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7" r:id="rId3"/>
    <p:sldId id="258" r:id="rId4"/>
    <p:sldId id="259" r:id="rId5"/>
    <p:sldId id="260" r:id="rId6"/>
    <p:sldId id="279" r:id="rId7"/>
    <p:sldId id="280" r:id="rId8"/>
    <p:sldId id="273" r:id="rId9"/>
    <p:sldId id="261" r:id="rId10"/>
    <p:sldId id="272" r:id="rId11"/>
    <p:sldId id="263" r:id="rId12"/>
    <p:sldId id="278" r:id="rId13"/>
    <p:sldId id="264" r:id="rId14"/>
    <p:sldId id="267" r:id="rId15"/>
    <p:sldId id="274" r:id="rId16"/>
    <p:sldId id="275" r:id="rId17"/>
    <p:sldId id="276" r:id="rId18"/>
    <p:sldId id="277" r:id="rId19"/>
    <p:sldId id="265" r:id="rId20"/>
    <p:sldId id="268" r:id="rId21"/>
    <p:sldId id="266" r:id="rId22"/>
    <p:sldId id="270" r:id="rId23"/>
    <p:sldId id="271" r:id="rId24"/>
    <p:sldId id="281" r:id="rId25"/>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4C52AEA-7C75-4CF4-B725-70AF6583AA4B}" type="datetimeFigureOut">
              <a:rPr lang="id-ID" smtClean="0"/>
              <a:t>05/10/2015</a:t>
            </a:fld>
            <a:endParaRPr lang="id-ID"/>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id-ID"/>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673B68F8-EB37-47F5-A9FC-484E0DC13C9E}" type="slidenum">
              <a:rPr lang="id-ID" smtClean="0"/>
              <a:t>‹#›</a:t>
            </a:fld>
            <a:endParaRPr lang="id-ID"/>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52AEA-7C75-4CF4-B725-70AF6583AA4B}" type="datetimeFigureOut">
              <a:rPr lang="id-ID" smtClean="0"/>
              <a:t>05/10/2015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C52AEA-7C75-4CF4-B725-70AF6583AA4B}" type="datetimeFigureOut">
              <a:rPr lang="id-ID" smtClean="0"/>
              <a:t>05/10/2015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4C52AEA-7C75-4CF4-B725-70AF6583AA4B}" type="datetimeFigureOut">
              <a:rPr lang="id-ID" smtClean="0"/>
              <a:t>05/10/2015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C52AEA-7C75-4CF4-B725-70AF6583AA4B}" type="datetimeFigureOut">
              <a:rPr lang="id-ID" smtClean="0"/>
              <a:t>05/10/2015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04C52AEA-7C75-4CF4-B725-70AF6583AA4B}" type="datetimeFigureOut">
              <a:rPr lang="id-ID" smtClean="0"/>
              <a:t>05/10/2015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73B68F8-EB37-47F5-A9FC-484E0DC13C9E}" type="slidenum">
              <a:rPr lang="id-ID" smtClean="0"/>
              <a:t>‹#›</a:t>
            </a:fld>
            <a:endParaRPr lang="id-ID"/>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4C52AEA-7C75-4CF4-B725-70AF6583AA4B}" type="datetimeFigureOut">
              <a:rPr lang="id-ID" smtClean="0"/>
              <a:t>05/10/2015</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C52AEA-7C75-4CF4-B725-70AF6583AA4B}" type="datetimeFigureOut">
              <a:rPr lang="id-ID" smtClean="0"/>
              <a:t>05/10/2015</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C52AEA-7C75-4CF4-B725-70AF6583AA4B}" type="datetimeFigureOut">
              <a:rPr lang="id-ID" smtClean="0"/>
              <a:t>05/10/2015</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4C52AEA-7C75-4CF4-B725-70AF6583AA4B}" type="datetimeFigureOut">
              <a:rPr lang="id-ID" smtClean="0"/>
              <a:t>05/10/2015</a:t>
            </a:fld>
            <a:endParaRPr lang="id-ID"/>
          </a:p>
        </p:txBody>
      </p:sp>
      <p:sp>
        <p:nvSpPr>
          <p:cNvPr id="7" name="Slide Number Placeholder 6"/>
          <p:cNvSpPr>
            <a:spLocks noGrp="1"/>
          </p:cNvSpPr>
          <p:nvPr>
            <p:ph type="sldNum" sz="quarter" idx="12"/>
          </p:nvPr>
        </p:nvSpPr>
        <p:spPr/>
        <p:txBody>
          <a:bodyPr/>
          <a:lstStyle/>
          <a:p>
            <a:fld id="{673B68F8-EB37-47F5-A9FC-484E0DC13C9E}" type="slidenum">
              <a:rPr lang="id-ID" smtClean="0"/>
              <a:t>‹#›</a:t>
            </a:fld>
            <a:endParaRPr lang="id-ID"/>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id-ID"/>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C52AEA-7C75-4CF4-B725-70AF6583AA4B}" type="datetimeFigureOut">
              <a:rPr lang="id-ID" smtClean="0"/>
              <a:t>05/10/2015</a:t>
            </a:fld>
            <a:endParaRPr lang="id-ID"/>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id-ID"/>
          </a:p>
        </p:txBody>
      </p:sp>
      <p:sp>
        <p:nvSpPr>
          <p:cNvPr id="7" name="Slide Number Placeholder 6"/>
          <p:cNvSpPr>
            <a:spLocks noGrp="1"/>
          </p:cNvSpPr>
          <p:nvPr>
            <p:ph type="sldNum" sz="quarter" idx="12"/>
          </p:nvPr>
        </p:nvSpPr>
        <p:spPr/>
        <p:txBody>
          <a:bodyPr/>
          <a:lstStyle/>
          <a:p>
            <a:fld id="{673B68F8-EB37-47F5-A9FC-484E0DC13C9E}" type="slidenum">
              <a:rPr lang="id-ID" smtClean="0"/>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04C52AEA-7C75-4CF4-B725-70AF6583AA4B}" type="datetimeFigureOut">
              <a:rPr lang="id-ID" smtClean="0"/>
              <a:t>05/10/2015</a:t>
            </a:fld>
            <a:endParaRPr lang="id-ID"/>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id-ID"/>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673B68F8-EB37-47F5-A9FC-484E0DC13C9E}" type="slidenum">
              <a:rPr lang="id-ID" smtClean="0"/>
              <a:t>‹#›</a:t>
            </a:fld>
            <a:endParaRPr lang="id-ID"/>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id-ID" sz="4000" b="1" dirty="0" smtClean="0"/>
              <a:t>ITALIAN CUISINE</a:t>
            </a:r>
            <a:endParaRPr lang="id-ID" sz="4000" b="1" dirty="0"/>
          </a:p>
        </p:txBody>
      </p:sp>
      <p:sp>
        <p:nvSpPr>
          <p:cNvPr id="3" name="Subtitle 2"/>
          <p:cNvSpPr>
            <a:spLocks noGrp="1"/>
          </p:cNvSpPr>
          <p:nvPr>
            <p:ph type="subTitle" idx="1"/>
          </p:nvPr>
        </p:nvSpPr>
        <p:spPr>
          <a:xfrm>
            <a:off x="4716016" y="5229200"/>
            <a:ext cx="2952328" cy="766936"/>
          </a:xfrm>
        </p:spPr>
        <p:txBody>
          <a:bodyPr>
            <a:normAutofit/>
          </a:bodyPr>
          <a:lstStyle/>
          <a:p>
            <a:r>
              <a:rPr lang="id-ID" sz="2400" b="1" dirty="0" smtClean="0"/>
              <a:t>GLOBAL CUISINE 2</a:t>
            </a:r>
            <a:endParaRPr lang="id-ID" sz="2400" b="1" dirty="0"/>
          </a:p>
        </p:txBody>
      </p:sp>
    </p:spTree>
    <p:extLst>
      <p:ext uri="{BB962C8B-B14F-4D97-AF65-F5344CB8AC3E}">
        <p14:creationId xmlns:p14="http://schemas.microsoft.com/office/powerpoint/2010/main" val="35149114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Pictures\New folder\450px-ProsciuttoSeaSa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14346"/>
            <a:ext cx="2430270" cy="32403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Pictures\New folder\800px-Prosciutto_di_Parma_-_affettato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3654" y="908719"/>
            <a:ext cx="3494321" cy="26207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Pictures\New folder\675px-Saltimbocca_alla_Roman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0905" y="3654705"/>
            <a:ext cx="2991635" cy="265461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USER\Pictures\New folder\800px-Saltimbocca_raw_(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3720984"/>
            <a:ext cx="3885541" cy="2588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26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Pasta</a:t>
            </a:r>
            <a:endParaRPr lang="id-ID" b="1" dirty="0"/>
          </a:p>
        </p:txBody>
      </p:sp>
      <p:sp>
        <p:nvSpPr>
          <p:cNvPr id="3" name="Content Placeholder 2"/>
          <p:cNvSpPr>
            <a:spLocks noGrp="1"/>
          </p:cNvSpPr>
          <p:nvPr>
            <p:ph idx="1"/>
          </p:nvPr>
        </p:nvSpPr>
        <p:spPr/>
        <p:txBody>
          <a:bodyPr/>
          <a:lstStyle/>
          <a:p>
            <a:pPr marL="68580" indent="0">
              <a:buNone/>
            </a:pPr>
            <a:r>
              <a:rPr lang="id-ID" b="1" i="1" dirty="0"/>
              <a:t>P</a:t>
            </a:r>
            <a:r>
              <a:rPr lang="en-US" b="1" i="1" dirty="0" err="1" smtClean="0"/>
              <a:t>asta</a:t>
            </a:r>
            <a:r>
              <a:rPr lang="en-US" dirty="0" smtClean="0"/>
              <a:t> </a:t>
            </a:r>
            <a:r>
              <a:rPr lang="en-US" dirty="0"/>
              <a:t>is a </a:t>
            </a:r>
            <a:r>
              <a:rPr lang="en-US" dirty="0" smtClean="0"/>
              <a:t>noodle</a:t>
            </a:r>
            <a:r>
              <a:rPr lang="id-ID" dirty="0"/>
              <a:t> </a:t>
            </a:r>
            <a:r>
              <a:rPr lang="en-US" dirty="0" smtClean="0"/>
              <a:t>made </a:t>
            </a:r>
            <a:r>
              <a:rPr lang="en-US" dirty="0"/>
              <a:t>from an unleavened dough of a </a:t>
            </a:r>
            <a:r>
              <a:rPr lang="en-US" b="1" dirty="0" err="1" smtClean="0"/>
              <a:t>duru</a:t>
            </a:r>
            <a:r>
              <a:rPr lang="id-ID" b="1" dirty="0" smtClean="0"/>
              <a:t>m</a:t>
            </a:r>
            <a:r>
              <a:rPr lang="en-US" b="1" dirty="0" smtClean="0"/>
              <a:t> wheat</a:t>
            </a:r>
            <a:r>
              <a:rPr lang="en-US" dirty="0"/>
              <a:t> flour mixed with water and formed into sheets or various shapes, then </a:t>
            </a:r>
            <a:r>
              <a:rPr lang="en-US" dirty="0" smtClean="0"/>
              <a:t>cooked</a:t>
            </a:r>
            <a:r>
              <a:rPr lang="id-ID" dirty="0"/>
              <a:t> </a:t>
            </a:r>
            <a:r>
              <a:rPr lang="en-US" dirty="0" smtClean="0"/>
              <a:t>and </a:t>
            </a:r>
            <a:r>
              <a:rPr lang="en-US" dirty="0"/>
              <a:t>served </a:t>
            </a:r>
            <a:r>
              <a:rPr lang="en-US" dirty="0" smtClean="0"/>
              <a:t>in </a:t>
            </a:r>
            <a:r>
              <a:rPr lang="en-US" dirty="0"/>
              <a:t>any number of </a:t>
            </a:r>
            <a:r>
              <a:rPr lang="en-US" dirty="0" smtClean="0"/>
              <a:t>dishes</a:t>
            </a:r>
            <a:r>
              <a:rPr lang="id-ID" dirty="0" smtClean="0"/>
              <a:t>.</a:t>
            </a:r>
          </a:p>
          <a:p>
            <a:pPr marL="68580" indent="0">
              <a:buNone/>
            </a:pPr>
            <a:r>
              <a:rPr lang="id-ID" b="1" dirty="0" smtClean="0"/>
              <a:t>Type pasta :</a:t>
            </a:r>
          </a:p>
          <a:p>
            <a:r>
              <a:rPr lang="id-ID" dirty="0" smtClean="0"/>
              <a:t>Fresh pasta</a:t>
            </a:r>
          </a:p>
          <a:p>
            <a:r>
              <a:rPr lang="id-ID" dirty="0" smtClean="0"/>
              <a:t>Dried pasta</a:t>
            </a:r>
          </a:p>
          <a:p>
            <a:pPr marL="68580" indent="0">
              <a:buNone/>
            </a:pPr>
            <a:endParaRPr lang="id-ID" dirty="0"/>
          </a:p>
          <a:p>
            <a:pPr marL="68580" indent="0">
              <a:buNone/>
            </a:pPr>
            <a:endParaRPr lang="id-ID" dirty="0"/>
          </a:p>
        </p:txBody>
      </p:sp>
    </p:spTree>
    <p:extLst>
      <p:ext uri="{BB962C8B-B14F-4D97-AF65-F5344CB8AC3E}">
        <p14:creationId xmlns:p14="http://schemas.microsoft.com/office/powerpoint/2010/main" val="1962841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980728"/>
            <a:ext cx="6777317" cy="4851901"/>
          </a:xfrm>
        </p:spPr>
        <p:txBody>
          <a:bodyPr>
            <a:normAutofit lnSpcReduction="10000"/>
          </a:bodyPr>
          <a:lstStyle/>
          <a:p>
            <a:r>
              <a:rPr lang="id-ID" b="1" dirty="0" smtClean="0"/>
              <a:t>Fresh Pasta</a:t>
            </a:r>
          </a:p>
          <a:p>
            <a:pPr marL="68580" indent="0">
              <a:buNone/>
            </a:pPr>
            <a:r>
              <a:rPr lang="en-US" dirty="0"/>
              <a:t>Fresh pasta is usually locally made with fresh ingredients unless it is destined to be shipped, in which case consideration is given to the spoilage rates of the desired ingredients such as eggs or </a:t>
            </a:r>
            <a:r>
              <a:rPr lang="en-US" dirty="0" smtClean="0"/>
              <a:t>herbs</a:t>
            </a:r>
            <a:r>
              <a:rPr lang="id-ID" dirty="0" smtClean="0"/>
              <a:t>.</a:t>
            </a:r>
          </a:p>
          <a:p>
            <a:r>
              <a:rPr lang="id-ID" b="1" dirty="0" smtClean="0"/>
              <a:t>Dried Pasta</a:t>
            </a:r>
          </a:p>
          <a:p>
            <a:pPr marL="68580" indent="0">
              <a:buNone/>
            </a:pPr>
            <a:r>
              <a:rPr lang="id-ID" dirty="0"/>
              <a:t>D</a:t>
            </a:r>
            <a:r>
              <a:rPr lang="en-US" dirty="0" err="1" smtClean="0"/>
              <a:t>efined</a:t>
            </a:r>
            <a:r>
              <a:rPr lang="en-US" dirty="0" smtClean="0"/>
              <a:t> </a:t>
            </a:r>
            <a:r>
              <a:rPr lang="en-US" dirty="0"/>
              <a:t>as factory-made pasta because it is usually produced in large amounts that require large machines with superior processing capabilities to </a:t>
            </a:r>
            <a:r>
              <a:rPr lang="en-US" dirty="0" smtClean="0"/>
              <a:t>manufacture</a:t>
            </a:r>
            <a:r>
              <a:rPr lang="id-ID" dirty="0" smtClean="0"/>
              <a:t> and </a:t>
            </a:r>
            <a:r>
              <a:rPr lang="en-US" dirty="0"/>
              <a:t> mainly shipped over to farther locations and has a longer shelf </a:t>
            </a:r>
            <a:r>
              <a:rPr lang="en-US" dirty="0" smtClean="0"/>
              <a:t>life</a:t>
            </a:r>
            <a:r>
              <a:rPr lang="id-ID" dirty="0" smtClean="0"/>
              <a:t>.</a:t>
            </a:r>
            <a:endParaRPr lang="id-ID" b="1" dirty="0"/>
          </a:p>
        </p:txBody>
      </p:sp>
    </p:spTree>
    <p:extLst>
      <p:ext uri="{BB962C8B-B14F-4D97-AF65-F5344CB8AC3E}">
        <p14:creationId xmlns:p14="http://schemas.microsoft.com/office/powerpoint/2010/main" val="2868170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Pasta fact</a:t>
            </a:r>
            <a:endParaRPr lang="id-ID" b="1" dirty="0"/>
          </a:p>
        </p:txBody>
      </p:sp>
      <p:sp>
        <p:nvSpPr>
          <p:cNvPr id="3" name="Content Placeholder 2"/>
          <p:cNvSpPr>
            <a:spLocks noGrp="1"/>
          </p:cNvSpPr>
          <p:nvPr>
            <p:ph idx="1"/>
          </p:nvPr>
        </p:nvSpPr>
        <p:spPr/>
        <p:txBody>
          <a:bodyPr>
            <a:noAutofit/>
          </a:bodyPr>
          <a:lstStyle/>
          <a:p>
            <a:r>
              <a:rPr lang="en-US" sz="2300" dirty="0"/>
              <a:t>310 specific forms known </a:t>
            </a:r>
            <a:r>
              <a:rPr lang="en-US" sz="2300" dirty="0" smtClean="0"/>
              <a:t>variably</a:t>
            </a:r>
            <a:endParaRPr lang="id-ID" sz="2300" dirty="0" smtClean="0"/>
          </a:p>
          <a:p>
            <a:r>
              <a:rPr lang="id-ID" sz="2300" dirty="0"/>
              <a:t>over 1300 names having been </a:t>
            </a:r>
            <a:r>
              <a:rPr lang="id-ID" sz="2300" dirty="0" smtClean="0"/>
              <a:t>documented</a:t>
            </a:r>
          </a:p>
          <a:p>
            <a:r>
              <a:rPr lang="en-US" sz="2300" dirty="0"/>
              <a:t> the names of specific pasta shapes or types often vary with </a:t>
            </a:r>
            <a:r>
              <a:rPr lang="en-US" sz="2300" dirty="0" smtClean="0"/>
              <a:t>locale</a:t>
            </a:r>
            <a:endParaRPr lang="id-ID" sz="2300" dirty="0" smtClean="0"/>
          </a:p>
          <a:p>
            <a:r>
              <a:rPr lang="en-US" sz="2300" dirty="0"/>
              <a:t> long shapes, short shapes, tubes, flat shapes and sheets, miniature soup shapes, filled or stuffed, and specialty or decorative </a:t>
            </a:r>
            <a:r>
              <a:rPr lang="en-US" sz="2300" dirty="0" smtClean="0"/>
              <a:t>shapes</a:t>
            </a:r>
            <a:endParaRPr lang="id-ID" sz="2300" dirty="0" smtClean="0"/>
          </a:p>
          <a:p>
            <a:r>
              <a:rPr lang="id-ID" sz="2300" dirty="0"/>
              <a:t>served hot or cold</a:t>
            </a:r>
          </a:p>
        </p:txBody>
      </p:sp>
    </p:spTree>
    <p:extLst>
      <p:ext uri="{BB962C8B-B14F-4D97-AF65-F5344CB8AC3E}">
        <p14:creationId xmlns:p14="http://schemas.microsoft.com/office/powerpoint/2010/main" val="3071699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Pictures\New folder\800px-Pasta_2006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764704"/>
            <a:ext cx="76200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398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pic>
        <p:nvPicPr>
          <p:cNvPr id="4" name="Picture 3" descr="C:\Users\USER\Pictures\New folder\800px-Pasta_2006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089" y="1052736"/>
            <a:ext cx="8032265" cy="4608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557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pic>
        <p:nvPicPr>
          <p:cNvPr id="3074" name="Picture 2" descr="C:\Users\USER\Pictures\New folder\800px-Pasta_2006_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836712"/>
            <a:ext cx="7816482"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162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pic>
        <p:nvPicPr>
          <p:cNvPr id="4098" name="Picture 2" descr="C:\Users\USER\Pictures\New folder\800px-Pasta_2006_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908720"/>
            <a:ext cx="7863346" cy="522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952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lstStyle/>
          <a:p>
            <a:endParaRPr lang="id-ID"/>
          </a:p>
        </p:txBody>
      </p:sp>
      <p:pic>
        <p:nvPicPr>
          <p:cNvPr id="4" name="Picture 3" descr="C:\Users\USER\Pictures\New folder\738px-Pasta_2006_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692696"/>
            <a:ext cx="7029450" cy="570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341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Herbs &amp; Spices</a:t>
            </a:r>
            <a:endParaRPr lang="id-ID" b="1" dirty="0"/>
          </a:p>
        </p:txBody>
      </p:sp>
      <p:sp>
        <p:nvSpPr>
          <p:cNvPr id="3" name="Content Placeholder 2"/>
          <p:cNvSpPr>
            <a:spLocks noGrp="1"/>
          </p:cNvSpPr>
          <p:nvPr>
            <p:ph idx="1"/>
          </p:nvPr>
        </p:nvSpPr>
        <p:spPr/>
        <p:txBody>
          <a:bodyPr>
            <a:normAutofit fontScale="92500" lnSpcReduction="20000"/>
          </a:bodyPr>
          <a:lstStyle/>
          <a:p>
            <a:pPr marL="68580" indent="0">
              <a:buNone/>
            </a:pPr>
            <a:r>
              <a:rPr lang="id-ID" dirty="0" smtClean="0"/>
              <a:t>Important herbs and spices </a:t>
            </a:r>
            <a:r>
              <a:rPr lang="id-ID" dirty="0" smtClean="0"/>
              <a:t>there are</a:t>
            </a:r>
            <a:r>
              <a:rPr lang="es-ES" dirty="0"/>
              <a:t> </a:t>
            </a:r>
            <a:r>
              <a:rPr lang="es-ES" b="1" i="1" dirty="0" err="1" smtClean="0"/>
              <a:t>italia</a:t>
            </a:r>
            <a:r>
              <a:rPr lang="id-ID" b="1" i="1" dirty="0" smtClean="0"/>
              <a:t>n parsley</a:t>
            </a:r>
            <a:r>
              <a:rPr lang="es-ES" b="1" i="1" dirty="0" smtClean="0"/>
              <a:t>,</a:t>
            </a:r>
            <a:r>
              <a:rPr lang="es-ES" b="1" i="1" dirty="0"/>
              <a:t> </a:t>
            </a:r>
            <a:r>
              <a:rPr lang="es-ES" b="1" i="1" dirty="0" err="1"/>
              <a:t>basil</a:t>
            </a:r>
            <a:r>
              <a:rPr lang="es-ES" b="1" i="1" dirty="0"/>
              <a:t>, </a:t>
            </a:r>
            <a:r>
              <a:rPr lang="es-ES" b="1" i="1" dirty="0" err="1"/>
              <a:t>rosemary</a:t>
            </a:r>
            <a:r>
              <a:rPr lang="es-ES" b="1" i="1" dirty="0"/>
              <a:t>, </a:t>
            </a:r>
            <a:r>
              <a:rPr lang="es-ES" b="1" i="1" dirty="0" err="1"/>
              <a:t>thyme</a:t>
            </a:r>
            <a:r>
              <a:rPr lang="es-ES" b="1" i="1" dirty="0"/>
              <a:t>, </a:t>
            </a:r>
            <a:r>
              <a:rPr lang="es-ES" b="1" i="1" dirty="0" err="1"/>
              <a:t>sage</a:t>
            </a:r>
            <a:r>
              <a:rPr lang="es-ES" b="1" i="1" dirty="0"/>
              <a:t>, </a:t>
            </a:r>
            <a:r>
              <a:rPr lang="id-ID" b="1" i="1" dirty="0" smtClean="0"/>
              <a:t>and</a:t>
            </a:r>
            <a:r>
              <a:rPr lang="es-ES" b="1" i="1" dirty="0"/>
              <a:t> </a:t>
            </a:r>
            <a:r>
              <a:rPr lang="es-ES" b="1" i="1" dirty="0" err="1" smtClean="0"/>
              <a:t>marjoram</a:t>
            </a:r>
            <a:r>
              <a:rPr lang="id-ID" b="1" i="1" dirty="0" smtClean="0"/>
              <a:t>.</a:t>
            </a:r>
          </a:p>
          <a:p>
            <a:pPr marL="68580" indent="0">
              <a:buNone/>
            </a:pPr>
            <a:r>
              <a:rPr lang="en-US" dirty="0"/>
              <a:t>other important </a:t>
            </a:r>
            <a:r>
              <a:rPr lang="en-US" dirty="0" smtClean="0"/>
              <a:t>spice</a:t>
            </a:r>
            <a:r>
              <a:rPr lang="id-ID" dirty="0" smtClean="0"/>
              <a:t>s</a:t>
            </a:r>
            <a:r>
              <a:rPr lang="en-US" dirty="0" smtClean="0"/>
              <a:t> </a:t>
            </a:r>
            <a:r>
              <a:rPr lang="en-US" b="1" i="1" dirty="0"/>
              <a:t>cloves, cinnamon, nutmeg and </a:t>
            </a:r>
            <a:r>
              <a:rPr lang="en-US" b="1" i="1" dirty="0" smtClean="0"/>
              <a:t>saffron</a:t>
            </a:r>
            <a:endParaRPr lang="id-ID" b="1" i="1" dirty="0" smtClean="0"/>
          </a:p>
          <a:p>
            <a:pPr marL="68580" indent="0">
              <a:buNone/>
            </a:pPr>
            <a:endParaRPr lang="id-ID" b="1" i="1" dirty="0"/>
          </a:p>
          <a:p>
            <a:r>
              <a:rPr lang="id-ID" b="1" i="1" dirty="0" smtClean="0"/>
              <a:t>Saffron</a:t>
            </a:r>
          </a:p>
          <a:p>
            <a:pPr marL="68580" indent="0">
              <a:buNone/>
            </a:pPr>
            <a:r>
              <a:rPr lang="en-US" dirty="0"/>
              <a:t>a spice derived from the flower of </a:t>
            </a:r>
            <a:r>
              <a:rPr lang="en-US" i="1" dirty="0" smtClean="0"/>
              <a:t>Crocus </a:t>
            </a:r>
            <a:r>
              <a:rPr lang="en-US" i="1" dirty="0" err="1"/>
              <a:t>sativus</a:t>
            </a:r>
            <a:r>
              <a:rPr lang="en-US" dirty="0"/>
              <a:t>, commonly known as the </a:t>
            </a:r>
            <a:r>
              <a:rPr lang="en-US" b="1" dirty="0"/>
              <a:t>"saffron </a:t>
            </a:r>
            <a:r>
              <a:rPr lang="en-US" b="1" dirty="0" smtClean="0"/>
              <a:t>crocus“</a:t>
            </a:r>
            <a:r>
              <a:rPr lang="id-ID" b="1" dirty="0" smtClean="0"/>
              <a:t> </a:t>
            </a:r>
            <a:r>
              <a:rPr lang="id-ID" dirty="0" smtClean="0"/>
              <a:t>Example dish for seafood paella, bouillabase, biryani rice, risotto</a:t>
            </a:r>
            <a:endParaRPr lang="id-ID" b="1" i="1" dirty="0"/>
          </a:p>
        </p:txBody>
      </p:sp>
    </p:spTree>
    <p:extLst>
      <p:ext uri="{BB962C8B-B14F-4D97-AF65-F5344CB8AC3E}">
        <p14:creationId xmlns:p14="http://schemas.microsoft.com/office/powerpoint/2010/main" val="1974795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History</a:t>
            </a:r>
            <a:endParaRPr lang="id-ID" b="1" dirty="0"/>
          </a:p>
        </p:txBody>
      </p:sp>
      <p:sp>
        <p:nvSpPr>
          <p:cNvPr id="3" name="Content Placeholder 2"/>
          <p:cNvSpPr>
            <a:spLocks noGrp="1"/>
          </p:cNvSpPr>
          <p:nvPr>
            <p:ph idx="1"/>
          </p:nvPr>
        </p:nvSpPr>
        <p:spPr/>
        <p:txBody>
          <a:bodyPr>
            <a:normAutofit fontScale="92500"/>
          </a:bodyPr>
          <a:lstStyle/>
          <a:p>
            <a:pPr marL="68580" indent="0">
              <a:buNone/>
            </a:pPr>
            <a:r>
              <a:rPr lang="id-ID" dirty="0">
                <a:solidFill>
                  <a:schemeClr val="tx1"/>
                </a:solidFill>
              </a:rPr>
              <a:t>Pada tahun 1533, ketika </a:t>
            </a:r>
            <a:r>
              <a:rPr lang="id-ID" b="1" i="1" dirty="0">
                <a:solidFill>
                  <a:schemeClr val="tx1"/>
                </a:solidFill>
              </a:rPr>
              <a:t>Catherine de Medicci</a:t>
            </a:r>
            <a:r>
              <a:rPr lang="id-ID" dirty="0">
                <a:solidFill>
                  <a:schemeClr val="tx1"/>
                </a:solidFill>
              </a:rPr>
              <a:t> menikahi </a:t>
            </a:r>
            <a:r>
              <a:rPr lang="id-ID" dirty="0" smtClean="0">
                <a:solidFill>
                  <a:schemeClr val="tx1"/>
                </a:solidFill>
              </a:rPr>
              <a:t>bangswan prancis</a:t>
            </a:r>
            <a:r>
              <a:rPr lang="id-ID" dirty="0">
                <a:solidFill>
                  <a:schemeClr val="tx1"/>
                </a:solidFill>
              </a:rPr>
              <a:t> </a:t>
            </a:r>
            <a:r>
              <a:rPr lang="id-ID" dirty="0" smtClean="0">
                <a:solidFill>
                  <a:schemeClr val="tx1"/>
                </a:solidFill>
              </a:rPr>
              <a:t>bakal </a:t>
            </a:r>
            <a:r>
              <a:rPr lang="id-ID" b="1" dirty="0" smtClean="0">
                <a:solidFill>
                  <a:schemeClr val="tx1"/>
                </a:solidFill>
              </a:rPr>
              <a:t>King Henry II</a:t>
            </a:r>
            <a:r>
              <a:rPr lang="id-ID" dirty="0" smtClean="0">
                <a:solidFill>
                  <a:schemeClr val="tx1"/>
                </a:solidFill>
              </a:rPr>
              <a:t>, </a:t>
            </a:r>
            <a:r>
              <a:rPr lang="id-ID" dirty="0">
                <a:solidFill>
                  <a:schemeClr val="tx1"/>
                </a:solidFill>
              </a:rPr>
              <a:t>ia mempekerjakan </a:t>
            </a:r>
            <a:r>
              <a:rPr lang="id-ID" dirty="0" smtClean="0">
                <a:solidFill>
                  <a:schemeClr val="tx1"/>
                </a:solidFill>
              </a:rPr>
              <a:t>ahli masak</a:t>
            </a:r>
            <a:r>
              <a:rPr lang="id-ID" dirty="0">
                <a:solidFill>
                  <a:schemeClr val="tx1"/>
                </a:solidFill>
              </a:rPr>
              <a:t> Italia di istana Perancis dan memperkenalkan resep pembuatan kue-kue, bahan krim, cara-cara memasak daging, dan berbagai jenis sayuran seperti </a:t>
            </a:r>
            <a:r>
              <a:rPr lang="id-ID" b="1" i="1" dirty="0">
                <a:solidFill>
                  <a:schemeClr val="tx1"/>
                </a:solidFill>
              </a:rPr>
              <a:t>artichoke</a:t>
            </a:r>
            <a:r>
              <a:rPr lang="id-ID" b="1" dirty="0">
                <a:solidFill>
                  <a:schemeClr val="tx1"/>
                </a:solidFill>
              </a:rPr>
              <a:t>, brokoli, dan </a:t>
            </a:r>
            <a:r>
              <a:rPr lang="id-ID" b="1" dirty="0" smtClean="0">
                <a:solidFill>
                  <a:schemeClr val="tx1"/>
                </a:solidFill>
              </a:rPr>
              <a:t>green peas</a:t>
            </a:r>
            <a:r>
              <a:rPr lang="id-ID" dirty="0" smtClean="0">
                <a:solidFill>
                  <a:schemeClr val="tx1"/>
                </a:solidFill>
              </a:rPr>
              <a:t>. </a:t>
            </a:r>
            <a:r>
              <a:rPr lang="id-ID" dirty="0">
                <a:solidFill>
                  <a:schemeClr val="tx1"/>
                </a:solidFill>
              </a:rPr>
              <a:t>Pengaruh Italia ini menandai dimulainya </a:t>
            </a:r>
            <a:r>
              <a:rPr lang="id-ID" b="1" i="1" dirty="0">
                <a:solidFill>
                  <a:schemeClr val="tx1"/>
                </a:solidFill>
              </a:rPr>
              <a:t>Haute cuisine</a:t>
            </a:r>
            <a:r>
              <a:rPr lang="id-ID" dirty="0">
                <a:solidFill>
                  <a:schemeClr val="tx1"/>
                </a:solidFill>
              </a:rPr>
              <a:t> </a:t>
            </a:r>
            <a:r>
              <a:rPr lang="id-ID" dirty="0" smtClean="0">
                <a:solidFill>
                  <a:schemeClr val="tx1"/>
                </a:solidFill>
              </a:rPr>
              <a:t>di</a:t>
            </a:r>
            <a:r>
              <a:rPr lang="id-ID" dirty="0">
                <a:solidFill>
                  <a:schemeClr val="tx1"/>
                </a:solidFill>
              </a:rPr>
              <a:t> Perancis.</a:t>
            </a:r>
          </a:p>
        </p:txBody>
      </p:sp>
    </p:spTree>
    <p:extLst>
      <p:ext uri="{BB962C8B-B14F-4D97-AF65-F5344CB8AC3E}">
        <p14:creationId xmlns:p14="http://schemas.microsoft.com/office/powerpoint/2010/main" val="1512943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USER\Pictures\New folder\Safran-Weinviertel_Niederreiter_2_Gramm_828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620014"/>
            <a:ext cx="4276189" cy="28597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USER\Pictures\New folder\Crocus_sativus_-_Köhler–s_Medizinal-Pflanzen-19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404664"/>
            <a:ext cx="2682176" cy="36003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USER\Pictures\New folder\450px-Crocus_sativus_01_by_Lin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3" y="881062"/>
            <a:ext cx="2343001" cy="3124001"/>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USER\Pictures\New folder\170px-Crocus_sativus_00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881062"/>
            <a:ext cx="1943597" cy="28829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C:\Users\USER\Pictures\New folder\Saffron_soa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879403" y="4406163"/>
            <a:ext cx="3132038" cy="1287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541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Meal time served</a:t>
            </a:r>
            <a:endParaRPr lang="id-ID" b="1" dirty="0"/>
          </a:p>
        </p:txBody>
      </p:sp>
      <p:sp>
        <p:nvSpPr>
          <p:cNvPr id="3" name="Content Placeholder 2"/>
          <p:cNvSpPr>
            <a:spLocks noGrp="1"/>
          </p:cNvSpPr>
          <p:nvPr>
            <p:ph idx="1"/>
          </p:nvPr>
        </p:nvSpPr>
        <p:spPr/>
        <p:txBody>
          <a:bodyPr>
            <a:normAutofit/>
          </a:bodyPr>
          <a:lstStyle/>
          <a:p>
            <a:r>
              <a:rPr lang="id-ID" b="1" dirty="0" smtClean="0"/>
              <a:t>Breakfast</a:t>
            </a:r>
          </a:p>
          <a:p>
            <a:pPr marL="68580" indent="0">
              <a:buNone/>
            </a:pPr>
            <a:r>
              <a:rPr lang="id-ID" dirty="0" smtClean="0"/>
              <a:t>S</a:t>
            </a:r>
            <a:r>
              <a:rPr lang="en-US" dirty="0" smtClean="0"/>
              <a:t>imply</a:t>
            </a:r>
            <a:r>
              <a:rPr lang="en-US" dirty="0"/>
              <a:t> </a:t>
            </a:r>
            <a:r>
              <a:rPr lang="en-US" dirty="0" err="1"/>
              <a:t>Caffè</a:t>
            </a:r>
            <a:r>
              <a:rPr lang="en-US" dirty="0"/>
              <a:t> e latte (hot coffee with milk) or coffee with bread or rolls, butter, and jam</a:t>
            </a:r>
            <a:endParaRPr lang="id-ID" dirty="0" smtClean="0"/>
          </a:p>
          <a:p>
            <a:r>
              <a:rPr lang="id-ID" b="1" dirty="0" smtClean="0"/>
              <a:t>Lunch</a:t>
            </a:r>
          </a:p>
          <a:p>
            <a:pPr marL="68580" indent="0">
              <a:buNone/>
            </a:pPr>
            <a:r>
              <a:rPr lang="en-US" dirty="0"/>
              <a:t> Lunch is taken in Italy between 12:00 pm and 2:00 </a:t>
            </a:r>
            <a:r>
              <a:rPr lang="en-US" dirty="0" smtClean="0"/>
              <a:t>pm</a:t>
            </a:r>
            <a:r>
              <a:rPr lang="id-ID" dirty="0" smtClean="0"/>
              <a:t>. </a:t>
            </a:r>
            <a:r>
              <a:rPr lang="en-US" dirty="0"/>
              <a:t> consists of cold cuts, cheese, </a:t>
            </a:r>
            <a:r>
              <a:rPr lang="en-US" dirty="0" err="1"/>
              <a:t>bruschette</a:t>
            </a:r>
            <a:r>
              <a:rPr lang="en-US" dirty="0"/>
              <a:t> or small sandwiches, olives and sauce </a:t>
            </a:r>
            <a:r>
              <a:rPr lang="en-US" dirty="0" smtClean="0"/>
              <a:t>dips</a:t>
            </a:r>
            <a:r>
              <a:rPr lang="id-ID" dirty="0" smtClean="0"/>
              <a:t>.</a:t>
            </a:r>
          </a:p>
          <a:p>
            <a:endParaRPr lang="id-ID" dirty="0"/>
          </a:p>
        </p:txBody>
      </p:sp>
    </p:spTree>
    <p:extLst>
      <p:ext uri="{BB962C8B-B14F-4D97-AF65-F5344CB8AC3E}">
        <p14:creationId xmlns:p14="http://schemas.microsoft.com/office/powerpoint/2010/main" val="1729285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268760"/>
            <a:ext cx="6777317" cy="4680520"/>
          </a:xfrm>
        </p:spPr>
        <p:txBody>
          <a:bodyPr/>
          <a:lstStyle/>
          <a:p>
            <a:r>
              <a:rPr lang="id-ID" b="1" dirty="0"/>
              <a:t>Mid afternoon </a:t>
            </a:r>
            <a:r>
              <a:rPr lang="id-ID" b="1" dirty="0" smtClean="0"/>
              <a:t>Snack</a:t>
            </a:r>
          </a:p>
          <a:p>
            <a:pPr marL="68580" indent="0">
              <a:buNone/>
            </a:pPr>
            <a:r>
              <a:rPr lang="id-ID" dirty="0"/>
              <a:t>3:00 pm to 5:00 </a:t>
            </a:r>
            <a:r>
              <a:rPr lang="id-ID" dirty="0" smtClean="0"/>
              <a:t>pm.</a:t>
            </a:r>
            <a:r>
              <a:rPr lang="en-US" dirty="0"/>
              <a:t> fruit, yogurts, ice cream, nuts, brioches, cookies and biscuits, cake, raisins or mousses</a:t>
            </a:r>
            <a:endParaRPr lang="id-ID" b="1" dirty="0"/>
          </a:p>
          <a:p>
            <a:r>
              <a:rPr lang="id-ID" b="1" dirty="0" smtClean="0"/>
              <a:t>Dinner</a:t>
            </a:r>
          </a:p>
          <a:p>
            <a:pPr marL="68580" indent="0">
              <a:buNone/>
            </a:pPr>
            <a:r>
              <a:rPr lang="en-US" dirty="0"/>
              <a:t>salad, soup, risotto or the left-overs of </a:t>
            </a:r>
            <a:r>
              <a:rPr lang="en-US" dirty="0" smtClean="0"/>
              <a:t>lunch-time</a:t>
            </a:r>
            <a:r>
              <a:rPr lang="id-ID" dirty="0" smtClean="0"/>
              <a:t>. </a:t>
            </a:r>
            <a:r>
              <a:rPr lang="en-US" dirty="0"/>
              <a:t>starting from 7.30 pm to 9pm</a:t>
            </a:r>
            <a:endParaRPr lang="id-ID" dirty="0"/>
          </a:p>
          <a:p>
            <a:endParaRPr lang="id-ID" dirty="0"/>
          </a:p>
        </p:txBody>
      </p:sp>
    </p:spTree>
    <p:extLst>
      <p:ext uri="{BB962C8B-B14F-4D97-AF65-F5344CB8AC3E}">
        <p14:creationId xmlns:p14="http://schemas.microsoft.com/office/powerpoint/2010/main" val="21973717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980728"/>
            <a:ext cx="7024744" cy="613872"/>
          </a:xfrm>
        </p:spPr>
        <p:txBody>
          <a:bodyPr>
            <a:normAutofit fontScale="90000"/>
          </a:bodyPr>
          <a:lstStyle/>
          <a:p>
            <a:r>
              <a:rPr lang="id-ID" b="1" dirty="0" smtClean="0"/>
              <a:t>Meal Stage and Composition</a:t>
            </a:r>
            <a:endParaRPr lang="id-ID" b="1" dirty="0"/>
          </a:p>
        </p:txBody>
      </p:sp>
      <p:sp>
        <p:nvSpPr>
          <p:cNvPr id="3" name="Content Placeholder 2"/>
          <p:cNvSpPr>
            <a:spLocks noGrp="1"/>
          </p:cNvSpPr>
          <p:nvPr>
            <p:ph idx="1"/>
          </p:nvPr>
        </p:nvSpPr>
        <p:spPr>
          <a:xfrm>
            <a:off x="683568" y="1628800"/>
            <a:ext cx="7776864" cy="4536504"/>
          </a:xfrm>
        </p:spPr>
        <p:txBody>
          <a:bodyPr>
            <a:normAutofit fontScale="85000" lnSpcReduction="20000"/>
          </a:bodyPr>
          <a:lstStyle/>
          <a:p>
            <a:r>
              <a:rPr lang="id-ID" b="1" dirty="0" smtClean="0"/>
              <a:t>Aperitivo </a:t>
            </a:r>
          </a:p>
          <a:p>
            <a:pPr marL="68580" indent="0">
              <a:buNone/>
            </a:pPr>
            <a:r>
              <a:rPr lang="id-ID" dirty="0" smtClean="0"/>
              <a:t>A</a:t>
            </a:r>
            <a:r>
              <a:rPr lang="en-US" dirty="0" err="1" smtClean="0"/>
              <a:t>péritif</a:t>
            </a:r>
            <a:r>
              <a:rPr lang="en-US" dirty="0"/>
              <a:t> usually enjoyed as an appetizer before a large </a:t>
            </a:r>
            <a:r>
              <a:rPr lang="en-US" dirty="0" smtClean="0"/>
              <a:t>meal</a:t>
            </a:r>
            <a:endParaRPr lang="id-ID" b="1" dirty="0" smtClean="0"/>
          </a:p>
          <a:p>
            <a:r>
              <a:rPr lang="id-ID" b="1" dirty="0" smtClean="0"/>
              <a:t>Antipasto </a:t>
            </a:r>
          </a:p>
          <a:p>
            <a:pPr marL="68580" indent="0">
              <a:buNone/>
            </a:pPr>
            <a:r>
              <a:rPr lang="id-ID" dirty="0" smtClean="0"/>
              <a:t>L</a:t>
            </a:r>
            <a:r>
              <a:rPr lang="en-US" dirty="0" err="1" smtClean="0"/>
              <a:t>iterally</a:t>
            </a:r>
            <a:r>
              <a:rPr lang="en-US" dirty="0" smtClean="0"/>
              <a:t> </a:t>
            </a:r>
            <a:r>
              <a:rPr lang="en-US" dirty="0"/>
              <a:t>"before (the) meal", hot or cold </a:t>
            </a:r>
            <a:r>
              <a:rPr lang="en-US" dirty="0" smtClean="0"/>
              <a:t>appetizers</a:t>
            </a:r>
            <a:endParaRPr lang="id-ID" b="1" dirty="0" smtClean="0"/>
          </a:p>
          <a:p>
            <a:r>
              <a:rPr lang="id-ID" b="1" dirty="0" smtClean="0"/>
              <a:t>Antipasto</a:t>
            </a:r>
          </a:p>
          <a:p>
            <a:pPr marL="68580" indent="0">
              <a:buNone/>
            </a:pPr>
            <a:r>
              <a:rPr lang="en-US" dirty="0"/>
              <a:t>"first course", usually consists of a hot dish like pasta, risotto, gnocchi, or soup.</a:t>
            </a:r>
            <a:endParaRPr lang="id-ID" b="1" dirty="0" smtClean="0"/>
          </a:p>
          <a:p>
            <a:r>
              <a:rPr lang="id-ID" b="1" dirty="0" smtClean="0"/>
              <a:t>Secondo</a:t>
            </a:r>
          </a:p>
          <a:p>
            <a:pPr marL="68580" indent="0">
              <a:buNone/>
            </a:pPr>
            <a:r>
              <a:rPr lang="en-US" dirty="0"/>
              <a:t>"side dish", may be a salad or cooked vegetables.</a:t>
            </a:r>
            <a:endParaRPr lang="id-ID" b="1" dirty="0" smtClean="0"/>
          </a:p>
          <a:p>
            <a:r>
              <a:rPr lang="id-ID" b="1" dirty="0" smtClean="0"/>
              <a:t>Contorno </a:t>
            </a:r>
            <a:r>
              <a:rPr lang="id-ID" dirty="0" smtClean="0"/>
              <a:t>(</a:t>
            </a:r>
            <a:r>
              <a:rPr lang="en-US" dirty="0"/>
              <a:t>"cheese and fruits", the first </a:t>
            </a:r>
            <a:r>
              <a:rPr lang="en-US" dirty="0" smtClean="0"/>
              <a:t>dessert</a:t>
            </a:r>
            <a:r>
              <a:rPr lang="id-ID" b="1" dirty="0" smtClean="0"/>
              <a:t>)</a:t>
            </a:r>
            <a:endParaRPr lang="id-ID" b="1" dirty="0" smtClean="0"/>
          </a:p>
          <a:p>
            <a:r>
              <a:rPr lang="id-ID" b="1" dirty="0" smtClean="0"/>
              <a:t>Formaggio </a:t>
            </a:r>
            <a:r>
              <a:rPr lang="id-ID" b="1" dirty="0"/>
              <a:t>e </a:t>
            </a:r>
            <a:r>
              <a:rPr lang="id-ID" b="1" dirty="0" smtClean="0"/>
              <a:t>frutta </a:t>
            </a:r>
            <a:r>
              <a:rPr lang="id-ID" dirty="0" smtClean="0"/>
              <a:t>(</a:t>
            </a:r>
            <a:r>
              <a:rPr lang="en-US" dirty="0"/>
              <a:t>"sweet", such as cakes (like Tiramisu) and </a:t>
            </a:r>
            <a:r>
              <a:rPr lang="en-US" dirty="0" smtClean="0"/>
              <a:t>cookies</a:t>
            </a:r>
            <a:r>
              <a:rPr lang="id-ID" dirty="0"/>
              <a:t>)</a:t>
            </a:r>
            <a:endParaRPr lang="id-ID" b="1" dirty="0" smtClean="0"/>
          </a:p>
          <a:p>
            <a:r>
              <a:rPr lang="id-ID" b="1" dirty="0" smtClean="0"/>
              <a:t>Dolce </a:t>
            </a:r>
            <a:r>
              <a:rPr lang="id-ID" dirty="0" smtClean="0"/>
              <a:t>(</a:t>
            </a:r>
            <a:r>
              <a:rPr lang="en-US" dirty="0"/>
              <a:t>"sweet", such as cakes (like Tiramisu) and </a:t>
            </a:r>
            <a:r>
              <a:rPr lang="en-US" dirty="0" smtClean="0"/>
              <a:t>cookies</a:t>
            </a:r>
            <a:r>
              <a:rPr lang="id-ID" dirty="0" smtClean="0"/>
              <a:t>)</a:t>
            </a:r>
            <a:endParaRPr lang="id-ID" b="1" dirty="0" smtClean="0"/>
          </a:p>
          <a:p>
            <a:r>
              <a:rPr lang="id-ID" b="1" dirty="0" smtClean="0"/>
              <a:t>Caffè </a:t>
            </a:r>
            <a:r>
              <a:rPr lang="id-ID" dirty="0" smtClean="0"/>
              <a:t>(</a:t>
            </a:r>
            <a:r>
              <a:rPr lang="id-ID" dirty="0" smtClean="0"/>
              <a:t>coffee)</a:t>
            </a:r>
            <a:endParaRPr lang="id-ID" b="1" dirty="0" smtClean="0"/>
          </a:p>
          <a:p>
            <a:r>
              <a:rPr lang="id-ID" b="1" dirty="0" smtClean="0"/>
              <a:t>Digestivo </a:t>
            </a:r>
            <a:r>
              <a:rPr lang="id-ID" dirty="0" smtClean="0"/>
              <a:t>(</a:t>
            </a:r>
            <a:r>
              <a:rPr lang="id-ID" dirty="0"/>
              <a:t>digestives", </a:t>
            </a:r>
            <a:r>
              <a:rPr lang="id-ID" dirty="0" smtClean="0"/>
              <a:t>liquors/liqueurs)</a:t>
            </a:r>
            <a:endParaRPr lang="id-ID" b="1" dirty="0"/>
          </a:p>
        </p:txBody>
      </p:sp>
    </p:spTree>
    <p:extLst>
      <p:ext uri="{BB962C8B-B14F-4D97-AF65-F5344CB8AC3E}">
        <p14:creationId xmlns:p14="http://schemas.microsoft.com/office/powerpoint/2010/main" val="2404243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Assignment</a:t>
            </a:r>
            <a:endParaRPr lang="id-ID" b="1" dirty="0"/>
          </a:p>
        </p:txBody>
      </p:sp>
      <p:sp>
        <p:nvSpPr>
          <p:cNvPr id="3" name="Content Placeholder 2"/>
          <p:cNvSpPr>
            <a:spLocks noGrp="1"/>
          </p:cNvSpPr>
          <p:nvPr>
            <p:ph idx="1"/>
          </p:nvPr>
        </p:nvSpPr>
        <p:spPr>
          <a:xfrm>
            <a:off x="1043492" y="2323652"/>
            <a:ext cx="6777317" cy="3481612"/>
          </a:xfrm>
        </p:spPr>
        <p:txBody>
          <a:bodyPr>
            <a:normAutofit fontScale="92500"/>
          </a:bodyPr>
          <a:lstStyle/>
          <a:p>
            <a:pPr marL="68580" indent="0">
              <a:buNone/>
            </a:pPr>
            <a:r>
              <a:rPr lang="id-ID" b="1" dirty="0" smtClean="0"/>
              <a:t>Make a group member 2 person each group</a:t>
            </a:r>
          </a:p>
          <a:p>
            <a:pPr marL="68580" indent="0">
              <a:buNone/>
            </a:pPr>
            <a:endParaRPr lang="id-ID" b="1" dirty="0" smtClean="0"/>
          </a:p>
          <a:p>
            <a:r>
              <a:rPr lang="id-ID" b="1" dirty="0" smtClean="0"/>
              <a:t>Group 1( Italian Cheese )</a:t>
            </a:r>
          </a:p>
          <a:p>
            <a:r>
              <a:rPr lang="id-ID" b="1" dirty="0" smtClean="0"/>
              <a:t>Group 2 ( Italian Authentic Food All region )</a:t>
            </a:r>
          </a:p>
          <a:p>
            <a:r>
              <a:rPr lang="id-ID" b="1" dirty="0" smtClean="0"/>
              <a:t>Group 3 ( Italian Ingredients &amp; Wine )</a:t>
            </a:r>
          </a:p>
          <a:p>
            <a:r>
              <a:rPr lang="id-ID" b="1" dirty="0" smtClean="0"/>
              <a:t>Group 4 ( Italian Modern Cuisine and Fusion </a:t>
            </a:r>
            <a:endParaRPr lang="id-ID" dirty="0" smtClean="0"/>
          </a:p>
          <a:p>
            <a:pPr marL="68580" indent="0">
              <a:buNone/>
            </a:pPr>
            <a:endParaRPr lang="id-ID" dirty="0"/>
          </a:p>
          <a:p>
            <a:pPr marL="68580" indent="0">
              <a:buNone/>
            </a:pPr>
            <a:r>
              <a:rPr lang="id-ID" b="1" i="1" dirty="0" smtClean="0"/>
              <a:t>Make a power point for 15 minutes presentation</a:t>
            </a:r>
          </a:p>
          <a:p>
            <a:pPr marL="68580" indent="0">
              <a:buNone/>
            </a:pPr>
            <a:endParaRPr lang="id-ID" b="1" i="1" dirty="0"/>
          </a:p>
        </p:txBody>
      </p:sp>
    </p:spTree>
    <p:extLst>
      <p:ext uri="{BB962C8B-B14F-4D97-AF65-F5344CB8AC3E}">
        <p14:creationId xmlns:p14="http://schemas.microsoft.com/office/powerpoint/2010/main" val="1668958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d-ID" b="1" dirty="0" smtClean="0"/>
              <a:t>Italian cuisine/Cucina italiana</a:t>
            </a:r>
            <a:endParaRPr lang="id-ID" b="1" dirty="0"/>
          </a:p>
        </p:txBody>
      </p:sp>
      <p:sp>
        <p:nvSpPr>
          <p:cNvPr id="3" name="Content Placeholder 2"/>
          <p:cNvSpPr>
            <a:spLocks noGrp="1"/>
          </p:cNvSpPr>
          <p:nvPr>
            <p:ph idx="1"/>
          </p:nvPr>
        </p:nvSpPr>
        <p:spPr>
          <a:xfrm>
            <a:off x="1043492" y="2204864"/>
            <a:ext cx="6777317" cy="4104456"/>
          </a:xfrm>
        </p:spPr>
        <p:txBody>
          <a:bodyPr>
            <a:normAutofit/>
          </a:bodyPr>
          <a:lstStyle/>
          <a:p>
            <a:r>
              <a:rPr lang="en-US" sz="2200" dirty="0"/>
              <a:t>Italian cuisine diverse variations based on their respective regions, which stretches from the Alps to the Mediterranean region which is subtropical</a:t>
            </a:r>
            <a:r>
              <a:rPr lang="en-US" sz="2200" dirty="0" smtClean="0"/>
              <a:t>.</a:t>
            </a:r>
            <a:endParaRPr lang="id-ID" sz="2200" dirty="0" smtClean="0"/>
          </a:p>
          <a:p>
            <a:r>
              <a:rPr lang="en-US" sz="2200" dirty="0" smtClean="0"/>
              <a:t>Italian </a:t>
            </a:r>
            <a:r>
              <a:rPr lang="en-US" sz="2200" dirty="0"/>
              <a:t>cuisine is characterized by its </a:t>
            </a:r>
            <a:r>
              <a:rPr lang="en-US" sz="2200" b="1" dirty="0"/>
              <a:t>simplicity</a:t>
            </a:r>
            <a:r>
              <a:rPr lang="en-US" sz="2200" dirty="0"/>
              <a:t>, with many dishes having only </a:t>
            </a:r>
            <a:r>
              <a:rPr lang="en-US" sz="2200" b="1" dirty="0"/>
              <a:t>four to eight </a:t>
            </a:r>
            <a:r>
              <a:rPr lang="en-US" sz="2200" b="1" dirty="0" smtClean="0"/>
              <a:t>ingredients</a:t>
            </a:r>
            <a:r>
              <a:rPr lang="en-US" sz="2200" dirty="0" smtClean="0"/>
              <a:t>.</a:t>
            </a:r>
            <a:endParaRPr lang="id-ID" sz="2200" dirty="0"/>
          </a:p>
          <a:p>
            <a:r>
              <a:rPr lang="en-US" sz="2200" dirty="0" smtClean="0"/>
              <a:t>Cheese</a:t>
            </a:r>
            <a:r>
              <a:rPr lang="en-US" sz="2200" dirty="0"/>
              <a:t> and wine are a major part of the </a:t>
            </a:r>
            <a:r>
              <a:rPr lang="en-US" sz="2200" dirty="0" smtClean="0"/>
              <a:t>cuisine,</a:t>
            </a:r>
            <a:r>
              <a:rPr lang="id-ID" sz="2200" dirty="0" smtClean="0"/>
              <a:t> </a:t>
            </a:r>
            <a:r>
              <a:rPr lang="en-US" sz="2200" dirty="0" smtClean="0"/>
              <a:t>Coffee</a:t>
            </a:r>
            <a:r>
              <a:rPr lang="id-ID" sz="2200" dirty="0" smtClean="0"/>
              <a:t> </a:t>
            </a:r>
            <a:r>
              <a:rPr lang="en-US" sz="2200" dirty="0" smtClean="0"/>
              <a:t>specifically</a:t>
            </a:r>
            <a:r>
              <a:rPr lang="en-US" sz="2200" dirty="0"/>
              <a:t> </a:t>
            </a:r>
            <a:r>
              <a:rPr lang="en-US" sz="2200" b="1" dirty="0"/>
              <a:t>espresso</a:t>
            </a:r>
            <a:r>
              <a:rPr lang="en-US" sz="2200" dirty="0"/>
              <a:t>, has become important in Italian cuisine.</a:t>
            </a:r>
            <a:endParaRPr lang="id-ID" sz="2200" dirty="0"/>
          </a:p>
        </p:txBody>
      </p:sp>
    </p:spTree>
    <p:extLst>
      <p:ext uri="{BB962C8B-B14F-4D97-AF65-F5344CB8AC3E}">
        <p14:creationId xmlns:p14="http://schemas.microsoft.com/office/powerpoint/2010/main" val="3151851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5040678" cy="1143000"/>
          </a:xfrm>
        </p:spPr>
        <p:txBody>
          <a:bodyPr/>
          <a:lstStyle/>
          <a:p>
            <a:r>
              <a:rPr lang="id-ID" b="1" dirty="0" smtClean="0"/>
              <a:t>Ingredient</a:t>
            </a:r>
            <a:endParaRPr lang="id-ID" b="1" dirty="0"/>
          </a:p>
        </p:txBody>
      </p:sp>
      <p:sp>
        <p:nvSpPr>
          <p:cNvPr id="3" name="Content Placeholder 2"/>
          <p:cNvSpPr>
            <a:spLocks noGrp="1"/>
          </p:cNvSpPr>
          <p:nvPr>
            <p:ph idx="1"/>
          </p:nvPr>
        </p:nvSpPr>
        <p:spPr>
          <a:xfrm>
            <a:off x="1043492" y="2323652"/>
            <a:ext cx="3888547" cy="3508977"/>
          </a:xfrm>
        </p:spPr>
        <p:txBody>
          <a:bodyPr>
            <a:normAutofit lnSpcReduction="10000"/>
          </a:bodyPr>
          <a:lstStyle/>
          <a:p>
            <a:r>
              <a:rPr lang="id-ID" dirty="0" smtClean="0"/>
              <a:t>Olive Oil </a:t>
            </a:r>
          </a:p>
          <a:p>
            <a:r>
              <a:rPr lang="id-ID" dirty="0" smtClean="0"/>
              <a:t>Butter</a:t>
            </a:r>
          </a:p>
          <a:p>
            <a:r>
              <a:rPr lang="id-ID" dirty="0" smtClean="0"/>
              <a:t>Tomato</a:t>
            </a:r>
          </a:p>
          <a:p>
            <a:r>
              <a:rPr lang="id-ID" dirty="0" smtClean="0"/>
              <a:t>Zucinni</a:t>
            </a:r>
          </a:p>
          <a:p>
            <a:r>
              <a:rPr lang="id-ID" dirty="0" smtClean="0"/>
              <a:t>Artichoke</a:t>
            </a:r>
          </a:p>
          <a:p>
            <a:r>
              <a:rPr lang="id-ID" dirty="0" smtClean="0"/>
              <a:t>Brocolly</a:t>
            </a:r>
          </a:p>
          <a:p>
            <a:r>
              <a:rPr lang="id-ID" dirty="0" smtClean="0"/>
              <a:t>Ham</a:t>
            </a:r>
          </a:p>
          <a:p>
            <a:r>
              <a:rPr lang="id-ID" dirty="0" smtClean="0"/>
              <a:t>Cheese</a:t>
            </a:r>
            <a:endParaRPr lang="id-ID" dirty="0"/>
          </a:p>
        </p:txBody>
      </p:sp>
      <p:pic>
        <p:nvPicPr>
          <p:cNvPr id="1026" name="Picture 2" descr="C:\Users\USER\Pictures\New folder\f07ea9fdb023bab8fdc258248ca9bb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060848"/>
            <a:ext cx="3720654" cy="4367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99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dirty="0" smtClean="0"/>
              <a:t>Olive Oil</a:t>
            </a:r>
            <a:endParaRPr lang="id-ID" b="1" dirty="0"/>
          </a:p>
        </p:txBody>
      </p:sp>
      <p:sp>
        <p:nvSpPr>
          <p:cNvPr id="3" name="Content Placeholder 2"/>
          <p:cNvSpPr>
            <a:spLocks noGrp="1"/>
          </p:cNvSpPr>
          <p:nvPr>
            <p:ph idx="1"/>
          </p:nvPr>
        </p:nvSpPr>
        <p:spPr/>
        <p:txBody>
          <a:bodyPr/>
          <a:lstStyle/>
          <a:p>
            <a:pPr marL="68580" indent="0">
              <a:buNone/>
            </a:pPr>
            <a:r>
              <a:rPr lang="id-ID" dirty="0"/>
              <a:t>A</a:t>
            </a:r>
            <a:r>
              <a:rPr lang="en-US" dirty="0"/>
              <a:t> fat obtained from the olive (the fruit of </a:t>
            </a:r>
            <a:r>
              <a:rPr lang="en-US" b="1" i="1" dirty="0" err="1"/>
              <a:t>Olea</a:t>
            </a:r>
            <a:r>
              <a:rPr lang="en-US" b="1" i="1" dirty="0"/>
              <a:t> </a:t>
            </a:r>
            <a:r>
              <a:rPr lang="en-US" b="1" i="1" dirty="0" err="1" smtClean="0"/>
              <a:t>europaea</a:t>
            </a:r>
            <a:r>
              <a:rPr lang="en-US" dirty="0" smtClean="0"/>
              <a:t> </a:t>
            </a:r>
            <a:r>
              <a:rPr lang="en-US" dirty="0"/>
              <a:t>family </a:t>
            </a:r>
            <a:r>
              <a:rPr lang="en-US" b="1" dirty="0" err="1"/>
              <a:t>Oleaceae</a:t>
            </a:r>
            <a:r>
              <a:rPr lang="en-US" dirty="0"/>
              <a:t>), a traditional tree crop of the </a:t>
            </a:r>
            <a:r>
              <a:rPr lang="en-US" i="1" dirty="0" err="1" smtClean="0"/>
              <a:t>Mediterranea</a:t>
            </a:r>
            <a:r>
              <a:rPr lang="id-ID" i="1" dirty="0" smtClean="0"/>
              <a:t>n</a:t>
            </a:r>
            <a:r>
              <a:rPr lang="en-US" i="1" dirty="0" smtClean="0"/>
              <a:t> </a:t>
            </a:r>
            <a:r>
              <a:rPr lang="en-US" i="1" dirty="0"/>
              <a:t>Basin</a:t>
            </a:r>
            <a:endParaRPr lang="id-ID" i="1" dirty="0" smtClean="0"/>
          </a:p>
          <a:p>
            <a:pPr marL="68580" indent="0">
              <a:buNone/>
            </a:pPr>
            <a:r>
              <a:rPr lang="id-ID" b="1" dirty="0" smtClean="0"/>
              <a:t>Type </a:t>
            </a:r>
            <a:r>
              <a:rPr lang="id-ID" b="1" dirty="0" smtClean="0"/>
              <a:t>of Olive Oil</a:t>
            </a:r>
          </a:p>
          <a:p>
            <a:r>
              <a:rPr lang="id-ID" dirty="0" smtClean="0"/>
              <a:t>Virgin olive oil</a:t>
            </a:r>
          </a:p>
          <a:p>
            <a:r>
              <a:rPr lang="id-ID" dirty="0" smtClean="0"/>
              <a:t>Extra virgin olive oil</a:t>
            </a:r>
            <a:endParaRPr lang="id-ID" dirty="0"/>
          </a:p>
        </p:txBody>
      </p:sp>
    </p:spTree>
    <p:extLst>
      <p:ext uri="{BB962C8B-B14F-4D97-AF65-F5344CB8AC3E}">
        <p14:creationId xmlns:p14="http://schemas.microsoft.com/office/powerpoint/2010/main" val="2920595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980728"/>
            <a:ext cx="6777317" cy="5040560"/>
          </a:xfrm>
        </p:spPr>
        <p:txBody>
          <a:bodyPr>
            <a:normAutofit lnSpcReduction="10000"/>
          </a:bodyPr>
          <a:lstStyle/>
          <a:p>
            <a:r>
              <a:rPr lang="id-ID" b="1" dirty="0" smtClean="0"/>
              <a:t>Extra Virgin Olive oil</a:t>
            </a:r>
          </a:p>
          <a:p>
            <a:pPr marL="68580" indent="0">
              <a:buNone/>
            </a:pPr>
            <a:r>
              <a:rPr lang="id-ID" dirty="0"/>
              <a:t>M</a:t>
            </a:r>
            <a:r>
              <a:rPr lang="id-ID" dirty="0" smtClean="0"/>
              <a:t>inyak </a:t>
            </a:r>
            <a:r>
              <a:rPr lang="id-ID" dirty="0"/>
              <a:t>zaitun berkualitas terbaik atau</a:t>
            </a:r>
            <a:r>
              <a:rPr lang="id-ID" i="1" dirty="0"/>
              <a:t> grade A</a:t>
            </a:r>
            <a:r>
              <a:rPr lang="id-ID" dirty="0"/>
              <a:t>. Minyak ini diproduksi secara alami, tanpa bahan kimiawi atau metode fisik. Aroma dan citarasanya istimewa, dengan kadar keasaman kurang dari 0.8</a:t>
            </a:r>
            <a:r>
              <a:rPr lang="id-ID" dirty="0" smtClean="0"/>
              <a:t>%.</a:t>
            </a:r>
          </a:p>
          <a:p>
            <a:pPr marL="68580" indent="0">
              <a:buNone/>
            </a:pPr>
            <a:endParaRPr lang="id-ID" dirty="0" smtClean="0"/>
          </a:p>
          <a:p>
            <a:r>
              <a:rPr lang="id-ID" b="1" dirty="0" smtClean="0"/>
              <a:t>Virgin Olive Oil</a:t>
            </a:r>
          </a:p>
          <a:p>
            <a:pPr marL="68580" indent="0">
              <a:buNone/>
            </a:pPr>
            <a:r>
              <a:rPr lang="id-ID" dirty="0"/>
              <a:t>Minyak jenis ini dihasilkan melalui proses cold press / perasan dingin namun dari ekstrak atau perasan kedua. Tingkat keasamannya lebih tinggi. Minyak zaitun jenis ini dapat dikonsumsi langsung atau dijadikan </a:t>
            </a:r>
            <a:r>
              <a:rPr lang="id-ID" i="1" dirty="0" smtClean="0"/>
              <a:t>salad dressing</a:t>
            </a:r>
            <a:r>
              <a:rPr lang="id-ID" dirty="0" smtClean="0"/>
              <a:t>.</a:t>
            </a:r>
          </a:p>
          <a:p>
            <a:pPr marL="68580" indent="0">
              <a:buNone/>
            </a:pPr>
            <a:endParaRPr lang="id-ID" dirty="0"/>
          </a:p>
        </p:txBody>
      </p:sp>
    </p:spTree>
    <p:extLst>
      <p:ext uri="{BB962C8B-B14F-4D97-AF65-F5344CB8AC3E}">
        <p14:creationId xmlns:p14="http://schemas.microsoft.com/office/powerpoint/2010/main" val="758090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492" y="836712"/>
            <a:ext cx="6777317" cy="5400600"/>
          </a:xfrm>
        </p:spPr>
        <p:txBody>
          <a:bodyPr>
            <a:normAutofit fontScale="85000" lnSpcReduction="20000"/>
          </a:bodyPr>
          <a:lstStyle/>
          <a:p>
            <a:r>
              <a:rPr lang="id-ID" b="1" i="1" dirty="0" smtClean="0"/>
              <a:t>Fino Olives Oil</a:t>
            </a:r>
          </a:p>
          <a:p>
            <a:pPr marL="68580" indent="0">
              <a:buNone/>
            </a:pPr>
            <a:r>
              <a:rPr lang="id-ID" dirty="0"/>
              <a:t>Minyak zaitun jenis ini merupakan hasil percampuran antara jenis </a:t>
            </a:r>
            <a:r>
              <a:rPr lang="id-ID" i="1" dirty="0"/>
              <a:t>Extra Virgin</a:t>
            </a:r>
            <a:r>
              <a:rPr lang="id-ID" dirty="0"/>
              <a:t> dan </a:t>
            </a:r>
            <a:r>
              <a:rPr lang="id-ID" i="1" dirty="0"/>
              <a:t>Virgin</a:t>
            </a:r>
            <a:r>
              <a:rPr lang="id-ID" dirty="0"/>
              <a:t>.</a:t>
            </a:r>
            <a:endParaRPr lang="id-ID" b="1" dirty="0" smtClean="0"/>
          </a:p>
          <a:p>
            <a:r>
              <a:rPr lang="id-ID" b="1" i="1" dirty="0" smtClean="0"/>
              <a:t>Pure Olive Oil</a:t>
            </a:r>
          </a:p>
          <a:p>
            <a:pPr marL="68580" indent="0">
              <a:buNone/>
            </a:pPr>
            <a:r>
              <a:rPr lang="id-ID" dirty="0"/>
              <a:t>Minyak jenis ini merupakan minyak zaitun hasil penyulingan.</a:t>
            </a:r>
            <a:endParaRPr lang="id-ID" b="1" i="1" dirty="0" smtClean="0"/>
          </a:p>
          <a:p>
            <a:r>
              <a:rPr lang="id-ID" b="1" i="1" dirty="0" smtClean="0"/>
              <a:t>Extract Refined Olive Oil</a:t>
            </a:r>
          </a:p>
          <a:p>
            <a:pPr marL="68580" indent="0">
              <a:buNone/>
            </a:pPr>
            <a:r>
              <a:rPr lang="id-ID" dirty="0"/>
              <a:t>jenis minyak zaitun ini diproses secara kimia untuk memperbaiki kualitasnya yang kurang bagus. </a:t>
            </a:r>
            <a:endParaRPr lang="id-ID" b="1" i="1" dirty="0" smtClean="0"/>
          </a:p>
          <a:p>
            <a:r>
              <a:rPr lang="id-ID" b="1" i="1" dirty="0" smtClean="0"/>
              <a:t>Extra Light Olive Oil</a:t>
            </a:r>
          </a:p>
          <a:p>
            <a:pPr marL="68580" indent="0">
              <a:buNone/>
            </a:pPr>
            <a:r>
              <a:rPr lang="id-ID" dirty="0"/>
              <a:t>Minyak zaitun jenis ini merupakan hasil pemurnian dari hasil ekstrak atau perasan minyak zaitun yang berkualitas rendah.</a:t>
            </a:r>
            <a:endParaRPr lang="id-ID" b="1" i="1" dirty="0" smtClean="0"/>
          </a:p>
          <a:p>
            <a:r>
              <a:rPr lang="id-ID" b="1" i="1" dirty="0" smtClean="0"/>
              <a:t>Pomace</a:t>
            </a:r>
          </a:p>
          <a:p>
            <a:pPr marL="68580" indent="0">
              <a:buNone/>
            </a:pPr>
            <a:r>
              <a:rPr lang="id-ID" dirty="0"/>
              <a:t>Jenis minyak zaitun ini diproses secara kimia dan ditambahkan minyak virgin untuk memperkuat rasanya. Biasa dijadikan bahan baku kosmetik, shampoo, sabun dan lainnya.</a:t>
            </a:r>
            <a:endParaRPr lang="id-ID" b="1" i="1" dirty="0"/>
          </a:p>
        </p:txBody>
      </p:sp>
    </p:spTree>
    <p:extLst>
      <p:ext uri="{BB962C8B-B14F-4D97-AF65-F5344CB8AC3E}">
        <p14:creationId xmlns:p14="http://schemas.microsoft.com/office/powerpoint/2010/main" val="3485885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USER\Pictures\New folder\457px-Klazomena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3" y="576262"/>
            <a:ext cx="4352925" cy="570547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USER\Pictures\New folder\Oli_de_l'Empordà.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555746"/>
            <a:ext cx="2735517" cy="273551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USER\Pictures\New folder\185px-Italian_olive_oil_200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122" y="576263"/>
            <a:ext cx="1762125"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612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620688"/>
            <a:ext cx="7024744" cy="1143000"/>
          </a:xfrm>
        </p:spPr>
        <p:txBody>
          <a:bodyPr/>
          <a:lstStyle/>
          <a:p>
            <a:r>
              <a:rPr lang="id-ID" b="1" dirty="0" smtClean="0"/>
              <a:t>Ham</a:t>
            </a:r>
            <a:endParaRPr lang="id-ID" b="1" dirty="0"/>
          </a:p>
        </p:txBody>
      </p:sp>
      <p:sp>
        <p:nvSpPr>
          <p:cNvPr id="3" name="Content Placeholder 2"/>
          <p:cNvSpPr>
            <a:spLocks noGrp="1"/>
          </p:cNvSpPr>
          <p:nvPr>
            <p:ph idx="1"/>
          </p:nvPr>
        </p:nvSpPr>
        <p:spPr>
          <a:xfrm>
            <a:off x="1043492" y="1700808"/>
            <a:ext cx="6777317" cy="4131821"/>
          </a:xfrm>
        </p:spPr>
        <p:txBody>
          <a:bodyPr>
            <a:normAutofit fontScale="92500" lnSpcReduction="20000"/>
          </a:bodyPr>
          <a:lstStyle/>
          <a:p>
            <a:pPr marL="68580" indent="0">
              <a:buNone/>
            </a:pPr>
            <a:r>
              <a:rPr lang="id-ID" dirty="0"/>
              <a:t>A</a:t>
            </a:r>
            <a:r>
              <a:rPr lang="en-US" dirty="0"/>
              <a:t> dry-cured ham that is usually thinly sliced and served </a:t>
            </a:r>
            <a:r>
              <a:rPr lang="en-US" dirty="0" smtClean="0"/>
              <a:t>uncooked</a:t>
            </a:r>
            <a:r>
              <a:rPr lang="id-ID" dirty="0" smtClean="0"/>
              <a:t>,</a:t>
            </a:r>
            <a:r>
              <a:rPr lang="en-US" dirty="0" smtClean="0"/>
              <a:t> </a:t>
            </a:r>
            <a:r>
              <a:rPr lang="en-US" dirty="0"/>
              <a:t>this style is called </a:t>
            </a:r>
            <a:r>
              <a:rPr lang="en-US" b="1" i="1" dirty="0"/>
              <a:t>prosciutto </a:t>
            </a:r>
            <a:r>
              <a:rPr lang="en-US" b="1" i="1" dirty="0" err="1" smtClean="0"/>
              <a:t>crudo</a:t>
            </a:r>
            <a:r>
              <a:rPr lang="id-ID" b="1" i="1" dirty="0"/>
              <a:t>.</a:t>
            </a:r>
            <a:endParaRPr lang="id-ID" b="1" i="1" dirty="0" smtClean="0"/>
          </a:p>
          <a:p>
            <a:pPr marL="68580" indent="0">
              <a:buNone/>
            </a:pPr>
            <a:r>
              <a:rPr lang="en-US" dirty="0"/>
              <a:t>Sliced </a:t>
            </a:r>
            <a:r>
              <a:rPr lang="en-US" b="1" i="1" dirty="0"/>
              <a:t>prosciutto </a:t>
            </a:r>
            <a:r>
              <a:rPr lang="en-US" b="1" i="1" dirty="0" err="1"/>
              <a:t>crudo</a:t>
            </a:r>
            <a:r>
              <a:rPr lang="en-US" dirty="0"/>
              <a:t> in Italian cuisine is often served as an antipasto, wrapped around </a:t>
            </a:r>
            <a:r>
              <a:rPr lang="en-US" b="1" i="1" dirty="0"/>
              <a:t>grissini</a:t>
            </a:r>
            <a:r>
              <a:rPr lang="en-US" dirty="0"/>
              <a:t>, or accompanied with </a:t>
            </a:r>
            <a:r>
              <a:rPr lang="en-US" dirty="0" smtClean="0"/>
              <a:t>melon</a:t>
            </a:r>
            <a:r>
              <a:rPr lang="id-ID" dirty="0" smtClean="0"/>
              <a:t>.</a:t>
            </a:r>
            <a:endParaRPr lang="id-ID" dirty="0"/>
          </a:p>
          <a:p>
            <a:pPr marL="68580" indent="0">
              <a:buNone/>
            </a:pPr>
            <a:endParaRPr lang="id-ID" dirty="0" smtClean="0"/>
          </a:p>
          <a:p>
            <a:pPr marL="68580" indent="0">
              <a:buNone/>
            </a:pPr>
            <a:r>
              <a:rPr lang="id-ID" b="1" i="1" dirty="0"/>
              <a:t>Saltimbocca</a:t>
            </a:r>
            <a:r>
              <a:rPr lang="id-ID" dirty="0"/>
              <a:t> is an Italian veal dish, where escalopes of veal are topped with a sage leaf before being wrapped in prosciutto and then pan-fried. Prosciutto is often served insandwiches and </a:t>
            </a:r>
            <a:r>
              <a:rPr lang="id-ID" dirty="0" smtClean="0"/>
              <a:t>panini</a:t>
            </a:r>
            <a:r>
              <a:rPr lang="id-ID" dirty="0"/>
              <a:t>, sometimes in a variation on the Caprese salad, with basil, tomato and fresh </a:t>
            </a:r>
            <a:r>
              <a:rPr lang="id-ID" dirty="0" smtClean="0"/>
              <a:t>mozzarella</a:t>
            </a:r>
            <a:endParaRPr lang="id-ID" dirty="0"/>
          </a:p>
        </p:txBody>
      </p:sp>
    </p:spTree>
    <p:extLst>
      <p:ext uri="{BB962C8B-B14F-4D97-AF65-F5344CB8AC3E}">
        <p14:creationId xmlns:p14="http://schemas.microsoft.com/office/powerpoint/2010/main" val="30933382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147</TotalTime>
  <Words>290</Words>
  <Application>Microsoft Office PowerPoint</Application>
  <PresentationFormat>On-screen Show (4:3)</PresentationFormat>
  <Paragraphs>95</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Austin</vt:lpstr>
      <vt:lpstr>ITALIAN CUISINE</vt:lpstr>
      <vt:lpstr>History</vt:lpstr>
      <vt:lpstr>Italian cuisine/Cucina italiana</vt:lpstr>
      <vt:lpstr>Ingredient</vt:lpstr>
      <vt:lpstr>Olive Oil</vt:lpstr>
      <vt:lpstr>PowerPoint Presentation</vt:lpstr>
      <vt:lpstr>PowerPoint Presentation</vt:lpstr>
      <vt:lpstr>PowerPoint Presentation</vt:lpstr>
      <vt:lpstr>Ham</vt:lpstr>
      <vt:lpstr>PowerPoint Presentation</vt:lpstr>
      <vt:lpstr>Pasta</vt:lpstr>
      <vt:lpstr>PowerPoint Presentation</vt:lpstr>
      <vt:lpstr>Pasta fact</vt:lpstr>
      <vt:lpstr>PowerPoint Presentation</vt:lpstr>
      <vt:lpstr>PowerPoint Presentation</vt:lpstr>
      <vt:lpstr>PowerPoint Presentation</vt:lpstr>
      <vt:lpstr>PowerPoint Presentation</vt:lpstr>
      <vt:lpstr>PowerPoint Presentation</vt:lpstr>
      <vt:lpstr>Herbs &amp; Spices</vt:lpstr>
      <vt:lpstr>PowerPoint Presentation</vt:lpstr>
      <vt:lpstr>Meal time served</vt:lpstr>
      <vt:lpstr>PowerPoint Presentation</vt:lpstr>
      <vt:lpstr>Meal Stage and Composition</vt:lpstr>
      <vt:lpstr>Assignment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ITALIAN CUISINE</dc:title>
  <dc:creator>ismail - [2010]</dc:creator>
  <cp:lastModifiedBy>ismail - [2010]</cp:lastModifiedBy>
  <cp:revision>15</cp:revision>
  <dcterms:created xsi:type="dcterms:W3CDTF">2015-10-04T15:49:52Z</dcterms:created>
  <dcterms:modified xsi:type="dcterms:W3CDTF">2015-10-05T02:23:39Z</dcterms:modified>
</cp:coreProperties>
</file>