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6F7642D-CEEF-474E-BB64-60C319FBF1BE}" type="datetimeFigureOut">
              <a:rPr lang="en-US" smtClean="0"/>
              <a:pPr/>
              <a:t>5/15/2020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A590052-FA99-464B-82CC-C509374C1E1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F7642D-CEEF-474E-BB64-60C319FBF1BE}"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590052-FA99-464B-82CC-C509374C1E1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F7642D-CEEF-474E-BB64-60C319FBF1BE}"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590052-FA99-464B-82CC-C509374C1E1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6F7642D-CEEF-474E-BB64-60C319FBF1BE}"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590052-FA99-464B-82CC-C509374C1E1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6F7642D-CEEF-474E-BB64-60C319FBF1BE}"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590052-FA99-464B-82CC-C509374C1E1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6F7642D-CEEF-474E-BB64-60C319FBF1BE}"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590052-FA99-464B-82CC-C509374C1E1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6F7642D-CEEF-474E-BB64-60C319FBF1BE}" type="datetimeFigureOut">
              <a:rPr lang="en-US" smtClean="0"/>
              <a:pPr/>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590052-FA99-464B-82CC-C509374C1E1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6F7642D-CEEF-474E-BB64-60C319FBF1BE}" type="datetimeFigureOut">
              <a:rPr lang="en-US" smtClean="0"/>
              <a:pPr/>
              <a:t>5/15/2020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590052-FA99-464B-82CC-C509374C1E1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F7642D-CEEF-474E-BB64-60C319FBF1BE}" type="datetimeFigureOut">
              <a:rPr lang="en-US" smtClean="0"/>
              <a:pPr/>
              <a:t>5/15/2020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590052-FA99-464B-82CC-C509374C1E1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6F7642D-CEEF-474E-BB64-60C319FBF1BE}"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590052-FA99-464B-82CC-C509374C1E1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6F7642D-CEEF-474E-BB64-60C319FBF1BE}"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A590052-FA99-464B-82CC-C509374C1E1F}"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6F7642D-CEEF-474E-BB64-60C319FBF1BE}" type="datetimeFigureOut">
              <a:rPr lang="en-US" smtClean="0"/>
              <a:pPr/>
              <a:t>5/15/2020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A590052-FA99-464B-82CC-C509374C1E1F}"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FOOD STORAGE</a:t>
            </a:r>
            <a:endParaRPr lang="en-US" dirty="0"/>
          </a:p>
        </p:txBody>
      </p:sp>
      <p:sp>
        <p:nvSpPr>
          <p:cNvPr id="3" name="Subtitle 2"/>
          <p:cNvSpPr>
            <a:spLocks noGrp="1"/>
          </p:cNvSpPr>
          <p:nvPr>
            <p:ph type="subTitle" idx="1"/>
          </p:nvPr>
        </p:nvSpPr>
        <p:spPr>
          <a:xfrm>
            <a:off x="533400" y="3215185"/>
            <a:ext cx="7854696" cy="1752600"/>
          </a:xfrm>
        </p:spPr>
        <p:txBody>
          <a:bodyPr/>
          <a:lstStyle/>
          <a:p>
            <a:r>
              <a:rPr lang="en-US" dirty="0" smtClean="0"/>
              <a:t>FLOW OF PRODUCT IN THE KITCHEN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SANITIZING</a:t>
            </a:r>
            <a:endParaRPr lang="en-US" dirty="0"/>
          </a:p>
        </p:txBody>
      </p:sp>
      <p:sp>
        <p:nvSpPr>
          <p:cNvPr id="3" name="Content Placeholder 2"/>
          <p:cNvSpPr>
            <a:spLocks noGrp="1"/>
          </p:cNvSpPr>
          <p:nvPr>
            <p:ph idx="1"/>
          </p:nvPr>
        </p:nvSpPr>
        <p:spPr/>
        <p:txBody>
          <a:bodyPr>
            <a:normAutofit lnSpcReduction="10000"/>
          </a:bodyPr>
          <a:lstStyle/>
          <a:p>
            <a:r>
              <a:rPr lang="en-US" dirty="0" smtClean="0"/>
              <a:t>Cleaning and sanitizing stationary equipment and work surface.</a:t>
            </a:r>
          </a:p>
          <a:p>
            <a:r>
              <a:rPr lang="en-US" dirty="0" smtClean="0"/>
              <a:t>1. unplug electrical equipment before cleaning.</a:t>
            </a:r>
          </a:p>
          <a:p>
            <a:r>
              <a:rPr lang="en-US" dirty="0" smtClean="0"/>
              <a:t>2. wash all foods contact surfaces, using a detergent solution and clean cloths</a:t>
            </a:r>
          </a:p>
          <a:p>
            <a:r>
              <a:rPr lang="en-US" dirty="0" smtClean="0"/>
              <a:t>3. sanitizer all surface with a double strength sanitizing solution and with clean cloths used only for this purpose</a:t>
            </a:r>
          </a:p>
          <a:p>
            <a:r>
              <a:rPr lang="en-US" dirty="0" smtClean="0"/>
              <a:t>4. allow air to dry.</a:t>
            </a:r>
          </a:p>
          <a:p>
            <a:r>
              <a:rPr lang="en-US" dirty="0" smtClean="0"/>
              <a:t>5 reassemble equipment.</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FLOW OF FOOD</a:t>
            </a:r>
            <a:endParaRPr lang="en-US" dirty="0"/>
          </a:p>
        </p:txBody>
      </p:sp>
      <p:sp>
        <p:nvSpPr>
          <p:cNvPr id="3" name="Content Placeholder 2"/>
          <p:cNvSpPr>
            <a:spLocks noGrp="1"/>
          </p:cNvSpPr>
          <p:nvPr>
            <p:ph idx="1"/>
          </p:nvPr>
        </p:nvSpPr>
        <p:spPr/>
        <p:txBody>
          <a:bodyPr/>
          <a:lstStyle/>
          <a:p>
            <a:r>
              <a:rPr lang="en-US" dirty="0" smtClean="0"/>
              <a:t>Flow of food</a:t>
            </a:r>
          </a:p>
          <a:p>
            <a:r>
              <a:rPr lang="en-US" dirty="0" smtClean="0"/>
              <a:t>Receiving ---refrigerated storage and dry storage– preparing ingredients—cooking—holding (Hot)—serving– cooling leftovers—storing leftovers—reheating leftovers—serving leftover.</a:t>
            </a:r>
          </a:p>
          <a:p>
            <a:r>
              <a:rPr lang="en-US" dirty="0" smtClean="0"/>
              <a:t>Basic flow food</a:t>
            </a:r>
          </a:p>
          <a:p>
            <a:r>
              <a:rPr lang="en-US" dirty="0" smtClean="0"/>
              <a:t>Receiving—storing-- serving</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229600" cy="4525963"/>
          </a:xfrm>
        </p:spPr>
        <p:txBody>
          <a:bodyPr>
            <a:normAutofit/>
          </a:bodyPr>
          <a:lstStyle/>
          <a:p>
            <a:r>
              <a:rPr lang="en-US" dirty="0" smtClean="0"/>
              <a:t>The following rules of safe food storage have two purpose :</a:t>
            </a:r>
          </a:p>
          <a:p>
            <a:r>
              <a:rPr lang="en-US" dirty="0" smtClean="0"/>
              <a:t>1. To prevent contamination of foods.</a:t>
            </a:r>
          </a:p>
          <a:p>
            <a:r>
              <a:rPr lang="en-US" dirty="0" smtClean="0"/>
              <a:t>2. To prevent growth of bacteria that may already be in food.</a:t>
            </a:r>
          </a:p>
          <a:p>
            <a:r>
              <a:rPr lang="en-US" dirty="0" smtClean="0"/>
              <a:t>Temperature control is an important part of food storage. Perishable food must kept out of the Food Danger Zone 41F to 135F (5C to 57C) as much as possible, because these temperatures support bacterial growth.</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PREVENTION</a:t>
            </a:r>
            <a:endParaRPr lang="en-US" dirty="0"/>
          </a:p>
        </p:txBody>
      </p:sp>
      <p:pic>
        <p:nvPicPr>
          <p:cNvPr id="4" name="Content Placeholder 3" descr="keeping-food-safe-in-storage-7-638.jpg"/>
          <p:cNvPicPr>
            <a:picLocks noGrp="1" noChangeAspect="1"/>
          </p:cNvPicPr>
          <p:nvPr>
            <p:ph idx="1"/>
          </p:nvPr>
        </p:nvPicPr>
        <p:blipFill>
          <a:blip r:embed="rId2" cstate="print"/>
          <a:stretch>
            <a:fillRect/>
          </a:stretch>
        </p:blipFill>
        <p:spPr>
          <a:xfrm>
            <a:off x="2141220" y="2304891"/>
            <a:ext cx="4861560" cy="3649980"/>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096000"/>
          </a:xfrm>
        </p:spPr>
        <p:txBody>
          <a:bodyPr>
            <a:normAutofit fontScale="55000" lnSpcReduction="20000"/>
          </a:bodyPr>
          <a:lstStyle/>
          <a:p>
            <a:r>
              <a:rPr lang="en-US" b="1" dirty="0" smtClean="0"/>
              <a:t>The Four-Hour Rule</a:t>
            </a:r>
          </a:p>
          <a:p>
            <a:r>
              <a:rPr lang="en-US" dirty="0" smtClean="0"/>
              <a:t>Food is handled in many stages between the time it is received and the time it is finally served, this progression called the flow of food. To protect food and keep it safe, follow the four-hour rule : do not food remain in the food danger zone for a cumulative total of more than 4 hours between receiving and serving.</a:t>
            </a:r>
          </a:p>
          <a:p>
            <a:endParaRPr lang="en-US" dirty="0"/>
          </a:p>
          <a:p>
            <a:r>
              <a:rPr lang="en-US" b="1" dirty="0" smtClean="0"/>
              <a:t>Receiving</a:t>
            </a:r>
          </a:p>
          <a:p>
            <a:r>
              <a:rPr lang="en-US" dirty="0" smtClean="0"/>
              <a:t>1. Safe food handling begins the moment food is unloaded from the delivery truck. In fact, it begins even earlier than this, with the selection of good, reputable suppliers. Keep the receiving area clean and well lit.</a:t>
            </a:r>
          </a:p>
          <a:p>
            <a:r>
              <a:rPr lang="en-US" dirty="0" smtClean="0"/>
              <a:t>2. inspect all deliveries. Try to schedule deliveries during off peak hours to allow proper time to inspect the items. For the same reason, try to schedule deliveries so they arrive at one time.</a:t>
            </a:r>
          </a:p>
          <a:p>
            <a:r>
              <a:rPr lang="en-US" dirty="0" smtClean="0"/>
              <a:t>3. reject shipments or parts of shipments that are damaged or not at the proper temperature. Frozen foods should show no signs of having been thawed and refrozen.</a:t>
            </a:r>
          </a:p>
          <a:p>
            <a:r>
              <a:rPr lang="en-US" dirty="0" smtClean="0"/>
              <a:t>4. label all items with the delivery date or a use by date.</a:t>
            </a:r>
          </a:p>
          <a:p>
            <a:r>
              <a:rPr lang="en-US" dirty="0" smtClean="0"/>
              <a:t>5. transfer items immediately to proper storage.</a:t>
            </a:r>
          </a:p>
          <a:p>
            <a:endParaRPr lang="en-US" dirty="0"/>
          </a:p>
          <a:p>
            <a:pPr>
              <a:buNone/>
            </a:pPr>
            <a:r>
              <a:rPr lang="en-US" dirty="0"/>
              <a:t>	</a:t>
            </a:r>
            <a:r>
              <a:rPr lang="en-US" b="1" dirty="0" smtClean="0"/>
              <a:t>DRY FOOD STORAGE</a:t>
            </a:r>
          </a:p>
          <a:p>
            <a:pPr>
              <a:buNone/>
            </a:pPr>
            <a:r>
              <a:rPr lang="en-US" b="1" dirty="0"/>
              <a:t>	</a:t>
            </a:r>
            <a:r>
              <a:rPr lang="en-US" dirty="0" smtClean="0"/>
              <a:t>Dry food storage pertains to those foods not likely to support bacterial growth in their normal state :</a:t>
            </a:r>
          </a:p>
          <a:p>
            <a:pPr>
              <a:buNone/>
            </a:pPr>
            <a:r>
              <a:rPr lang="en-US" b="1" dirty="0"/>
              <a:t>	</a:t>
            </a:r>
            <a:r>
              <a:rPr lang="en-US" dirty="0" smtClean="0"/>
              <a:t>Flour, sugar and salt, cereals, rice and other grains, dried beans and peas, ready-prepared cereals, breads and crackers. Oils and shortenings, canned and bottled foods (unopened).</a:t>
            </a:r>
          </a:p>
          <a:p>
            <a:pPr>
              <a:buNone/>
            </a:pPr>
            <a:endParaRPr lang="en-US" b="1" dirty="0"/>
          </a:p>
          <a:p>
            <a:pPr>
              <a:buNone/>
            </a:pPr>
            <a:r>
              <a:rPr lang="en-US" b="1" dirty="0" smtClean="0"/>
              <a:t>	</a:t>
            </a:r>
            <a:r>
              <a:rPr lang="en-US" dirty="0" smtClean="0"/>
              <a:t>1. store dry foods in a cool, dry place, off the floor, away from the wall, and not under a sewer line.</a:t>
            </a:r>
          </a:p>
          <a:p>
            <a:pPr>
              <a:buNone/>
            </a:pPr>
            <a:r>
              <a:rPr lang="en-US" b="1" dirty="0"/>
              <a:t>	</a:t>
            </a:r>
            <a:r>
              <a:rPr lang="en-US" dirty="0" smtClean="0"/>
              <a:t>2. Keep all containers tightly closed to protect from insects, rodents and dust. Dry foods can be   contaminated, even if they don’t need refrigeration.</a:t>
            </a:r>
            <a:endParaRPr lang="en-US" b="1" dirty="0" smtClean="0"/>
          </a:p>
          <a:p>
            <a:pPr>
              <a:buNone/>
            </a:pPr>
            <a:r>
              <a:rPr lang="en-US" b="1" dirty="0"/>
              <a:t>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382000" cy="4525963"/>
          </a:xfrm>
        </p:spPr>
        <p:txBody>
          <a:bodyPr>
            <a:normAutofit fontScale="77500" lnSpcReduction="20000"/>
          </a:bodyPr>
          <a:lstStyle/>
          <a:p>
            <a:r>
              <a:rPr lang="en-US" b="1" dirty="0" smtClean="0"/>
              <a:t>Freezer Storage</a:t>
            </a:r>
          </a:p>
          <a:p>
            <a:r>
              <a:rPr lang="en-US" dirty="0" smtClean="0"/>
              <a:t>1. Keep frozen foods at 0F (-18C) or lower.</a:t>
            </a:r>
          </a:p>
          <a:p>
            <a:r>
              <a:rPr lang="en-US" dirty="0" smtClean="0"/>
              <a:t>2. Keep all frozen food. Tightly wrapped or packaged to prevent freezer burn.</a:t>
            </a:r>
          </a:p>
          <a:p>
            <a:r>
              <a:rPr lang="en-US" dirty="0" smtClean="0"/>
              <a:t>3. Label and date all items.</a:t>
            </a:r>
          </a:p>
          <a:p>
            <a:r>
              <a:rPr lang="en-US" dirty="0" smtClean="0"/>
              <a:t>4. Thaw frozen foods properly. Do not thaw at room temperature, because the surface temperature, will go above 41F (5C) before the inside is thawed, resulting in bacterial growth. These methods may be used:</a:t>
            </a:r>
          </a:p>
          <a:p>
            <a:r>
              <a:rPr lang="en-US" dirty="0" smtClean="0"/>
              <a:t>- In a refrigerator</a:t>
            </a:r>
          </a:p>
          <a:p>
            <a:r>
              <a:rPr lang="en-US" dirty="0" smtClean="0"/>
              <a:t>- Under cold running water</a:t>
            </a:r>
          </a:p>
          <a:p>
            <a:r>
              <a:rPr lang="en-US" dirty="0" smtClean="0"/>
              <a:t>- in a microwave oven, but only if the item is to be cooked or served immediately</a:t>
            </a:r>
          </a:p>
          <a:p>
            <a:endParaRPr lang="en-US" dirty="0"/>
          </a:p>
          <a:p>
            <a:r>
              <a:rPr lang="en-US" b="1" dirty="0" smtClean="0"/>
              <a:t>Refrigerator Storage</a:t>
            </a:r>
          </a:p>
          <a:p>
            <a:r>
              <a:rPr lang="en-US" dirty="0" smtClean="0"/>
              <a:t>1. Keep all perishable food properly refrigerated. </a:t>
            </a:r>
          </a:p>
          <a:p>
            <a:pPr lvl="1"/>
            <a:endParaRPr lang="en-US" dirty="0"/>
          </a:p>
        </p:txBody>
      </p:sp>
      <p:graphicFrame>
        <p:nvGraphicFramePr>
          <p:cNvPr id="4" name="Table 3"/>
          <p:cNvGraphicFramePr>
            <a:graphicFrameLocks noGrp="1"/>
          </p:cNvGraphicFramePr>
          <p:nvPr/>
        </p:nvGraphicFramePr>
        <p:xfrm>
          <a:off x="914400" y="4663440"/>
          <a:ext cx="6858000" cy="3017520"/>
        </p:xfrm>
        <a:graphic>
          <a:graphicData uri="http://schemas.openxmlformats.org/drawingml/2006/table">
            <a:tbl>
              <a:tblPr firstRow="1" bandRow="1">
                <a:tableStyleId>{5C22544A-7EE6-4342-B048-85BDC9FD1C3A}</a:tableStyleId>
              </a:tblPr>
              <a:tblGrid>
                <a:gridCol w="6858000"/>
              </a:tblGrid>
              <a:tr h="302260">
                <a:tc>
                  <a:txBody>
                    <a:bodyPr/>
                    <a:lstStyle/>
                    <a:p>
                      <a:r>
                        <a:rPr lang="en-US" dirty="0" smtClean="0"/>
                        <a:t>Food Storage Temperatures </a:t>
                      </a:r>
                      <a:endParaRPr lang="en-US" dirty="0"/>
                    </a:p>
                  </a:txBody>
                  <a:tcPr/>
                </a:tc>
              </a:tr>
              <a:tr h="1209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Raw Vegetables</a:t>
                      </a:r>
                      <a:r>
                        <a:rPr lang="en-US" baseline="0" dirty="0" smtClean="0"/>
                        <a:t> and fruits                               40-45F                     4-7C</a:t>
                      </a:r>
                      <a:endParaRPr lang="en-US" dirty="0" smtClean="0"/>
                    </a:p>
                    <a:p>
                      <a:r>
                        <a:rPr lang="en-US" dirty="0" smtClean="0"/>
                        <a:t>Eggs                                                                     38-40F</a:t>
                      </a:r>
                      <a:r>
                        <a:rPr lang="en-US" baseline="0" dirty="0" smtClean="0"/>
                        <a:t>                     3-4C</a:t>
                      </a:r>
                    </a:p>
                    <a:p>
                      <a:r>
                        <a:rPr lang="en-US" baseline="0" dirty="0" smtClean="0"/>
                        <a:t>Milk and Cream                                                 36-40F                     2-4C</a:t>
                      </a:r>
                    </a:p>
                    <a:p>
                      <a:r>
                        <a:rPr lang="en-US" baseline="0" dirty="0" smtClean="0"/>
                        <a:t>Poultry and meat                                              32-36F                     0-2C</a:t>
                      </a:r>
                    </a:p>
                    <a:p>
                      <a:r>
                        <a:rPr lang="en-US" baseline="0" dirty="0" smtClean="0"/>
                        <a:t>Fish and Seafood                                               30-34F                     -1-1C</a:t>
                      </a:r>
                      <a:endParaRPr lang="en-US" dirty="0"/>
                    </a:p>
                  </a:txBody>
                  <a:tcPr/>
                </a:tc>
              </a:tr>
              <a:tr h="302260">
                <a:tc>
                  <a:txBody>
                    <a:bodyPr/>
                    <a:lstStyle/>
                    <a:p>
                      <a:endParaRPr lang="en-US" dirty="0"/>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458200" cy="6629400"/>
          </a:xfrm>
        </p:spPr>
        <p:txBody>
          <a:bodyPr>
            <a:normAutofit fontScale="70000" lnSpcReduction="20000"/>
          </a:bodyPr>
          <a:lstStyle/>
          <a:p>
            <a:r>
              <a:rPr lang="en-US" dirty="0" smtClean="0"/>
              <a:t>2. Do not crowd refrigerators, Leave space between items so cold air can circulate.</a:t>
            </a:r>
          </a:p>
          <a:p>
            <a:r>
              <a:rPr lang="en-US" dirty="0" smtClean="0"/>
              <a:t>3. keep refrigerator doors shut except when removing or putting in foods.</a:t>
            </a:r>
          </a:p>
          <a:p>
            <a:r>
              <a:rPr lang="en-US" dirty="0" smtClean="0"/>
              <a:t>4. keep shelves and interiors of refrigerators clean.</a:t>
            </a:r>
          </a:p>
          <a:p>
            <a:r>
              <a:rPr lang="en-US" dirty="0" smtClean="0"/>
              <a:t>5. store raw and cooked items separately, if possible.</a:t>
            </a:r>
          </a:p>
          <a:p>
            <a:r>
              <a:rPr lang="en-US" dirty="0" smtClean="0"/>
              <a:t>6. If raw and cooked food kept in the same refrigerator, keep cooked foods above raw foods. If cooked foods are kept below raw foods, they can become contaminated by drips and spills.</a:t>
            </a:r>
          </a:p>
          <a:p>
            <a:r>
              <a:rPr lang="en-US" dirty="0" smtClean="0"/>
              <a:t>7. keep refrigerated foods wrapped or covered and in sanitary containers.</a:t>
            </a:r>
          </a:p>
          <a:p>
            <a:r>
              <a:rPr lang="en-US" dirty="0" smtClean="0"/>
              <a:t>8. chill foods as quickly as possible over ice or in a cold water bath before placing in the refrigerator.</a:t>
            </a:r>
          </a:p>
          <a:p>
            <a:endParaRPr lang="en-US" dirty="0"/>
          </a:p>
          <a:p>
            <a:pPr>
              <a:buNone/>
            </a:pPr>
            <a:r>
              <a:rPr lang="en-US" b="1" dirty="0" smtClean="0"/>
              <a:t>Hot food holding :</a:t>
            </a:r>
          </a:p>
          <a:p>
            <a:pPr marL="514350" indent="-514350">
              <a:buAutoNum type="arabicPeriod"/>
            </a:pPr>
            <a:r>
              <a:rPr lang="en-US" dirty="0" smtClean="0"/>
              <a:t>To keep food hot for service, use steam tables or other equipment that will keep all parts of all foods above 135F (57C) all the times.</a:t>
            </a:r>
          </a:p>
          <a:p>
            <a:pPr marL="514350" indent="-514350">
              <a:buAutoNum type="arabicPeriod" startAt="2"/>
            </a:pPr>
            <a:r>
              <a:rPr lang="en-US" dirty="0" smtClean="0"/>
              <a:t>Keep foods covered.</a:t>
            </a:r>
          </a:p>
          <a:p>
            <a:pPr marL="514350" indent="-514350">
              <a:buAutoNum type="arabicPeriod" startAt="3"/>
            </a:pPr>
            <a:r>
              <a:rPr lang="en-US" dirty="0" smtClean="0"/>
              <a:t>Bring foods to holding temperature as quickly as possible by using ovens, steamers. </a:t>
            </a:r>
            <a:r>
              <a:rPr lang="en-US" dirty="0" err="1" smtClean="0"/>
              <a:t>Rangetop</a:t>
            </a:r>
            <a:r>
              <a:rPr lang="en-US" dirty="0" smtClean="0"/>
              <a:t> pots and pans, or other cooking equipment.</a:t>
            </a:r>
          </a:p>
          <a:p>
            <a:pPr marL="514350" indent="-514350">
              <a:buAutoNum type="arabicPeriod" startAt="4"/>
            </a:pPr>
            <a:r>
              <a:rPr lang="en-US" dirty="0" smtClean="0"/>
              <a:t>Do not let ready-to-eat foods come in contact with any contaminated surface.</a:t>
            </a:r>
          </a:p>
          <a:p>
            <a:pPr marL="514350" indent="-514350">
              <a:buNone/>
            </a:pPr>
            <a:endParaRPr lang="en-US" dirty="0"/>
          </a:p>
          <a:p>
            <a:pPr marL="514350" indent="-514350">
              <a:buNone/>
            </a:pPr>
            <a:r>
              <a:rPr lang="en-US" b="1" dirty="0" smtClean="0"/>
              <a:t>Food handling and preparation</a:t>
            </a:r>
          </a:p>
          <a:p>
            <a:pPr marL="514350" indent="-514350">
              <a:buNone/>
            </a:pPr>
            <a:r>
              <a:rPr lang="en-US" dirty="0" smtClean="0"/>
              <a:t>	We face two major sanitation problems when handling and preparing food. The first is cross contamination and food is usually at a temperature between 41 F to 135 F (5C and 57C) or in the food danger zone.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096000"/>
          </a:xfrm>
        </p:spPr>
        <p:txBody>
          <a:bodyPr>
            <a:normAutofit fontScale="77500" lnSpcReduction="20000"/>
          </a:bodyPr>
          <a:lstStyle/>
          <a:p>
            <a:r>
              <a:rPr lang="en-US" dirty="0" smtClean="0"/>
              <a:t>How?</a:t>
            </a:r>
          </a:p>
          <a:p>
            <a:pPr marL="514350" indent="-514350">
              <a:buAutoNum type="arabicPeriod"/>
            </a:pPr>
            <a:r>
              <a:rPr lang="en-US" dirty="0" smtClean="0"/>
              <a:t>Start with clean.</a:t>
            </a:r>
          </a:p>
          <a:p>
            <a:pPr marL="514350" indent="-514350">
              <a:buAutoNum type="arabicPeriod"/>
            </a:pPr>
            <a:r>
              <a:rPr lang="en-US" dirty="0" smtClean="0"/>
              <a:t>Handle foods as little as possible. Use tongs, spatulas or other utensils instead of hands when practical.</a:t>
            </a:r>
          </a:p>
          <a:p>
            <a:pPr marL="514350" indent="-514350">
              <a:buAutoNum type="arabicPeriod"/>
            </a:pPr>
            <a:r>
              <a:rPr lang="en-US" dirty="0" smtClean="0"/>
              <a:t>Use clean, sanitized equipment and worktable.</a:t>
            </a:r>
          </a:p>
          <a:p>
            <a:pPr marL="514350" indent="-514350">
              <a:buAutoNum type="arabicPeriod"/>
            </a:pPr>
            <a:r>
              <a:rPr lang="en-US" dirty="0" smtClean="0"/>
              <a:t>Clean and sanitize cutting surface and equipment after handling raw poultry, meat, fish or eggs and before working on another food.</a:t>
            </a:r>
          </a:p>
          <a:p>
            <a:pPr marL="514350" indent="-514350">
              <a:buAutoNum type="arabicPeriod"/>
            </a:pPr>
            <a:r>
              <a:rPr lang="en-US" dirty="0" smtClean="0"/>
              <a:t>Clean as you go.</a:t>
            </a:r>
          </a:p>
          <a:p>
            <a:pPr marL="514350" indent="-514350">
              <a:buAutoNum type="arabicPeriod"/>
            </a:pPr>
            <a:r>
              <a:rPr lang="en-US" dirty="0" smtClean="0"/>
              <a:t>Place only food items and sanitary knives or other tools on cutting board.</a:t>
            </a:r>
          </a:p>
          <a:p>
            <a:pPr marL="514350" indent="-514350">
              <a:buAutoNum type="arabicPeriod"/>
            </a:pPr>
            <a:r>
              <a:rPr lang="en-US" dirty="0" smtClean="0"/>
              <a:t>Wash raw fruits and vegetables thoroughly.</a:t>
            </a:r>
          </a:p>
          <a:p>
            <a:pPr marL="514350" indent="-514350">
              <a:buAutoNum type="arabicPeriod"/>
            </a:pPr>
            <a:r>
              <a:rPr lang="en-US" dirty="0" smtClean="0"/>
              <a:t>When bringing foods out of refrigeration, do not bring out more than you can process in 1 hour.</a:t>
            </a:r>
          </a:p>
          <a:p>
            <a:pPr marL="514350" indent="-514350">
              <a:buAutoNum type="arabicPeriod"/>
            </a:pPr>
            <a:r>
              <a:rPr lang="en-US" dirty="0" smtClean="0"/>
              <a:t>Keep foods covered unless in immediate use.</a:t>
            </a:r>
          </a:p>
          <a:p>
            <a:pPr marL="514350" indent="-514350">
              <a:buAutoNum type="arabicPeriod"/>
            </a:pPr>
            <a:r>
              <a:rPr lang="en-US" dirty="0" smtClean="0"/>
              <a:t>Four-hour rule</a:t>
            </a:r>
          </a:p>
          <a:p>
            <a:pPr marL="514350" indent="-514350">
              <a:buAutoNum type="arabicPeriod"/>
            </a:pPr>
            <a:r>
              <a:rPr lang="en-US" dirty="0" smtClean="0"/>
              <a:t>Cook foods to minimum internal cooking temperatures.</a:t>
            </a:r>
          </a:p>
          <a:p>
            <a:pPr marL="514350" indent="-514350">
              <a:buAutoNum type="arabicPeriod"/>
            </a:pPr>
            <a:r>
              <a:rPr lang="en-US" dirty="0" smtClean="0"/>
              <a:t>Boil leftover gravies, sauces, soup and vegetables before serving.</a:t>
            </a:r>
          </a:p>
          <a:p>
            <a:pPr marL="514350" indent="-514350">
              <a:buAutoNum type="arabicPeriod"/>
            </a:pPr>
            <a:r>
              <a:rPr lang="en-US" dirty="0" smtClean="0"/>
              <a:t>Don’t mix leftover with freshly prepared foods.</a:t>
            </a:r>
          </a:p>
          <a:p>
            <a:pPr marL="514350" indent="-514350">
              <a:buAutoNum type="arabicPeriod"/>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152400"/>
            <a:ext cx="8534400" cy="6740307"/>
          </a:xfrm>
          <a:prstGeom prst="rect">
            <a:avLst/>
          </a:prstGeom>
          <a:noFill/>
        </p:spPr>
        <p:txBody>
          <a:bodyPr wrap="square" rtlCol="0">
            <a:spAutoFit/>
          </a:bodyPr>
          <a:lstStyle/>
          <a:p>
            <a:r>
              <a:rPr lang="en-US" b="1" dirty="0" smtClean="0"/>
              <a:t>Cooling procedure :</a:t>
            </a:r>
          </a:p>
          <a:p>
            <a:pPr marL="342900" indent="-342900">
              <a:buAutoNum type="arabicPeriod"/>
            </a:pPr>
            <a:r>
              <a:rPr lang="en-US" dirty="0" smtClean="0"/>
              <a:t>Never put hot foods directly into the cooler.</a:t>
            </a:r>
          </a:p>
          <a:p>
            <a:pPr marL="342900" indent="-342900">
              <a:buAutoNum type="arabicPeriod"/>
            </a:pPr>
            <a:r>
              <a:rPr lang="en-US" dirty="0" smtClean="0"/>
              <a:t>If they are available, use quick-chill units or blast chiller to cool foods quickly before transferring them to cold storage.</a:t>
            </a:r>
          </a:p>
          <a:p>
            <a:pPr marL="342900" indent="-342900">
              <a:buAutoNum type="arabicPeriod"/>
            </a:pPr>
            <a:r>
              <a:rPr lang="en-US" dirty="0" smtClean="0"/>
              <a:t>Use ice water bath to bring down the temperature of hot foods quickly.</a:t>
            </a:r>
          </a:p>
          <a:p>
            <a:pPr marL="342900" indent="-342900">
              <a:buAutoNum type="arabicPeriod"/>
            </a:pPr>
            <a:r>
              <a:rPr lang="en-US" dirty="0" smtClean="0"/>
              <a:t>Stir foods as they are cooling to redistribute the heat and help them cool more quickly.</a:t>
            </a:r>
          </a:p>
          <a:p>
            <a:pPr marL="342900" indent="-342900">
              <a:buAutoNum type="arabicPeriod"/>
            </a:pPr>
            <a:r>
              <a:rPr lang="en-US" dirty="0" smtClean="0"/>
              <a:t>Divide large batches into smaller batches. This increases the amount of surface area for the volume of food and helps it cool more quickly.  Pouring foods into flat, shallows pans also increases surface area and cooling speed. </a:t>
            </a:r>
          </a:p>
          <a:p>
            <a:pPr marL="342900" indent="-342900">
              <a:buAutoNum type="arabicPeriod"/>
            </a:pPr>
            <a:endParaRPr lang="en-US" b="1" dirty="0"/>
          </a:p>
          <a:p>
            <a:pPr marL="342900" indent="-342900"/>
            <a:r>
              <a:rPr lang="en-US" b="1" dirty="0" smtClean="0"/>
              <a:t>Cleaning  and sanitizing equipment</a:t>
            </a:r>
          </a:p>
          <a:p>
            <a:pPr marL="342900" indent="-342900"/>
            <a:r>
              <a:rPr lang="en-US" dirty="0"/>
              <a:t> </a:t>
            </a:r>
            <a:r>
              <a:rPr lang="en-US" dirty="0" smtClean="0"/>
              <a:t>	cleaning means removing visible soil. Sanitizing means killing disease-causing bacteria. Two ways of killing bacteria are by heat and chemicals.</a:t>
            </a:r>
          </a:p>
          <a:p>
            <a:pPr marL="342900" indent="-342900"/>
            <a:endParaRPr lang="en-US" dirty="0"/>
          </a:p>
          <a:p>
            <a:pPr marL="342900" indent="-342900"/>
            <a:r>
              <a:rPr lang="en-US" b="1" dirty="0" smtClean="0"/>
              <a:t>Manual Dishwashing</a:t>
            </a:r>
          </a:p>
          <a:p>
            <a:pPr marL="342900" indent="-342900"/>
            <a:r>
              <a:rPr lang="en-US" dirty="0" smtClean="0"/>
              <a:t>Scrape /bin --- </a:t>
            </a:r>
            <a:r>
              <a:rPr lang="en-US" dirty="0" err="1" smtClean="0"/>
              <a:t>Prerinse</a:t>
            </a:r>
            <a:r>
              <a:rPr lang="en-US" dirty="0" smtClean="0"/>
              <a:t> --- wash --- rinse --- sanitize – drain.</a:t>
            </a:r>
          </a:p>
          <a:p>
            <a:pPr marL="342900" indent="-342900"/>
            <a:r>
              <a:rPr lang="en-US" b="1" dirty="0" smtClean="0"/>
              <a:t>Scrape and rinse</a:t>
            </a:r>
          </a:p>
          <a:p>
            <a:pPr marL="342900" indent="-342900"/>
            <a:r>
              <a:rPr lang="en-US" dirty="0"/>
              <a:t> </a:t>
            </a:r>
            <a:r>
              <a:rPr lang="en-US" dirty="0" smtClean="0"/>
              <a:t>the purpose of this step is to keep the wash water cleaner longer.</a:t>
            </a:r>
          </a:p>
          <a:p>
            <a:pPr marL="342900" indent="-342900"/>
            <a:r>
              <a:rPr lang="en-US" b="1" dirty="0" smtClean="0"/>
              <a:t>Wash</a:t>
            </a:r>
          </a:p>
          <a:p>
            <a:pPr marL="342900" indent="-342900"/>
            <a:r>
              <a:rPr lang="en-US" dirty="0" smtClean="0"/>
              <a:t>Use warm water at 110-120F (43C-49C) and a good detergent. Scrub well with a brush to remove all traces of soil and grease.</a:t>
            </a:r>
          </a:p>
          <a:p>
            <a:pPr marL="342900" indent="-342900"/>
            <a:endParaRPr lang="en-US" dirty="0"/>
          </a:p>
          <a:p>
            <a:pPr marL="342900" indent="-342900"/>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r>
              <a:rPr lang="en-US" dirty="0" smtClean="0"/>
              <a:t>Washing Kitchen Utensils and Equipment</a:t>
            </a:r>
          </a:p>
          <a:p>
            <a:r>
              <a:rPr lang="en-US" dirty="0" smtClean="0"/>
              <a:t>1. Use the same three-compartment sink setup as for manual </a:t>
            </a:r>
            <a:r>
              <a:rPr lang="en-US" dirty="0" err="1" smtClean="0"/>
              <a:t>diswashing</a:t>
            </a:r>
            <a:r>
              <a:rPr lang="en-US" dirty="0" smtClean="0"/>
              <a:t>.</a:t>
            </a:r>
          </a:p>
          <a:p>
            <a:r>
              <a:rPr lang="en-US" dirty="0" smtClean="0"/>
              <a:t>2. do not use scouring powder and steel wool. These may make scratches where bacteria can hide.</a:t>
            </a:r>
          </a:p>
          <a:p>
            <a:r>
              <a:rPr lang="en-US" dirty="0" smtClean="0"/>
              <a:t>3. Utensils with baked on foods should be scraped and rinsed, soaked in the first compartment to loosen the baked on food, and then scraped and rinsed again.</a:t>
            </a:r>
          </a:p>
          <a:p>
            <a:r>
              <a:rPr lang="en-US" dirty="0" smtClean="0"/>
              <a:t>4. kitchen equipment may be sanitized with chemical disinfectants instead of heat. </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338</TotalTime>
  <Words>1076</Words>
  <Application>Microsoft Office PowerPoint</Application>
  <PresentationFormat>On-screen Show (4:3)</PresentationFormat>
  <Paragraphs>104</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Calibri</vt:lpstr>
      <vt:lpstr>Constantia</vt:lpstr>
      <vt:lpstr>Wingdings 2</vt:lpstr>
      <vt:lpstr>Flow</vt:lpstr>
      <vt:lpstr>FOOD STORAGE</vt:lpstr>
      <vt:lpstr>PowerPoint Presentation</vt:lpstr>
      <vt:lpstr>PREVENTION</vt:lpstr>
      <vt:lpstr>PowerPoint Presentation</vt:lpstr>
      <vt:lpstr>PowerPoint Presentation</vt:lpstr>
      <vt:lpstr>PowerPoint Presentation</vt:lpstr>
      <vt:lpstr>PowerPoint Presentation</vt:lpstr>
      <vt:lpstr>PowerPoint Presentation</vt:lpstr>
      <vt:lpstr>PowerPoint Presentation</vt:lpstr>
      <vt:lpstr>SANITIZING</vt:lpstr>
      <vt:lpstr>FLOW OF FOOD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FOOD STORAGE</dc:title>
  <dc:creator>Asus</dc:creator>
  <cp:lastModifiedBy>JACKO</cp:lastModifiedBy>
  <cp:revision>24</cp:revision>
  <dcterms:created xsi:type="dcterms:W3CDTF">2015-10-20T06:38:14Z</dcterms:created>
  <dcterms:modified xsi:type="dcterms:W3CDTF">2020-05-15T04:36:24Z</dcterms:modified>
</cp:coreProperties>
</file>