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4" r:id="rId18"/>
    <p:sldId id="272"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F9C1C7E5-2563-41FF-9999-8BDEB36CE359}" type="datetimeFigureOut">
              <a:rPr lang="en-US" smtClean="0"/>
              <a:pPr/>
              <a:t>5/15/2020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F97DE573-DDB1-4485-BBFA-218A47665A99}"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C1C7E5-2563-41FF-9999-8BDEB36CE359}"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C1C7E5-2563-41FF-9999-8BDEB36CE359}"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C1C7E5-2563-41FF-9999-8BDEB36CE359}"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9C1C7E5-2563-41FF-9999-8BDEB36CE359}"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F97DE573-DDB1-4485-BBFA-218A47665A9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9C1C7E5-2563-41FF-9999-8BDEB36CE359}"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9C1C7E5-2563-41FF-9999-8BDEB36CE359}"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9C1C7E5-2563-41FF-9999-8BDEB36CE359}"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C1C7E5-2563-41FF-9999-8BDEB36CE359}"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9C1C7E5-2563-41FF-9999-8BDEB36CE359}"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9C1C7E5-2563-41FF-9999-8BDEB36CE359}"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7DE573-DDB1-4485-BBFA-218A47665A9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9C1C7E5-2563-41FF-9999-8BDEB36CE359}" type="datetimeFigureOut">
              <a:rPr lang="en-US" smtClean="0"/>
              <a:pPr/>
              <a:t>5/15/2020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97DE573-DDB1-4485-BBFA-218A47665A9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7200"/>
            <a:ext cx="7772400" cy="1470025"/>
          </a:xfrm>
        </p:spPr>
        <p:txBody>
          <a:bodyPr/>
          <a:lstStyle/>
          <a:p>
            <a:r>
              <a:rPr lang="en-US" dirty="0" smtClean="0"/>
              <a:t>Global Cuisine 1</a:t>
            </a:r>
            <a:endParaRPr lang="en-US" dirty="0"/>
          </a:p>
        </p:txBody>
      </p:sp>
      <p:sp>
        <p:nvSpPr>
          <p:cNvPr id="3" name="Subtitle 2"/>
          <p:cNvSpPr>
            <a:spLocks noGrp="1"/>
          </p:cNvSpPr>
          <p:nvPr>
            <p:ph type="subTitle" idx="1"/>
          </p:nvPr>
        </p:nvSpPr>
        <p:spPr/>
        <p:txBody>
          <a:bodyPr/>
          <a:lstStyle/>
          <a:p>
            <a:r>
              <a:rPr lang="en-US" dirty="0" smtClean="0"/>
              <a:t>India Food</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fontScale="92500"/>
          </a:bodyPr>
          <a:lstStyle/>
          <a:p>
            <a:r>
              <a:rPr lang="en-US" dirty="0" smtClean="0"/>
              <a:t>Celery seed</a:t>
            </a:r>
          </a:p>
          <a:p>
            <a:r>
              <a:rPr lang="en-US" dirty="0" smtClean="0"/>
              <a:t>Though celery seed is an important minor spice in </a:t>
            </a:r>
            <a:r>
              <a:rPr lang="en-US" dirty="0" err="1" smtClean="0"/>
              <a:t>india</a:t>
            </a:r>
            <a:r>
              <a:rPr lang="en-US" dirty="0" smtClean="0"/>
              <a:t>, it is not very prolifically used. The celery that is grown now is an evolved descendant of a wild herb called </a:t>
            </a:r>
            <a:r>
              <a:rPr lang="en-US" dirty="0" err="1" smtClean="0"/>
              <a:t>smallage</a:t>
            </a:r>
            <a:r>
              <a:rPr lang="en-US" dirty="0" smtClean="0"/>
              <a:t> which grew all over </a:t>
            </a:r>
            <a:r>
              <a:rPr lang="en-US" dirty="0" err="1" smtClean="0"/>
              <a:t>europe</a:t>
            </a:r>
            <a:r>
              <a:rPr lang="en-US" dirty="0" smtClean="0"/>
              <a:t>. Indian celery is quite different to </a:t>
            </a:r>
            <a:r>
              <a:rPr lang="en-US" dirty="0" err="1" smtClean="0"/>
              <a:t>european</a:t>
            </a:r>
            <a:r>
              <a:rPr lang="en-US" dirty="0" smtClean="0"/>
              <a:t>. Slender stalks bear small leaves and the flavor is slightly more subtle.</a:t>
            </a:r>
          </a:p>
          <a:p>
            <a:r>
              <a:rPr lang="en-US" dirty="0" smtClean="0"/>
              <a:t>Appearance and taste</a:t>
            </a:r>
          </a:p>
          <a:p>
            <a:r>
              <a:rPr lang="en-US" dirty="0" smtClean="0"/>
              <a:t>Celery seeds are tiny and extremely light. They are </a:t>
            </a:r>
            <a:r>
              <a:rPr lang="en-US" dirty="0" err="1" smtClean="0"/>
              <a:t>tobaco</a:t>
            </a:r>
            <a:r>
              <a:rPr lang="en-US" dirty="0" smtClean="0"/>
              <a:t> brown in </a:t>
            </a:r>
            <a:r>
              <a:rPr lang="en-US" dirty="0" err="1" smtClean="0"/>
              <a:t>colour</a:t>
            </a:r>
            <a:r>
              <a:rPr lang="en-US" dirty="0" smtClean="0"/>
              <a:t> with 5 longitudinal ridges. The seeds have a powerful smell. They taste somewhat bitter, with a faint </a:t>
            </a:r>
            <a:r>
              <a:rPr lang="en-US" dirty="0" err="1" smtClean="0"/>
              <a:t>flavour</a:t>
            </a:r>
            <a:r>
              <a:rPr lang="en-US" dirty="0" smtClean="0"/>
              <a:t> of cumin.</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248400"/>
          </a:xfrm>
        </p:spPr>
        <p:txBody>
          <a:bodyPr>
            <a:normAutofit fontScale="85000" lnSpcReduction="20000"/>
          </a:bodyPr>
          <a:lstStyle/>
          <a:p>
            <a:r>
              <a:rPr lang="en-US" dirty="0" smtClean="0"/>
              <a:t>Mustard</a:t>
            </a:r>
          </a:p>
          <a:p>
            <a:r>
              <a:rPr lang="en-US" dirty="0" smtClean="0"/>
              <a:t>Mustard is widely used in the preparation of auspicious fare in </a:t>
            </a:r>
            <a:r>
              <a:rPr lang="en-US" dirty="0" err="1" smtClean="0"/>
              <a:t>indian</a:t>
            </a:r>
            <a:r>
              <a:rPr lang="en-US" dirty="0" smtClean="0"/>
              <a:t> homes and temples. It is believed to possess the ability to calm the mind, create a peaceful personality and sharpen intelligence.</a:t>
            </a:r>
          </a:p>
          <a:p>
            <a:r>
              <a:rPr lang="en-US" dirty="0" smtClean="0"/>
              <a:t>Appearance and taste</a:t>
            </a:r>
          </a:p>
          <a:p>
            <a:r>
              <a:rPr lang="en-US" dirty="0" smtClean="0"/>
              <a:t>The seeds of the plant are the spice. White mustard seed are a pale tan in </a:t>
            </a:r>
            <a:r>
              <a:rPr lang="en-US" dirty="0" err="1" smtClean="0"/>
              <a:t>colour</a:t>
            </a:r>
            <a:r>
              <a:rPr lang="en-US" dirty="0" smtClean="0"/>
              <a:t> and have a smooth matte finish. Black mustard seeds are larger than the other 2. the seeds of all 3 varieties are tiny and notoriously energetic. If you ever drop a packet of mustard seeds on the floor, you will find the odd seed even after weeks of cleaning. Raw mustard seeds have almost no smell, but on cooking, they acquire a distinctive, acrid, baked-earth aroma that dominates any dish. The seeds are sharp, nutty, slightly bitter and aromatic in taste. Their heat is often misjudged, so be careful when adding them to recipes. Mustard paste has a unique </a:t>
            </a:r>
            <a:r>
              <a:rPr lang="en-US" dirty="0" err="1" smtClean="0"/>
              <a:t>flavour</a:t>
            </a:r>
            <a:r>
              <a:rPr lang="en-US" dirty="0" smtClean="0"/>
              <a:t> that hits you in the nose and then sings in your veins.</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normAutofit fontScale="92500" lnSpcReduction="20000"/>
          </a:bodyPr>
          <a:lstStyle/>
          <a:p>
            <a:r>
              <a:rPr lang="en-US" dirty="0" smtClean="0"/>
              <a:t>Capsicum / </a:t>
            </a:r>
            <a:r>
              <a:rPr lang="en-US" dirty="0" err="1" smtClean="0"/>
              <a:t>chillies</a:t>
            </a:r>
            <a:endParaRPr lang="en-US" dirty="0" smtClean="0"/>
          </a:p>
          <a:p>
            <a:r>
              <a:rPr lang="en-US" dirty="0" smtClean="0"/>
              <a:t>Indian food without </a:t>
            </a:r>
            <a:r>
              <a:rPr lang="en-US" dirty="0" err="1" smtClean="0"/>
              <a:t>chillies</a:t>
            </a:r>
            <a:r>
              <a:rPr lang="en-US" dirty="0" smtClean="0"/>
              <a:t> is like summer without sunshine. That is not to say that all </a:t>
            </a:r>
            <a:r>
              <a:rPr lang="en-US" dirty="0" err="1" smtClean="0"/>
              <a:t>indian</a:t>
            </a:r>
            <a:r>
              <a:rPr lang="en-US" dirty="0" smtClean="0"/>
              <a:t> food </a:t>
            </a:r>
            <a:r>
              <a:rPr lang="en-US" dirty="0" err="1" smtClean="0"/>
              <a:t>sorches</a:t>
            </a:r>
            <a:r>
              <a:rPr lang="en-US" dirty="0" smtClean="0"/>
              <a:t> the taste buds, rather that it is an amicable blend of heat, fragrance and </a:t>
            </a:r>
            <a:r>
              <a:rPr lang="en-US" dirty="0" err="1" smtClean="0"/>
              <a:t>flavour</a:t>
            </a:r>
            <a:r>
              <a:rPr lang="en-US" dirty="0" smtClean="0"/>
              <a:t>. Given the importance of this spice today, it is surprising that until about 400 years ago, </a:t>
            </a:r>
            <a:r>
              <a:rPr lang="en-US" dirty="0" err="1" smtClean="0"/>
              <a:t>chillies</a:t>
            </a:r>
            <a:r>
              <a:rPr lang="en-US" dirty="0" smtClean="0"/>
              <a:t> were </a:t>
            </a:r>
            <a:r>
              <a:rPr lang="en-US" dirty="0" err="1" smtClean="0"/>
              <a:t>unknwon</a:t>
            </a:r>
            <a:r>
              <a:rPr lang="en-US" dirty="0" smtClean="0"/>
              <a:t> in </a:t>
            </a:r>
            <a:r>
              <a:rPr lang="en-US" dirty="0" err="1" smtClean="0"/>
              <a:t>india</a:t>
            </a:r>
            <a:r>
              <a:rPr lang="en-US" dirty="0" smtClean="0"/>
              <a:t>. They were first introduced by the </a:t>
            </a:r>
            <a:r>
              <a:rPr lang="en-US" dirty="0" err="1" smtClean="0"/>
              <a:t>portuguese</a:t>
            </a:r>
            <a:r>
              <a:rPr lang="en-US" dirty="0" smtClean="0"/>
              <a:t> at the end of the 15</a:t>
            </a:r>
            <a:r>
              <a:rPr lang="en-US" baseline="30000" dirty="0" smtClean="0"/>
              <a:t>th</a:t>
            </a:r>
            <a:r>
              <a:rPr lang="en-US" dirty="0" smtClean="0"/>
              <a:t> century. </a:t>
            </a:r>
            <a:r>
              <a:rPr lang="en-US" dirty="0" err="1" smtClean="0"/>
              <a:t>Chillies</a:t>
            </a:r>
            <a:r>
              <a:rPr lang="en-US" dirty="0" smtClean="0"/>
              <a:t> were first domesticated in </a:t>
            </a:r>
            <a:r>
              <a:rPr lang="en-US" dirty="0" err="1" smtClean="0"/>
              <a:t>mexico</a:t>
            </a:r>
            <a:r>
              <a:rPr lang="en-US" dirty="0" smtClean="0"/>
              <a:t> in about 7000 BC and it is generally believed that </a:t>
            </a:r>
            <a:r>
              <a:rPr lang="en-US" dirty="0" err="1" smtClean="0"/>
              <a:t>columbus</a:t>
            </a:r>
            <a:r>
              <a:rPr lang="en-US" dirty="0" smtClean="0"/>
              <a:t> introduced the fruit to the </a:t>
            </a:r>
            <a:r>
              <a:rPr lang="en-US" dirty="0" err="1" smtClean="0"/>
              <a:t>europeans</a:t>
            </a:r>
            <a:r>
              <a:rPr lang="en-US" dirty="0" smtClean="0"/>
              <a:t>. By 1650 they had spread all over the world and were adopted into cuisines of most of the tropical countries. Beautiful to look at and endowed with the power of fire, this fruit belongs to the </a:t>
            </a:r>
            <a:r>
              <a:rPr lang="en-US" dirty="0" err="1" smtClean="0"/>
              <a:t>solanaceae</a:t>
            </a:r>
            <a:r>
              <a:rPr lang="en-US" dirty="0" smtClean="0"/>
              <a:t> family, which includes such tranquil relatives as the tomato and the </a:t>
            </a:r>
            <a:r>
              <a:rPr lang="en-US" dirty="0" err="1" smtClean="0"/>
              <a:t>aubergine</a:t>
            </a:r>
            <a:r>
              <a:rPr lang="en-US" dirty="0" smtClean="0"/>
              <a:t>.</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INDIAN FOOD</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Appearance and taste.</a:t>
            </a:r>
          </a:p>
          <a:p>
            <a:r>
              <a:rPr lang="en-US" dirty="0" smtClean="0"/>
              <a:t>Fresh unripe </a:t>
            </a:r>
            <a:r>
              <a:rPr lang="en-US" dirty="0" err="1" smtClean="0"/>
              <a:t>chillies</a:t>
            </a:r>
            <a:r>
              <a:rPr lang="en-US" dirty="0" smtClean="0"/>
              <a:t> come in various shades of green from lime to olive. The ripe fruits are red and these are dried until they look like dark crumpled rubies. Mexican </a:t>
            </a:r>
            <a:r>
              <a:rPr lang="en-US" dirty="0" err="1" smtClean="0"/>
              <a:t>chillies</a:t>
            </a:r>
            <a:r>
              <a:rPr lang="en-US" dirty="0" smtClean="0"/>
              <a:t> like the </a:t>
            </a:r>
            <a:r>
              <a:rPr lang="en-US" dirty="0" err="1" smtClean="0"/>
              <a:t>serano</a:t>
            </a:r>
            <a:r>
              <a:rPr lang="en-US" dirty="0" smtClean="0"/>
              <a:t>, jalapenos, </a:t>
            </a:r>
            <a:r>
              <a:rPr lang="en-US" dirty="0" err="1" smtClean="0"/>
              <a:t>cascabel</a:t>
            </a:r>
            <a:r>
              <a:rPr lang="en-US" dirty="0" smtClean="0"/>
              <a:t> and </a:t>
            </a:r>
            <a:r>
              <a:rPr lang="en-US" dirty="0" err="1" smtClean="0"/>
              <a:t>ancho</a:t>
            </a:r>
            <a:r>
              <a:rPr lang="en-US" dirty="0" smtClean="0"/>
              <a:t> are short and thick. </a:t>
            </a:r>
            <a:r>
              <a:rPr lang="en-US" dirty="0" err="1" smtClean="0"/>
              <a:t>Habanero</a:t>
            </a:r>
            <a:r>
              <a:rPr lang="en-US" dirty="0" smtClean="0"/>
              <a:t> </a:t>
            </a:r>
            <a:r>
              <a:rPr lang="en-US" dirty="0" err="1" smtClean="0"/>
              <a:t>chillies</a:t>
            </a:r>
            <a:r>
              <a:rPr lang="en-US" dirty="0" smtClean="0"/>
              <a:t> from the west indies are lantern shaped and various </a:t>
            </a:r>
            <a:r>
              <a:rPr lang="en-US" dirty="0" err="1" smtClean="0"/>
              <a:t>indian</a:t>
            </a:r>
            <a:r>
              <a:rPr lang="en-US" dirty="0" smtClean="0"/>
              <a:t> </a:t>
            </a:r>
            <a:r>
              <a:rPr lang="en-US" dirty="0" err="1" smtClean="0"/>
              <a:t>chillies</a:t>
            </a:r>
            <a:r>
              <a:rPr lang="en-US" dirty="0" smtClean="0"/>
              <a:t> are long and fat, round like cherries, or small and slender. </a:t>
            </a:r>
            <a:r>
              <a:rPr lang="en-US" dirty="0" err="1" smtClean="0"/>
              <a:t>Chillies</a:t>
            </a:r>
            <a:r>
              <a:rPr lang="en-US" dirty="0" smtClean="0"/>
              <a:t> have a strong, smarting aroma and their taste range from mild to dynamite. The level of heat is dependent on the amount of capsicum present in the seeds, veins and skin of the </a:t>
            </a:r>
            <a:r>
              <a:rPr lang="en-US" dirty="0" err="1" smtClean="0"/>
              <a:t>chillies</a:t>
            </a:r>
            <a:r>
              <a:rPr lang="en-US" dirty="0" smtClean="0"/>
              <a:t> and is not diminished by cooking, storing or freezing. </a:t>
            </a:r>
            <a:r>
              <a:rPr lang="en-US" dirty="0" err="1" smtClean="0"/>
              <a:t>Chillies</a:t>
            </a:r>
            <a:r>
              <a:rPr lang="en-US" dirty="0" smtClean="0"/>
              <a:t> actually cool down the system in hot weather. The capsicum dilates blood vessel to increase circulation and </a:t>
            </a:r>
            <a:r>
              <a:rPr lang="en-US" dirty="0" err="1" smtClean="0"/>
              <a:t>encorage</a:t>
            </a:r>
            <a:r>
              <a:rPr lang="en-US" dirty="0" smtClean="0"/>
              <a:t> </a:t>
            </a:r>
            <a:r>
              <a:rPr lang="en-US" dirty="0" err="1" smtClean="0"/>
              <a:t>perpiration</a:t>
            </a:r>
            <a:r>
              <a:rPr lang="en-US" dirty="0" smtClean="0"/>
              <a:t>. However, if you do suffer, don’t reach for a jug of water-</a:t>
            </a:r>
            <a:r>
              <a:rPr lang="en-US" dirty="0" err="1" smtClean="0"/>
              <a:t>capsicin</a:t>
            </a:r>
            <a:r>
              <a:rPr lang="en-US" dirty="0" smtClean="0"/>
              <a:t> </a:t>
            </a:r>
            <a:r>
              <a:rPr lang="en-US" dirty="0" err="1" smtClean="0"/>
              <a:t>inoluble</a:t>
            </a:r>
            <a:r>
              <a:rPr lang="en-US" dirty="0" smtClean="0"/>
              <a:t> in water (like oil). Dairy products have the power to </a:t>
            </a:r>
            <a:r>
              <a:rPr lang="en-US" dirty="0" err="1" smtClean="0"/>
              <a:t>neutralise</a:t>
            </a:r>
            <a:r>
              <a:rPr lang="en-US" dirty="0" smtClean="0"/>
              <a:t> </a:t>
            </a:r>
            <a:r>
              <a:rPr lang="en-US" dirty="0" err="1" smtClean="0"/>
              <a:t>capsicin</a:t>
            </a:r>
            <a:r>
              <a:rPr lang="en-US" dirty="0" smtClean="0"/>
              <a:t> so try yoghurt, or milk to douse the fire.</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fontScale="77500" lnSpcReduction="20000"/>
          </a:bodyPr>
          <a:lstStyle/>
          <a:p>
            <a:r>
              <a:rPr lang="en-US" dirty="0" smtClean="0"/>
              <a:t>Cinnamon</a:t>
            </a:r>
          </a:p>
          <a:p>
            <a:r>
              <a:rPr lang="en-US" dirty="0" smtClean="0"/>
              <a:t>Although cinnamon is native to </a:t>
            </a:r>
            <a:r>
              <a:rPr lang="en-US" dirty="0" err="1" smtClean="0"/>
              <a:t>sri</a:t>
            </a:r>
            <a:r>
              <a:rPr lang="en-US" dirty="0" smtClean="0"/>
              <a:t> </a:t>
            </a:r>
            <a:r>
              <a:rPr lang="en-US" dirty="0" err="1" smtClean="0"/>
              <a:t>lanka</a:t>
            </a:r>
            <a:r>
              <a:rPr lang="en-US" dirty="0" smtClean="0"/>
              <a:t> and is mentioned in the record of that country dating back to the 13</a:t>
            </a:r>
            <a:r>
              <a:rPr lang="en-US" baseline="30000" dirty="0" smtClean="0"/>
              <a:t>th</a:t>
            </a:r>
            <a:r>
              <a:rPr lang="en-US" dirty="0" smtClean="0"/>
              <a:t> century. The oldest description available is in the </a:t>
            </a:r>
            <a:r>
              <a:rPr lang="en-US" dirty="0" err="1" smtClean="0"/>
              <a:t>jewish</a:t>
            </a:r>
            <a:r>
              <a:rPr lang="en-US" dirty="0" smtClean="0"/>
              <a:t> religious text, the torah. The </a:t>
            </a:r>
            <a:r>
              <a:rPr lang="en-US" dirty="0" err="1" smtClean="0"/>
              <a:t>portuguese</a:t>
            </a:r>
            <a:r>
              <a:rPr lang="en-US" dirty="0" smtClean="0"/>
              <a:t> </a:t>
            </a:r>
            <a:r>
              <a:rPr lang="en-US" dirty="0" err="1" smtClean="0"/>
              <a:t>colonised</a:t>
            </a:r>
            <a:r>
              <a:rPr lang="en-US" dirty="0" smtClean="0"/>
              <a:t> </a:t>
            </a:r>
            <a:r>
              <a:rPr lang="en-US" dirty="0" err="1" smtClean="0"/>
              <a:t>sri</a:t>
            </a:r>
            <a:r>
              <a:rPr lang="en-US" dirty="0" smtClean="0"/>
              <a:t> </a:t>
            </a:r>
            <a:r>
              <a:rPr lang="en-US" dirty="0" err="1" smtClean="0"/>
              <a:t>lanka</a:t>
            </a:r>
            <a:r>
              <a:rPr lang="en-US" dirty="0" smtClean="0"/>
              <a:t> for its cinnamon but were defeated by the </a:t>
            </a:r>
            <a:r>
              <a:rPr lang="en-US" dirty="0" err="1" smtClean="0"/>
              <a:t>dutch</a:t>
            </a:r>
            <a:r>
              <a:rPr lang="en-US" dirty="0" smtClean="0"/>
              <a:t> who controlled world prices by limiting its supply. In </a:t>
            </a:r>
            <a:r>
              <a:rPr lang="en-US" dirty="0" err="1" smtClean="0"/>
              <a:t>india</a:t>
            </a:r>
            <a:r>
              <a:rPr lang="en-US" dirty="0" smtClean="0"/>
              <a:t>, its medicinal properties have been well known since before the 8</a:t>
            </a:r>
            <a:r>
              <a:rPr lang="en-US" baseline="30000" dirty="0" smtClean="0"/>
              <a:t>th</a:t>
            </a:r>
            <a:r>
              <a:rPr lang="en-US" dirty="0" smtClean="0"/>
              <a:t> century.</a:t>
            </a:r>
          </a:p>
          <a:p>
            <a:r>
              <a:rPr lang="en-US" dirty="0" smtClean="0"/>
              <a:t>Appearance and taste</a:t>
            </a:r>
          </a:p>
          <a:p>
            <a:r>
              <a:rPr lang="en-US" dirty="0" smtClean="0"/>
              <a:t>The dried inner bark of the cinnamon tree is the spice used in cooking. The longest, unblemished pieces of bark are rolled by hand to form compact curls and then dried. The long thin scrolls called quills are camel </a:t>
            </a:r>
            <a:r>
              <a:rPr lang="en-US" dirty="0" err="1" smtClean="0"/>
              <a:t>coloured</a:t>
            </a:r>
            <a:r>
              <a:rPr lang="en-US" dirty="0" smtClean="0"/>
              <a:t> and very brittle. Sometimes during processing some quills fragment and these are sold as </a:t>
            </a:r>
            <a:r>
              <a:rPr lang="en-US" dirty="0" err="1" smtClean="0"/>
              <a:t>quillings</a:t>
            </a:r>
            <a:r>
              <a:rPr lang="en-US" dirty="0" smtClean="0"/>
              <a:t>. The sweet, woody scent of the spice is quite special, very easy to recognize and is the main </a:t>
            </a:r>
            <a:r>
              <a:rPr lang="en-US" dirty="0" err="1" smtClean="0"/>
              <a:t>flavouring</a:t>
            </a:r>
            <a:r>
              <a:rPr lang="en-US" dirty="0" smtClean="0"/>
              <a:t> in many desserts. The taste is warm, sharply sweet and aromatic.</a:t>
            </a:r>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en-US" dirty="0" err="1" smtClean="0"/>
              <a:t>Corriander</a:t>
            </a:r>
            <a:endParaRPr lang="en-US" dirty="0" smtClean="0"/>
          </a:p>
          <a:p>
            <a:r>
              <a:rPr lang="en-US" dirty="0" smtClean="0"/>
              <a:t>Most </a:t>
            </a:r>
            <a:r>
              <a:rPr lang="en-US" dirty="0" err="1" smtClean="0"/>
              <a:t>indian</a:t>
            </a:r>
            <a:r>
              <a:rPr lang="en-US" dirty="0" smtClean="0"/>
              <a:t> cooks will not allow a </a:t>
            </a:r>
            <a:r>
              <a:rPr lang="en-US" dirty="0" err="1" smtClean="0"/>
              <a:t>savoury</a:t>
            </a:r>
            <a:r>
              <a:rPr lang="en-US" dirty="0" smtClean="0"/>
              <a:t> dish to leave their kitchen without a good sprinkling of fresh, </a:t>
            </a:r>
            <a:r>
              <a:rPr lang="en-US" dirty="0" err="1" smtClean="0"/>
              <a:t>fragnant</a:t>
            </a:r>
            <a:r>
              <a:rPr lang="en-US" dirty="0" smtClean="0"/>
              <a:t> </a:t>
            </a:r>
            <a:r>
              <a:rPr lang="en-US" dirty="0" err="1" smtClean="0"/>
              <a:t>corriander</a:t>
            </a:r>
            <a:r>
              <a:rPr lang="en-US" dirty="0" smtClean="0"/>
              <a:t> leaves. This pretty herb is the most commonly used garnish in </a:t>
            </a:r>
            <a:r>
              <a:rPr lang="en-US" dirty="0" err="1" smtClean="0"/>
              <a:t>india</a:t>
            </a:r>
            <a:r>
              <a:rPr lang="en-US" dirty="0" smtClean="0"/>
              <a:t> and adds a dewy-green touch to red or brown curries. Seeds of the coriander plant are the </a:t>
            </a:r>
            <a:r>
              <a:rPr lang="en-US" dirty="0" err="1" smtClean="0"/>
              <a:t>spice.coriander</a:t>
            </a:r>
            <a:r>
              <a:rPr lang="en-US" dirty="0" smtClean="0"/>
              <a:t> is perhaps one of the first spices known to man and has been around for over 3000 years. It finds mention in ancient </a:t>
            </a:r>
            <a:r>
              <a:rPr lang="en-US" dirty="0" err="1" smtClean="0"/>
              <a:t>sanskrit</a:t>
            </a:r>
            <a:r>
              <a:rPr lang="en-US" dirty="0" smtClean="0"/>
              <a:t> text and in the bible where the </a:t>
            </a:r>
            <a:r>
              <a:rPr lang="en-US" dirty="0" err="1" smtClean="0"/>
              <a:t>colour</a:t>
            </a:r>
            <a:r>
              <a:rPr lang="en-US" dirty="0" smtClean="0"/>
              <a:t> of manna is likened to that of coriander seeds.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92500"/>
          </a:bodyPr>
          <a:lstStyle/>
          <a:p>
            <a:r>
              <a:rPr lang="en-US" dirty="0" smtClean="0"/>
              <a:t>CUMIN</a:t>
            </a:r>
          </a:p>
          <a:p>
            <a:r>
              <a:rPr lang="en-US" dirty="0" smtClean="0"/>
              <a:t>Cumin seeds are really the fruits of the herb. These are elongated, oval 5-6mm (1/4 in) long. They range form sage green to tobacco from in color and have longitudinal ridges. During the drying process, some fine stalks invariably get left on, so cumin appears slightly bristly. Another variety of cumin is black cumin or </a:t>
            </a:r>
            <a:r>
              <a:rPr lang="en-US" dirty="0" err="1" smtClean="0"/>
              <a:t>kala</a:t>
            </a:r>
            <a:r>
              <a:rPr lang="en-US" dirty="0" smtClean="0"/>
              <a:t> </a:t>
            </a:r>
            <a:r>
              <a:rPr lang="en-US" dirty="0" err="1" smtClean="0"/>
              <a:t>jeera</a:t>
            </a:r>
            <a:r>
              <a:rPr lang="en-US" dirty="0" smtClean="0"/>
              <a:t>. The seeds are dark brown to black and are smaller and finer than cumin. The smell of cumin is distinctive. It has been described as peculiar, strong and bitter and is usually loved or hated. Cumin has a warm, </a:t>
            </a:r>
            <a:r>
              <a:rPr lang="en-US" dirty="0" err="1" smtClean="0"/>
              <a:t>somewahat</a:t>
            </a:r>
            <a:r>
              <a:rPr lang="en-US" dirty="0" smtClean="0"/>
              <a:t> bitter taste. Black cumin is not as bitter in </a:t>
            </a:r>
            <a:r>
              <a:rPr lang="en-US" dirty="0" err="1" smtClean="0"/>
              <a:t>flavour</a:t>
            </a:r>
            <a:r>
              <a:rPr lang="en-US" dirty="0" smtClean="0"/>
              <a:t>.</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r>
              <a:rPr lang="en-US" dirty="0" smtClean="0"/>
              <a:t>Cardamom</a:t>
            </a:r>
          </a:p>
          <a:p>
            <a:r>
              <a:rPr lang="en-US" dirty="0" smtClean="0"/>
              <a:t>One of the most popular spices in the world, cardamom is called the queen of spices, second only to black pepper, the king. Known to man since ancient times, it is mentioned in Greek literature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r>
              <a:rPr lang="en-US" sz="4400" dirty="0" smtClean="0"/>
              <a:t>THANK YOU</a:t>
            </a:r>
            <a:endParaRPr lang="en-US"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629400"/>
          </a:xfrm>
        </p:spPr>
        <p:txBody>
          <a:bodyPr>
            <a:normAutofit fontScale="92500"/>
          </a:bodyPr>
          <a:lstStyle/>
          <a:p>
            <a:r>
              <a:rPr lang="en-US" dirty="0" smtClean="0"/>
              <a:t>Indian cooking has evolved over many centuries and has incorporated a number of influences from other nations. It also reflects a number of important concepts from one of the oldest forms of holistic healing known in the world, which is known as </a:t>
            </a:r>
            <a:r>
              <a:rPr lang="en-US" dirty="0" err="1" smtClean="0"/>
              <a:t>Ayurveda</a:t>
            </a:r>
            <a:r>
              <a:rPr lang="en-US" dirty="0" smtClean="0"/>
              <a:t>, is still widely </a:t>
            </a:r>
            <a:r>
              <a:rPr lang="en-US" dirty="0" err="1" smtClean="0"/>
              <a:t>practised</a:t>
            </a:r>
            <a:r>
              <a:rPr lang="en-US" dirty="0" smtClean="0"/>
              <a:t> today. </a:t>
            </a:r>
            <a:r>
              <a:rPr lang="en-US" dirty="0" err="1" smtClean="0"/>
              <a:t>Ayurvedic</a:t>
            </a:r>
            <a:r>
              <a:rPr lang="en-US" dirty="0" smtClean="0"/>
              <a:t> practitioners believe proper consumption of the right amount and the correct type of food helps to maintain a person’s health. However, eating the wrong quantity, quality and type of food may cause disease. Most of the disease we know are either directly or indirectly caused by the food we eat. </a:t>
            </a:r>
          </a:p>
          <a:p>
            <a:r>
              <a:rPr lang="en-US" dirty="0" smtClean="0"/>
              <a:t>Spices and certain tastes are introduced in the diet to help a person digest their food. In </a:t>
            </a:r>
            <a:r>
              <a:rPr lang="en-US" dirty="0" err="1" smtClean="0"/>
              <a:t>ayurvedic</a:t>
            </a:r>
            <a:r>
              <a:rPr lang="en-US" dirty="0" smtClean="0"/>
              <a:t> medicine. Six kinds of taste are identified.</a:t>
            </a:r>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Six kinds of taste in </a:t>
            </a:r>
            <a:r>
              <a:rPr lang="en-US" dirty="0" err="1" smtClean="0"/>
              <a:t>Ayurvedic</a:t>
            </a:r>
            <a:r>
              <a:rPr lang="en-US" dirty="0" smtClean="0"/>
              <a:t> medicine</a:t>
            </a:r>
            <a:endParaRPr lang="en-US" dirty="0"/>
          </a:p>
        </p:txBody>
      </p:sp>
      <p:graphicFrame>
        <p:nvGraphicFramePr>
          <p:cNvPr id="4" name="Content Placeholder 3"/>
          <p:cNvGraphicFramePr>
            <a:graphicFrameLocks noGrp="1"/>
          </p:cNvGraphicFramePr>
          <p:nvPr>
            <p:ph idx="1"/>
          </p:nvPr>
        </p:nvGraphicFramePr>
        <p:xfrm>
          <a:off x="457200" y="1600200"/>
          <a:ext cx="8229600" cy="3200400"/>
        </p:xfrm>
        <a:graphic>
          <a:graphicData uri="http://schemas.openxmlformats.org/drawingml/2006/table">
            <a:tbl>
              <a:tblPr firstRow="1" bandRow="1">
                <a:tableStyleId>{5C22544A-7EE6-4342-B048-85BDC9FD1C3A}</a:tableStyleId>
              </a:tblPr>
              <a:tblGrid>
                <a:gridCol w="4114800"/>
                <a:gridCol w="4114800"/>
              </a:tblGrid>
              <a:tr h="333375">
                <a:tc>
                  <a:txBody>
                    <a:bodyPr/>
                    <a:lstStyle/>
                    <a:p>
                      <a:r>
                        <a:rPr lang="en-US" dirty="0" smtClean="0"/>
                        <a:t>Taste</a:t>
                      </a:r>
                      <a:endParaRPr lang="en-US" dirty="0"/>
                    </a:p>
                  </a:txBody>
                  <a:tcPr/>
                </a:tc>
                <a:tc>
                  <a:txBody>
                    <a:bodyPr/>
                    <a:lstStyle/>
                    <a:p>
                      <a:r>
                        <a:rPr lang="en-US" dirty="0" smtClean="0"/>
                        <a:t>Corresponding</a:t>
                      </a:r>
                      <a:r>
                        <a:rPr lang="en-US" baseline="0" dirty="0" smtClean="0"/>
                        <a:t> foods and </a:t>
                      </a:r>
                      <a:r>
                        <a:rPr lang="en-US" baseline="0" dirty="0" err="1" smtClean="0"/>
                        <a:t>spicess</a:t>
                      </a:r>
                      <a:endParaRPr lang="en-US" dirty="0"/>
                    </a:p>
                  </a:txBody>
                  <a:tcPr/>
                </a:tc>
              </a:tr>
              <a:tr h="333375">
                <a:tc>
                  <a:txBody>
                    <a:bodyPr/>
                    <a:lstStyle/>
                    <a:p>
                      <a:r>
                        <a:rPr lang="en-US" dirty="0" smtClean="0"/>
                        <a:t>sweet</a:t>
                      </a:r>
                      <a:endParaRPr lang="en-US" dirty="0"/>
                    </a:p>
                  </a:txBody>
                  <a:tcPr/>
                </a:tc>
                <a:tc>
                  <a:txBody>
                    <a:bodyPr/>
                    <a:lstStyle/>
                    <a:p>
                      <a:r>
                        <a:rPr lang="en-US" dirty="0" smtClean="0"/>
                        <a:t>Rice, wheat, sugar, milk</a:t>
                      </a:r>
                      <a:endParaRPr lang="en-US" dirty="0"/>
                    </a:p>
                  </a:txBody>
                  <a:tcPr/>
                </a:tc>
              </a:tr>
              <a:tr h="333375">
                <a:tc>
                  <a:txBody>
                    <a:bodyPr/>
                    <a:lstStyle/>
                    <a:p>
                      <a:r>
                        <a:rPr lang="en-US" dirty="0" smtClean="0"/>
                        <a:t>Sour</a:t>
                      </a:r>
                      <a:endParaRPr lang="en-US" dirty="0"/>
                    </a:p>
                  </a:txBody>
                  <a:tcPr/>
                </a:tc>
                <a:tc>
                  <a:txBody>
                    <a:bodyPr/>
                    <a:lstStyle/>
                    <a:p>
                      <a:r>
                        <a:rPr lang="en-US" dirty="0" smtClean="0"/>
                        <a:t>lemon,</a:t>
                      </a:r>
                      <a:r>
                        <a:rPr lang="en-US" baseline="0" dirty="0" smtClean="0"/>
                        <a:t> vinegar, tamarind, tomato</a:t>
                      </a:r>
                      <a:endParaRPr lang="en-US" dirty="0"/>
                    </a:p>
                  </a:txBody>
                  <a:tcPr/>
                </a:tc>
              </a:tr>
              <a:tr h="333375">
                <a:tc>
                  <a:txBody>
                    <a:bodyPr/>
                    <a:lstStyle/>
                    <a:p>
                      <a:r>
                        <a:rPr lang="en-US" dirty="0" smtClean="0"/>
                        <a:t>Salty</a:t>
                      </a:r>
                      <a:endParaRPr lang="en-US" dirty="0"/>
                    </a:p>
                  </a:txBody>
                  <a:tcPr/>
                </a:tc>
                <a:tc>
                  <a:txBody>
                    <a:bodyPr/>
                    <a:lstStyle/>
                    <a:p>
                      <a:r>
                        <a:rPr lang="en-US" dirty="0" smtClean="0"/>
                        <a:t>Salt</a:t>
                      </a:r>
                      <a:endParaRPr lang="en-US" dirty="0"/>
                    </a:p>
                  </a:txBody>
                  <a:tcPr/>
                </a:tc>
              </a:tr>
              <a:tr h="333375">
                <a:tc>
                  <a:txBody>
                    <a:bodyPr/>
                    <a:lstStyle/>
                    <a:p>
                      <a:r>
                        <a:rPr lang="en-US" dirty="0" smtClean="0"/>
                        <a:t>Pungent</a:t>
                      </a:r>
                      <a:endParaRPr lang="en-US" dirty="0"/>
                    </a:p>
                  </a:txBody>
                  <a:tcPr/>
                </a:tc>
                <a:tc>
                  <a:txBody>
                    <a:bodyPr/>
                    <a:lstStyle/>
                    <a:p>
                      <a:r>
                        <a:rPr lang="en-US" dirty="0" smtClean="0"/>
                        <a:t>Chilies, onion. Garlic, mustard</a:t>
                      </a:r>
                      <a:r>
                        <a:rPr lang="en-US" baseline="0" dirty="0" smtClean="0"/>
                        <a:t> seed</a:t>
                      </a:r>
                      <a:endParaRPr lang="en-US" dirty="0"/>
                    </a:p>
                  </a:txBody>
                  <a:tcPr/>
                </a:tc>
              </a:tr>
              <a:tr h="333375">
                <a:tc>
                  <a:txBody>
                    <a:bodyPr/>
                    <a:lstStyle/>
                    <a:p>
                      <a:r>
                        <a:rPr lang="en-US" dirty="0" smtClean="0"/>
                        <a:t>Astringent</a:t>
                      </a:r>
                      <a:endParaRPr lang="en-US" dirty="0"/>
                    </a:p>
                  </a:txBody>
                  <a:tcPr/>
                </a:tc>
                <a:tc>
                  <a:txBody>
                    <a:bodyPr/>
                    <a:lstStyle/>
                    <a:p>
                      <a:r>
                        <a:rPr lang="en-US" dirty="0" smtClean="0"/>
                        <a:t>Lentils, beans,</a:t>
                      </a:r>
                      <a:r>
                        <a:rPr lang="en-US" baseline="0" dirty="0" smtClean="0"/>
                        <a:t> broccoli, cabbage</a:t>
                      </a:r>
                      <a:endParaRPr lang="en-US" dirty="0"/>
                    </a:p>
                  </a:txBody>
                  <a:tcPr/>
                </a:tc>
              </a:tr>
              <a:tr h="333375">
                <a:tc>
                  <a:txBody>
                    <a:bodyPr/>
                    <a:lstStyle/>
                    <a:p>
                      <a:r>
                        <a:rPr lang="en-US" dirty="0" smtClean="0"/>
                        <a:t>bitter</a:t>
                      </a:r>
                      <a:endParaRPr lang="en-US" dirty="0"/>
                    </a:p>
                  </a:txBody>
                  <a:tcPr/>
                </a:tc>
                <a:tc>
                  <a:txBody>
                    <a:bodyPr/>
                    <a:lstStyle/>
                    <a:p>
                      <a:r>
                        <a:rPr lang="en-US" dirty="0" smtClean="0"/>
                        <a:t>Turmeric, horseradish, endive, spinach</a:t>
                      </a:r>
                      <a:endParaRPr lang="en-US" dirty="0"/>
                    </a:p>
                  </a:txBody>
                  <a:tcPr/>
                </a:tc>
              </a:tr>
              <a:tr h="333375">
                <a:tc>
                  <a:txBody>
                    <a:bodyPr/>
                    <a:lstStyle/>
                    <a:p>
                      <a:endParaRPr lang="en-US" dirty="0"/>
                    </a:p>
                  </a:txBody>
                  <a:tcPr/>
                </a:tc>
                <a:tc>
                  <a:txBody>
                    <a:bodyPr/>
                    <a:lstStyle/>
                    <a:p>
                      <a:endParaRPr lang="en-US" dirty="0"/>
                    </a:p>
                  </a:txBody>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r>
              <a:rPr lang="en-US" dirty="0" smtClean="0"/>
              <a:t>There are three types of constitutions or </a:t>
            </a:r>
            <a:r>
              <a:rPr lang="en-US" dirty="0" err="1" smtClean="0"/>
              <a:t>prakuti</a:t>
            </a:r>
            <a:r>
              <a:rPr lang="en-US" dirty="0" smtClean="0"/>
              <a:t> in </a:t>
            </a:r>
            <a:r>
              <a:rPr lang="en-US" dirty="0" err="1" smtClean="0"/>
              <a:t>ayurvedic</a:t>
            </a:r>
            <a:r>
              <a:rPr lang="en-US" dirty="0" smtClean="0"/>
              <a:t> medicine:</a:t>
            </a:r>
          </a:p>
          <a:p>
            <a:endParaRPr lang="en-US" dirty="0"/>
          </a:p>
        </p:txBody>
      </p:sp>
      <p:graphicFrame>
        <p:nvGraphicFramePr>
          <p:cNvPr id="4" name="Table 3"/>
          <p:cNvGraphicFramePr>
            <a:graphicFrameLocks noGrp="1"/>
          </p:cNvGraphicFramePr>
          <p:nvPr/>
        </p:nvGraphicFramePr>
        <p:xfrm>
          <a:off x="533399" y="1524000"/>
          <a:ext cx="8077202" cy="5256384"/>
        </p:xfrm>
        <a:graphic>
          <a:graphicData uri="http://schemas.openxmlformats.org/drawingml/2006/table">
            <a:tbl>
              <a:tblPr firstRow="1" bandRow="1">
                <a:tableStyleId>{5C22544A-7EE6-4342-B048-85BDC9FD1C3A}</a:tableStyleId>
              </a:tblPr>
              <a:tblGrid>
                <a:gridCol w="2524126"/>
                <a:gridCol w="3028950"/>
                <a:gridCol w="2524126"/>
              </a:tblGrid>
              <a:tr h="323501">
                <a:tc>
                  <a:txBody>
                    <a:bodyPr/>
                    <a:lstStyle/>
                    <a:p>
                      <a:r>
                        <a:rPr lang="en-US" dirty="0" smtClean="0"/>
                        <a:t>Constitution</a:t>
                      </a:r>
                      <a:r>
                        <a:rPr lang="en-US" baseline="0" dirty="0" smtClean="0"/>
                        <a:t> type</a:t>
                      </a:r>
                      <a:endParaRPr lang="en-US" dirty="0"/>
                    </a:p>
                  </a:txBody>
                  <a:tcPr/>
                </a:tc>
                <a:tc>
                  <a:txBody>
                    <a:bodyPr/>
                    <a:lstStyle/>
                    <a:p>
                      <a:r>
                        <a:rPr lang="en-US" dirty="0" smtClean="0"/>
                        <a:t>Characteristics</a:t>
                      </a:r>
                      <a:r>
                        <a:rPr lang="en-US" baseline="0" dirty="0" smtClean="0"/>
                        <a:t> of type</a:t>
                      </a:r>
                      <a:endParaRPr lang="en-US" dirty="0"/>
                    </a:p>
                  </a:txBody>
                  <a:tcPr/>
                </a:tc>
                <a:tc>
                  <a:txBody>
                    <a:bodyPr/>
                    <a:lstStyle/>
                    <a:p>
                      <a:r>
                        <a:rPr lang="en-US" dirty="0" smtClean="0"/>
                        <a:t>Suitable</a:t>
                      </a:r>
                      <a:r>
                        <a:rPr lang="en-US" baseline="0" dirty="0" smtClean="0"/>
                        <a:t> Food</a:t>
                      </a:r>
                      <a:endParaRPr lang="en-US" dirty="0"/>
                    </a:p>
                  </a:txBody>
                  <a:tcPr/>
                </a:tc>
              </a:tr>
              <a:tr h="532928">
                <a:tc>
                  <a:txBody>
                    <a:bodyPr/>
                    <a:lstStyle/>
                    <a:p>
                      <a:r>
                        <a:rPr lang="en-US" dirty="0" err="1" smtClean="0"/>
                        <a:t>Kapha</a:t>
                      </a:r>
                      <a:r>
                        <a:rPr lang="en-US" dirty="0" smtClean="0"/>
                        <a:t> Type</a:t>
                      </a:r>
                      <a:endParaRPr lang="en-US" dirty="0"/>
                    </a:p>
                  </a:txBody>
                  <a:tcPr/>
                </a:tc>
                <a:tc>
                  <a:txBody>
                    <a:bodyPr/>
                    <a:lstStyle/>
                    <a:p>
                      <a:r>
                        <a:rPr lang="en-US" dirty="0" smtClean="0"/>
                        <a:t>Heavy</a:t>
                      </a:r>
                      <a:r>
                        <a:rPr lang="en-US" baseline="0" dirty="0" smtClean="0"/>
                        <a:t> or large body frame</a:t>
                      </a:r>
                      <a:endParaRPr lang="en-US" dirty="0"/>
                    </a:p>
                  </a:txBody>
                  <a:tcPr/>
                </a:tc>
                <a:tc>
                  <a:txBody>
                    <a:bodyPr/>
                    <a:lstStyle/>
                    <a:p>
                      <a:r>
                        <a:rPr lang="en-US" dirty="0" smtClean="0"/>
                        <a:t>Basmati Rice</a:t>
                      </a:r>
                      <a:endParaRPr lang="en-US" dirty="0"/>
                    </a:p>
                  </a:txBody>
                  <a:tcPr/>
                </a:tc>
              </a:tr>
              <a:tr h="532928">
                <a:tc>
                  <a:txBody>
                    <a:bodyPr/>
                    <a:lstStyle/>
                    <a:p>
                      <a:endParaRPr lang="en-US"/>
                    </a:p>
                  </a:txBody>
                  <a:tcPr/>
                </a:tc>
                <a:tc>
                  <a:txBody>
                    <a:bodyPr/>
                    <a:lstStyle/>
                    <a:p>
                      <a:r>
                        <a:rPr lang="en-US" dirty="0" smtClean="0"/>
                        <a:t>Wide shoulder and hips</a:t>
                      </a:r>
                      <a:endParaRPr lang="en-US" dirty="0"/>
                    </a:p>
                  </a:txBody>
                  <a:tcPr/>
                </a:tc>
                <a:tc>
                  <a:txBody>
                    <a:bodyPr/>
                    <a:lstStyle/>
                    <a:p>
                      <a:r>
                        <a:rPr lang="en-US" dirty="0" smtClean="0"/>
                        <a:t>Ghee</a:t>
                      </a:r>
                      <a:endParaRPr lang="en-US" dirty="0"/>
                    </a:p>
                  </a:txBody>
                  <a:tcPr/>
                </a:tc>
              </a:tr>
              <a:tr h="323501">
                <a:tc>
                  <a:txBody>
                    <a:bodyPr/>
                    <a:lstStyle/>
                    <a:p>
                      <a:endParaRPr lang="en-US"/>
                    </a:p>
                  </a:txBody>
                  <a:tcPr/>
                </a:tc>
                <a:tc>
                  <a:txBody>
                    <a:bodyPr/>
                    <a:lstStyle/>
                    <a:p>
                      <a:r>
                        <a:rPr lang="en-US" dirty="0" smtClean="0"/>
                        <a:t>Easily tanned skin</a:t>
                      </a:r>
                      <a:endParaRPr lang="en-US" dirty="0"/>
                    </a:p>
                  </a:txBody>
                  <a:tcPr/>
                </a:tc>
                <a:tc>
                  <a:txBody>
                    <a:bodyPr/>
                    <a:lstStyle/>
                    <a:p>
                      <a:r>
                        <a:rPr lang="en-US" dirty="0" smtClean="0"/>
                        <a:t>Apple,</a:t>
                      </a:r>
                      <a:r>
                        <a:rPr lang="en-US" baseline="0" dirty="0" smtClean="0"/>
                        <a:t> pear</a:t>
                      </a:r>
                      <a:endParaRPr lang="en-US" dirty="0"/>
                    </a:p>
                  </a:txBody>
                  <a:tcPr/>
                </a:tc>
              </a:tr>
              <a:tr h="566128">
                <a:tc>
                  <a:txBody>
                    <a:bodyPr/>
                    <a:lstStyle/>
                    <a:p>
                      <a:endParaRPr lang="en-US"/>
                    </a:p>
                  </a:txBody>
                  <a:tcPr/>
                </a:tc>
                <a:tc>
                  <a:txBody>
                    <a:bodyPr/>
                    <a:lstStyle/>
                    <a:p>
                      <a:r>
                        <a:rPr lang="en-US" dirty="0" smtClean="0"/>
                        <a:t>Medium</a:t>
                      </a:r>
                      <a:r>
                        <a:rPr lang="en-US" baseline="0" dirty="0" smtClean="0"/>
                        <a:t> or dark brown hair</a:t>
                      </a:r>
                      <a:endParaRPr lang="en-US" dirty="0"/>
                    </a:p>
                  </a:txBody>
                  <a:tcPr/>
                </a:tc>
                <a:tc>
                  <a:txBody>
                    <a:bodyPr/>
                    <a:lstStyle/>
                    <a:p>
                      <a:r>
                        <a:rPr lang="en-US" dirty="0" smtClean="0"/>
                        <a:t>Pumpkin, spinach, broccoli</a:t>
                      </a:r>
                      <a:endParaRPr lang="en-US" dirty="0"/>
                    </a:p>
                  </a:txBody>
                  <a:tcPr/>
                </a:tc>
              </a:tr>
              <a:tr h="323501">
                <a:tc>
                  <a:txBody>
                    <a:bodyPr/>
                    <a:lstStyle/>
                    <a:p>
                      <a:endParaRPr lang="en-US"/>
                    </a:p>
                  </a:txBody>
                  <a:tcPr/>
                </a:tc>
                <a:tc>
                  <a:txBody>
                    <a:bodyPr/>
                    <a:lstStyle/>
                    <a:p>
                      <a:r>
                        <a:rPr lang="en-US" dirty="0" smtClean="0"/>
                        <a:t>Soft brown</a:t>
                      </a:r>
                      <a:r>
                        <a:rPr lang="en-US" baseline="0" dirty="0" smtClean="0"/>
                        <a:t> eyes</a:t>
                      </a:r>
                      <a:endParaRPr lang="en-US" dirty="0"/>
                    </a:p>
                  </a:txBody>
                  <a:tcPr/>
                </a:tc>
                <a:tc>
                  <a:txBody>
                    <a:bodyPr/>
                    <a:lstStyle/>
                    <a:p>
                      <a:r>
                        <a:rPr lang="en-US" dirty="0" smtClean="0"/>
                        <a:t>Beans</a:t>
                      </a:r>
                      <a:endParaRPr lang="en-US" dirty="0"/>
                    </a:p>
                  </a:txBody>
                  <a:tcPr/>
                </a:tc>
              </a:tr>
              <a:tr h="566128">
                <a:tc>
                  <a:txBody>
                    <a:bodyPr/>
                    <a:lstStyle/>
                    <a:p>
                      <a:endParaRPr lang="en-US"/>
                    </a:p>
                  </a:txBody>
                  <a:tcPr/>
                </a:tc>
                <a:tc>
                  <a:txBody>
                    <a:bodyPr/>
                    <a:lstStyle/>
                    <a:p>
                      <a:r>
                        <a:rPr lang="en-US" dirty="0" smtClean="0"/>
                        <a:t>Heavy Sleeper</a:t>
                      </a:r>
                      <a:endParaRPr lang="en-US" dirty="0"/>
                    </a:p>
                  </a:txBody>
                  <a:tcPr/>
                </a:tc>
                <a:tc>
                  <a:txBody>
                    <a:bodyPr/>
                    <a:lstStyle/>
                    <a:p>
                      <a:r>
                        <a:rPr lang="en-US" dirty="0" smtClean="0"/>
                        <a:t>Chicken, turkey and shrimp</a:t>
                      </a:r>
                      <a:endParaRPr lang="en-US" dirty="0"/>
                    </a:p>
                  </a:txBody>
                  <a:tcPr/>
                </a:tc>
              </a:tr>
              <a:tr h="566128">
                <a:tc>
                  <a:txBody>
                    <a:bodyPr/>
                    <a:lstStyle/>
                    <a:p>
                      <a:endParaRPr lang="en-US" dirty="0"/>
                    </a:p>
                  </a:txBody>
                  <a:tcPr/>
                </a:tc>
                <a:tc>
                  <a:txBody>
                    <a:bodyPr/>
                    <a:lstStyle/>
                    <a:p>
                      <a:r>
                        <a:rPr lang="en-US" dirty="0" smtClean="0"/>
                        <a:t>Compassionate,</a:t>
                      </a:r>
                      <a:r>
                        <a:rPr lang="en-US" baseline="0" dirty="0" smtClean="0"/>
                        <a:t> friendly personality</a:t>
                      </a:r>
                      <a:endParaRPr lang="en-US" dirty="0"/>
                    </a:p>
                  </a:txBody>
                  <a:tcPr/>
                </a:tc>
                <a:tc>
                  <a:txBody>
                    <a:bodyPr/>
                    <a:lstStyle/>
                    <a:p>
                      <a:r>
                        <a:rPr lang="en-US" dirty="0" smtClean="0"/>
                        <a:t>Ginger</a:t>
                      </a:r>
                      <a:endParaRPr lang="en-US" dirty="0"/>
                    </a:p>
                  </a:txBody>
                  <a:tcPr/>
                </a:tc>
              </a:tr>
              <a:tr h="532928">
                <a:tc>
                  <a:txBody>
                    <a:bodyPr/>
                    <a:lstStyle/>
                    <a:p>
                      <a:endParaRPr lang="en-US" dirty="0"/>
                    </a:p>
                  </a:txBody>
                  <a:tcPr/>
                </a:tc>
                <a:tc>
                  <a:txBody>
                    <a:bodyPr/>
                    <a:lstStyle/>
                    <a:p>
                      <a:r>
                        <a:rPr lang="en-US" dirty="0" smtClean="0"/>
                        <a:t>Calm, steady outlook on life</a:t>
                      </a:r>
                      <a:endParaRPr lang="en-US" dirty="0"/>
                    </a:p>
                  </a:txBody>
                  <a:tcPr/>
                </a:tc>
                <a:tc>
                  <a:txBody>
                    <a:bodyPr/>
                    <a:lstStyle/>
                    <a:p>
                      <a:r>
                        <a:rPr lang="en-US" dirty="0" smtClean="0"/>
                        <a:t>Salad</a:t>
                      </a:r>
                      <a:endParaRPr lang="en-US" dirty="0"/>
                    </a:p>
                  </a:txBody>
                  <a:tcPr/>
                </a:tc>
              </a:tr>
              <a:tr h="532928">
                <a:tc>
                  <a:txBody>
                    <a:bodyPr/>
                    <a:lstStyle/>
                    <a:p>
                      <a:endParaRPr lang="en-US" dirty="0"/>
                    </a:p>
                  </a:txBody>
                  <a:tcPr/>
                </a:tc>
                <a:tc>
                  <a:txBody>
                    <a:bodyPr/>
                    <a:lstStyle/>
                    <a:p>
                      <a:r>
                        <a:rPr lang="en-US" dirty="0" smtClean="0"/>
                        <a:t>Routine-based</a:t>
                      </a:r>
                      <a:r>
                        <a:rPr lang="en-US" baseline="0" dirty="0" smtClean="0"/>
                        <a:t> lifestyle</a:t>
                      </a:r>
                      <a:endParaRPr lang="en-US" dirty="0"/>
                    </a:p>
                  </a:txBody>
                  <a:tcPr/>
                </a:tc>
                <a:tc>
                  <a:txBody>
                    <a:bodyPr/>
                    <a:lstStyle/>
                    <a:p>
                      <a:r>
                        <a:rPr lang="en-US" dirty="0" smtClean="0"/>
                        <a:t>Spicy </a:t>
                      </a:r>
                      <a:r>
                        <a:rPr lang="en-US" dirty="0" err="1" smtClean="0"/>
                        <a:t>indian</a:t>
                      </a:r>
                      <a:r>
                        <a:rPr lang="en-US" baseline="0" dirty="0" smtClean="0"/>
                        <a:t> dishes</a:t>
                      </a:r>
                      <a:endParaRPr lang="en-US" dirty="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457200" y="304800"/>
          <a:ext cx="8229600" cy="559308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en-US" dirty="0" err="1" smtClean="0"/>
                        <a:t>Pitta</a:t>
                      </a:r>
                      <a:r>
                        <a:rPr lang="en-US" dirty="0" smtClean="0"/>
                        <a:t> Type</a:t>
                      </a:r>
                      <a:endParaRPr lang="en-US" dirty="0"/>
                    </a:p>
                  </a:txBody>
                  <a:tcPr/>
                </a:tc>
                <a:tc>
                  <a:txBody>
                    <a:bodyPr/>
                    <a:lstStyle/>
                    <a:p>
                      <a:r>
                        <a:rPr lang="en-US" dirty="0" smtClean="0"/>
                        <a:t>Characteristic of type</a:t>
                      </a:r>
                      <a:endParaRPr lang="en-US" dirty="0"/>
                    </a:p>
                  </a:txBody>
                  <a:tcPr/>
                </a:tc>
                <a:tc>
                  <a:txBody>
                    <a:bodyPr/>
                    <a:lstStyle/>
                    <a:p>
                      <a:r>
                        <a:rPr lang="en-US" dirty="0" smtClean="0"/>
                        <a:t>Suitable Food</a:t>
                      </a:r>
                      <a:endParaRPr lang="en-US" dirty="0"/>
                    </a:p>
                  </a:txBody>
                  <a:tcPr/>
                </a:tc>
              </a:tr>
              <a:tr h="370840">
                <a:tc>
                  <a:txBody>
                    <a:bodyPr/>
                    <a:lstStyle/>
                    <a:p>
                      <a:endParaRPr lang="en-US"/>
                    </a:p>
                  </a:txBody>
                  <a:tcPr/>
                </a:tc>
                <a:tc>
                  <a:txBody>
                    <a:bodyPr/>
                    <a:lstStyle/>
                    <a:p>
                      <a:r>
                        <a:rPr lang="en-US" dirty="0" smtClean="0"/>
                        <a:t>Medium-proportioned</a:t>
                      </a:r>
                      <a:r>
                        <a:rPr lang="en-US" baseline="0" dirty="0" smtClean="0"/>
                        <a:t> body frame</a:t>
                      </a:r>
                      <a:endParaRPr lang="en-US" dirty="0"/>
                    </a:p>
                  </a:txBody>
                  <a:tcPr/>
                </a:tc>
                <a:tc>
                  <a:txBody>
                    <a:bodyPr/>
                    <a:lstStyle/>
                    <a:p>
                      <a:r>
                        <a:rPr lang="en-US" dirty="0" smtClean="0"/>
                        <a:t>Basmati Rice</a:t>
                      </a:r>
                      <a:endParaRPr lang="en-US" dirty="0"/>
                    </a:p>
                  </a:txBody>
                  <a:tcPr/>
                </a:tc>
              </a:tr>
              <a:tr h="370840">
                <a:tc>
                  <a:txBody>
                    <a:bodyPr/>
                    <a:lstStyle/>
                    <a:p>
                      <a:endParaRPr lang="en-US"/>
                    </a:p>
                  </a:txBody>
                  <a:tcPr/>
                </a:tc>
                <a:tc>
                  <a:txBody>
                    <a:bodyPr/>
                    <a:lstStyle/>
                    <a:p>
                      <a:r>
                        <a:rPr lang="en-US" dirty="0" smtClean="0"/>
                        <a:t>Medium-sized</a:t>
                      </a:r>
                      <a:r>
                        <a:rPr lang="en-US" baseline="0" dirty="0" smtClean="0"/>
                        <a:t> shoulders and hips</a:t>
                      </a:r>
                      <a:endParaRPr lang="en-US" dirty="0"/>
                    </a:p>
                  </a:txBody>
                  <a:tcPr/>
                </a:tc>
                <a:tc>
                  <a:txBody>
                    <a:bodyPr/>
                    <a:lstStyle/>
                    <a:p>
                      <a:r>
                        <a:rPr lang="en-US" dirty="0" smtClean="0"/>
                        <a:t>Milk, butter, ghee</a:t>
                      </a:r>
                      <a:endParaRPr lang="en-US" dirty="0"/>
                    </a:p>
                  </a:txBody>
                  <a:tcPr/>
                </a:tc>
              </a:tr>
              <a:tr h="370840">
                <a:tc>
                  <a:txBody>
                    <a:bodyPr/>
                    <a:lstStyle/>
                    <a:p>
                      <a:endParaRPr lang="en-US"/>
                    </a:p>
                  </a:txBody>
                  <a:tcPr/>
                </a:tc>
                <a:tc>
                  <a:txBody>
                    <a:bodyPr/>
                    <a:lstStyle/>
                    <a:p>
                      <a:r>
                        <a:rPr lang="en-US" dirty="0" smtClean="0"/>
                        <a:t>Fair-colored skin</a:t>
                      </a:r>
                      <a:endParaRPr lang="en-US" dirty="0"/>
                    </a:p>
                  </a:txBody>
                  <a:tcPr/>
                </a:tc>
                <a:tc>
                  <a:txBody>
                    <a:bodyPr/>
                    <a:lstStyle/>
                    <a:p>
                      <a:r>
                        <a:rPr lang="en-US" dirty="0" smtClean="0"/>
                        <a:t>Coconut,</a:t>
                      </a:r>
                      <a:r>
                        <a:rPr lang="en-US" baseline="0" dirty="0" smtClean="0"/>
                        <a:t> mangoes, melon</a:t>
                      </a:r>
                      <a:endParaRPr lang="en-US" dirty="0"/>
                    </a:p>
                  </a:txBody>
                  <a:tcPr/>
                </a:tc>
              </a:tr>
              <a:tr h="370840">
                <a:tc>
                  <a:txBody>
                    <a:bodyPr/>
                    <a:lstStyle/>
                    <a:p>
                      <a:endParaRPr lang="en-US"/>
                    </a:p>
                  </a:txBody>
                  <a:tcPr/>
                </a:tc>
                <a:tc>
                  <a:txBody>
                    <a:bodyPr/>
                    <a:lstStyle/>
                    <a:p>
                      <a:r>
                        <a:rPr lang="en-US" dirty="0" smtClean="0"/>
                        <a:t>Sun-sensitive</a:t>
                      </a:r>
                      <a:r>
                        <a:rPr lang="en-US" baseline="0" dirty="0" smtClean="0"/>
                        <a:t> skin</a:t>
                      </a:r>
                      <a:endParaRPr lang="en-US" dirty="0"/>
                    </a:p>
                  </a:txBody>
                  <a:tcPr/>
                </a:tc>
                <a:tc>
                  <a:txBody>
                    <a:bodyPr/>
                    <a:lstStyle/>
                    <a:p>
                      <a:r>
                        <a:rPr lang="en-US" dirty="0" smtClean="0"/>
                        <a:t>Mushrooms, peas,</a:t>
                      </a:r>
                      <a:r>
                        <a:rPr lang="en-US" baseline="0" dirty="0" smtClean="0"/>
                        <a:t> cabbage</a:t>
                      </a:r>
                      <a:endParaRPr lang="en-US" dirty="0"/>
                    </a:p>
                  </a:txBody>
                  <a:tcPr/>
                </a:tc>
              </a:tr>
              <a:tr h="370840">
                <a:tc>
                  <a:txBody>
                    <a:bodyPr/>
                    <a:lstStyle/>
                    <a:p>
                      <a:endParaRPr lang="en-US"/>
                    </a:p>
                  </a:txBody>
                  <a:tcPr/>
                </a:tc>
                <a:tc>
                  <a:txBody>
                    <a:bodyPr/>
                    <a:lstStyle/>
                    <a:p>
                      <a:r>
                        <a:rPr lang="en-US" dirty="0" smtClean="0"/>
                        <a:t>Red, Blond or light brown hair</a:t>
                      </a:r>
                      <a:endParaRPr lang="en-US" dirty="0"/>
                    </a:p>
                  </a:txBody>
                  <a:tcPr/>
                </a:tc>
                <a:tc>
                  <a:txBody>
                    <a:bodyPr/>
                    <a:lstStyle/>
                    <a:p>
                      <a:r>
                        <a:rPr lang="en-US" dirty="0" err="1" smtClean="0"/>
                        <a:t>Mung</a:t>
                      </a:r>
                      <a:r>
                        <a:rPr lang="en-US" dirty="0" smtClean="0"/>
                        <a:t> beans, tofu</a:t>
                      </a:r>
                      <a:endParaRPr lang="en-US" dirty="0"/>
                    </a:p>
                  </a:txBody>
                  <a:tcPr/>
                </a:tc>
              </a:tr>
              <a:tr h="370840">
                <a:tc>
                  <a:txBody>
                    <a:bodyPr/>
                    <a:lstStyle/>
                    <a:p>
                      <a:endParaRPr lang="en-US"/>
                    </a:p>
                  </a:txBody>
                  <a:tcPr/>
                </a:tc>
                <a:tc>
                  <a:txBody>
                    <a:bodyPr/>
                    <a:lstStyle/>
                    <a:p>
                      <a:r>
                        <a:rPr lang="en-US" dirty="0" smtClean="0"/>
                        <a:t>Hazel or blue eyes</a:t>
                      </a:r>
                      <a:endParaRPr lang="en-US" dirty="0"/>
                    </a:p>
                  </a:txBody>
                  <a:tcPr/>
                </a:tc>
                <a:tc>
                  <a:txBody>
                    <a:bodyPr/>
                    <a:lstStyle/>
                    <a:p>
                      <a:r>
                        <a:rPr lang="en-US" dirty="0" smtClean="0"/>
                        <a:t>Turkey, chicken and shrimps</a:t>
                      </a:r>
                      <a:endParaRPr lang="en-US" dirty="0"/>
                    </a:p>
                  </a:txBody>
                  <a:tcPr/>
                </a:tc>
              </a:tr>
              <a:tr h="370840">
                <a:tc>
                  <a:txBody>
                    <a:bodyPr/>
                    <a:lstStyle/>
                    <a:p>
                      <a:endParaRPr lang="en-US" dirty="0"/>
                    </a:p>
                  </a:txBody>
                  <a:tcPr/>
                </a:tc>
                <a:tc>
                  <a:txBody>
                    <a:bodyPr/>
                    <a:lstStyle/>
                    <a:p>
                      <a:r>
                        <a:rPr lang="en-US" dirty="0" smtClean="0"/>
                        <a:t>Sleeps</a:t>
                      </a:r>
                      <a:r>
                        <a:rPr lang="en-US" baseline="0" dirty="0" smtClean="0"/>
                        <a:t> easily</a:t>
                      </a:r>
                      <a:endParaRPr lang="en-US" dirty="0"/>
                    </a:p>
                  </a:txBody>
                  <a:tcPr/>
                </a:tc>
                <a:tc>
                  <a:txBody>
                    <a:bodyPr/>
                    <a:lstStyle/>
                    <a:p>
                      <a:r>
                        <a:rPr lang="en-US" dirty="0" smtClean="0"/>
                        <a:t>Cinnamon,</a:t>
                      </a:r>
                      <a:r>
                        <a:rPr lang="en-US" baseline="0" dirty="0" smtClean="0"/>
                        <a:t> turmeric, saffron</a:t>
                      </a:r>
                      <a:endParaRPr lang="en-US" dirty="0"/>
                    </a:p>
                  </a:txBody>
                  <a:tcPr/>
                </a:tc>
              </a:tr>
              <a:tr h="370840">
                <a:tc>
                  <a:txBody>
                    <a:bodyPr/>
                    <a:lstStyle/>
                    <a:p>
                      <a:endParaRPr lang="en-US" dirty="0"/>
                    </a:p>
                  </a:txBody>
                  <a:tcPr/>
                </a:tc>
                <a:tc>
                  <a:txBody>
                    <a:bodyPr/>
                    <a:lstStyle/>
                    <a:p>
                      <a:r>
                        <a:rPr lang="en-US" dirty="0" smtClean="0"/>
                        <a:t>Practical and efficient</a:t>
                      </a:r>
                      <a:endParaRPr lang="en-US" dirty="0"/>
                    </a:p>
                  </a:txBody>
                  <a:tcPr/>
                </a:tc>
                <a:tc>
                  <a:txBody>
                    <a:bodyPr/>
                    <a:lstStyle/>
                    <a:p>
                      <a:r>
                        <a:rPr lang="en-US" dirty="0" smtClean="0"/>
                        <a:t>Vegetarian and salads</a:t>
                      </a:r>
                      <a:endParaRPr lang="en-US" dirty="0"/>
                    </a:p>
                  </a:txBody>
                  <a:tcPr/>
                </a:tc>
              </a:tr>
              <a:tr h="370840">
                <a:tc>
                  <a:txBody>
                    <a:bodyPr/>
                    <a:lstStyle/>
                    <a:p>
                      <a:endParaRPr lang="en-US"/>
                    </a:p>
                  </a:txBody>
                  <a:tcPr/>
                </a:tc>
                <a:tc>
                  <a:txBody>
                    <a:bodyPr/>
                    <a:lstStyle/>
                    <a:p>
                      <a:r>
                        <a:rPr lang="en-US" dirty="0" smtClean="0"/>
                        <a:t>Good organization</a:t>
                      </a:r>
                      <a:r>
                        <a:rPr lang="en-US" baseline="0" dirty="0" smtClean="0"/>
                        <a:t> skills</a:t>
                      </a:r>
                      <a:endParaRPr lang="en-US" dirty="0"/>
                    </a:p>
                  </a:txBody>
                  <a:tcPr/>
                </a:tc>
                <a:tc>
                  <a:txBody>
                    <a:bodyPr/>
                    <a:lstStyle/>
                    <a:p>
                      <a:r>
                        <a:rPr lang="en-US" dirty="0" smtClean="0"/>
                        <a:t>Vegetarian</a:t>
                      </a:r>
                      <a:r>
                        <a:rPr lang="en-US" baseline="0" dirty="0" smtClean="0"/>
                        <a:t> </a:t>
                      </a:r>
                      <a:r>
                        <a:rPr lang="en-US" baseline="0" dirty="0" err="1" smtClean="0"/>
                        <a:t>indian</a:t>
                      </a:r>
                      <a:r>
                        <a:rPr lang="en-US" baseline="0" dirty="0" smtClean="0"/>
                        <a:t> dishes</a:t>
                      </a:r>
                      <a:endParaRPr lang="en-US"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3400" y="457200"/>
          <a:ext cx="8229600" cy="5990985"/>
        </p:xfrm>
        <a:graphic>
          <a:graphicData uri="http://schemas.openxmlformats.org/drawingml/2006/table">
            <a:tbl>
              <a:tblPr firstRow="1" bandRow="1">
                <a:tableStyleId>{5C22544A-7EE6-4342-B048-85BDC9FD1C3A}</a:tableStyleId>
              </a:tblPr>
              <a:tblGrid>
                <a:gridCol w="2743200"/>
                <a:gridCol w="2743200"/>
                <a:gridCol w="2743200"/>
              </a:tblGrid>
              <a:tr h="516497">
                <a:tc>
                  <a:txBody>
                    <a:bodyPr/>
                    <a:lstStyle/>
                    <a:p>
                      <a:r>
                        <a:rPr lang="en-US" dirty="0" err="1" smtClean="0"/>
                        <a:t>Vata</a:t>
                      </a:r>
                      <a:r>
                        <a:rPr lang="en-US" dirty="0" smtClean="0"/>
                        <a:t> Type</a:t>
                      </a:r>
                      <a:endParaRPr lang="en-US" dirty="0"/>
                    </a:p>
                  </a:txBody>
                  <a:tcPr/>
                </a:tc>
                <a:tc>
                  <a:txBody>
                    <a:bodyPr/>
                    <a:lstStyle/>
                    <a:p>
                      <a:r>
                        <a:rPr lang="en-US" dirty="0" smtClean="0"/>
                        <a:t>Characteristic</a:t>
                      </a:r>
                      <a:r>
                        <a:rPr lang="en-US" baseline="0" dirty="0" smtClean="0"/>
                        <a:t> of type</a:t>
                      </a:r>
                      <a:endParaRPr lang="en-US" dirty="0"/>
                    </a:p>
                  </a:txBody>
                  <a:tcPr/>
                </a:tc>
                <a:tc>
                  <a:txBody>
                    <a:bodyPr/>
                    <a:lstStyle/>
                    <a:p>
                      <a:r>
                        <a:rPr lang="en-US" dirty="0" smtClean="0"/>
                        <a:t>Suitable foods</a:t>
                      </a:r>
                      <a:endParaRPr lang="en-US" dirty="0"/>
                    </a:p>
                  </a:txBody>
                  <a:tcPr/>
                </a:tc>
              </a:tr>
              <a:tr h="867713">
                <a:tc>
                  <a:txBody>
                    <a:bodyPr/>
                    <a:lstStyle/>
                    <a:p>
                      <a:r>
                        <a:rPr lang="en-US" dirty="0" err="1" smtClean="0"/>
                        <a:t>Vata</a:t>
                      </a:r>
                      <a:r>
                        <a:rPr lang="en-US" dirty="0" smtClean="0"/>
                        <a:t> Type</a:t>
                      </a:r>
                      <a:endParaRPr lang="en-US" dirty="0"/>
                    </a:p>
                  </a:txBody>
                  <a:tcPr/>
                </a:tc>
                <a:tc>
                  <a:txBody>
                    <a:bodyPr/>
                    <a:lstStyle/>
                    <a:p>
                      <a:r>
                        <a:rPr lang="en-US" dirty="0" smtClean="0"/>
                        <a:t>Small frame that is either very short or very tall</a:t>
                      </a:r>
                      <a:endParaRPr lang="en-US" dirty="0"/>
                    </a:p>
                  </a:txBody>
                  <a:tcPr/>
                </a:tc>
                <a:tc>
                  <a:txBody>
                    <a:bodyPr/>
                    <a:lstStyle/>
                    <a:p>
                      <a:r>
                        <a:rPr lang="en-US" dirty="0" smtClean="0"/>
                        <a:t>White rice</a:t>
                      </a:r>
                      <a:endParaRPr lang="en-US" dirty="0"/>
                    </a:p>
                  </a:txBody>
                  <a:tcPr/>
                </a:tc>
              </a:tr>
              <a:tr h="516497">
                <a:tc>
                  <a:txBody>
                    <a:bodyPr/>
                    <a:lstStyle/>
                    <a:p>
                      <a:endParaRPr lang="en-US"/>
                    </a:p>
                  </a:txBody>
                  <a:tcPr/>
                </a:tc>
                <a:tc>
                  <a:txBody>
                    <a:bodyPr/>
                    <a:lstStyle/>
                    <a:p>
                      <a:r>
                        <a:rPr lang="en-US" dirty="0" smtClean="0"/>
                        <a:t>Narrow shoulders and hips</a:t>
                      </a:r>
                      <a:endParaRPr lang="en-US" dirty="0"/>
                    </a:p>
                  </a:txBody>
                  <a:tcPr/>
                </a:tc>
                <a:tc>
                  <a:txBody>
                    <a:bodyPr/>
                    <a:lstStyle/>
                    <a:p>
                      <a:r>
                        <a:rPr lang="en-US" dirty="0" smtClean="0"/>
                        <a:t>Warm milk</a:t>
                      </a:r>
                      <a:endParaRPr lang="en-US" dirty="0"/>
                    </a:p>
                  </a:txBody>
                  <a:tcPr/>
                </a:tc>
              </a:tr>
              <a:tr h="516497">
                <a:tc>
                  <a:txBody>
                    <a:bodyPr/>
                    <a:lstStyle/>
                    <a:p>
                      <a:endParaRPr lang="en-US"/>
                    </a:p>
                  </a:txBody>
                  <a:tcPr/>
                </a:tc>
                <a:tc>
                  <a:txBody>
                    <a:bodyPr/>
                    <a:lstStyle/>
                    <a:p>
                      <a:r>
                        <a:rPr lang="en-US" dirty="0" smtClean="0"/>
                        <a:t>Dark colored skin</a:t>
                      </a:r>
                      <a:endParaRPr lang="en-US" dirty="0"/>
                    </a:p>
                  </a:txBody>
                  <a:tcPr/>
                </a:tc>
                <a:tc>
                  <a:txBody>
                    <a:bodyPr/>
                    <a:lstStyle/>
                    <a:p>
                      <a:r>
                        <a:rPr lang="en-US" dirty="0" smtClean="0"/>
                        <a:t>Figs, melons, mangoes</a:t>
                      </a:r>
                      <a:endParaRPr lang="en-US" dirty="0"/>
                    </a:p>
                  </a:txBody>
                  <a:tcPr/>
                </a:tc>
              </a:tr>
              <a:tr h="516497">
                <a:tc>
                  <a:txBody>
                    <a:bodyPr/>
                    <a:lstStyle/>
                    <a:p>
                      <a:endParaRPr lang="en-US"/>
                    </a:p>
                  </a:txBody>
                  <a:tcPr/>
                </a:tc>
                <a:tc>
                  <a:txBody>
                    <a:bodyPr/>
                    <a:lstStyle/>
                    <a:p>
                      <a:r>
                        <a:rPr lang="en-US" dirty="0" smtClean="0"/>
                        <a:t>Dryness of skin</a:t>
                      </a:r>
                      <a:endParaRPr lang="en-US" dirty="0"/>
                    </a:p>
                  </a:txBody>
                  <a:tcPr/>
                </a:tc>
                <a:tc>
                  <a:txBody>
                    <a:bodyPr/>
                    <a:lstStyle/>
                    <a:p>
                      <a:r>
                        <a:rPr lang="en-US" dirty="0" smtClean="0"/>
                        <a:t>Cooked vegetables</a:t>
                      </a:r>
                      <a:endParaRPr lang="en-US" dirty="0"/>
                    </a:p>
                  </a:txBody>
                  <a:tcPr/>
                </a:tc>
              </a:tr>
              <a:tr h="516497">
                <a:tc>
                  <a:txBody>
                    <a:bodyPr/>
                    <a:lstStyle/>
                    <a:p>
                      <a:endParaRPr lang="en-US"/>
                    </a:p>
                  </a:txBody>
                  <a:tcPr/>
                </a:tc>
                <a:tc>
                  <a:txBody>
                    <a:bodyPr/>
                    <a:lstStyle/>
                    <a:p>
                      <a:r>
                        <a:rPr lang="en-US" dirty="0" smtClean="0"/>
                        <a:t>Hair prone to dandruff</a:t>
                      </a:r>
                      <a:endParaRPr lang="en-US" dirty="0"/>
                    </a:p>
                  </a:txBody>
                  <a:tcPr/>
                </a:tc>
                <a:tc>
                  <a:txBody>
                    <a:bodyPr/>
                    <a:lstStyle/>
                    <a:p>
                      <a:r>
                        <a:rPr lang="en-US" dirty="0" err="1" smtClean="0"/>
                        <a:t>Mung</a:t>
                      </a:r>
                      <a:r>
                        <a:rPr lang="en-US" dirty="0" smtClean="0"/>
                        <a:t> beans, tofu</a:t>
                      </a:r>
                      <a:endParaRPr lang="en-US" dirty="0"/>
                    </a:p>
                  </a:txBody>
                  <a:tcPr/>
                </a:tc>
              </a:tr>
              <a:tr h="516497">
                <a:tc>
                  <a:txBody>
                    <a:bodyPr/>
                    <a:lstStyle/>
                    <a:p>
                      <a:endParaRPr lang="en-US"/>
                    </a:p>
                  </a:txBody>
                  <a:tcPr/>
                </a:tc>
                <a:tc>
                  <a:txBody>
                    <a:bodyPr/>
                    <a:lstStyle/>
                    <a:p>
                      <a:r>
                        <a:rPr lang="en-US" dirty="0" smtClean="0"/>
                        <a:t>Gray or black eyes</a:t>
                      </a:r>
                      <a:endParaRPr lang="en-US" dirty="0"/>
                    </a:p>
                  </a:txBody>
                  <a:tcPr/>
                </a:tc>
                <a:tc>
                  <a:txBody>
                    <a:bodyPr/>
                    <a:lstStyle/>
                    <a:p>
                      <a:r>
                        <a:rPr lang="en-US" dirty="0" smtClean="0"/>
                        <a:t>Sesame</a:t>
                      </a:r>
                      <a:r>
                        <a:rPr lang="en-US" baseline="0" dirty="0" smtClean="0"/>
                        <a:t> oil</a:t>
                      </a:r>
                      <a:endParaRPr lang="en-US" dirty="0"/>
                    </a:p>
                  </a:txBody>
                  <a:tcPr/>
                </a:tc>
              </a:tr>
              <a:tr h="516497">
                <a:tc>
                  <a:txBody>
                    <a:bodyPr/>
                    <a:lstStyle/>
                    <a:p>
                      <a:endParaRPr lang="en-US" dirty="0"/>
                    </a:p>
                  </a:txBody>
                  <a:tcPr/>
                </a:tc>
                <a:tc>
                  <a:txBody>
                    <a:bodyPr/>
                    <a:lstStyle/>
                    <a:p>
                      <a:r>
                        <a:rPr lang="en-US" dirty="0" smtClean="0"/>
                        <a:t>Light sleeper</a:t>
                      </a:r>
                      <a:endParaRPr lang="en-US" dirty="0"/>
                    </a:p>
                  </a:txBody>
                  <a:tcPr/>
                </a:tc>
                <a:tc>
                  <a:txBody>
                    <a:bodyPr/>
                    <a:lstStyle/>
                    <a:p>
                      <a:r>
                        <a:rPr lang="en-US" dirty="0" smtClean="0"/>
                        <a:t>Chicken,</a:t>
                      </a:r>
                      <a:r>
                        <a:rPr lang="en-US" baseline="0" dirty="0" smtClean="0"/>
                        <a:t> turkey, seafood</a:t>
                      </a:r>
                      <a:endParaRPr lang="en-US" dirty="0"/>
                    </a:p>
                  </a:txBody>
                  <a:tcPr/>
                </a:tc>
              </a:tr>
              <a:tr h="867713">
                <a:tc>
                  <a:txBody>
                    <a:bodyPr/>
                    <a:lstStyle/>
                    <a:p>
                      <a:endParaRPr lang="en-US" dirty="0"/>
                    </a:p>
                  </a:txBody>
                  <a:tcPr/>
                </a:tc>
                <a:tc>
                  <a:txBody>
                    <a:bodyPr/>
                    <a:lstStyle/>
                    <a:p>
                      <a:r>
                        <a:rPr lang="en-US" dirty="0" smtClean="0"/>
                        <a:t>Love of constant stimulation</a:t>
                      </a:r>
                      <a:endParaRPr lang="en-US" dirty="0"/>
                    </a:p>
                  </a:txBody>
                  <a:tcPr/>
                </a:tc>
                <a:tc>
                  <a:txBody>
                    <a:bodyPr/>
                    <a:lstStyle/>
                    <a:p>
                      <a:r>
                        <a:rPr lang="en-US" dirty="0" smtClean="0"/>
                        <a:t>Ginger, turkey, seafood</a:t>
                      </a:r>
                      <a:endParaRPr lang="en-US" dirty="0"/>
                    </a:p>
                  </a:txBody>
                  <a:tcPr/>
                </a:tc>
              </a:tr>
              <a:tr h="516497">
                <a:tc>
                  <a:txBody>
                    <a:bodyPr/>
                    <a:lstStyle/>
                    <a:p>
                      <a:endParaRPr lang="en-US" dirty="0"/>
                    </a:p>
                  </a:txBody>
                  <a:tcPr/>
                </a:tc>
                <a:tc>
                  <a:txBody>
                    <a:bodyPr/>
                    <a:lstStyle/>
                    <a:p>
                      <a:r>
                        <a:rPr lang="en-US" dirty="0" smtClean="0"/>
                        <a:t>Original</a:t>
                      </a:r>
                      <a:r>
                        <a:rPr lang="en-US" baseline="0" dirty="0" smtClean="0"/>
                        <a:t> Thinker</a:t>
                      </a:r>
                      <a:endParaRPr lang="en-US" dirty="0"/>
                    </a:p>
                  </a:txBody>
                  <a:tcPr/>
                </a:tc>
                <a:tc>
                  <a:txBody>
                    <a:bodyPr/>
                    <a:lstStyle/>
                    <a:p>
                      <a:r>
                        <a:rPr lang="en-US" dirty="0" smtClean="0"/>
                        <a:t>Thick</a:t>
                      </a:r>
                      <a:r>
                        <a:rPr lang="en-US" baseline="0" dirty="0" smtClean="0"/>
                        <a:t> </a:t>
                      </a:r>
                      <a:r>
                        <a:rPr lang="en-US" baseline="0" dirty="0" err="1" smtClean="0"/>
                        <a:t>indian</a:t>
                      </a:r>
                      <a:r>
                        <a:rPr lang="en-US" baseline="0" dirty="0" smtClean="0"/>
                        <a:t> curries</a:t>
                      </a:r>
                      <a:endParaRPr lang="en-US" dirty="0"/>
                    </a:p>
                  </a:txBody>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en-US" dirty="0" smtClean="0"/>
              <a:t>A note on ingredients</a:t>
            </a:r>
          </a:p>
          <a:p>
            <a:r>
              <a:rPr lang="en-US" dirty="0" smtClean="0"/>
              <a:t>Frying </a:t>
            </a:r>
            <a:r>
              <a:rPr lang="en-US" dirty="0" err="1" smtClean="0"/>
              <a:t>masala</a:t>
            </a:r>
            <a:r>
              <a:rPr lang="en-US" dirty="0" smtClean="0"/>
              <a:t> pastes and spices, Spices mixtures and powders on a very low heat or they will burn.</a:t>
            </a:r>
          </a:p>
          <a:p>
            <a:r>
              <a:rPr lang="en-US" dirty="0" smtClean="0"/>
              <a:t>To determined that a blended spice taste is cooked, just wait for the mixture to separate from the oil in which it is fried. Adding a few drops of water (watch out for the sizzle that erupts). Adding spices at different times during cooking gives a variety of flavors, from subtle to deep and heavy. Always add salt during cooking.</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en-US" dirty="0" smtClean="0"/>
              <a:t>Essential Equipment in a modern Indian Kitchen</a:t>
            </a:r>
          </a:p>
          <a:p>
            <a:r>
              <a:rPr lang="en-US" dirty="0" smtClean="0"/>
              <a:t>Most </a:t>
            </a:r>
            <a:r>
              <a:rPr lang="en-US" dirty="0" err="1" smtClean="0"/>
              <a:t>indian</a:t>
            </a:r>
            <a:r>
              <a:rPr lang="en-US" dirty="0" smtClean="0"/>
              <a:t> cooks prefer to use a selection of stainless steel, </a:t>
            </a:r>
            <a:r>
              <a:rPr lang="en-US" dirty="0" err="1" smtClean="0"/>
              <a:t>aluminium</a:t>
            </a:r>
            <a:r>
              <a:rPr lang="en-US" dirty="0" smtClean="0"/>
              <a:t>, brass and iron utensils and due to the intense cooking processes involved, the bases of these pots and pans are reinforced with a thick layer of the same metal or one of copper. A </a:t>
            </a:r>
            <a:r>
              <a:rPr lang="en-US" dirty="0" err="1" smtClean="0"/>
              <a:t>kadai</a:t>
            </a:r>
            <a:r>
              <a:rPr lang="en-US" dirty="0" smtClean="0"/>
              <a:t>, or </a:t>
            </a:r>
            <a:r>
              <a:rPr lang="en-US" dirty="0" err="1" smtClean="0"/>
              <a:t>indian</a:t>
            </a:r>
            <a:r>
              <a:rPr lang="en-US" dirty="0" smtClean="0"/>
              <a:t> wok, is found in every kitchen. Ideal in shape and thickness, it can be used for stir frying or deep-frying and ensures even, non-stick cooking. </a:t>
            </a:r>
            <a:r>
              <a:rPr lang="en-US" dirty="0" err="1" smtClean="0"/>
              <a:t>Kadais</a:t>
            </a:r>
            <a:r>
              <a:rPr lang="en-US" dirty="0" smtClean="0"/>
              <a:t> are available in many sizes and qualities.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324600"/>
          </a:xfrm>
        </p:spPr>
        <p:txBody>
          <a:bodyPr>
            <a:normAutofit fontScale="92500" lnSpcReduction="20000"/>
          </a:bodyPr>
          <a:lstStyle/>
          <a:p>
            <a:r>
              <a:rPr lang="en-US" dirty="0" smtClean="0"/>
              <a:t>FROM THE SPICE BOX</a:t>
            </a:r>
          </a:p>
          <a:p>
            <a:r>
              <a:rPr lang="en-US" dirty="0" smtClean="0"/>
              <a:t>Dill</a:t>
            </a:r>
          </a:p>
          <a:p>
            <a:r>
              <a:rPr lang="en-US" dirty="0" smtClean="0"/>
              <a:t>Dill has been in cultivation for more than 2000 years. The ancient </a:t>
            </a:r>
            <a:r>
              <a:rPr lang="en-US" dirty="0" err="1" smtClean="0"/>
              <a:t>greeks</a:t>
            </a:r>
            <a:r>
              <a:rPr lang="en-US" dirty="0" smtClean="0"/>
              <a:t> and </a:t>
            </a:r>
            <a:r>
              <a:rPr lang="en-US" dirty="0" err="1" smtClean="0"/>
              <a:t>romans</a:t>
            </a:r>
            <a:r>
              <a:rPr lang="en-US" dirty="0" smtClean="0"/>
              <a:t> were aware of its special properties and are believed to have covered their heads with </a:t>
            </a:r>
            <a:r>
              <a:rPr lang="en-US" dirty="0" err="1" smtClean="0"/>
              <a:t>dil</a:t>
            </a:r>
            <a:r>
              <a:rPr lang="en-US" dirty="0" smtClean="0"/>
              <a:t> leaves to induce sleep. In the middle ages, </a:t>
            </a:r>
            <a:r>
              <a:rPr lang="en-US" dirty="0" err="1" smtClean="0"/>
              <a:t>european</a:t>
            </a:r>
            <a:r>
              <a:rPr lang="en-US" dirty="0" smtClean="0"/>
              <a:t> considered dill to be a herb with magic qualities and used it in brews to counteract witchcraft. There are two main species of dill- </a:t>
            </a:r>
            <a:r>
              <a:rPr lang="en-US" dirty="0" err="1" smtClean="0"/>
              <a:t>european</a:t>
            </a:r>
            <a:r>
              <a:rPr lang="en-US" dirty="0" smtClean="0"/>
              <a:t> dill (</a:t>
            </a:r>
            <a:r>
              <a:rPr lang="en-US" dirty="0" err="1" smtClean="0"/>
              <a:t>anethum</a:t>
            </a:r>
            <a:r>
              <a:rPr lang="en-US" dirty="0" smtClean="0"/>
              <a:t> </a:t>
            </a:r>
            <a:r>
              <a:rPr lang="en-US" dirty="0" err="1" smtClean="0"/>
              <a:t>graveolens</a:t>
            </a:r>
            <a:r>
              <a:rPr lang="en-US" dirty="0" smtClean="0"/>
              <a:t>) and </a:t>
            </a:r>
            <a:r>
              <a:rPr lang="en-US" dirty="0" err="1" smtClean="0"/>
              <a:t>indian</a:t>
            </a:r>
            <a:r>
              <a:rPr lang="en-US" dirty="0" smtClean="0"/>
              <a:t> dill (</a:t>
            </a:r>
            <a:r>
              <a:rPr lang="en-US" dirty="0" err="1" smtClean="0"/>
              <a:t>anethum</a:t>
            </a:r>
            <a:r>
              <a:rPr lang="en-US" dirty="0" smtClean="0"/>
              <a:t> </a:t>
            </a:r>
            <a:r>
              <a:rPr lang="en-US" dirty="0" err="1" smtClean="0"/>
              <a:t>sowa</a:t>
            </a:r>
            <a:r>
              <a:rPr lang="en-US" dirty="0" smtClean="0"/>
              <a:t>).</a:t>
            </a:r>
          </a:p>
          <a:p>
            <a:r>
              <a:rPr lang="en-US" dirty="0" smtClean="0"/>
              <a:t>Appearance and taste</a:t>
            </a:r>
          </a:p>
          <a:p>
            <a:r>
              <a:rPr lang="en-US" dirty="0" smtClean="0"/>
              <a:t>Indian dill seeds are light brown and are flat and oval in shape. They are especially easy to recognize because of their weightlessness-10,000 seeds weigh about 25g (1 oz). Dill has an aroma that is slightly reminiscent of caraway, warm, aromatic and tingly.</a:t>
            </a:r>
          </a:p>
          <a:p>
            <a:endParaRPr lang="en-US" dirty="0"/>
          </a:p>
          <a:p>
            <a:endParaRPr lang="en-US" dirty="0" smtClean="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1317</TotalTime>
  <Words>1830</Words>
  <Application>Microsoft Office PowerPoint</Application>
  <PresentationFormat>On-screen Show (4:3)</PresentationFormat>
  <Paragraphs>120</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Book Antiqua</vt:lpstr>
      <vt:lpstr>Lucida Sans</vt:lpstr>
      <vt:lpstr>Wingdings</vt:lpstr>
      <vt:lpstr>Wingdings 2</vt:lpstr>
      <vt:lpstr>Wingdings 3</vt:lpstr>
      <vt:lpstr>Apex</vt:lpstr>
      <vt:lpstr>Global Cuisine 1</vt:lpstr>
      <vt:lpstr>PowerPoint Presentation</vt:lpstr>
      <vt:lpstr>Six kinds of taste in Ayurvedic medicine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INDIAN FOOD</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 Cuisine 1</dc:title>
  <dc:creator>Asus</dc:creator>
  <cp:lastModifiedBy>JACKO</cp:lastModifiedBy>
  <cp:revision>50</cp:revision>
  <dcterms:created xsi:type="dcterms:W3CDTF">2015-11-09T03:17:55Z</dcterms:created>
  <dcterms:modified xsi:type="dcterms:W3CDTF">2020-05-15T05:28:14Z</dcterms:modified>
</cp:coreProperties>
</file>