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2" r:id="rId7"/>
    <p:sldId id="261" r:id="rId8"/>
    <p:sldId id="263" r:id="rId9"/>
    <p:sldId id="264" r:id="rId10"/>
    <p:sldId id="265" r:id="rId11"/>
    <p:sldId id="266" r:id="rId12"/>
    <p:sldId id="267" r:id="rId13"/>
    <p:sldId id="268"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1386" y="-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66442" y="1447801"/>
            <a:ext cx="6620968" cy="3329581"/>
          </a:xfrm>
        </p:spPr>
        <p:txBody>
          <a:bodyPr anchor="b"/>
          <a:lstStyle>
            <a:lvl1pPr>
              <a:defRPr sz="7200"/>
            </a:lvl1pPr>
          </a:lstStyle>
          <a:p>
            <a:r>
              <a:rPr lang="en-US" smtClean="0"/>
              <a:t>Click to edit Master title style</a:t>
            </a:r>
            <a:endParaRPr lang="en-US" dirty="0"/>
          </a:p>
        </p:txBody>
      </p:sp>
      <p:sp>
        <p:nvSpPr>
          <p:cNvPr id="3" name="Subtitle 2"/>
          <p:cNvSpPr>
            <a:spLocks noGrp="1"/>
          </p:cNvSpPr>
          <p:nvPr>
            <p:ph type="subTitle" idx="1"/>
          </p:nvPr>
        </p:nvSpPr>
        <p:spPr>
          <a:xfrm>
            <a:off x="866442" y="4777380"/>
            <a:ext cx="662096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F48F9D1D-A44E-461D-928C-281040018E08}" type="datetimeFigureOut">
              <a:rPr lang="en-US" smtClean="0"/>
              <a:pPr/>
              <a:t>5/15/2020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0FBEF75-4B43-43C4-8067-18EA4AD71DCA}" type="slidenum">
              <a:rPr lang="en-US" smtClean="0"/>
              <a:pPr/>
              <a:t>‹#›</a:t>
            </a:fld>
            <a:endParaRPr lang="en-US"/>
          </a:p>
        </p:txBody>
      </p:sp>
    </p:spTree>
    <p:extLst>
      <p:ext uri="{BB962C8B-B14F-4D97-AF65-F5344CB8AC3E}">
        <p14:creationId xmlns:p14="http://schemas.microsoft.com/office/powerpoint/2010/main" val="22227459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6443" y="4800587"/>
            <a:ext cx="662096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866442" y="685800"/>
            <a:ext cx="662096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866443" y="5367325"/>
            <a:ext cx="662096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48F9D1D-A44E-461D-928C-281040018E08}" type="datetimeFigureOut">
              <a:rPr lang="en-US" smtClean="0"/>
              <a:pPr/>
              <a:t>5/15/2020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0FBEF75-4B43-43C4-8067-18EA4AD71DCA}" type="slidenum">
              <a:rPr lang="en-US" smtClean="0"/>
              <a:pPr/>
              <a:t>‹#›</a:t>
            </a:fld>
            <a:endParaRPr lang="en-US"/>
          </a:p>
        </p:txBody>
      </p:sp>
    </p:spTree>
    <p:extLst>
      <p:ext uri="{BB962C8B-B14F-4D97-AF65-F5344CB8AC3E}">
        <p14:creationId xmlns:p14="http://schemas.microsoft.com/office/powerpoint/2010/main" val="20904776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866442" y="1447800"/>
            <a:ext cx="6620968" cy="1981200"/>
          </a:xfrm>
        </p:spPr>
        <p:txBody>
          <a:bodyPr/>
          <a:lstStyle>
            <a:lvl1pPr>
              <a:defRPr sz="4800"/>
            </a:lvl1pPr>
          </a:lstStyle>
          <a:p>
            <a:r>
              <a:rPr lang="en-US" smtClean="0"/>
              <a:t>Click to edit Master title style</a:t>
            </a:r>
            <a:endParaRPr lang="en-US" dirty="0"/>
          </a:p>
        </p:txBody>
      </p:sp>
      <p:sp>
        <p:nvSpPr>
          <p:cNvPr id="8" name="Text Placeholder 3"/>
          <p:cNvSpPr>
            <a:spLocks noGrp="1"/>
          </p:cNvSpPr>
          <p:nvPr>
            <p:ph type="body" sz="half" idx="2"/>
          </p:nvPr>
        </p:nvSpPr>
        <p:spPr>
          <a:xfrm>
            <a:off x="866442" y="3657600"/>
            <a:ext cx="6620968"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48F9D1D-A44E-461D-928C-281040018E08}" type="datetimeFigureOut">
              <a:rPr lang="en-US" smtClean="0"/>
              <a:pPr/>
              <a:t>5/15/2020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0FBEF75-4B43-43C4-8067-18EA4AD71DCA}" type="slidenum">
              <a:rPr lang="en-US" smtClean="0"/>
              <a:pPr/>
              <a:t>‹#›</a:t>
            </a:fld>
            <a:endParaRPr lang="en-US"/>
          </a:p>
        </p:txBody>
      </p:sp>
    </p:spTree>
    <p:extLst>
      <p:ext uri="{BB962C8B-B14F-4D97-AF65-F5344CB8AC3E}">
        <p14:creationId xmlns:p14="http://schemas.microsoft.com/office/powerpoint/2010/main" val="165562708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81409" y="1447800"/>
            <a:ext cx="6001049" cy="2323374"/>
          </a:xfrm>
        </p:spPr>
        <p:txBody>
          <a:bodyPr/>
          <a:lstStyle>
            <a:lvl1pPr>
              <a:defRPr sz="4800"/>
            </a:lvl1pPr>
          </a:lstStyle>
          <a:p>
            <a:r>
              <a:rPr lang="en-US" smtClean="0"/>
              <a:t>Click to edit Master title style</a:t>
            </a:r>
            <a:endParaRPr lang="en-US" dirty="0"/>
          </a:p>
        </p:txBody>
      </p:sp>
      <p:sp>
        <p:nvSpPr>
          <p:cNvPr id="11" name="Text Placeholder 3"/>
          <p:cNvSpPr>
            <a:spLocks noGrp="1"/>
          </p:cNvSpPr>
          <p:nvPr>
            <p:ph type="body" sz="half" idx="14"/>
          </p:nvPr>
        </p:nvSpPr>
        <p:spPr>
          <a:xfrm>
            <a:off x="1448177" y="3771174"/>
            <a:ext cx="546115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en-US" smtClean="0"/>
              <a:t>Click to edit Master text styles</a:t>
            </a:r>
          </a:p>
        </p:txBody>
      </p:sp>
      <p:sp>
        <p:nvSpPr>
          <p:cNvPr id="10" name="Text Placeholder 3"/>
          <p:cNvSpPr>
            <a:spLocks noGrp="1"/>
          </p:cNvSpPr>
          <p:nvPr>
            <p:ph type="body" sz="half" idx="2"/>
          </p:nvPr>
        </p:nvSpPr>
        <p:spPr>
          <a:xfrm>
            <a:off x="866442" y="4350657"/>
            <a:ext cx="6620968"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48F9D1D-A44E-461D-928C-281040018E08}" type="datetimeFigureOut">
              <a:rPr lang="en-US" smtClean="0"/>
              <a:pPr/>
              <a:t>5/15/2020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0FBEF75-4B43-43C4-8067-18EA4AD71DCA}" type="slidenum">
              <a:rPr lang="en-US" smtClean="0"/>
              <a:pPr/>
              <a:t>‹#›</a:t>
            </a:fld>
            <a:endParaRPr lang="en-US"/>
          </a:p>
        </p:txBody>
      </p:sp>
      <p:sp>
        <p:nvSpPr>
          <p:cNvPr id="12" name="TextBox 11"/>
          <p:cNvSpPr txBox="1"/>
          <p:nvPr/>
        </p:nvSpPr>
        <p:spPr>
          <a:xfrm>
            <a:off x="673897" y="971253"/>
            <a:ext cx="601591"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sz="12200" dirty="0"/>
              <a:t>“</a:t>
            </a:r>
          </a:p>
        </p:txBody>
      </p:sp>
      <p:sp>
        <p:nvSpPr>
          <p:cNvPr id="15" name="TextBox 14"/>
          <p:cNvSpPr txBox="1"/>
          <p:nvPr/>
        </p:nvSpPr>
        <p:spPr>
          <a:xfrm>
            <a:off x="6999690" y="2613787"/>
            <a:ext cx="601591"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sz="12200" dirty="0"/>
              <a:t>”</a:t>
            </a:r>
          </a:p>
        </p:txBody>
      </p:sp>
    </p:spTree>
    <p:extLst>
      <p:ext uri="{BB962C8B-B14F-4D97-AF65-F5344CB8AC3E}">
        <p14:creationId xmlns:p14="http://schemas.microsoft.com/office/powerpoint/2010/main" val="294922641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866441" y="3124201"/>
            <a:ext cx="6620969" cy="165318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866442" y="4777381"/>
            <a:ext cx="6620968"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48F9D1D-A44E-461D-928C-281040018E08}" type="datetimeFigureOut">
              <a:rPr lang="en-US" smtClean="0"/>
              <a:pPr/>
              <a:t>5/15/2020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0FBEF75-4B43-43C4-8067-18EA4AD71DCA}" type="slidenum">
              <a:rPr lang="en-US" smtClean="0"/>
              <a:pPr/>
              <a:t>‹#›</a:t>
            </a:fld>
            <a:endParaRPr lang="en-US"/>
          </a:p>
        </p:txBody>
      </p:sp>
    </p:spTree>
    <p:extLst>
      <p:ext uri="{BB962C8B-B14F-4D97-AF65-F5344CB8AC3E}">
        <p14:creationId xmlns:p14="http://schemas.microsoft.com/office/powerpoint/2010/main" val="336986376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474834" y="1981200"/>
            <a:ext cx="22107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6" name="Text Placeholder 3"/>
          <p:cNvSpPr>
            <a:spLocks noGrp="1"/>
          </p:cNvSpPr>
          <p:nvPr>
            <p:ph type="body" sz="half" idx="15"/>
          </p:nvPr>
        </p:nvSpPr>
        <p:spPr>
          <a:xfrm>
            <a:off x="489475" y="2667000"/>
            <a:ext cx="219608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2913504" y="1981200"/>
            <a:ext cx="2202754"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9" name="Text Placeholder 3"/>
          <p:cNvSpPr>
            <a:spLocks noGrp="1"/>
          </p:cNvSpPr>
          <p:nvPr>
            <p:ph type="body" sz="half" idx="16"/>
          </p:nvPr>
        </p:nvSpPr>
        <p:spPr>
          <a:xfrm>
            <a:off x="2905586" y="2667000"/>
            <a:ext cx="2210671"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5344917" y="1981200"/>
            <a:ext cx="219965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Text Placeholder 3"/>
          <p:cNvSpPr>
            <a:spLocks noGrp="1"/>
          </p:cNvSpPr>
          <p:nvPr>
            <p:ph type="body" sz="half" idx="17"/>
          </p:nvPr>
        </p:nvSpPr>
        <p:spPr>
          <a:xfrm>
            <a:off x="5344917" y="2667000"/>
            <a:ext cx="2199658"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7" name="Straight Connector 16"/>
          <p:cNvCxnSpPr/>
          <p:nvPr/>
        </p:nvCxnSpPr>
        <p:spPr>
          <a:xfrm>
            <a:off x="2795334"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5223030"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F48F9D1D-A44E-461D-928C-281040018E08}" type="datetimeFigureOut">
              <a:rPr lang="en-US" smtClean="0"/>
              <a:pPr/>
              <a:t>5/15/2020</a:t>
            </a:fld>
            <a:endParaRPr lang="en-US"/>
          </a:p>
        </p:txBody>
      </p:sp>
      <p:sp>
        <p:nvSpPr>
          <p:cNvPr id="4"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0FBEF75-4B43-43C4-8067-18EA4AD71DCA}" type="slidenum">
              <a:rPr lang="en-US" smtClean="0"/>
              <a:pPr/>
              <a:t>‹#›</a:t>
            </a:fld>
            <a:endParaRPr lang="en-US"/>
          </a:p>
        </p:txBody>
      </p:sp>
    </p:spTree>
    <p:extLst>
      <p:ext uri="{BB962C8B-B14F-4D97-AF65-F5344CB8AC3E}">
        <p14:creationId xmlns:p14="http://schemas.microsoft.com/office/powerpoint/2010/main" val="162227492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489475" y="4250949"/>
            <a:ext cx="2205612"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9" name="Picture Placeholder 2"/>
          <p:cNvSpPr>
            <a:spLocks noGrp="1" noChangeAspect="1"/>
          </p:cNvSpPr>
          <p:nvPr>
            <p:ph type="pic" idx="15"/>
          </p:nvPr>
        </p:nvSpPr>
        <p:spPr>
          <a:xfrm>
            <a:off x="489475" y="2209800"/>
            <a:ext cx="2205612"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2" name="Text Placeholder 3"/>
          <p:cNvSpPr>
            <a:spLocks noGrp="1"/>
          </p:cNvSpPr>
          <p:nvPr>
            <p:ph type="body" sz="half" idx="18"/>
          </p:nvPr>
        </p:nvSpPr>
        <p:spPr>
          <a:xfrm>
            <a:off x="489475" y="4827212"/>
            <a:ext cx="2205612"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2917792" y="4250949"/>
            <a:ext cx="21984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0" name="Picture Placeholder 2"/>
          <p:cNvSpPr>
            <a:spLocks noGrp="1" noChangeAspect="1"/>
          </p:cNvSpPr>
          <p:nvPr>
            <p:ph type="pic" idx="21"/>
          </p:nvPr>
        </p:nvSpPr>
        <p:spPr>
          <a:xfrm>
            <a:off x="2917791" y="2209800"/>
            <a:ext cx="2198466"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3" name="Text Placeholder 3"/>
          <p:cNvSpPr>
            <a:spLocks noGrp="1"/>
          </p:cNvSpPr>
          <p:nvPr>
            <p:ph type="body" sz="half" idx="19"/>
          </p:nvPr>
        </p:nvSpPr>
        <p:spPr>
          <a:xfrm>
            <a:off x="2916776" y="4827211"/>
            <a:ext cx="2201378"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5344917" y="4250949"/>
            <a:ext cx="219965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1" name="Picture Placeholder 2"/>
          <p:cNvSpPr>
            <a:spLocks noGrp="1" noChangeAspect="1"/>
          </p:cNvSpPr>
          <p:nvPr>
            <p:ph type="pic" idx="22"/>
          </p:nvPr>
        </p:nvSpPr>
        <p:spPr>
          <a:xfrm>
            <a:off x="5344916" y="2209800"/>
            <a:ext cx="2199658"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20"/>
          </p:nvPr>
        </p:nvSpPr>
        <p:spPr>
          <a:xfrm>
            <a:off x="5344824" y="4827209"/>
            <a:ext cx="2202571"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9" name="Straight Connector 18"/>
          <p:cNvCxnSpPr/>
          <p:nvPr/>
        </p:nvCxnSpPr>
        <p:spPr>
          <a:xfrm>
            <a:off x="2795334"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5223030"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F48F9D1D-A44E-461D-928C-281040018E08}" type="datetimeFigureOut">
              <a:rPr lang="en-US" smtClean="0"/>
              <a:pPr/>
              <a:t>5/15/2020</a:t>
            </a:fld>
            <a:endParaRPr lang="en-US"/>
          </a:p>
        </p:txBody>
      </p:sp>
      <p:sp>
        <p:nvSpPr>
          <p:cNvPr id="4"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0FBEF75-4B43-43C4-8067-18EA4AD71DCA}" type="slidenum">
              <a:rPr lang="en-US" smtClean="0"/>
              <a:pPr/>
              <a:t>‹#›</a:t>
            </a:fld>
            <a:endParaRPr lang="en-US"/>
          </a:p>
        </p:txBody>
      </p:sp>
    </p:spTree>
    <p:extLst>
      <p:ext uri="{BB962C8B-B14F-4D97-AF65-F5344CB8AC3E}">
        <p14:creationId xmlns:p14="http://schemas.microsoft.com/office/powerpoint/2010/main" val="155845044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48F9D1D-A44E-461D-928C-281040018E08}" type="datetimeFigureOut">
              <a:rPr lang="en-US" smtClean="0"/>
              <a:pPr/>
              <a:t>5/15/2020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0FBEF75-4B43-43C4-8067-18EA4AD71DCA}" type="slidenum">
              <a:rPr lang="en-US" smtClean="0"/>
              <a:pPr/>
              <a:t>‹#›</a:t>
            </a:fld>
            <a:endParaRPr lang="en-US"/>
          </a:p>
        </p:txBody>
      </p:sp>
    </p:spTree>
    <p:extLst>
      <p:ext uri="{BB962C8B-B14F-4D97-AF65-F5344CB8AC3E}">
        <p14:creationId xmlns:p14="http://schemas.microsoft.com/office/powerpoint/2010/main" val="307958047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29782" y="430214"/>
            <a:ext cx="1314793" cy="5826125"/>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89475" y="773205"/>
            <a:ext cx="5568812" cy="548313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48F9D1D-A44E-461D-928C-281040018E08}" type="datetimeFigureOut">
              <a:rPr lang="en-US" smtClean="0"/>
              <a:pPr/>
              <a:t>5/15/2020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0FBEF75-4B43-43C4-8067-18EA4AD71DCA}" type="slidenum">
              <a:rPr lang="en-US" smtClean="0"/>
              <a:pPr/>
              <a:t>‹#›</a:t>
            </a:fld>
            <a:endParaRPr lang="en-US"/>
          </a:p>
        </p:txBody>
      </p:sp>
    </p:spTree>
    <p:extLst>
      <p:ext uri="{BB962C8B-B14F-4D97-AF65-F5344CB8AC3E}">
        <p14:creationId xmlns:p14="http://schemas.microsoft.com/office/powerpoint/2010/main" val="23780586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3"/>
          <p:cNvSpPr>
            <a:spLocks noGrp="1"/>
          </p:cNvSpPr>
          <p:nvPr>
            <p:ph type="dt" sz="half" idx="10"/>
          </p:nvPr>
        </p:nvSpPr>
        <p:spPr/>
        <p:txBody>
          <a:bodyPr/>
          <a:lstStyle/>
          <a:p>
            <a:fld id="{F48F9D1D-A44E-461D-928C-281040018E08}" type="datetimeFigureOut">
              <a:rPr lang="en-US" smtClean="0"/>
              <a:pPr/>
              <a:t>5/15/2020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0FBEF75-4B43-43C4-8067-18EA4AD71DCA}" type="slidenum">
              <a:rPr lang="en-US" smtClean="0"/>
              <a:pPr/>
              <a:t>‹#›</a:t>
            </a:fld>
            <a:endParaRPr lang="en-US"/>
          </a:p>
        </p:txBody>
      </p:sp>
    </p:spTree>
    <p:extLst>
      <p:ext uri="{BB962C8B-B14F-4D97-AF65-F5344CB8AC3E}">
        <p14:creationId xmlns:p14="http://schemas.microsoft.com/office/powerpoint/2010/main" val="29371937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66443" y="2861734"/>
            <a:ext cx="6620967" cy="1915647"/>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866442" y="4777381"/>
            <a:ext cx="662096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48F9D1D-A44E-461D-928C-281040018E08}" type="datetimeFigureOut">
              <a:rPr lang="en-US" smtClean="0"/>
              <a:pPr/>
              <a:t>5/15/2020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0FBEF75-4B43-43C4-8067-18EA4AD71DCA}" type="slidenum">
              <a:rPr lang="en-US" smtClean="0"/>
              <a:pPr/>
              <a:t>‹#›</a:t>
            </a:fld>
            <a:endParaRPr lang="en-US"/>
          </a:p>
        </p:txBody>
      </p:sp>
    </p:spTree>
    <p:extLst>
      <p:ext uri="{BB962C8B-B14F-4D97-AF65-F5344CB8AC3E}">
        <p14:creationId xmlns:p14="http://schemas.microsoft.com/office/powerpoint/2010/main" val="10286951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27700" y="2060576"/>
            <a:ext cx="3298113"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241975" y="2056093"/>
            <a:ext cx="3298115"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F48F9D1D-A44E-461D-928C-281040018E08}" type="datetimeFigureOut">
              <a:rPr lang="en-US" smtClean="0"/>
              <a:pPr/>
              <a:t>5/15/2020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0FBEF75-4B43-43C4-8067-18EA4AD71DCA}" type="slidenum">
              <a:rPr lang="en-US" smtClean="0"/>
              <a:pPr/>
              <a:t>‹#›</a:t>
            </a:fld>
            <a:endParaRPr lang="en-US"/>
          </a:p>
        </p:txBody>
      </p:sp>
    </p:spTree>
    <p:extLst>
      <p:ext uri="{BB962C8B-B14F-4D97-AF65-F5344CB8AC3E}">
        <p14:creationId xmlns:p14="http://schemas.microsoft.com/office/powerpoint/2010/main" val="16853489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827700" y="1905000"/>
            <a:ext cx="3298112"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27700" y="2514600"/>
            <a:ext cx="3298113"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241976" y="1905000"/>
            <a:ext cx="3298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241976" y="2514600"/>
            <a:ext cx="3298113"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F48F9D1D-A44E-461D-928C-281040018E08}" type="datetimeFigureOut">
              <a:rPr lang="en-US" smtClean="0"/>
              <a:pPr/>
              <a:t>5/15/2020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0FBEF75-4B43-43C4-8067-18EA4AD71DCA}" type="slidenum">
              <a:rPr lang="en-US" smtClean="0"/>
              <a:pPr/>
              <a:t>‹#›</a:t>
            </a:fld>
            <a:endParaRPr lang="en-US"/>
          </a:p>
        </p:txBody>
      </p:sp>
    </p:spTree>
    <p:extLst>
      <p:ext uri="{BB962C8B-B14F-4D97-AF65-F5344CB8AC3E}">
        <p14:creationId xmlns:p14="http://schemas.microsoft.com/office/powerpoint/2010/main" val="35870806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7" name="Date Placeholder 2"/>
          <p:cNvSpPr>
            <a:spLocks noGrp="1"/>
          </p:cNvSpPr>
          <p:nvPr>
            <p:ph type="dt" sz="half" idx="10"/>
          </p:nvPr>
        </p:nvSpPr>
        <p:spPr/>
        <p:txBody>
          <a:bodyPr/>
          <a:lstStyle/>
          <a:p>
            <a:fld id="{F48F9D1D-A44E-461D-928C-281040018E08}" type="datetimeFigureOut">
              <a:rPr lang="en-US" smtClean="0"/>
              <a:pPr/>
              <a:t>5/15/2020</a:t>
            </a:fld>
            <a:endParaRPr lang="en-US"/>
          </a:p>
        </p:txBody>
      </p:sp>
      <p:sp>
        <p:nvSpPr>
          <p:cNvPr id="5" name="Footer Placeholder 3"/>
          <p:cNvSpPr>
            <a:spLocks noGrp="1"/>
          </p:cNvSpPr>
          <p:nvPr>
            <p:ph type="ftr" sz="quarter" idx="11"/>
          </p:nvPr>
        </p:nvSpPr>
        <p:spPr/>
        <p:txBody>
          <a:bodyPr/>
          <a:lstStyle/>
          <a:p>
            <a:endParaRPr lang="en-US"/>
          </a:p>
        </p:txBody>
      </p:sp>
      <p:sp>
        <p:nvSpPr>
          <p:cNvPr id="6" name="Slide Number Placeholder 4"/>
          <p:cNvSpPr>
            <a:spLocks noGrp="1"/>
          </p:cNvSpPr>
          <p:nvPr>
            <p:ph type="sldNum" sz="quarter" idx="12"/>
          </p:nvPr>
        </p:nvSpPr>
        <p:spPr/>
        <p:txBody>
          <a:bodyPr/>
          <a:lstStyle/>
          <a:p>
            <a:fld id="{60FBEF75-4B43-43C4-8067-18EA4AD71DCA}" type="slidenum">
              <a:rPr lang="en-US" smtClean="0"/>
              <a:pPr/>
              <a:t>‹#›</a:t>
            </a:fld>
            <a:endParaRPr lang="en-US"/>
          </a:p>
        </p:txBody>
      </p:sp>
    </p:spTree>
    <p:extLst>
      <p:ext uri="{BB962C8B-B14F-4D97-AF65-F5344CB8AC3E}">
        <p14:creationId xmlns:p14="http://schemas.microsoft.com/office/powerpoint/2010/main" val="30768501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F48F9D1D-A44E-461D-928C-281040018E08}" type="datetimeFigureOut">
              <a:rPr lang="en-US" smtClean="0"/>
              <a:pPr/>
              <a:t>5/15/2020</a:t>
            </a:fld>
            <a:endParaRPr lang="en-US"/>
          </a:p>
        </p:txBody>
      </p:sp>
      <p:sp>
        <p:nvSpPr>
          <p:cNvPr id="5" name="Footer Placeholder 2"/>
          <p:cNvSpPr>
            <a:spLocks noGrp="1"/>
          </p:cNvSpPr>
          <p:nvPr>
            <p:ph type="ftr" sz="quarter" idx="11"/>
          </p:nvPr>
        </p:nvSpPr>
        <p:spPr/>
        <p:txBody>
          <a:bodyPr/>
          <a:lstStyle/>
          <a:p>
            <a:endParaRPr lang="en-US"/>
          </a:p>
        </p:txBody>
      </p:sp>
      <p:sp>
        <p:nvSpPr>
          <p:cNvPr id="6" name="Slide Number Placeholder 3"/>
          <p:cNvSpPr>
            <a:spLocks noGrp="1"/>
          </p:cNvSpPr>
          <p:nvPr>
            <p:ph type="sldNum" sz="quarter" idx="12"/>
          </p:nvPr>
        </p:nvSpPr>
        <p:spPr/>
        <p:txBody>
          <a:bodyPr/>
          <a:lstStyle/>
          <a:p>
            <a:fld id="{60FBEF75-4B43-43C4-8067-18EA4AD71DCA}" type="slidenum">
              <a:rPr lang="en-US" smtClean="0"/>
              <a:pPr/>
              <a:t>‹#›</a:t>
            </a:fld>
            <a:endParaRPr lang="en-US"/>
          </a:p>
        </p:txBody>
      </p:sp>
    </p:spTree>
    <p:extLst>
      <p:ext uri="{BB962C8B-B14F-4D97-AF65-F5344CB8AC3E}">
        <p14:creationId xmlns:p14="http://schemas.microsoft.com/office/powerpoint/2010/main" val="42190146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6441" y="1447800"/>
            <a:ext cx="2551462" cy="1447800"/>
          </a:xfrm>
        </p:spPr>
        <p:txBody>
          <a:bodyPr anchor="b"/>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3589397" y="1447800"/>
            <a:ext cx="3898013"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66441" y="3129281"/>
            <a:ext cx="2551462"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Date Placeholder 4"/>
          <p:cNvSpPr>
            <a:spLocks noGrp="1"/>
          </p:cNvSpPr>
          <p:nvPr>
            <p:ph type="dt" sz="half" idx="10"/>
          </p:nvPr>
        </p:nvSpPr>
        <p:spPr/>
        <p:txBody>
          <a:bodyPr/>
          <a:lstStyle/>
          <a:p>
            <a:fld id="{F48F9D1D-A44E-461D-928C-281040018E08}" type="datetimeFigureOut">
              <a:rPr lang="en-US" smtClean="0"/>
              <a:pPr/>
              <a:t>5/15/2020</a:t>
            </a:fld>
            <a:endParaRPr lang="en-US"/>
          </a:p>
        </p:txBody>
      </p:sp>
      <p:sp>
        <p:nvSpPr>
          <p:cNvPr id="5" name="Footer Placeholder 5"/>
          <p:cNvSpPr>
            <a:spLocks noGrp="1"/>
          </p:cNvSpPr>
          <p:nvPr>
            <p:ph type="ftr" sz="quarter" idx="11"/>
          </p:nvPr>
        </p:nvSpPr>
        <p:spPr/>
        <p:txBody>
          <a:bodyPr/>
          <a:lstStyle/>
          <a:p>
            <a:endParaRPr lang="en-US"/>
          </a:p>
        </p:txBody>
      </p:sp>
      <p:sp>
        <p:nvSpPr>
          <p:cNvPr id="6" name="Slide Number Placeholder 6"/>
          <p:cNvSpPr>
            <a:spLocks noGrp="1"/>
          </p:cNvSpPr>
          <p:nvPr>
            <p:ph type="sldNum" sz="quarter" idx="12"/>
          </p:nvPr>
        </p:nvSpPr>
        <p:spPr/>
        <p:txBody>
          <a:bodyPr/>
          <a:lstStyle/>
          <a:p>
            <a:fld id="{60FBEF75-4B43-43C4-8067-18EA4AD71DCA}" type="slidenum">
              <a:rPr lang="en-US" smtClean="0"/>
              <a:pPr/>
              <a:t>‹#›</a:t>
            </a:fld>
            <a:endParaRPr lang="en-US"/>
          </a:p>
        </p:txBody>
      </p:sp>
    </p:spTree>
    <p:extLst>
      <p:ext uri="{BB962C8B-B14F-4D97-AF65-F5344CB8AC3E}">
        <p14:creationId xmlns:p14="http://schemas.microsoft.com/office/powerpoint/2010/main" val="7966799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5656" y="1854192"/>
            <a:ext cx="3820674" cy="1574808"/>
          </a:xfrm>
        </p:spPr>
        <p:txBody>
          <a:bodyPr anchor="b">
            <a:normAutofit/>
          </a:bodyPr>
          <a:lstStyle>
            <a:lvl1pPr algn="l">
              <a:defRPr sz="36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213517" y="1143000"/>
            <a:ext cx="2400925"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866441" y="3657600"/>
            <a:ext cx="3814728"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48F9D1D-A44E-461D-928C-281040018E08}" type="datetimeFigureOut">
              <a:rPr lang="en-US" smtClean="0"/>
              <a:pPr/>
              <a:t>5/15/2020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0FBEF75-4B43-43C4-8067-18EA4AD71DCA}" type="slidenum">
              <a:rPr lang="en-US" smtClean="0"/>
              <a:pPr/>
              <a:t>‹#›</a:t>
            </a:fld>
            <a:endParaRPr lang="en-US"/>
          </a:p>
        </p:txBody>
      </p:sp>
    </p:spTree>
    <p:extLst>
      <p:ext uri="{BB962C8B-B14F-4D97-AF65-F5344CB8AC3E}">
        <p14:creationId xmlns:p14="http://schemas.microsoft.com/office/powerpoint/2010/main" val="7239478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Oval 21"/>
          <p:cNvSpPr/>
          <p:nvPr/>
        </p:nvSpPr>
        <p:spPr>
          <a:xfrm>
            <a:off x="629943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Oval 22"/>
          <p:cNvSpPr/>
          <p:nvPr/>
        </p:nvSpPr>
        <p:spPr>
          <a:xfrm>
            <a:off x="5689832" y="-457200"/>
            <a:ext cx="1600200" cy="1600200"/>
          </a:xfrm>
          <a:prstGeom prst="ellipse">
            <a:avLst/>
          </a:prstGeom>
          <a:gradFill flip="none" rotWithShape="1">
            <a:gsLst>
              <a:gs pos="0">
                <a:schemeClr val="bg2">
                  <a:lumMod val="60000"/>
                  <a:lumOff val="40000"/>
                  <a:alpha val="14000"/>
                </a:schemeClr>
              </a:gs>
              <a:gs pos="73000">
                <a:schemeClr val="bg2">
                  <a:lumMod val="60000"/>
                  <a:lumOff val="40000"/>
                  <a:alpha val="0"/>
                </a:schemeClr>
              </a:gs>
              <a:gs pos="36000">
                <a:schemeClr val="bg2">
                  <a:lumMod val="60000"/>
                  <a:lumOff val="4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4" name="Oval 23"/>
          <p:cNvSpPr/>
          <p:nvPr/>
        </p:nvSpPr>
        <p:spPr>
          <a:xfrm>
            <a:off x="6299432" y="6096000"/>
            <a:ext cx="990600" cy="990600"/>
          </a:xfrm>
          <a:prstGeom prst="ellipse">
            <a:avLst/>
          </a:prstGeom>
          <a:gradFill flip="none" rotWithShape="1">
            <a:gsLst>
              <a:gs pos="0">
                <a:schemeClr val="bg2">
                  <a:lumMod val="60000"/>
                  <a:lumOff val="40000"/>
                  <a:alpha val="9000"/>
                </a:schemeClr>
              </a:gs>
              <a:gs pos="66000">
                <a:schemeClr val="bg2">
                  <a:lumMod val="60000"/>
                  <a:lumOff val="40000"/>
                  <a:alpha val="0"/>
                </a:schemeClr>
              </a:gs>
              <a:gs pos="36000">
                <a:schemeClr val="bg2">
                  <a:lumMod val="60000"/>
                  <a:lumOff val="40000"/>
                  <a:alpha val="5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153988" y="2667000"/>
            <a:ext cx="4191000" cy="4191000"/>
          </a:xfrm>
          <a:prstGeom prst="ellipse">
            <a:avLst/>
          </a:prstGeom>
          <a:gradFill flip="none" rotWithShape="1">
            <a:gsLst>
              <a:gs pos="0">
                <a:schemeClr val="bg2">
                  <a:lumMod val="60000"/>
                  <a:lumOff val="40000"/>
                  <a:alpha val="11000"/>
                </a:schemeClr>
              </a:gs>
              <a:gs pos="75000">
                <a:schemeClr val="bg2">
                  <a:lumMod val="60000"/>
                  <a:lumOff val="40000"/>
                  <a:alpha val="0"/>
                </a:schemeClr>
              </a:gs>
              <a:gs pos="36000">
                <a:schemeClr val="bg2">
                  <a:lumMod val="60000"/>
                  <a:lumOff val="4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39788" y="2895600"/>
            <a:ext cx="2362200" cy="2362200"/>
          </a:xfrm>
          <a:prstGeom prst="ellipse">
            <a:avLst/>
          </a:prstGeom>
          <a:gradFill flip="none" rotWithShape="1">
            <a:gsLst>
              <a:gs pos="0">
                <a:schemeClr val="bg2">
                  <a:lumMod val="60000"/>
                  <a:lumOff val="40000"/>
                  <a:alpha val="8000"/>
                </a:schemeClr>
              </a:gs>
              <a:gs pos="72000">
                <a:schemeClr val="bg2">
                  <a:lumMod val="60000"/>
                  <a:lumOff val="40000"/>
                  <a:alpha val="0"/>
                </a:schemeClr>
              </a:gs>
              <a:gs pos="36000">
                <a:schemeClr val="bg2">
                  <a:lumMod val="60000"/>
                  <a:lumOff val="4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Rectangle 18"/>
          <p:cNvSpPr/>
          <p:nvPr/>
        </p:nvSpPr>
        <p:spPr>
          <a:xfrm>
            <a:off x="7745644" y="0"/>
            <a:ext cx="685800" cy="109945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484710" y="452718"/>
            <a:ext cx="7055380" cy="1400530"/>
          </a:xfrm>
          <a:prstGeom prst="rect">
            <a:avLst/>
          </a:prstGeom>
        </p:spPr>
        <p:txBody>
          <a:bodyPr vert="horz" lIns="91440" tIns="45720" rIns="91440" bIns="45720" rtlCol="0" anchor="t">
            <a:noAutofit/>
          </a:bodyPr>
          <a:lstStyle/>
          <a:p>
            <a:r>
              <a:rPr lang="en-US" smtClean="0"/>
              <a:t>Click to edit Master title style</a:t>
            </a:r>
            <a:endParaRPr lang="en-US" dirty="0"/>
          </a:p>
        </p:txBody>
      </p:sp>
      <p:sp>
        <p:nvSpPr>
          <p:cNvPr id="3" name="Text Placeholder 2"/>
          <p:cNvSpPr>
            <a:spLocks noGrp="1"/>
          </p:cNvSpPr>
          <p:nvPr>
            <p:ph type="body" idx="1"/>
          </p:nvPr>
        </p:nvSpPr>
        <p:spPr>
          <a:xfrm>
            <a:off x="827700" y="2052925"/>
            <a:ext cx="6711654" cy="419548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rot="5400000">
            <a:off x="7494989" y="1828771"/>
            <a:ext cx="990599" cy="22865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F48F9D1D-A44E-461D-928C-281040018E08}" type="datetimeFigureOut">
              <a:rPr lang="en-US" smtClean="0"/>
              <a:pPr/>
              <a:t>5/15/2020</a:t>
            </a:fld>
            <a:endParaRPr lang="en-US"/>
          </a:p>
        </p:txBody>
      </p:sp>
      <p:sp>
        <p:nvSpPr>
          <p:cNvPr id="5" name="Footer Placeholder 4"/>
          <p:cNvSpPr>
            <a:spLocks noGrp="1"/>
          </p:cNvSpPr>
          <p:nvPr>
            <p:ph type="ftr" sz="quarter" idx="3"/>
          </p:nvPr>
        </p:nvSpPr>
        <p:spPr>
          <a:xfrm rot="5400000">
            <a:off x="6233335" y="3263371"/>
            <a:ext cx="3859795" cy="228660"/>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en-US"/>
          </a:p>
        </p:txBody>
      </p:sp>
      <p:sp>
        <p:nvSpPr>
          <p:cNvPr id="6" name="Slide Number Placeholder 5"/>
          <p:cNvSpPr>
            <a:spLocks noGrp="1"/>
          </p:cNvSpPr>
          <p:nvPr>
            <p:ph type="sldNum" sz="quarter" idx="4"/>
          </p:nvPr>
        </p:nvSpPr>
        <p:spPr bwMode="gray">
          <a:xfrm>
            <a:off x="7766431" y="295736"/>
            <a:ext cx="628813" cy="767687"/>
          </a:xfrm>
          <a:prstGeom prst="rect">
            <a:avLst/>
          </a:prstGeom>
        </p:spPr>
        <p:txBody>
          <a:bodyPr vert="horz" lIns="91440" tIns="45720" rIns="91440" bIns="45720" rtlCol="0" anchor="b"/>
          <a:lstStyle>
            <a:lvl1pPr algn="ctr">
              <a:defRPr sz="2801" b="0" i="0">
                <a:solidFill>
                  <a:schemeClr val="tx1">
                    <a:tint val="75000"/>
                  </a:schemeClr>
                </a:solidFill>
              </a:defRPr>
            </a:lvl1pPr>
          </a:lstStyle>
          <a:p>
            <a:fld id="{60FBEF75-4B43-43C4-8067-18EA4AD71DCA}" type="slidenum">
              <a:rPr lang="en-US" smtClean="0"/>
              <a:pPr/>
              <a:t>‹#›</a:t>
            </a:fld>
            <a:endParaRPr lang="en-US"/>
          </a:p>
        </p:txBody>
      </p:sp>
    </p:spTree>
    <p:extLst>
      <p:ext uri="{BB962C8B-B14F-4D97-AF65-F5344CB8AC3E}">
        <p14:creationId xmlns:p14="http://schemas.microsoft.com/office/powerpoint/2010/main" val="2541670004"/>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l" defTabSz="457207"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6" indent="-342906" algn="l" defTabSz="457207"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62" indent="-285755" algn="l" defTabSz="457207"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20"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27"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34"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14642"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49"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57"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64"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7" rtl="0" eaLnBrk="1" latinLnBrk="0" hangingPunct="1">
        <a:defRPr sz="1800" kern="1200">
          <a:solidFill>
            <a:schemeClr val="tx1"/>
          </a:solidFill>
          <a:latin typeface="+mn-lt"/>
          <a:ea typeface="+mn-ea"/>
          <a:cs typeface="+mn-cs"/>
        </a:defRPr>
      </a:lvl1pPr>
      <a:lvl2pPr marL="457207" algn="l" defTabSz="457207" rtl="0" eaLnBrk="1" latinLnBrk="0" hangingPunct="1">
        <a:defRPr sz="1800" kern="1200">
          <a:solidFill>
            <a:schemeClr val="tx1"/>
          </a:solidFill>
          <a:latin typeface="+mn-lt"/>
          <a:ea typeface="+mn-ea"/>
          <a:cs typeface="+mn-cs"/>
        </a:defRPr>
      </a:lvl2pPr>
      <a:lvl3pPr marL="914415" algn="l" defTabSz="457207" rtl="0" eaLnBrk="1" latinLnBrk="0" hangingPunct="1">
        <a:defRPr sz="1800" kern="1200">
          <a:solidFill>
            <a:schemeClr val="tx1"/>
          </a:solidFill>
          <a:latin typeface="+mn-lt"/>
          <a:ea typeface="+mn-ea"/>
          <a:cs typeface="+mn-cs"/>
        </a:defRPr>
      </a:lvl3pPr>
      <a:lvl4pPr marL="1371622" algn="l" defTabSz="457207" rtl="0" eaLnBrk="1" latinLnBrk="0" hangingPunct="1">
        <a:defRPr sz="1800" kern="1200">
          <a:solidFill>
            <a:schemeClr val="tx1"/>
          </a:solidFill>
          <a:latin typeface="+mn-lt"/>
          <a:ea typeface="+mn-ea"/>
          <a:cs typeface="+mn-cs"/>
        </a:defRPr>
      </a:lvl4pPr>
      <a:lvl5pPr marL="1828831" algn="l" defTabSz="457207" rtl="0" eaLnBrk="1" latinLnBrk="0" hangingPunct="1">
        <a:defRPr sz="1800" kern="1200">
          <a:solidFill>
            <a:schemeClr val="tx1"/>
          </a:solidFill>
          <a:latin typeface="+mn-lt"/>
          <a:ea typeface="+mn-ea"/>
          <a:cs typeface="+mn-cs"/>
        </a:defRPr>
      </a:lvl5pPr>
      <a:lvl6pPr marL="2286038" algn="l" defTabSz="457207" rtl="0" eaLnBrk="1" latinLnBrk="0" hangingPunct="1">
        <a:defRPr sz="1800" kern="1200">
          <a:solidFill>
            <a:schemeClr val="tx1"/>
          </a:solidFill>
          <a:latin typeface="+mn-lt"/>
          <a:ea typeface="+mn-ea"/>
          <a:cs typeface="+mn-cs"/>
        </a:defRPr>
      </a:lvl6pPr>
      <a:lvl7pPr marL="2743246" algn="l" defTabSz="457207" rtl="0" eaLnBrk="1" latinLnBrk="0" hangingPunct="1">
        <a:defRPr sz="1800" kern="1200">
          <a:solidFill>
            <a:schemeClr val="tx1"/>
          </a:solidFill>
          <a:latin typeface="+mn-lt"/>
          <a:ea typeface="+mn-ea"/>
          <a:cs typeface="+mn-cs"/>
        </a:defRPr>
      </a:lvl7pPr>
      <a:lvl8pPr marL="3200453" algn="l" defTabSz="457207" rtl="0" eaLnBrk="1" latinLnBrk="0" hangingPunct="1">
        <a:defRPr sz="1800" kern="1200">
          <a:solidFill>
            <a:schemeClr val="tx1"/>
          </a:solidFill>
          <a:latin typeface="+mn-lt"/>
          <a:ea typeface="+mn-ea"/>
          <a:cs typeface="+mn-cs"/>
        </a:defRPr>
      </a:lvl8pPr>
      <a:lvl9pPr marL="3657661" algn="l" defTabSz="45720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762000"/>
            <a:ext cx="7772400" cy="4953000"/>
          </a:xfrm>
        </p:spPr>
        <p:txBody>
          <a:bodyPr>
            <a:normAutofit/>
          </a:bodyPr>
          <a:lstStyle/>
          <a:p>
            <a:r>
              <a:rPr lang="en-US" sz="6000" dirty="0" smtClean="0"/>
              <a:t>Fish and </a:t>
            </a:r>
            <a:r>
              <a:rPr lang="en-US" sz="6000" dirty="0" smtClean="0"/>
              <a:t>Shell Fish</a:t>
            </a:r>
            <a:endParaRPr lang="en-US" sz="60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04800"/>
            <a:ext cx="8229600" cy="5943600"/>
          </a:xfrm>
        </p:spPr>
        <p:txBody>
          <a:bodyPr>
            <a:normAutofit fontScale="92500" lnSpcReduction="20000"/>
          </a:bodyPr>
          <a:lstStyle/>
          <a:p>
            <a:r>
              <a:rPr lang="en-US" dirty="0" smtClean="0"/>
              <a:t>Compartment steaming :</a:t>
            </a:r>
          </a:p>
          <a:p>
            <a:r>
              <a:rPr lang="en-US" dirty="0" smtClean="0"/>
              <a:t>1. watch the cooking time carefully. Fish cooks quickly, especially in the high heat of a steamer and is easily overcooked.</a:t>
            </a:r>
          </a:p>
          <a:p>
            <a:r>
              <a:rPr lang="en-US" dirty="0" smtClean="0"/>
              <a:t>2. avoid </a:t>
            </a:r>
            <a:r>
              <a:rPr lang="en-US" dirty="0" err="1" smtClean="0"/>
              <a:t>preassure</a:t>
            </a:r>
            <a:r>
              <a:rPr lang="en-US" dirty="0" smtClean="0"/>
              <a:t>-steaming fish and shellfish, if possible. The high temperatures toughen fish protein very quickly. Lobster tails and similar items can becomes rubbery</a:t>
            </a:r>
          </a:p>
          <a:p>
            <a:r>
              <a:rPr lang="en-US" dirty="0" smtClean="0"/>
              <a:t>Seafood served raw </a:t>
            </a:r>
          </a:p>
          <a:p>
            <a:r>
              <a:rPr lang="en-US" dirty="0" smtClean="0"/>
              <a:t>Raw oyster and lams, smoked salmon have long been a popular raw seafood items, although many people don’t think of it as raw fish because it has been processed.</a:t>
            </a:r>
          </a:p>
          <a:p>
            <a:r>
              <a:rPr lang="en-US" dirty="0" smtClean="0"/>
              <a:t>If you choose raw seafood, </a:t>
            </a:r>
            <a:r>
              <a:rPr lang="en-US" dirty="0" err="1" smtClean="0"/>
              <a:t>obeserve</a:t>
            </a:r>
            <a:r>
              <a:rPr lang="en-US" dirty="0" smtClean="0"/>
              <a:t> the following guidelines:</a:t>
            </a:r>
          </a:p>
          <a:p>
            <a:r>
              <a:rPr lang="en-US" dirty="0" smtClean="0"/>
              <a:t>1. use only the freshest fish</a:t>
            </a:r>
          </a:p>
          <a:p>
            <a:r>
              <a:rPr lang="en-US" dirty="0" smtClean="0"/>
              <a:t>2. buy the fish from a reliable purveyor</a:t>
            </a:r>
          </a:p>
          <a:p>
            <a:r>
              <a:rPr lang="en-US" dirty="0" smtClean="0"/>
              <a:t>3. use only saltwater seafood from clean waters. Do not use freshwater fish, which is more likely than saltwater fish to contain parasites.</a:t>
            </a:r>
          </a:p>
          <a:p>
            <a:r>
              <a:rPr lang="en-US" dirty="0" smtClean="0"/>
              <a:t>4. observe the strictest sanitation procedures.</a:t>
            </a:r>
          </a:p>
          <a:p>
            <a:r>
              <a:rPr lang="en-US" dirty="0" smtClean="0"/>
              <a:t>5. keep the fish cold. Handle it as little as possible.</a:t>
            </a:r>
          </a:p>
          <a:p>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Fish Fumet </a:t>
            </a:r>
            <a:br>
              <a:rPr lang="en-US" dirty="0" smtClean="0"/>
            </a:br>
            <a:endParaRPr lang="en-US" dirty="0"/>
          </a:p>
        </p:txBody>
      </p:sp>
      <p:sp>
        <p:nvSpPr>
          <p:cNvPr id="3" name="Content Placeholder 2"/>
          <p:cNvSpPr>
            <a:spLocks noGrp="1"/>
          </p:cNvSpPr>
          <p:nvPr>
            <p:ph idx="1"/>
          </p:nvPr>
        </p:nvSpPr>
        <p:spPr>
          <a:xfrm>
            <a:off x="533400" y="914400"/>
            <a:ext cx="8229600" cy="5562600"/>
          </a:xfrm>
        </p:spPr>
        <p:txBody>
          <a:bodyPr>
            <a:normAutofit lnSpcReduction="10000"/>
          </a:bodyPr>
          <a:lstStyle/>
          <a:p>
            <a:r>
              <a:rPr lang="en-US" dirty="0" smtClean="0"/>
              <a:t>Clarified butter</a:t>
            </a:r>
          </a:p>
          <a:p>
            <a:r>
              <a:rPr lang="en-US" dirty="0" smtClean="0"/>
              <a:t>White </a:t>
            </a:r>
            <a:r>
              <a:rPr lang="en-US" dirty="0" err="1" smtClean="0"/>
              <a:t>mirepoix</a:t>
            </a:r>
            <a:r>
              <a:rPr lang="en-US" dirty="0" smtClean="0"/>
              <a:t> :</a:t>
            </a:r>
          </a:p>
          <a:p>
            <a:pPr lvl="1"/>
            <a:r>
              <a:rPr lang="en-US" dirty="0" smtClean="0"/>
              <a:t>Onion</a:t>
            </a:r>
          </a:p>
          <a:p>
            <a:pPr lvl="1"/>
            <a:r>
              <a:rPr lang="en-US" dirty="0" smtClean="0"/>
              <a:t>Celery</a:t>
            </a:r>
          </a:p>
          <a:p>
            <a:pPr lvl="1"/>
            <a:r>
              <a:rPr lang="en-US" dirty="0" smtClean="0"/>
              <a:t>Parsnip (optional)</a:t>
            </a:r>
          </a:p>
          <a:p>
            <a:pPr lvl="1"/>
            <a:r>
              <a:rPr lang="en-US" dirty="0" smtClean="0"/>
              <a:t>Mushroom (optional)</a:t>
            </a:r>
          </a:p>
          <a:p>
            <a:pPr lvl="1">
              <a:buNone/>
            </a:pPr>
            <a:r>
              <a:rPr lang="en-US" dirty="0" smtClean="0"/>
              <a:t>Fish Bones</a:t>
            </a:r>
          </a:p>
          <a:p>
            <a:pPr lvl="1">
              <a:buNone/>
            </a:pPr>
            <a:r>
              <a:rPr lang="en-US" dirty="0" smtClean="0"/>
              <a:t>White wine</a:t>
            </a:r>
          </a:p>
          <a:p>
            <a:pPr lvl="1">
              <a:buNone/>
            </a:pPr>
            <a:r>
              <a:rPr lang="en-US" dirty="0" smtClean="0"/>
              <a:t>Sachet :</a:t>
            </a:r>
          </a:p>
          <a:p>
            <a:pPr lvl="1">
              <a:buFontTx/>
              <a:buChar char="-"/>
            </a:pPr>
            <a:r>
              <a:rPr lang="en-US" dirty="0" err="1" smtClean="0"/>
              <a:t>Bayleaf</a:t>
            </a:r>
            <a:endParaRPr lang="en-US" dirty="0" smtClean="0"/>
          </a:p>
          <a:p>
            <a:pPr lvl="1">
              <a:buFontTx/>
              <a:buChar char="-"/>
            </a:pPr>
            <a:r>
              <a:rPr lang="en-US" dirty="0" smtClean="0"/>
              <a:t>Peppercorns </a:t>
            </a:r>
          </a:p>
          <a:p>
            <a:pPr lvl="1">
              <a:buFontTx/>
              <a:buChar char="-"/>
            </a:pPr>
            <a:r>
              <a:rPr lang="en-US" dirty="0" smtClean="0"/>
              <a:t>Parsley </a:t>
            </a:r>
          </a:p>
          <a:p>
            <a:pPr lvl="1">
              <a:buFontTx/>
              <a:buChar char="-"/>
            </a:pPr>
            <a:r>
              <a:rPr lang="en-US" dirty="0" smtClean="0"/>
              <a:t>Whole cloves</a:t>
            </a:r>
          </a:p>
          <a:p>
            <a:pPr lvl="1">
              <a:buNone/>
            </a:pPr>
            <a:r>
              <a:rPr lang="en-US" dirty="0" smtClean="0"/>
              <a:t>Water cold</a:t>
            </a:r>
          </a:p>
          <a:p>
            <a:pPr lvl="1">
              <a:buNone/>
            </a:pPr>
            <a:endParaRPr lang="en-US" dirty="0" smtClean="0"/>
          </a:p>
          <a:p>
            <a:pPr lvl="1">
              <a:buNone/>
            </a:pPr>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1"/>
            <a:ext cx="8229600" cy="990600"/>
          </a:xfrm>
        </p:spPr>
        <p:txBody>
          <a:bodyPr>
            <a:noAutofit/>
          </a:bodyPr>
          <a:lstStyle/>
          <a:p>
            <a:pPr marL="0" indent="0" algn="ctr">
              <a:buNone/>
            </a:pPr>
            <a:r>
              <a:rPr lang="en-US" sz="8000" dirty="0" smtClean="0"/>
              <a:t>THANK YOU</a:t>
            </a:r>
            <a:endParaRPr lang="en-US" sz="80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28600"/>
            <a:ext cx="8229600" cy="3657600"/>
          </a:xfrm>
        </p:spPr>
        <p:txBody>
          <a:bodyPr/>
          <a:lstStyle/>
          <a:p>
            <a:r>
              <a:rPr lang="en-US" dirty="0" smtClean="0"/>
              <a:t>Baking</a:t>
            </a:r>
          </a:p>
          <a:p>
            <a:r>
              <a:rPr lang="en-US" dirty="0" smtClean="0"/>
              <a:t>Whole fish and fish portion may be cooked by baking in an oven. Although large whole fish may be baked. The method is more often used with steaks and fillet and with small fish. Baking is also popular method for preparing shellfish such as stuffed clams or oyster.</a:t>
            </a:r>
          </a:p>
          <a:p>
            <a:pPr>
              <a:buNone/>
            </a:pPr>
            <a:endParaRPr lang="en-US" dirty="0" smtClean="0"/>
          </a:p>
          <a:p>
            <a:endParaRPr lang="en-US" dirty="0"/>
          </a:p>
        </p:txBody>
      </p:sp>
      <p:sp>
        <p:nvSpPr>
          <p:cNvPr id="4" name="TextBox 3"/>
          <p:cNvSpPr txBox="1"/>
          <p:nvPr/>
        </p:nvSpPr>
        <p:spPr>
          <a:xfrm>
            <a:off x="533400" y="4038600"/>
            <a:ext cx="8153400" cy="2031325"/>
          </a:xfrm>
          <a:prstGeom prst="rect">
            <a:avLst/>
          </a:prstGeom>
          <a:noFill/>
        </p:spPr>
        <p:txBody>
          <a:bodyPr wrap="square" rtlCol="0">
            <a:spAutoFit/>
          </a:bodyPr>
          <a:lstStyle/>
          <a:p>
            <a:r>
              <a:rPr lang="en-US" dirty="0" smtClean="0"/>
              <a:t>Baking is often combined with other cooking methods. For example, partially broiled fish can be finished by baking. Baked fish casseroles are usually made with cooked fish.</a:t>
            </a:r>
          </a:p>
          <a:p>
            <a:r>
              <a:rPr lang="en-US" dirty="0" smtClean="0"/>
              <a:t>Whole fish or portions of fish baked in the oven  may also be referred to as roasted, as is currently the fashion. The term roasting may be applied both to basic baking and to moist baking, discussed below.</a:t>
            </a:r>
          </a:p>
          <a:p>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62000"/>
            <a:ext cx="8229600" cy="5181600"/>
          </a:xfrm>
        </p:spPr>
        <p:txBody>
          <a:bodyPr>
            <a:normAutofit fontScale="92500" lnSpcReduction="20000"/>
          </a:bodyPr>
          <a:lstStyle/>
          <a:p>
            <a:r>
              <a:rPr lang="en-US" dirty="0" smtClean="0"/>
              <a:t>Guidelines for baking fish</a:t>
            </a:r>
          </a:p>
          <a:p>
            <a:r>
              <a:rPr lang="en-US" dirty="0" smtClean="0"/>
              <a:t>1. Fat fish are better for baking because they are less likely to dry out.</a:t>
            </a:r>
          </a:p>
          <a:p>
            <a:r>
              <a:rPr lang="en-US" dirty="0" smtClean="0"/>
              <a:t>2. Lean fish may be baked successfully is great care is taken not to overcook them. Basting with butter or oil helps prevent drying.</a:t>
            </a:r>
          </a:p>
          <a:p>
            <a:r>
              <a:rPr lang="en-US" dirty="0" smtClean="0"/>
              <a:t>3. In most cases, baking temperatures are from (175 to 200 C). Large fish are best baked at the lower end of this range so they bake more evenly.</a:t>
            </a:r>
          </a:p>
          <a:p>
            <a:r>
              <a:rPr lang="en-US" dirty="0" smtClean="0"/>
              <a:t>4. It is not possible to give specific baking time because fish vary so much in shape and composition. Different ingredients and types of baking pans also affect the baking time.</a:t>
            </a:r>
          </a:p>
          <a:p>
            <a:r>
              <a:rPr lang="en-US" dirty="0" smtClean="0"/>
              <a:t>5. serving baked fish with a sauce or seasoned butter enhances its </a:t>
            </a:r>
            <a:r>
              <a:rPr lang="en-US" dirty="0" err="1" smtClean="0"/>
              <a:t>moitsness</a:t>
            </a:r>
            <a:r>
              <a:rPr lang="en-US" dirty="0" smtClean="0"/>
              <a:t> and improve palatability. Serving with lemon also enhances the fish.</a:t>
            </a:r>
          </a:p>
          <a:p>
            <a:r>
              <a:rPr lang="en-US" dirty="0" smtClean="0"/>
              <a:t>6. if fish is baked with a moist topping or sauce, strictly speaking, it is no longer being cooked by dry-heat method. However, because the basic procedure is the same, the fish treated as if it were.</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81000"/>
            <a:ext cx="8229600" cy="6096000"/>
          </a:xfrm>
        </p:spPr>
        <p:txBody>
          <a:bodyPr>
            <a:normAutofit/>
          </a:bodyPr>
          <a:lstStyle/>
          <a:p>
            <a:r>
              <a:rPr lang="en-US" dirty="0" smtClean="0"/>
              <a:t>Procedure baking fish</a:t>
            </a:r>
          </a:p>
          <a:p>
            <a:r>
              <a:rPr lang="en-US" dirty="0" smtClean="0"/>
              <a:t>1. Collect all equipment and food supplies.</a:t>
            </a:r>
          </a:p>
          <a:p>
            <a:r>
              <a:rPr lang="en-US" dirty="0" smtClean="0"/>
              <a:t>2. prepare and season fish (whole, steaks, fillet) as directed in the recipe</a:t>
            </a:r>
          </a:p>
          <a:p>
            <a:r>
              <a:rPr lang="en-US" dirty="0" smtClean="0"/>
              <a:t>3. Place the fish on oiled or buttered baking sheets. Brush tops with oil butter. Alternative method : Dip fish in oil or melted butter to coat both sides. Places on baking sheets.</a:t>
            </a:r>
          </a:p>
          <a:p>
            <a:r>
              <a:rPr lang="en-US" dirty="0" smtClean="0"/>
              <a:t>4. apply topping, if desired. Examples : seasoned bread crumbs, lemon slices, mushrooms or other vegetable garnish and sauces.</a:t>
            </a:r>
          </a:p>
          <a:p>
            <a:r>
              <a:rPr lang="en-US" dirty="0" smtClean="0"/>
              <a:t>5. bake 175-200 C until done. If the fish is lean and has not moist topping, baste with oil or butter during baking.</a:t>
            </a:r>
          </a:p>
          <a:p>
            <a:endParaRPr lang="en-US" dirty="0" smtClean="0"/>
          </a:p>
          <a:p>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04800"/>
            <a:ext cx="8229600" cy="5638800"/>
          </a:xfrm>
        </p:spPr>
        <p:txBody>
          <a:bodyPr/>
          <a:lstStyle/>
          <a:p>
            <a:r>
              <a:rPr lang="en-US" dirty="0" smtClean="0"/>
              <a:t>Broiling and grilling</a:t>
            </a:r>
          </a:p>
          <a:p>
            <a:r>
              <a:rPr lang="en-US" dirty="0" smtClean="0"/>
              <a:t>Grilled dishes are, in the purest form, simple and straightforward, but they lend themselves to may variations in presentation. By varying sauce, vegetables accompaniments and garnishes, you can offer a great assortment of grilled fish on the menu. Because the sauces and accompaniments are generally prepared ahead of time, these dishes are still quick to prepare, even if the presentation is elaborate.</a:t>
            </a:r>
          </a:p>
          <a:p>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304800"/>
            <a:ext cx="8229600" cy="6248400"/>
          </a:xfrm>
        </p:spPr>
        <p:txBody>
          <a:bodyPr>
            <a:normAutofit fontScale="70000" lnSpcReduction="20000"/>
          </a:bodyPr>
          <a:lstStyle/>
          <a:p>
            <a:r>
              <a:rPr lang="en-US" dirty="0" smtClean="0"/>
              <a:t>A slightly crisped, browned or grill-marked surface is important to the appeal of grilled of broiled fish. Do not cover the item with sauce, and do not serve to much sauce, it is better to place sauces on the side.</a:t>
            </a:r>
          </a:p>
          <a:p>
            <a:r>
              <a:rPr lang="en-US" dirty="0" smtClean="0"/>
              <a:t>Guidelines for broiling or grilling fish :</a:t>
            </a:r>
          </a:p>
          <a:p>
            <a:r>
              <a:rPr lang="en-US" dirty="0" smtClean="0"/>
              <a:t>1. because of the intense heat of the broiler, great care is needed to avoid overcooking the fish.</a:t>
            </a:r>
          </a:p>
          <a:p>
            <a:r>
              <a:rPr lang="en-US" dirty="0" smtClean="0"/>
              <a:t>2. Fat fish is best for broiling because it doesn’t get as dry as lean fish. However, all fish fat or lean, should be coated with a fat before broiling to reduce drying.</a:t>
            </a:r>
          </a:p>
          <a:p>
            <a:r>
              <a:rPr lang="en-US" dirty="0" smtClean="0"/>
              <a:t>3. lean fish may be dredged in flour or breadcrumb before dipping in oil or melted butter. The flour helps form a flavorful browned crust.</a:t>
            </a:r>
          </a:p>
          <a:p>
            <a:r>
              <a:rPr lang="en-US" dirty="0" smtClean="0"/>
              <a:t>4. if the fish has attractive skin ( such as red snapper and black sea bass), the skin may be left on and used as the presentation side. </a:t>
            </a:r>
          </a:p>
          <a:p>
            <a:r>
              <a:rPr lang="en-US" dirty="0" smtClean="0"/>
              <a:t>5. broil fish to order and serve immediately.</a:t>
            </a:r>
          </a:p>
          <a:p>
            <a:pPr>
              <a:buNone/>
            </a:pPr>
            <a:endParaRPr lang="en-US" dirty="0" smtClean="0"/>
          </a:p>
          <a:p>
            <a:pPr>
              <a:buNone/>
            </a:pPr>
            <a:r>
              <a:rPr lang="en-US" dirty="0" smtClean="0"/>
              <a:t>Procedure for broiling or grilling fish :</a:t>
            </a:r>
          </a:p>
          <a:p>
            <a:pPr marL="514350" indent="-514350">
              <a:buAutoNum type="arabicPeriod"/>
            </a:pPr>
            <a:r>
              <a:rPr lang="en-US" dirty="0" smtClean="0"/>
              <a:t>Collect all equipment and food supplies.</a:t>
            </a:r>
          </a:p>
          <a:p>
            <a:pPr marL="514350" indent="-514350">
              <a:buAutoNum type="arabicPeriod" startAt="2"/>
            </a:pPr>
            <a:r>
              <a:rPr lang="en-US" dirty="0" smtClean="0"/>
              <a:t>Prepare fish as required : season and coat with oil or butter, with flour and then fat, or with fat and then bread crumbs or cornmeal.</a:t>
            </a:r>
          </a:p>
          <a:p>
            <a:pPr marL="514350" indent="-514350">
              <a:buAutoNum type="arabicPeriod" startAt="2"/>
            </a:pPr>
            <a:r>
              <a:rPr lang="en-US" dirty="0" smtClean="0"/>
              <a:t>Preheat the broiler or grill.</a:t>
            </a:r>
          </a:p>
          <a:p>
            <a:pPr marL="514350" indent="-514350">
              <a:buAutoNum type="arabicPeriod" startAt="2"/>
            </a:pPr>
            <a:r>
              <a:rPr lang="en-US" dirty="0" smtClean="0"/>
              <a:t>With a wire brush, remove burned or charred particles of food from the broiler grate or grill. Brush the grate with an oiled cloth to coat it lightly with oil.</a:t>
            </a:r>
          </a:p>
          <a:p>
            <a:pPr marL="514350" indent="-514350">
              <a:buAutoNum type="arabicPeriod" startAt="2"/>
            </a:pPr>
            <a:r>
              <a:rPr lang="en-US" dirty="0" smtClean="0"/>
              <a:t>Broil thick cuts on both sides, turning once. Broil thin pieces on side only</a:t>
            </a:r>
          </a:p>
          <a:p>
            <a:pPr marL="514350" indent="-514350">
              <a:buAutoNum type="arabicPeriod" startAt="2"/>
            </a:pPr>
            <a:r>
              <a:rPr lang="en-US" dirty="0" smtClean="0"/>
              <a:t>Serve immediately with appropriate sauce and garnish.</a:t>
            </a:r>
          </a:p>
          <a:p>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304800"/>
            <a:ext cx="8229600" cy="6172200"/>
          </a:xfrm>
        </p:spPr>
        <p:txBody>
          <a:bodyPr>
            <a:normAutofit fontScale="85000" lnSpcReduction="20000"/>
          </a:bodyPr>
          <a:lstStyle/>
          <a:p>
            <a:r>
              <a:rPr lang="en-US" dirty="0" err="1" smtClean="0"/>
              <a:t>Sauteing</a:t>
            </a:r>
            <a:r>
              <a:rPr lang="en-US" dirty="0" smtClean="0"/>
              <a:t> and Pan-frying</a:t>
            </a:r>
          </a:p>
          <a:p>
            <a:r>
              <a:rPr lang="en-US" dirty="0" smtClean="0"/>
              <a:t>A classic method for </a:t>
            </a:r>
            <a:r>
              <a:rPr lang="en-US" dirty="0" err="1" smtClean="0"/>
              <a:t>sauteing</a:t>
            </a:r>
            <a:r>
              <a:rPr lang="en-US" dirty="0" smtClean="0"/>
              <a:t> fish is called a la </a:t>
            </a:r>
            <a:r>
              <a:rPr lang="en-US" dirty="0" err="1" smtClean="0"/>
              <a:t>Meuniere</a:t>
            </a:r>
            <a:r>
              <a:rPr lang="en-US" dirty="0"/>
              <a:t> </a:t>
            </a:r>
            <a:r>
              <a:rPr lang="en-US" dirty="0" smtClean="0"/>
              <a:t>(</a:t>
            </a:r>
            <a:r>
              <a:rPr lang="en-US" dirty="0" err="1" smtClean="0"/>
              <a:t>mun</a:t>
            </a:r>
            <a:r>
              <a:rPr lang="en-US" dirty="0" smtClean="0"/>
              <a:t> </a:t>
            </a:r>
            <a:r>
              <a:rPr lang="en-US" dirty="0" err="1" smtClean="0"/>
              <a:t>yair</a:t>
            </a:r>
            <a:r>
              <a:rPr lang="en-US" dirty="0" smtClean="0"/>
              <a:t>). In this preparation, the product is dredged in flour and </a:t>
            </a:r>
            <a:r>
              <a:rPr lang="en-US" dirty="0" err="1" smtClean="0"/>
              <a:t>sauteed</a:t>
            </a:r>
            <a:r>
              <a:rPr lang="en-US" dirty="0" smtClean="0"/>
              <a:t> in clarified butter or oil. It is then plated and sprinkled with lemon juice and chopped parsley and freshly prepared hot brown butter is poured over it.</a:t>
            </a:r>
          </a:p>
          <a:p>
            <a:r>
              <a:rPr lang="en-US" dirty="0" smtClean="0"/>
              <a:t>Guidelines for </a:t>
            </a:r>
            <a:r>
              <a:rPr lang="en-US" dirty="0" err="1" smtClean="0"/>
              <a:t>sauteing</a:t>
            </a:r>
            <a:r>
              <a:rPr lang="en-US" dirty="0" smtClean="0"/>
              <a:t> and pan-frying fish and shellfish.</a:t>
            </a:r>
          </a:p>
          <a:p>
            <a:r>
              <a:rPr lang="en-US" dirty="0" smtClean="0"/>
              <a:t>1. </a:t>
            </a:r>
            <a:r>
              <a:rPr lang="en-US" dirty="0" err="1" smtClean="0"/>
              <a:t>Sauteed</a:t>
            </a:r>
            <a:r>
              <a:rPr lang="en-US" dirty="0" smtClean="0"/>
              <a:t> fish is usually given a coating of flour, breading or other starchy product before </a:t>
            </a:r>
            <a:r>
              <a:rPr lang="en-US" dirty="0" err="1" smtClean="0"/>
              <a:t>sauteeing</a:t>
            </a:r>
            <a:r>
              <a:rPr lang="en-US" dirty="0" smtClean="0"/>
              <a:t>. </a:t>
            </a:r>
          </a:p>
          <a:p>
            <a:r>
              <a:rPr lang="en-US" dirty="0" smtClean="0"/>
              <a:t>2. fish may be soaked in milk briefly before dredging in flour. This helps the flour form a good crust.</a:t>
            </a:r>
          </a:p>
          <a:p>
            <a:r>
              <a:rPr lang="en-US" dirty="0" smtClean="0"/>
              <a:t>3. clarified butter and oil are the preferred fats for </a:t>
            </a:r>
            <a:r>
              <a:rPr lang="en-US" dirty="0" err="1" smtClean="0"/>
              <a:t>sauteeing</a:t>
            </a:r>
            <a:r>
              <a:rPr lang="en-US" dirty="0" smtClean="0"/>
              <a:t> and pan-frying. Whole butter is likely to burn, unless the fish items are very small.</a:t>
            </a:r>
          </a:p>
          <a:p>
            <a:r>
              <a:rPr lang="en-US" dirty="0" smtClean="0"/>
              <a:t>4. use a minimum of fat. About (1/8 inch) (3mm), or enough to cover the bottom of the pan is enough.</a:t>
            </a:r>
          </a:p>
          <a:p>
            <a:r>
              <a:rPr lang="en-US" dirty="0" smtClean="0"/>
              <a:t>5. Be sure the is hot before adding the fish to it. After the item has begun to cook, adjust the heat as necessary. Small items, such as shrimps and scallops are </a:t>
            </a:r>
            <a:r>
              <a:rPr lang="en-US" dirty="0" err="1" smtClean="0"/>
              <a:t>sauteed</a:t>
            </a:r>
            <a:r>
              <a:rPr lang="en-US" dirty="0" smtClean="0"/>
              <a:t> over high heat. Larger items such as whole fish or thick steak, require lower heat to cook evenly.</a:t>
            </a:r>
          </a:p>
          <a:p>
            <a:r>
              <a:rPr lang="en-US" dirty="0" smtClean="0"/>
              <a:t>6. Very large fish may be browned in fat and then finished in the oven, uncovered.</a:t>
            </a:r>
          </a:p>
          <a:p>
            <a:r>
              <a:rPr lang="en-US" dirty="0" smtClean="0"/>
              <a:t>7. Handle fish carefully during and after cooing to avoid breaking the fish or the crisp crust.</a:t>
            </a:r>
          </a:p>
          <a:p>
            <a:endParaRPr lang="en-US" dirty="0" smtClean="0"/>
          </a:p>
          <a:p>
            <a:endParaRPr lang="en-US" dirty="0" smtClean="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81000"/>
            <a:ext cx="8229600" cy="6096000"/>
          </a:xfrm>
        </p:spPr>
        <p:txBody>
          <a:bodyPr>
            <a:normAutofit fontScale="92500" lnSpcReduction="10000"/>
          </a:bodyPr>
          <a:lstStyle/>
          <a:p>
            <a:r>
              <a:rPr lang="en-US" dirty="0" smtClean="0"/>
              <a:t>Deep frying :</a:t>
            </a:r>
          </a:p>
          <a:p>
            <a:r>
              <a:rPr lang="en-US" dirty="0" smtClean="0"/>
              <a:t>Is most popular method of preparing fish in north </a:t>
            </a:r>
            <a:r>
              <a:rPr lang="en-US" dirty="0" err="1" smtClean="0"/>
              <a:t>america</a:t>
            </a:r>
            <a:r>
              <a:rPr lang="en-US" dirty="0" smtClean="0"/>
              <a:t>. Deep frying fish it can be of very high quality if the fish is fresh and not overcooked, the frying fat is of good quality and the item is served without delay after cooking.</a:t>
            </a:r>
          </a:p>
          <a:p>
            <a:r>
              <a:rPr lang="en-US" dirty="0" smtClean="0"/>
              <a:t>Poaching and simmering</a:t>
            </a:r>
          </a:p>
          <a:p>
            <a:r>
              <a:rPr lang="en-US" dirty="0" smtClean="0"/>
              <a:t>Poaching is cooking in a liquid at very low heat. Fillets and other small portions are sometimes cooked in a small amount of liquid, usually fish fumet and or wine, and served with a sauce made of the poaching liquid. This procedure is called shallow poaching.</a:t>
            </a:r>
          </a:p>
          <a:p>
            <a:r>
              <a:rPr lang="en-US" dirty="0" smtClean="0"/>
              <a:t>Shallow poaching :</a:t>
            </a:r>
          </a:p>
          <a:p>
            <a:r>
              <a:rPr lang="en-US" dirty="0" smtClean="0"/>
              <a:t>This procedure of shallow poaching fish based on one of the great dishes of classical cuisine : sole or other white fish poached and white wine.  This fish is always served with a sauce made from the </a:t>
            </a:r>
            <a:r>
              <a:rPr lang="en-US" dirty="0" err="1" smtClean="0"/>
              <a:t>cuisson</a:t>
            </a:r>
            <a:r>
              <a:rPr lang="en-US" dirty="0" smtClean="0"/>
              <a:t>- that is, the poaching liquid.</a:t>
            </a:r>
          </a:p>
          <a:p>
            <a:r>
              <a:rPr lang="en-US" dirty="0" smtClean="0"/>
              <a:t>Glazing :</a:t>
            </a:r>
          </a:p>
          <a:p>
            <a:r>
              <a:rPr lang="en-US" dirty="0" smtClean="0"/>
              <a:t>“to give shine to the surface of a food  by applying a sauce, aspic, sugar or icing  and or/ by browning or melting under a broiler or salamander or in an oven.</a:t>
            </a:r>
          </a:p>
          <a:p>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5668963"/>
          </a:xfrm>
        </p:spPr>
        <p:txBody>
          <a:bodyPr>
            <a:normAutofit lnSpcReduction="10000"/>
          </a:bodyPr>
          <a:lstStyle/>
          <a:p>
            <a:r>
              <a:rPr lang="en-US" dirty="0" smtClean="0"/>
              <a:t>Steaming and Mixed cooking techniques</a:t>
            </a:r>
          </a:p>
          <a:p>
            <a:r>
              <a:rPr lang="en-US" dirty="0" smtClean="0"/>
              <a:t>The recipes in this section are placed here because they are difficult to classify as one of the basic cooking methods. Most of the recipes share two characteristic :</a:t>
            </a:r>
          </a:p>
          <a:p>
            <a:r>
              <a:rPr lang="en-US" dirty="0" smtClean="0"/>
              <a:t>1. the items cooks in its own juices and usually a small amount of added liquid.</a:t>
            </a:r>
          </a:p>
          <a:p>
            <a:r>
              <a:rPr lang="en-US" dirty="0" smtClean="0"/>
              <a:t>2. the items is served with its flavor cooking liquid.</a:t>
            </a:r>
          </a:p>
          <a:p>
            <a:r>
              <a:rPr lang="en-US" dirty="0" smtClean="0"/>
              <a:t>Three methods are available to season and flavor steamed seafood :</a:t>
            </a:r>
          </a:p>
          <a:p>
            <a:r>
              <a:rPr lang="en-US" dirty="0" smtClean="0"/>
              <a:t>1. apply salt and other seasonings directly to the items.</a:t>
            </a:r>
          </a:p>
          <a:p>
            <a:r>
              <a:rPr lang="en-US" dirty="0" smtClean="0"/>
              <a:t>2. seasons steaming liquid with aromatic herbs and other ingredients. The steam rising from the liquid carries a little of the aroma to the fish.</a:t>
            </a:r>
          </a:p>
          <a:p>
            <a:r>
              <a:rPr lang="en-US" dirty="0" smtClean="0"/>
              <a:t>3. serve seafood with appropriate sauce. Accompaniments as simple as melted and lemon wedges are </a:t>
            </a:r>
            <a:r>
              <a:rPr lang="en-US" dirty="0" err="1" smtClean="0"/>
              <a:t>calssic</a:t>
            </a:r>
            <a:r>
              <a:rPr lang="en-US" dirty="0" smtClean="0"/>
              <a:t> accompaniments to steamed seafood.</a:t>
            </a:r>
          </a:p>
          <a:p>
            <a:endParaRPr lang="en-US"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a:themeElements>
    <a:clrScheme name="I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F9C9D"/>
      </a:accent5>
      <a:accent6>
        <a:srgbClr val="9E5E9B"/>
      </a:accent6>
      <a:hlink>
        <a:srgbClr val="58C1BA"/>
      </a:hlink>
      <a:folHlink>
        <a:srgbClr val="9DD0C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docProps/app.xml><?xml version="1.0" encoding="utf-8"?>
<Properties xmlns="http://schemas.openxmlformats.org/officeDocument/2006/extended-properties" xmlns:vt="http://schemas.openxmlformats.org/officeDocument/2006/docPropsVTypes">
  <Template>Ion</Template>
  <TotalTime>170</TotalTime>
  <Words>1593</Words>
  <Application>Microsoft Office PowerPoint</Application>
  <PresentationFormat>On-screen Show (4:3)</PresentationFormat>
  <Paragraphs>88</Paragraphs>
  <Slides>13</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13</vt:i4>
      </vt:variant>
    </vt:vector>
  </HeadingPairs>
  <TitlesOfParts>
    <vt:vector size="17" baseType="lpstr">
      <vt:lpstr>Arial</vt:lpstr>
      <vt:lpstr>Century Gothic</vt:lpstr>
      <vt:lpstr>Wingdings 3</vt:lpstr>
      <vt:lpstr>Ion</vt:lpstr>
      <vt:lpstr>Fish and Shell Fish</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Fish Fumet  </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Fish and ShellFish</dc:title>
  <dc:creator>Asus</dc:creator>
  <cp:lastModifiedBy>JACKO</cp:lastModifiedBy>
  <cp:revision>20</cp:revision>
  <dcterms:created xsi:type="dcterms:W3CDTF">2015-11-08T09:05:37Z</dcterms:created>
  <dcterms:modified xsi:type="dcterms:W3CDTF">2020-05-15T04:41:15Z</dcterms:modified>
</cp:coreProperties>
</file>