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18"/>
  </p:notesMasterIdLst>
  <p:handoutMasterIdLst>
    <p:handoutMasterId r:id="rId19"/>
  </p:handoutMasterIdLst>
  <p:sldIdLst>
    <p:sldId id="256" r:id="rId2"/>
    <p:sldId id="294" r:id="rId3"/>
    <p:sldId id="295" r:id="rId4"/>
    <p:sldId id="296" r:id="rId5"/>
    <p:sldId id="306" r:id="rId6"/>
    <p:sldId id="297" r:id="rId7"/>
    <p:sldId id="30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277" r:id="rId17"/>
  </p:sldIdLst>
  <p:sldSz cx="18286413" cy="10287000"/>
  <p:notesSz cx="6858000" cy="9144000"/>
  <p:defaultTextStyle>
    <a:defPPr>
      <a:defRPr lang="en-US"/>
    </a:defPPr>
    <a:lvl1pPr marL="0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F1F1F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 autoAdjust="0"/>
    <p:restoredTop sz="93209"/>
  </p:normalViewPr>
  <p:slideViewPr>
    <p:cSldViewPr>
      <p:cViewPr varScale="1">
        <p:scale>
          <a:sx n="77" d="100"/>
          <a:sy n="77" d="100"/>
        </p:scale>
        <p:origin x="904" y="184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8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4AE5D-9573-47C6-AC04-25D9B7B2224A}" type="datetimeFigureOut">
              <a:rPr lang="en-US" smtClean="0"/>
              <a:t>5/15/20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709A1-353E-4941-99FC-01F1F39F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62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FFB5F9-9D2A-4583-AD64-D8BB94702748}" type="datetimeFigureOut">
              <a:rPr lang="en-US" smtClean="0"/>
              <a:t>5/15/20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9FC20-7366-4A0C-AA7D-F4AAF6FB2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53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8287207" cy="1028655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4711452"/>
            <a:ext cx="15543451" cy="689226"/>
          </a:xfr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5431532"/>
            <a:ext cx="15553728" cy="108012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Subtitle Here</a:t>
            </a:r>
            <a:endParaRPr 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9319964"/>
            <a:ext cx="15553728" cy="57539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Author Here</a:t>
            </a:r>
          </a:p>
        </p:txBody>
      </p:sp>
    </p:spTree>
    <p:extLst>
      <p:ext uri="{BB962C8B-B14F-4D97-AF65-F5344CB8AC3E}">
        <p14:creationId xmlns:p14="http://schemas.microsoft.com/office/powerpoint/2010/main" val="1371441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ressive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5"/>
            <a:ext cx="18286413" cy="10286107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2983260"/>
            <a:ext cx="15543451" cy="2417418"/>
          </a:xfrm>
        </p:spPr>
        <p:txBody>
          <a:bodyPr anchor="b">
            <a:normAutofit/>
          </a:bodyPr>
          <a:lstStyle>
            <a:lvl1pPr>
              <a:defRPr sz="3200" baseline="0">
                <a:latin typeface="+mn-lt"/>
              </a:defRPr>
            </a:lvl1pPr>
          </a:lstStyle>
          <a:p>
            <a:r>
              <a:rPr lang="en-US" altLang="ja-JP" dirty="0"/>
              <a:t>Text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5431532"/>
            <a:ext cx="15553728" cy="108012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40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ressive Word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8455868"/>
            <a:ext cx="15553728" cy="108012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Subtitle Here</a:t>
            </a:r>
            <a:endParaRPr lang="en-US" dirty="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646261" y="534988"/>
            <a:ext cx="17065897" cy="7056784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790276" y="679000"/>
            <a:ext cx="16777866" cy="6768755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7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7838650"/>
            <a:ext cx="15543451" cy="689226"/>
          </a:xfrm>
        </p:spPr>
        <p:txBody>
          <a:bodyPr anchor="b">
            <a:normAutofit/>
          </a:bodyPr>
          <a:lstStyle>
            <a:lvl1pPr>
              <a:defRPr sz="3200" baseline="0">
                <a:latin typeface="+mn-lt"/>
              </a:defRPr>
            </a:lvl1pPr>
          </a:lstStyle>
          <a:p>
            <a:r>
              <a:rPr lang="en-US" altLang="ja-JP" dirty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03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18287208" cy="10286554"/>
          </a:xfrm>
          <a:prstGeom prst="rect">
            <a:avLst/>
          </a:prstGeom>
        </p:spPr>
      </p:pic>
      <p:sp>
        <p:nvSpPr>
          <p:cNvPr id="7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006302" y="7159724"/>
            <a:ext cx="5326782" cy="2736304"/>
          </a:xfrm>
        </p:spPr>
        <p:txBody>
          <a:bodyPr anchor="ctr">
            <a:noAutofit/>
          </a:bodyPr>
          <a:lstStyle>
            <a:lvl1pPr marL="0" indent="0" algn="r">
              <a:buNone/>
              <a:defRPr sz="25000" kern="1200" spc="-2000" baseline="0">
                <a:solidFill>
                  <a:schemeClr val="bg1">
                    <a:alpha val="12000"/>
                  </a:schemeClr>
                </a:solidFill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6550918" y="7303740"/>
            <a:ext cx="10364014" cy="689226"/>
          </a:xfrm>
        </p:spPr>
        <p:txBody>
          <a:bodyPr/>
          <a:lstStyle>
            <a:lvl1pPr algn="l">
              <a:defRPr baseline="0">
                <a:latin typeface="+mn-lt"/>
              </a:defRPr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6550918" y="8023820"/>
            <a:ext cx="10369152" cy="1368152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486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914321" y="267943"/>
            <a:ext cx="16457772" cy="987125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/>
          <a:p>
            <a:r>
              <a:rPr lang="en-US" altLang="ja-JP" dirty="0"/>
              <a:t>Master Title</a:t>
            </a:r>
            <a:endParaRPr 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321" y="1615108"/>
            <a:ext cx="16457772" cy="7776864"/>
          </a:xfrm>
          <a:prstGeom prst="rect">
            <a:avLst/>
          </a:prstGeom>
        </p:spPr>
        <p:txBody>
          <a:bodyPr vert="horz" lIns="163275" tIns="81638" rIns="163275" bIns="81638" rtlCol="0">
            <a:normAutofit/>
          </a:bodyPr>
          <a:lstStyle/>
          <a:p>
            <a:pPr lvl="0"/>
            <a:r>
              <a:rPr lang="en-US" altLang="ja-JP" dirty="0"/>
              <a:t>Master Text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64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74" r:id="rId3"/>
    <p:sldLayoutId id="2147483667" r:id="rId4"/>
  </p:sldLayoutIdLst>
  <p:hf hdr="0" ftr="0" dt="0"/>
  <p:txStyles>
    <p:titleStyle>
      <a:lvl1pPr algn="ctr" defTabSz="1632753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spcBef>
          <a:spcPct val="20000"/>
        </a:spcBef>
        <a:buFontTx/>
        <a:buNone/>
        <a:defRPr sz="32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828000" indent="-360000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88000" indent="-360000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SUPERVISI TATA BOGA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A739DE-F886-E140-92DB-BC310F7D4A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32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44D956-A019-2E44-8EEC-716DFBD69F63}"/>
              </a:ext>
            </a:extLst>
          </p:cNvPr>
          <p:cNvSpPr/>
          <p:nvPr/>
        </p:nvSpPr>
        <p:spPr>
          <a:xfrm>
            <a:off x="7847062" y="679004"/>
            <a:ext cx="20737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Ketertiban </a:t>
            </a:r>
            <a:endParaRPr lang="en-US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CA77E3-CFA7-6E48-9046-F672D66CEBE6}"/>
              </a:ext>
            </a:extLst>
          </p:cNvPr>
          <p:cNvSpPr/>
          <p:nvPr/>
        </p:nvSpPr>
        <p:spPr>
          <a:xfrm>
            <a:off x="4572000" y="3620006"/>
            <a:ext cx="9140825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D" dirty="0" err="1">
                <a:solidFill>
                  <a:srgbClr val="333333"/>
                </a:solidFill>
                <a:latin typeface="Roboto"/>
              </a:rPr>
              <a:t>Menurut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prinsip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ini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,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karyawan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dalam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suatu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organisasi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harus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memiliki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sumber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daya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yang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tepat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sehingga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mereka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dapat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berfungsi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dengan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baik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dalam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suatu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organisasi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.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Selain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tatanan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sosial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(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tanggung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jawab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manajer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)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lingkungan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kerja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harus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aman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,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bersih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dan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 </a:t>
            </a:r>
            <a:r>
              <a:rPr lang="en-ID" dirty="0" err="1">
                <a:solidFill>
                  <a:srgbClr val="333333"/>
                </a:solidFill>
                <a:latin typeface="Roboto"/>
              </a:rPr>
              <a:t>rapi</a:t>
            </a:r>
            <a:r>
              <a:rPr lang="en-ID" dirty="0">
                <a:solidFill>
                  <a:srgbClr val="333333"/>
                </a:solidFill>
                <a:latin typeface="Roboto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459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D9D6EE-4670-AE4E-92F4-11D8F96FDA81}"/>
              </a:ext>
            </a:extLst>
          </p:cNvPr>
          <p:cNvSpPr/>
          <p:nvPr/>
        </p:nvSpPr>
        <p:spPr>
          <a:xfrm>
            <a:off x="7054974" y="823020"/>
            <a:ext cx="40717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Keadilan dan kejujuran 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5B0419-7E36-424E-90C5-778D7B12EE39}"/>
              </a:ext>
            </a:extLst>
          </p:cNvPr>
          <p:cNvSpPr/>
          <p:nvPr/>
        </p:nvSpPr>
        <p:spPr>
          <a:xfrm>
            <a:off x="2374454" y="2191172"/>
            <a:ext cx="145456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 err="1">
                <a:latin typeface="Roboto"/>
              </a:rPr>
              <a:t>Prinsip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manajemen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keadilan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kejujuran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sering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terjadi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pada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nilai-nilai</a:t>
            </a:r>
            <a:r>
              <a:rPr lang="en-ID" dirty="0">
                <a:latin typeface="Roboto"/>
              </a:rPr>
              <a:t> inti </a:t>
            </a:r>
            <a:r>
              <a:rPr lang="en-ID" dirty="0" err="1">
                <a:latin typeface="Roboto"/>
              </a:rPr>
              <a:t>dari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suatu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organisasi</a:t>
            </a:r>
            <a:r>
              <a:rPr lang="en-ID" dirty="0">
                <a:latin typeface="Roboto"/>
              </a:rPr>
              <a:t>. </a:t>
            </a:r>
            <a:r>
              <a:rPr lang="en-ID" dirty="0" err="1">
                <a:latin typeface="Roboto"/>
              </a:rPr>
              <a:t>Menurut</a:t>
            </a:r>
            <a:r>
              <a:rPr lang="en-ID" dirty="0">
                <a:latin typeface="Roboto"/>
              </a:rPr>
              <a:t> Henri Fayol, </a:t>
            </a:r>
            <a:r>
              <a:rPr lang="en-ID" dirty="0" err="1">
                <a:latin typeface="Roboto"/>
              </a:rPr>
              <a:t>karyawan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harus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diperlakukan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dengan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adil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setara</a:t>
            </a:r>
            <a:r>
              <a:rPr lang="en-ID" dirty="0">
                <a:latin typeface="Roboto"/>
              </a:rPr>
              <a:t>. </a:t>
            </a:r>
            <a:r>
              <a:rPr lang="en-ID" dirty="0" err="1">
                <a:latin typeface="Roboto"/>
              </a:rPr>
              <a:t>Karyawan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harus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berada</a:t>
            </a:r>
            <a:r>
              <a:rPr lang="en-ID" dirty="0">
                <a:latin typeface="Roboto"/>
              </a:rPr>
              <a:t> di </a:t>
            </a:r>
            <a:r>
              <a:rPr lang="en-ID" dirty="0" err="1">
                <a:latin typeface="Roboto"/>
              </a:rPr>
              <a:t>tempat</a:t>
            </a:r>
            <a:r>
              <a:rPr lang="en-ID" dirty="0">
                <a:latin typeface="Roboto"/>
              </a:rPr>
              <a:t> yang </a:t>
            </a:r>
            <a:r>
              <a:rPr lang="en-ID" dirty="0" err="1">
                <a:latin typeface="Roboto"/>
              </a:rPr>
              <a:t>tepat</a:t>
            </a:r>
            <a:r>
              <a:rPr lang="en-ID" dirty="0">
                <a:latin typeface="Roboto"/>
              </a:rPr>
              <a:t> di </a:t>
            </a:r>
            <a:r>
              <a:rPr lang="en-ID" dirty="0" err="1">
                <a:latin typeface="Roboto"/>
              </a:rPr>
              <a:t>organisasi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untuk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melakukan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hal</a:t>
            </a:r>
            <a:r>
              <a:rPr lang="en-ID" dirty="0">
                <a:latin typeface="Roboto"/>
              </a:rPr>
              <a:t> yang </a:t>
            </a:r>
            <a:r>
              <a:rPr lang="en-ID" dirty="0" err="1">
                <a:latin typeface="Roboto"/>
              </a:rPr>
              <a:t>benar</a:t>
            </a:r>
            <a:r>
              <a:rPr lang="en-ID" dirty="0">
                <a:latin typeface="Roboto"/>
              </a:rPr>
              <a:t>. </a:t>
            </a:r>
            <a:r>
              <a:rPr lang="en-ID" dirty="0" err="1">
                <a:latin typeface="Roboto"/>
              </a:rPr>
              <a:t>Manajer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harus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mengawasi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memantau</a:t>
            </a:r>
            <a:r>
              <a:rPr lang="en-ID" dirty="0">
                <a:latin typeface="Roboto"/>
              </a:rPr>
              <a:t> proses </a:t>
            </a:r>
            <a:r>
              <a:rPr lang="en-ID" dirty="0" err="1">
                <a:latin typeface="Roboto"/>
              </a:rPr>
              <a:t>ini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mereka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harus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memperlakukan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karyawan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secara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adil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tidak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memihak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80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B192A3-064A-A542-9F68-2BD3A712D83A}"/>
              </a:ext>
            </a:extLst>
          </p:cNvPr>
          <p:cNvSpPr/>
          <p:nvPr/>
        </p:nvSpPr>
        <p:spPr>
          <a:xfrm>
            <a:off x="7270998" y="823020"/>
            <a:ext cx="37783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Penggajian karyawan 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48D923-2146-8F4C-86D4-1ACAD2BCF52C}"/>
              </a:ext>
            </a:extLst>
          </p:cNvPr>
          <p:cNvSpPr/>
          <p:nvPr/>
        </p:nvSpPr>
        <p:spPr>
          <a:xfrm>
            <a:off x="2518470" y="2119164"/>
            <a:ext cx="142575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 err="1">
                <a:latin typeface="Roboto"/>
              </a:rPr>
              <a:t>Motivasi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produktivitas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adalah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dua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hal</a:t>
            </a:r>
            <a:r>
              <a:rPr lang="en-ID" dirty="0">
                <a:latin typeface="Roboto"/>
              </a:rPr>
              <a:t> yang </a:t>
            </a:r>
            <a:r>
              <a:rPr lang="en-ID" dirty="0" err="1">
                <a:latin typeface="Roboto"/>
              </a:rPr>
              <a:t>berkaitan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dalam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kelancaran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organisasi</a:t>
            </a:r>
            <a:r>
              <a:rPr lang="en-ID" dirty="0">
                <a:latin typeface="Roboto"/>
              </a:rPr>
              <a:t>. </a:t>
            </a:r>
            <a:r>
              <a:rPr lang="en-ID" dirty="0" err="1">
                <a:latin typeface="Roboto"/>
              </a:rPr>
              <a:t>Prinsip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manajemen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ini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menjelaskan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bahwa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penggajian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harus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cukup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untuk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membuat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karyawan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termotivasi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produktif</a:t>
            </a:r>
            <a:r>
              <a:rPr lang="en-ID" dirty="0">
                <a:latin typeface="Roboto"/>
              </a:rPr>
              <a:t>. Ada </a:t>
            </a:r>
            <a:r>
              <a:rPr lang="en-ID" dirty="0" err="1">
                <a:latin typeface="Roboto"/>
              </a:rPr>
              <a:t>dua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jenis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penggajian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yaitu</a:t>
            </a:r>
            <a:r>
              <a:rPr lang="en-ID" dirty="0">
                <a:latin typeface="Roboto"/>
              </a:rPr>
              <a:t> non-</a:t>
            </a:r>
            <a:r>
              <a:rPr lang="en-ID" dirty="0" err="1">
                <a:latin typeface="Roboto"/>
              </a:rPr>
              <a:t>moneter</a:t>
            </a:r>
            <a:r>
              <a:rPr lang="en-ID" dirty="0">
                <a:latin typeface="Roboto"/>
              </a:rPr>
              <a:t> (</a:t>
            </a:r>
            <a:r>
              <a:rPr lang="en-ID" dirty="0" err="1">
                <a:latin typeface="Roboto"/>
              </a:rPr>
              <a:t>pujian</a:t>
            </a:r>
            <a:r>
              <a:rPr lang="en-ID" dirty="0">
                <a:latin typeface="Roboto"/>
              </a:rPr>
              <a:t>, </a:t>
            </a:r>
            <a:r>
              <a:rPr lang="en-ID" dirty="0" err="1">
                <a:latin typeface="Roboto"/>
              </a:rPr>
              <a:t>tanggung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jawab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lebih</a:t>
            </a:r>
            <a:r>
              <a:rPr lang="en-ID" dirty="0">
                <a:latin typeface="Roboto"/>
              </a:rPr>
              <a:t>, </a:t>
            </a:r>
            <a:r>
              <a:rPr lang="en-ID" dirty="0" err="1">
                <a:latin typeface="Roboto"/>
              </a:rPr>
              <a:t>kredit</a:t>
            </a:r>
            <a:r>
              <a:rPr lang="en-ID" dirty="0">
                <a:latin typeface="Roboto"/>
              </a:rPr>
              <a:t>)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moneter</a:t>
            </a:r>
            <a:r>
              <a:rPr lang="en-ID" dirty="0">
                <a:latin typeface="Roboto"/>
              </a:rPr>
              <a:t> (</a:t>
            </a:r>
            <a:r>
              <a:rPr lang="en-ID" dirty="0" err="1">
                <a:latin typeface="Roboto"/>
              </a:rPr>
              <a:t>kompensasi</a:t>
            </a:r>
            <a:r>
              <a:rPr lang="en-ID" dirty="0">
                <a:latin typeface="Roboto"/>
              </a:rPr>
              <a:t>, bonus </a:t>
            </a:r>
            <a:r>
              <a:rPr lang="en-ID" dirty="0" err="1">
                <a:latin typeface="Roboto"/>
              </a:rPr>
              <a:t>atau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kompensasi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finansial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lainnya</a:t>
            </a:r>
            <a:r>
              <a:rPr lang="en-ID" dirty="0">
                <a:latin typeface="Roboto"/>
              </a:rPr>
              <a:t>). </a:t>
            </a:r>
            <a:r>
              <a:rPr lang="en-ID" dirty="0" err="1">
                <a:latin typeface="Roboto"/>
              </a:rPr>
              <a:t>Pada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akhirnya</a:t>
            </a:r>
            <a:r>
              <a:rPr lang="en-ID" dirty="0">
                <a:latin typeface="Roboto"/>
              </a:rPr>
              <a:t>, </a:t>
            </a:r>
            <a:r>
              <a:rPr lang="en-ID" dirty="0" err="1">
                <a:latin typeface="Roboto"/>
              </a:rPr>
              <a:t>ini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adalah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tentang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menghargai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upaya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karyawan</a:t>
            </a:r>
            <a:r>
              <a:rPr lang="en-ID" dirty="0">
                <a:latin typeface="Roboto"/>
              </a:rPr>
              <a:t> yang </a:t>
            </a:r>
            <a:r>
              <a:rPr lang="en-ID" dirty="0" err="1">
                <a:latin typeface="Roboto"/>
              </a:rPr>
              <a:t>telah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dilakukan</a:t>
            </a:r>
            <a:r>
              <a:rPr lang="en-ID" dirty="0">
                <a:latin typeface="Roboto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78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6978091-FE8A-734B-8A49-3E756B67E418}"/>
              </a:ext>
            </a:extLst>
          </p:cNvPr>
          <p:cNvSpPr/>
          <p:nvPr/>
        </p:nvSpPr>
        <p:spPr>
          <a:xfrm>
            <a:off x="7487022" y="679004"/>
            <a:ext cx="33177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Kesatuan perintah 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66F2F9-FFE3-C84B-AC9F-4BB278213CE4}"/>
              </a:ext>
            </a:extLst>
          </p:cNvPr>
          <p:cNvSpPr/>
          <p:nvPr/>
        </p:nvSpPr>
        <p:spPr>
          <a:xfrm>
            <a:off x="1510358" y="1650236"/>
            <a:ext cx="153377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D" dirty="0" err="1">
                <a:latin typeface="Roboto"/>
              </a:rPr>
              <a:t>Manajemen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otoritas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untuk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memproses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pengambilan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keputusan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harus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seimbang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dalam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sebuah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organisasi</a:t>
            </a:r>
            <a:r>
              <a:rPr lang="en-ID" dirty="0">
                <a:latin typeface="Roboto"/>
              </a:rPr>
              <a:t>. </a:t>
            </a:r>
            <a:r>
              <a:rPr lang="en-ID" dirty="0" err="1">
                <a:latin typeface="Roboto"/>
              </a:rPr>
              <a:t>Ini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tergantung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pada</a:t>
            </a:r>
            <a:r>
              <a:rPr lang="en-ID" dirty="0">
                <a:latin typeface="Roboto"/>
              </a:rPr>
              <a:t> volume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ukuran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organisasi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tersebut</a:t>
            </a:r>
            <a:r>
              <a:rPr lang="en-ID" dirty="0">
                <a:latin typeface="Roboto"/>
              </a:rPr>
              <a:t>.</a:t>
            </a:r>
          </a:p>
          <a:p>
            <a:pPr algn="just"/>
            <a:r>
              <a:rPr lang="en-ID" dirty="0" err="1">
                <a:latin typeface="Roboto"/>
              </a:rPr>
              <a:t>Sentralisasi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berarti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meletakan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konsentrasi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otoritas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dalam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pengambilan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keputusan</a:t>
            </a:r>
            <a:r>
              <a:rPr lang="en-ID" dirty="0">
                <a:latin typeface="Roboto"/>
              </a:rPr>
              <a:t> di </a:t>
            </a:r>
            <a:r>
              <a:rPr lang="en-ID" dirty="0" err="1">
                <a:latin typeface="Roboto"/>
              </a:rPr>
              <a:t>manajemen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puncak</a:t>
            </a:r>
            <a:r>
              <a:rPr lang="en-ID" dirty="0">
                <a:latin typeface="Roboto"/>
              </a:rPr>
              <a:t> (dewan </a:t>
            </a:r>
            <a:r>
              <a:rPr lang="en-ID" dirty="0" err="1">
                <a:latin typeface="Roboto"/>
              </a:rPr>
              <a:t>eksekutif</a:t>
            </a:r>
            <a:r>
              <a:rPr lang="en-ID" dirty="0">
                <a:latin typeface="Roboto"/>
              </a:rPr>
              <a:t>). </a:t>
            </a:r>
            <a:r>
              <a:rPr lang="en-ID" dirty="0" err="1">
                <a:latin typeface="Roboto"/>
              </a:rPr>
              <a:t>Berbagi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kewenangan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untuk</a:t>
            </a:r>
            <a:r>
              <a:rPr lang="en-ID" dirty="0">
                <a:latin typeface="Roboto"/>
              </a:rPr>
              <a:t> proses </a:t>
            </a:r>
            <a:r>
              <a:rPr lang="en-ID" dirty="0" err="1">
                <a:latin typeface="Roboto"/>
              </a:rPr>
              <a:t>pengambilan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keputusan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dengan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tingkat</a:t>
            </a:r>
            <a:r>
              <a:rPr lang="en-ID" dirty="0">
                <a:latin typeface="Roboto"/>
              </a:rPr>
              <a:t> yang </a:t>
            </a:r>
            <a:r>
              <a:rPr lang="en-ID" dirty="0" err="1">
                <a:latin typeface="Roboto"/>
              </a:rPr>
              <a:t>lebih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rendah</a:t>
            </a:r>
            <a:r>
              <a:rPr lang="en-ID" dirty="0">
                <a:latin typeface="Roboto"/>
              </a:rPr>
              <a:t> (</a:t>
            </a:r>
            <a:r>
              <a:rPr lang="en-ID" dirty="0" err="1">
                <a:latin typeface="Roboto"/>
              </a:rPr>
              <a:t>manajemen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menengah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bawah</a:t>
            </a:r>
            <a:r>
              <a:rPr lang="en-ID" dirty="0">
                <a:latin typeface="Roboto"/>
              </a:rPr>
              <a:t>), </a:t>
            </a:r>
            <a:r>
              <a:rPr lang="en-ID" dirty="0" err="1">
                <a:latin typeface="Roboto"/>
              </a:rPr>
              <a:t>disebut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sebagai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desentralisasi</a:t>
            </a:r>
            <a:r>
              <a:rPr lang="en-ID" dirty="0">
                <a:latin typeface="Roboto"/>
              </a:rPr>
              <a:t>. Henri Fayol </a:t>
            </a:r>
            <a:r>
              <a:rPr lang="en-ID" dirty="0" err="1">
                <a:latin typeface="Roboto"/>
              </a:rPr>
              <a:t>mengindikasikan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bahwa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organisasi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harus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berusaha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untuk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melakukan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keseimbangan</a:t>
            </a:r>
            <a:r>
              <a:rPr lang="en-ID" dirty="0">
                <a:latin typeface="Roboto"/>
              </a:rPr>
              <a:t> yang </a:t>
            </a:r>
            <a:r>
              <a:rPr lang="en-ID" dirty="0" err="1">
                <a:latin typeface="Roboto"/>
              </a:rPr>
              <a:t>baik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dalam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hal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ini</a:t>
            </a:r>
            <a:r>
              <a:rPr lang="en-ID" dirty="0">
                <a:latin typeface="Roboto"/>
              </a:rPr>
              <a:t>.</a:t>
            </a:r>
            <a:endParaRPr lang="en-ID" b="0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621463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3A2941-03EB-ED46-B6AC-2A0B06900E5A}"/>
              </a:ext>
            </a:extLst>
          </p:cNvPr>
          <p:cNvSpPr/>
          <p:nvPr/>
        </p:nvSpPr>
        <p:spPr>
          <a:xfrm>
            <a:off x="5614814" y="606996"/>
            <a:ext cx="6959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Semangat kesatuan dan semangat korps 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D164D6-B2AE-C144-B1EA-3D0BF029FCCB}"/>
              </a:ext>
            </a:extLst>
          </p:cNvPr>
          <p:cNvSpPr/>
          <p:nvPr/>
        </p:nvSpPr>
        <p:spPr>
          <a:xfrm>
            <a:off x="1870398" y="1831132"/>
            <a:ext cx="151216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 err="1">
                <a:latin typeface="Roboto"/>
              </a:rPr>
              <a:t>Prinsip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manajemen</a:t>
            </a:r>
            <a:r>
              <a:rPr lang="en-ID" dirty="0">
                <a:latin typeface="Roboto"/>
              </a:rPr>
              <a:t> ‘Unity of command’ </a:t>
            </a:r>
            <a:r>
              <a:rPr lang="en-ID" dirty="0" err="1">
                <a:latin typeface="Roboto"/>
              </a:rPr>
              <a:t>atau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kesatuan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komando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adalah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bahwa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setiap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karyawan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harus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menerima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perintah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dari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satu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manajer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sehingga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karyawan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memiliki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tanggung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jawab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kepada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manajer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tersebut</a:t>
            </a:r>
            <a:r>
              <a:rPr lang="en-ID" dirty="0">
                <a:latin typeface="Roboto"/>
              </a:rPr>
              <a:t>. </a:t>
            </a:r>
            <a:r>
              <a:rPr lang="en-ID" dirty="0" err="1">
                <a:latin typeface="Roboto"/>
              </a:rPr>
              <a:t>Jika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tugas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tanggung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jawab</a:t>
            </a:r>
            <a:r>
              <a:rPr lang="en-ID" dirty="0">
                <a:latin typeface="Roboto"/>
              </a:rPr>
              <a:t> yang </a:t>
            </a:r>
            <a:r>
              <a:rPr lang="en-ID" dirty="0" err="1">
                <a:latin typeface="Roboto"/>
              </a:rPr>
              <a:t>dipercayakan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kepada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karyawan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diberikan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oleh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lebih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dari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satu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manajer</a:t>
            </a:r>
            <a:r>
              <a:rPr lang="en-ID" dirty="0">
                <a:latin typeface="Roboto"/>
              </a:rPr>
              <a:t>, </a:t>
            </a:r>
            <a:r>
              <a:rPr lang="en-ID" dirty="0" err="1">
                <a:latin typeface="Roboto"/>
              </a:rPr>
              <a:t>ini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dapat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menyebabkan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kebingungan</a:t>
            </a:r>
            <a:r>
              <a:rPr lang="en-ID" dirty="0">
                <a:latin typeface="Roboto"/>
              </a:rPr>
              <a:t> yang </a:t>
            </a:r>
            <a:r>
              <a:rPr lang="en-ID" dirty="0" err="1">
                <a:latin typeface="Roboto"/>
              </a:rPr>
              <a:t>dapat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menyebabkan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konflik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bagi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karyawan</a:t>
            </a:r>
            <a:r>
              <a:rPr lang="en-ID" dirty="0">
                <a:latin typeface="Roboto"/>
              </a:rPr>
              <a:t>. </a:t>
            </a:r>
            <a:r>
              <a:rPr lang="en-ID" dirty="0" err="1">
                <a:latin typeface="Roboto"/>
              </a:rPr>
              <a:t>Dengan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menggunakan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prinsip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ini</a:t>
            </a:r>
            <a:r>
              <a:rPr lang="en-ID" dirty="0">
                <a:latin typeface="Roboto"/>
              </a:rPr>
              <a:t>, </a:t>
            </a:r>
            <a:r>
              <a:rPr lang="en-ID" dirty="0" err="1">
                <a:latin typeface="Roboto"/>
              </a:rPr>
              <a:t>tanggung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jawab</a:t>
            </a:r>
            <a:r>
              <a:rPr lang="en-ID" dirty="0">
                <a:latin typeface="Roboto"/>
              </a:rPr>
              <a:t> agar </a:t>
            </a:r>
            <a:r>
              <a:rPr lang="en-ID" dirty="0" err="1">
                <a:latin typeface="Roboto"/>
              </a:rPr>
              <a:t>terhindar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dari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kesalahan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akan</a:t>
            </a:r>
            <a:r>
              <a:rPr lang="en-ID" dirty="0">
                <a:latin typeface="Roboto"/>
              </a:rPr>
              <a:t> </a:t>
            </a:r>
            <a:r>
              <a:rPr lang="en-ID" dirty="0" err="1">
                <a:latin typeface="Roboto"/>
              </a:rPr>
              <a:t>bisa</a:t>
            </a:r>
            <a:r>
              <a:rPr lang="en-ID" dirty="0">
                <a:latin typeface="Roboto"/>
              </a:rPr>
              <a:t> di </a:t>
            </a:r>
            <a:r>
              <a:rPr lang="en-ID" dirty="0" err="1">
                <a:latin typeface="Roboto"/>
              </a:rPr>
              <a:t>minimalisir</a:t>
            </a:r>
            <a:r>
              <a:rPr lang="en-ID" dirty="0">
                <a:latin typeface="Roboto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552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C85D57-E076-634D-AD37-285DE82B2BEA}"/>
              </a:ext>
            </a:extLst>
          </p:cNvPr>
          <p:cNvSpPr/>
          <p:nvPr/>
        </p:nvSpPr>
        <p:spPr>
          <a:xfrm>
            <a:off x="7487022" y="751012"/>
            <a:ext cx="3413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Time</a:t>
            </a:r>
            <a:r>
              <a:rPr lang="id-ID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management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AFD7FB-75EF-974C-9268-65759093EC22}"/>
              </a:ext>
            </a:extLst>
          </p:cNvPr>
          <p:cNvSpPr/>
          <p:nvPr/>
        </p:nvSpPr>
        <p:spPr>
          <a:xfrm>
            <a:off x="2158430" y="1687116"/>
            <a:ext cx="14761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 err="1">
                <a:latin typeface="Lato"/>
              </a:rPr>
              <a:t>Manajemen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waktu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adalah</a:t>
            </a:r>
            <a:r>
              <a:rPr lang="en-ID" dirty="0">
                <a:latin typeface="Lato"/>
              </a:rPr>
              <a:t> proses </a:t>
            </a:r>
            <a:r>
              <a:rPr lang="en-ID" dirty="0" err="1">
                <a:latin typeface="Lato"/>
              </a:rPr>
              <a:t>perencanaan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dan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pengendalian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secara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sadar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terhadap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waktu</a:t>
            </a:r>
            <a:r>
              <a:rPr lang="en-ID" dirty="0">
                <a:latin typeface="Lato"/>
              </a:rPr>
              <a:t> yang </a:t>
            </a:r>
            <a:r>
              <a:rPr lang="en-ID" dirty="0" err="1">
                <a:latin typeface="Lato"/>
              </a:rPr>
              <a:t>dihabiskan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untuk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kegiatan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tertentu</a:t>
            </a:r>
            <a:r>
              <a:rPr lang="en-ID" dirty="0">
                <a:latin typeface="Lato"/>
              </a:rPr>
              <a:t>, </a:t>
            </a:r>
            <a:r>
              <a:rPr lang="en-ID" dirty="0" err="1">
                <a:latin typeface="Lato"/>
              </a:rPr>
              <a:t>terutama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untuk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meningkatkan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efektivitas</a:t>
            </a:r>
            <a:r>
              <a:rPr lang="en-ID" dirty="0">
                <a:latin typeface="Lato"/>
              </a:rPr>
              <a:t>, </a:t>
            </a:r>
            <a:r>
              <a:rPr lang="en-ID" dirty="0" err="1">
                <a:latin typeface="Lato"/>
              </a:rPr>
              <a:t>efisiensi</a:t>
            </a:r>
            <a:r>
              <a:rPr lang="en-ID" dirty="0">
                <a:latin typeface="Lato"/>
              </a:rPr>
              <a:t>, </a:t>
            </a:r>
            <a:r>
              <a:rPr lang="en-ID" dirty="0" err="1">
                <a:latin typeface="Lato"/>
              </a:rPr>
              <a:t>dan</a:t>
            </a:r>
            <a:r>
              <a:rPr lang="en-ID" dirty="0">
                <a:latin typeface="Lato"/>
              </a:rPr>
              <a:t> </a:t>
            </a:r>
            <a:r>
              <a:rPr lang="en-ID" dirty="0" err="1">
                <a:latin typeface="Lato"/>
              </a:rPr>
              <a:t>produktivitas</a:t>
            </a:r>
            <a:r>
              <a:rPr lang="en-ID" dirty="0">
                <a:latin typeface="Lato"/>
              </a:rPr>
              <a:t>.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4E0306-F9AE-D147-8105-649C8F58F36D}"/>
              </a:ext>
            </a:extLst>
          </p:cNvPr>
          <p:cNvSpPr/>
          <p:nvPr/>
        </p:nvSpPr>
        <p:spPr>
          <a:xfrm>
            <a:off x="2158430" y="3608105"/>
            <a:ext cx="157697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Keterampilan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manajemen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mencakup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berbagai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keterampilan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membantu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mengatur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baik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keterampilan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manajemen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paling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penting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termasuk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Peorganisasian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Prioritas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Menentukan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tujuan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Komunikasi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Perencanaan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Delegasi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pembagian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tugas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Mengendalikan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stress</a:t>
            </a:r>
          </a:p>
        </p:txBody>
      </p:sp>
    </p:spTree>
    <p:extLst>
      <p:ext uri="{BB962C8B-B14F-4D97-AF65-F5344CB8AC3E}">
        <p14:creationId xmlns:p14="http://schemas.microsoft.com/office/powerpoint/2010/main" val="2740983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 </a:t>
            </a:r>
            <a:r>
              <a:rPr lang="en-US" dirty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526440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3F00C-1C99-364E-AC58-705E5247D9EE}"/>
              </a:ext>
            </a:extLst>
          </p:cNvPr>
          <p:cNvSpPr txBox="1">
            <a:spLocks/>
          </p:cNvSpPr>
          <p:nvPr/>
        </p:nvSpPr>
        <p:spPr>
          <a:xfrm>
            <a:off x="2608049" y="462980"/>
            <a:ext cx="12241360" cy="720080"/>
          </a:xfrm>
          <a:prstGeom prst="rect">
            <a:avLst/>
          </a:prstGeom>
        </p:spPr>
        <p:txBody>
          <a:bodyPr/>
          <a:lstStyle>
            <a:lvl1pPr marL="0" indent="0" algn="l" defTabSz="1632753" rtl="0" eaLnBrk="1" latinLnBrk="0" hangingPunct="1">
              <a:spcBef>
                <a:spcPct val="20000"/>
              </a:spcBef>
              <a:buFontTx/>
              <a:buNone/>
              <a:defRPr sz="32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828000" indent="-360000" algn="l" defTabSz="1632753" rtl="0" eaLnBrk="1" latinLnBrk="0" hangingPunct="1">
              <a:spcBef>
                <a:spcPct val="20000"/>
              </a:spcBef>
              <a:buFontTx/>
              <a:buChar char="●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88000" indent="-360000" algn="l" defTabSz="1632753" rtl="0" eaLnBrk="1" latinLnBrk="0" hangingPunct="1">
              <a:spcBef>
                <a:spcPct val="20000"/>
              </a:spcBef>
              <a:buFontTx/>
              <a:buChar char="●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Tx/>
              <a:buChar char="●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Tx/>
              <a:buChar char="●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err="1"/>
              <a:t>Pengertian</a:t>
            </a:r>
            <a:r>
              <a:rPr lang="en-US" b="1" dirty="0"/>
              <a:t> </a:t>
            </a:r>
            <a:r>
              <a:rPr lang="en-US" b="1" dirty="0" err="1"/>
              <a:t>Supervisi</a:t>
            </a:r>
            <a:endParaRPr lang="en-U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4DAEEF8-2772-294C-9AA8-25467DD0F5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1398" y="2967643"/>
            <a:ext cx="6336704" cy="424847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FDEEB6-EDA3-4543-B5B4-087FAB7BE6D9}"/>
              </a:ext>
            </a:extLst>
          </p:cNvPr>
          <p:cNvSpPr/>
          <p:nvPr/>
        </p:nvSpPr>
        <p:spPr>
          <a:xfrm>
            <a:off x="2086422" y="1425213"/>
            <a:ext cx="14473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Supervisi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kegiatan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mengawasi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mengelola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perusahaan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bawahnya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area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tertentu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sedangkan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supervisor/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penyelia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orang yang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melaksanakan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tugas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F683C57-9925-6B49-8A43-0AD4120E0622}"/>
              </a:ext>
            </a:extLst>
          </p:cNvPr>
          <p:cNvSpPr/>
          <p:nvPr/>
        </p:nvSpPr>
        <p:spPr>
          <a:xfrm>
            <a:off x="2086422" y="3012868"/>
            <a:ext cx="9140825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/>
              <a:t>Penyelia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jabatan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organisasi</a:t>
            </a:r>
            <a:endParaRPr lang="en-US" dirty="0"/>
          </a:p>
          <a:p>
            <a:r>
              <a:rPr lang="en-US" dirty="0" err="1"/>
              <a:t>Seorang</a:t>
            </a:r>
            <a:r>
              <a:rPr lang="en-US" dirty="0"/>
              <a:t> </a:t>
            </a:r>
            <a:r>
              <a:rPr lang="en-US" dirty="0" err="1"/>
              <a:t>penyelia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ganda</a:t>
            </a:r>
            <a:r>
              <a:rPr lang="en-US" dirty="0"/>
              <a:t>.</a:t>
            </a:r>
          </a:p>
          <a:p>
            <a:r>
              <a:rPr lang="en-US" dirty="0" err="1"/>
              <a:t>Pertama</a:t>
            </a:r>
            <a:r>
              <a:rPr lang="en-US" dirty="0"/>
              <a:t> :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pemimpin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membimbing</a:t>
            </a:r>
            <a:r>
              <a:rPr lang="en-US" dirty="0"/>
              <a:t>, </a:t>
            </a:r>
            <a:r>
              <a:rPr lang="en-US" dirty="0" err="1"/>
              <a:t>memotivasi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mengendalikan</a:t>
            </a:r>
            <a:r>
              <a:rPr lang="en-US" dirty="0"/>
              <a:t> </a:t>
            </a:r>
            <a:r>
              <a:rPr lang="en-US" dirty="0" err="1"/>
              <a:t>karyawan</a:t>
            </a:r>
            <a:endParaRPr lang="en-US" dirty="0"/>
          </a:p>
          <a:p>
            <a:r>
              <a:rPr lang="en-US" dirty="0" err="1"/>
              <a:t>kedua</a:t>
            </a:r>
            <a:r>
              <a:rPr lang="en-US" dirty="0"/>
              <a:t>    : Wakil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manajemen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mempertanggungjawabkan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bagiannya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atasannya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730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012932E-B31C-E049-9040-E9A926FABA3A}"/>
              </a:ext>
            </a:extLst>
          </p:cNvPr>
          <p:cNvSpPr/>
          <p:nvPr/>
        </p:nvSpPr>
        <p:spPr>
          <a:xfrm>
            <a:off x="7559030" y="679004"/>
            <a:ext cx="21743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Rekrutmen</a:t>
            </a:r>
            <a:r>
              <a:rPr lang="en-ID" b="1" dirty="0"/>
              <a:t> </a:t>
            </a:r>
            <a:endParaRPr lang="en-US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D3D666-3C0D-D846-9F42-92ECC01145BC}"/>
              </a:ext>
            </a:extLst>
          </p:cNvPr>
          <p:cNvSpPr/>
          <p:nvPr/>
        </p:nvSpPr>
        <p:spPr>
          <a:xfrm>
            <a:off x="1726382" y="1399084"/>
            <a:ext cx="16201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 err="1"/>
              <a:t>Rekrutmen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serangkaian</a:t>
            </a:r>
            <a:r>
              <a:rPr lang="en-ID" dirty="0"/>
              <a:t> </a:t>
            </a:r>
            <a:r>
              <a:rPr lang="en-ID" dirty="0" err="1"/>
              <a:t>aktivitas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mencari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memikat</a:t>
            </a:r>
            <a:r>
              <a:rPr lang="en-ID" dirty="0"/>
              <a:t> </a:t>
            </a:r>
            <a:r>
              <a:rPr lang="en-ID" dirty="0" err="1"/>
              <a:t>pelamar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motivasi,kemampuan</a:t>
            </a:r>
            <a:r>
              <a:rPr lang="en-ID" dirty="0"/>
              <a:t>, </a:t>
            </a:r>
            <a:r>
              <a:rPr lang="en-ID" dirty="0" err="1"/>
              <a:t>keahlian</a:t>
            </a:r>
            <a:r>
              <a:rPr lang="en-ID" dirty="0"/>
              <a:t>, da </a:t>
            </a:r>
            <a:r>
              <a:rPr lang="en-ID" dirty="0" err="1"/>
              <a:t>pengetahuan</a:t>
            </a:r>
            <a:r>
              <a:rPr lang="en-ID" dirty="0"/>
              <a:t> yang </a:t>
            </a:r>
            <a:r>
              <a:rPr lang="en-ID" dirty="0" err="1"/>
              <a:t>diperlukan</a:t>
            </a:r>
            <a:r>
              <a:rPr lang="en-ID" dirty="0"/>
              <a:t> </a:t>
            </a:r>
            <a:r>
              <a:rPr lang="en-ID" dirty="0" err="1"/>
              <a:t>guna</a:t>
            </a:r>
            <a:r>
              <a:rPr lang="en-ID" dirty="0"/>
              <a:t> </a:t>
            </a:r>
            <a:r>
              <a:rPr lang="en-ID" dirty="0" err="1"/>
              <a:t>menutupi</a:t>
            </a:r>
            <a:r>
              <a:rPr lang="en-ID" dirty="0"/>
              <a:t> </a:t>
            </a:r>
            <a:r>
              <a:rPr lang="en-ID" dirty="0" err="1"/>
              <a:t>kekurangan</a:t>
            </a:r>
            <a:r>
              <a:rPr lang="en-ID" dirty="0"/>
              <a:t> yang </a:t>
            </a:r>
            <a:r>
              <a:rPr lang="en-ID" dirty="0" err="1"/>
              <a:t>diidentifikasi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perencanaan</a:t>
            </a:r>
            <a:r>
              <a:rPr lang="en-ID" dirty="0"/>
              <a:t> </a:t>
            </a:r>
            <a:r>
              <a:rPr lang="en-ID" dirty="0" err="1"/>
              <a:t>kepegawaian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A3FA64-C4D3-3646-A152-015C256136EA}"/>
              </a:ext>
            </a:extLst>
          </p:cNvPr>
          <p:cNvSpPr/>
          <p:nvPr/>
        </p:nvSpPr>
        <p:spPr>
          <a:xfrm>
            <a:off x="1740931" y="3104049"/>
            <a:ext cx="154097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D" dirty="0" err="1"/>
              <a:t>Prinsip-prinsip</a:t>
            </a:r>
            <a:r>
              <a:rPr lang="en-ID" dirty="0"/>
              <a:t> yang </a:t>
            </a:r>
            <a:r>
              <a:rPr lang="en-ID" dirty="0" err="1"/>
              <a:t>semestinya</a:t>
            </a:r>
            <a:r>
              <a:rPr lang="en-ID" dirty="0"/>
              <a:t> </a:t>
            </a:r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sebuah</a:t>
            </a:r>
            <a:r>
              <a:rPr lang="en-ID" dirty="0"/>
              <a:t> proses </a:t>
            </a:r>
            <a:r>
              <a:rPr lang="en-ID" dirty="0" err="1"/>
              <a:t>rekrutmen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berikut</a:t>
            </a:r>
            <a:r>
              <a:rPr lang="en-ID" dirty="0"/>
              <a:t> :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ID" dirty="0" err="1"/>
              <a:t>Mutu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yang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direkrut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sesuai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kebutuhan</a:t>
            </a:r>
            <a:r>
              <a:rPr lang="en-ID" dirty="0"/>
              <a:t> yang </a:t>
            </a:r>
            <a:r>
              <a:rPr lang="en-ID" dirty="0" err="1"/>
              <a:t>diperlukan</a:t>
            </a:r>
            <a:r>
              <a:rPr lang="en-ID" dirty="0"/>
              <a:t> </a:t>
            </a:r>
            <a:r>
              <a:rPr lang="en-ID" dirty="0" err="1"/>
              <a:t>oleh</a:t>
            </a:r>
            <a:r>
              <a:rPr lang="en-ID" dirty="0"/>
              <a:t> </a:t>
            </a:r>
            <a:r>
              <a:rPr lang="en-ID" dirty="0" err="1"/>
              <a:t>perusahaan</a:t>
            </a:r>
            <a:r>
              <a:rPr lang="en-ID" dirty="0"/>
              <a:t> agar </a:t>
            </a:r>
            <a:r>
              <a:rPr lang="en-ID" dirty="0" err="1"/>
              <a:t>sesuai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kualifikasi</a:t>
            </a:r>
            <a:r>
              <a:rPr lang="en-ID" dirty="0"/>
              <a:t> </a:t>
            </a:r>
            <a:r>
              <a:rPr lang="en-ID" dirty="0" err="1"/>
              <a:t>jabatan</a:t>
            </a:r>
            <a:r>
              <a:rPr lang="en-ID" dirty="0"/>
              <a:t> yang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diisi</a:t>
            </a:r>
            <a:r>
              <a:rPr lang="en-ID" dirty="0"/>
              <a:t>,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menganalisis</a:t>
            </a:r>
            <a:r>
              <a:rPr lang="en-ID" dirty="0"/>
              <a:t> </a:t>
            </a:r>
            <a:r>
              <a:rPr lang="en-ID" dirty="0" err="1"/>
              <a:t>deskridsi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speksifikasi</a:t>
            </a:r>
            <a:r>
              <a:rPr lang="en-ID" dirty="0"/>
              <a:t> </a:t>
            </a:r>
            <a:r>
              <a:rPr lang="en-ID" dirty="0" err="1"/>
              <a:t>pekerjaan</a:t>
            </a:r>
            <a:r>
              <a:rPr lang="en-ID" dirty="0"/>
              <a:t>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yang </a:t>
            </a:r>
            <a:r>
              <a:rPr lang="en-ID" dirty="0" err="1"/>
              <a:t>diperlukan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sesuai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pekerjaan</a:t>
            </a:r>
            <a:r>
              <a:rPr lang="en-ID" dirty="0"/>
              <a:t> yang </a:t>
            </a:r>
            <a:r>
              <a:rPr lang="en-ID" dirty="0" err="1"/>
              <a:t>tersedia</a:t>
            </a:r>
            <a:r>
              <a:rPr lang="en-ID" dirty="0"/>
              <a:t>.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mendapatkan</a:t>
            </a:r>
            <a:r>
              <a:rPr lang="en-ID" dirty="0"/>
              <a:t> </a:t>
            </a:r>
            <a:r>
              <a:rPr lang="en-ID" dirty="0" err="1"/>
              <a:t>hal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 </a:t>
            </a:r>
            <a:r>
              <a:rPr lang="en-ID" dirty="0" err="1"/>
              <a:t>perlu</a:t>
            </a:r>
            <a:r>
              <a:rPr lang="en-ID" dirty="0"/>
              <a:t> </a:t>
            </a:r>
            <a:r>
              <a:rPr lang="en-ID" dirty="0" err="1"/>
              <a:t>dilakikan</a:t>
            </a:r>
            <a:r>
              <a:rPr lang="en-ID" dirty="0"/>
              <a:t> </a:t>
            </a:r>
            <a:r>
              <a:rPr lang="en-ID" dirty="0" err="1"/>
              <a:t>peramalan</a:t>
            </a:r>
            <a:r>
              <a:rPr lang="en-ID" dirty="0"/>
              <a:t> </a:t>
            </a:r>
            <a:r>
              <a:rPr lang="en-ID" dirty="0" err="1"/>
              <a:t>kebutuhan</a:t>
            </a:r>
            <a:r>
              <a:rPr lang="en-ID" dirty="0"/>
              <a:t> </a:t>
            </a:r>
            <a:r>
              <a:rPr lang="en-ID" dirty="0" err="1"/>
              <a:t>tenaga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analisis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kebutuhan</a:t>
            </a:r>
            <a:r>
              <a:rPr lang="en-ID" dirty="0"/>
              <a:t> </a:t>
            </a:r>
            <a:r>
              <a:rPr lang="en-ID" dirty="0" err="1"/>
              <a:t>tenaga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ID" dirty="0" err="1"/>
              <a:t>Biaya</a:t>
            </a:r>
            <a:r>
              <a:rPr lang="en-ID" dirty="0"/>
              <a:t> yang </a:t>
            </a:r>
            <a:r>
              <a:rPr lang="en-ID" dirty="0" err="1"/>
              <a:t>diperlukan</a:t>
            </a:r>
            <a:r>
              <a:rPr lang="en-ID" dirty="0"/>
              <a:t> minimal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perencanaan</a:t>
            </a:r>
            <a:r>
              <a:rPr lang="en-ID" dirty="0"/>
              <a:t> </a:t>
            </a:r>
            <a:r>
              <a:rPr lang="en-ID" dirty="0" err="1"/>
              <a:t>dan</a:t>
            </a:r>
            <a:r>
              <a:rPr lang="en-ID" dirty="0"/>
              <a:t> </a:t>
            </a:r>
            <a:r>
              <a:rPr lang="en-ID" dirty="0" err="1"/>
              <a:t>keputusan-keputusan</a:t>
            </a:r>
            <a:r>
              <a:rPr lang="en-ID" dirty="0"/>
              <a:t> </a:t>
            </a:r>
            <a:r>
              <a:rPr lang="en-ID" dirty="0" err="1"/>
              <a:t>strategi</a:t>
            </a:r>
            <a:r>
              <a:rPr lang="en-ID" dirty="0"/>
              <a:t>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perekrutan</a:t>
            </a:r>
            <a:r>
              <a:rPr lang="en-ID" dirty="0"/>
              <a:t>. e. </a:t>
            </a:r>
            <a:r>
              <a:rPr lang="en-ID" dirty="0" err="1"/>
              <a:t>Fleksibilitas</a:t>
            </a:r>
            <a:endParaRPr lang="en-ID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ID" dirty="0"/>
              <a:t> </a:t>
            </a:r>
            <a:r>
              <a:rPr lang="en-ID" dirty="0" err="1"/>
              <a:t>Pertimbangan-pertimbangan</a:t>
            </a:r>
            <a:r>
              <a:rPr lang="en-ID" dirty="0"/>
              <a:t> </a:t>
            </a:r>
            <a:r>
              <a:rPr lang="en-ID" dirty="0" err="1"/>
              <a:t>hukum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026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2B6E5C-531D-8C4B-A67F-3B4CC340ECB1}"/>
              </a:ext>
            </a:extLst>
          </p:cNvPr>
          <p:cNvSpPr/>
          <p:nvPr/>
        </p:nvSpPr>
        <p:spPr>
          <a:xfrm>
            <a:off x="7559030" y="823020"/>
            <a:ext cx="20090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Contolling</a:t>
            </a:r>
            <a:r>
              <a:rPr lang="en-ID" b="1" dirty="0"/>
              <a:t> </a:t>
            </a:r>
            <a:endParaRPr lang="en-US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72F69D-A460-BF40-8991-317BBC736191}"/>
              </a:ext>
            </a:extLst>
          </p:cNvPr>
          <p:cNvSpPr/>
          <p:nvPr/>
        </p:nvSpPr>
        <p:spPr>
          <a:xfrm>
            <a:off x="1222326" y="1759124"/>
            <a:ext cx="159137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en-ID" dirty="0">
                <a:solidFill>
                  <a:srgbClr val="FFFFFF"/>
                </a:solidFill>
                <a:latin typeface="Cherry Cream Soda"/>
              </a:rPr>
              <a:t>Controlling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atau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pengawasan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pengendalian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(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wasdal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)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adalah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proses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untuk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mengamati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secara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terus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menerus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pelaksanaan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kegiatan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sesuai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dengan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rencana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kerja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yang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sudah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disusun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mengadakan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koreksi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jika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terjadi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.</a:t>
            </a:r>
          </a:p>
          <a:p>
            <a:pPr indent="457200" algn="just"/>
            <a:r>
              <a:rPr lang="en-ID" dirty="0">
                <a:solidFill>
                  <a:srgbClr val="FFFFFF"/>
                </a:solidFill>
                <a:latin typeface="Cherry Cream Soda"/>
              </a:rPr>
              <a:t>Controlling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atau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pengawasan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adalah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fungsi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manajemen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dimana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peran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dari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personal yang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sudah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memiliki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tugas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,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wewenang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menjalankan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pelaksanaannya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perlu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dilakukan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pengawasan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agar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supaya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berjalan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sesuai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dengan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tujuan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,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visi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misi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perusahaan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. Di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dalam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manajemen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perusahaan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yang modern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fungsi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control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ini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biasanya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dilakukan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oleh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divisi audit internal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40F8F1-DFC4-2742-B1CA-53F8DA1E3E2F}"/>
              </a:ext>
            </a:extLst>
          </p:cNvPr>
          <p:cNvSpPr/>
          <p:nvPr/>
        </p:nvSpPr>
        <p:spPr>
          <a:xfrm>
            <a:off x="1366342" y="5935588"/>
            <a:ext cx="157697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dirty="0">
                <a:solidFill>
                  <a:srgbClr val="FFFFFF"/>
                </a:solidFill>
                <a:latin typeface="Cherry Cream Soda"/>
              </a:rPr>
              <a:t>Proses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pengawasan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memiliki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lima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tahapan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,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yaitu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Penetapan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standar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pelaksanaan</a:t>
            </a:r>
            <a:endParaRPr lang="en-ID" dirty="0">
              <a:solidFill>
                <a:srgbClr val="FFFFFF"/>
              </a:solidFill>
              <a:latin typeface="Cherry Cream Sod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Penentuan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pengukuran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pelaksanaan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kegiatan</a:t>
            </a:r>
            <a:endParaRPr lang="en-ID" dirty="0">
              <a:solidFill>
                <a:srgbClr val="FFFFFF"/>
              </a:solidFill>
              <a:latin typeface="Cherry Cream Sod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Pengukuran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pelaksanaan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kegiatan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nyata</a:t>
            </a:r>
            <a:endParaRPr lang="en-ID" dirty="0">
              <a:solidFill>
                <a:srgbClr val="FFFFFF"/>
              </a:solidFill>
              <a:latin typeface="Cherry Cream Sod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FFFFFF"/>
                </a:solidFill>
                <a:latin typeface="Cherry Cream Soda"/>
              </a:rPr>
              <a:t>Pembandingan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pelaksanaan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kegiatan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dengan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standar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penganalisaan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penyimpangan-penyimpangan</a:t>
            </a:r>
            <a:endParaRPr lang="en-ID" dirty="0">
              <a:solidFill>
                <a:srgbClr val="FFFFFF"/>
              </a:solidFill>
              <a:latin typeface="Cherry Cream Sod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dirty="0" err="1">
                <a:solidFill>
                  <a:srgbClr val="FFFFFF"/>
                </a:solidFill>
                <a:latin typeface="Cherry Cream Soda"/>
              </a:rPr>
              <a:t>Pengambilan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tindakan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koreksi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,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bila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 </a:t>
            </a:r>
            <a:r>
              <a:rPr lang="en-ID" dirty="0" err="1">
                <a:solidFill>
                  <a:srgbClr val="FFFFFF"/>
                </a:solidFill>
                <a:latin typeface="Cherry Cream Soda"/>
              </a:rPr>
              <a:t>diperlukan</a:t>
            </a:r>
            <a:r>
              <a:rPr lang="en-ID" dirty="0">
                <a:solidFill>
                  <a:srgbClr val="FFFFFF"/>
                </a:solidFill>
                <a:latin typeface="Cherry Cream Soda"/>
              </a:rPr>
              <a:t>.</a:t>
            </a:r>
            <a:br>
              <a:rPr lang="en-ID" dirty="0"/>
            </a:br>
            <a:br>
              <a:rPr lang="en-ID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813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10CD8D6-B5E8-654E-85CC-97EE430F0C34}"/>
              </a:ext>
            </a:extLst>
          </p:cNvPr>
          <p:cNvSpPr/>
          <p:nvPr/>
        </p:nvSpPr>
        <p:spPr>
          <a:xfrm>
            <a:off x="7559030" y="823020"/>
            <a:ext cx="20090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Contolling</a:t>
            </a:r>
            <a:r>
              <a:rPr lang="en-ID" b="1" dirty="0"/>
              <a:t> </a:t>
            </a:r>
            <a:endParaRPr lang="en-US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429CC0-E87A-1F4C-9926-C486FB1F724C}"/>
              </a:ext>
            </a:extLst>
          </p:cNvPr>
          <p:cNvSpPr/>
          <p:nvPr/>
        </p:nvSpPr>
        <p:spPr>
          <a:xfrm>
            <a:off x="934294" y="1615108"/>
            <a:ext cx="16561840" cy="827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Prinsip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Pengawasan</a:t>
            </a:r>
            <a:endParaRPr lang="en-ID" sz="28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Pengawasan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pimpinan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dimengerti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hasilnya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mudah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diukur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Misalnya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tentang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tugas-tugas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pokok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diselesaikan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</a:t>
            </a:r>
            <a:endParaRPr lang="en-ID" sz="28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Fungsi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pengawasan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difahami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pimpinan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kegiatan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sangat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penting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upaya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mencapai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tujuan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organisasi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unjuk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dijelaskan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kepada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seluruh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kinerja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terus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dinilai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pimpinan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pertimbangan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memberikan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reward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kepada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mereka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dianggap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mampu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bekerja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Manfaat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Pengawasan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fungsi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pengawasan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dilaksanakan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tepat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organisasi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memperoleh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manfaat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berupa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mengetahui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sejauh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mana program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sudah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dilaukan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pakah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sesuai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rencana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apakah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sumberdaya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telah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digunakan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sesuai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telah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ditetapkan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Fungsi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wasdal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meningkatkan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efisiensi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kegiatan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program.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mengetahui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adanya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penyimpangan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pemahaman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melaksanakan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tugas-tugasnya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mengetahui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apakah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sumber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lainnya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mencukupi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kebutuhan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telah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dimanfaatkan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efisien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mengetahui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sebab-sebab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terjadinya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penyimpangan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mengetahui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perlu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diberikan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penghargaan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dipromosikan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diberikan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pelatihan</a:t>
            </a:r>
            <a:r>
              <a:rPr lang="en-ID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lanjutan</a:t>
            </a:r>
            <a:b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522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33A4822-5405-C74C-93FC-D778A2DACC20}"/>
              </a:ext>
            </a:extLst>
          </p:cNvPr>
          <p:cNvSpPr/>
          <p:nvPr/>
        </p:nvSpPr>
        <p:spPr>
          <a:xfrm>
            <a:off x="6118870" y="606996"/>
            <a:ext cx="578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Wewenang dan Tanggung Jawab </a:t>
            </a:r>
            <a:endParaRPr lang="en-US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9751CD-6BF4-1E4A-8F90-85DE0A2AD6C3}"/>
              </a:ext>
            </a:extLst>
          </p:cNvPr>
          <p:cNvSpPr/>
          <p:nvPr/>
        </p:nvSpPr>
        <p:spPr>
          <a:xfrm>
            <a:off x="1318409" y="1615108"/>
            <a:ext cx="1524162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Menginformasikan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manajemen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tentang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kondisi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bawahan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perantara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manajemen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Membuat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rencana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jangka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pendek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tugas-tugas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ditetapkan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atasannya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Bertanggung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jawab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memotivasi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bekerja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Memberikan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pedoman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dikirim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kantor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atasnya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kepada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semua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bawahan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kelompoknya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Menyelesaikan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rutin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harian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Meninjau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evaluasi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kinerja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bawahan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Menjalankan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tugas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proyek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bekerja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langsung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Bertanggung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jawab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mengelola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pekerjaan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bawahannya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Bertanggung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jawab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deskripsi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pekerjaan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bawahan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Bertanggung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jawab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pekerjaan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SDM</a:t>
            </a:r>
          </a:p>
          <a:p>
            <a:pPr algn="just"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Bertanggung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jawab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membuat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rencana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bagi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karyawan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Disiplin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bawahan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Terapkan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aturan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ditetapkan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perusahaan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Bertanggung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jawab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implementasi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rencana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harian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mingguan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bulanan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tahunan</a:t>
            </a:r>
            <a:endParaRPr lang="en-ID" sz="28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691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2509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DD5DE03-1E06-5444-8512-FFCC88874C38}"/>
              </a:ext>
            </a:extLst>
          </p:cNvPr>
          <p:cNvSpPr/>
          <p:nvPr/>
        </p:nvSpPr>
        <p:spPr>
          <a:xfrm>
            <a:off x="7991078" y="606996"/>
            <a:ext cx="1421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Hirarki</a:t>
            </a:r>
            <a:r>
              <a:rPr lang="id-ID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DA9C21-B3A0-724B-A932-44D17D5F0FA3}"/>
              </a:ext>
            </a:extLst>
          </p:cNvPr>
          <p:cNvSpPr/>
          <p:nvPr/>
        </p:nvSpPr>
        <p:spPr>
          <a:xfrm>
            <a:off x="1222326" y="1543100"/>
            <a:ext cx="15769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Hirarki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urutan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tingkatan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jenjang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jabatan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pangkat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kedudukan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organisasi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tingkat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wewenang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paling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bawah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hingga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paling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ID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7CB723-A152-4E4D-A559-C999F1F4E516}"/>
              </a:ext>
            </a:extLst>
          </p:cNvPr>
          <p:cNvSpPr/>
          <p:nvPr/>
        </p:nvSpPr>
        <p:spPr>
          <a:xfrm>
            <a:off x="1222326" y="2497207"/>
            <a:ext cx="156257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umum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hirarki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terbagi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jenis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+mj-lt"/>
              <a:buAutoNum type="arabicPeriod"/>
            </a:pPr>
            <a:r>
              <a:rPr lang="en-ID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Hirarki</a:t>
            </a:r>
            <a:r>
              <a:rPr lang="en-ID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struktural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menguraikan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kompleks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diuraikan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bagian-bagian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elemen-elemen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berdasarkan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ciri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besaran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tertentu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seperti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ukuran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warna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+mj-lt"/>
              <a:buAutoNum type="arabicPeriod"/>
            </a:pPr>
            <a:r>
              <a:rPr lang="en-ID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Hirarki</a:t>
            </a:r>
            <a:r>
              <a:rPr lang="en-ID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fungsional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menguraikan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kompleks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bagian-bagiannya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sesuai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essensialnya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Misalnya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seperti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pemilihan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pemimpin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diuraikan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tujuan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utama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mencari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pemimpin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kriteira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pemimpin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sesuai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alternatif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pemimpin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memenuhi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syarat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28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DD42E2-61AD-DA43-9FCA-FE5EF06CC9C5}"/>
              </a:ext>
            </a:extLst>
          </p:cNvPr>
          <p:cNvSpPr/>
          <p:nvPr/>
        </p:nvSpPr>
        <p:spPr>
          <a:xfrm>
            <a:off x="1222326" y="6367636"/>
            <a:ext cx="156257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Hirarki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manajemen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dibagi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bagian</a:t>
            </a: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lang="en-ID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 Level </a:t>
            </a:r>
            <a:r>
              <a:rPr lang="en-ID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Manajement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Manajemen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Tingkat Tinggi)</a:t>
            </a:r>
          </a:p>
          <a:p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</a:t>
            </a:r>
            <a:r>
              <a:rPr lang="en-ID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Middle Level Management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Manajemen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Tingkat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Menengah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Lower Level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Manajement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Manajemen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Tingkat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Rendah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ID" sz="280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050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7EDBC55-9169-554D-BC6C-8DA9DF1F83D2}"/>
              </a:ext>
            </a:extLst>
          </p:cNvPr>
          <p:cNvSpPr/>
          <p:nvPr/>
        </p:nvSpPr>
        <p:spPr>
          <a:xfrm>
            <a:off x="8063086" y="606996"/>
            <a:ext cx="1838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Stabilitas </a:t>
            </a:r>
            <a:endParaRPr lang="en-US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C5291-87EB-F141-9326-99EEF3D544A5}"/>
              </a:ext>
            </a:extLst>
          </p:cNvPr>
          <p:cNvSpPr/>
          <p:nvPr/>
        </p:nvSpPr>
        <p:spPr>
          <a:xfrm>
            <a:off x="1150318" y="1759124"/>
            <a:ext cx="164178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Stabilitas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organisasi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sangat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diperlukan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pendukung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utama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menjalankan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program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kerja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mencapai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organisasi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organisasi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mengambil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penting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urusan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menjaga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stabilitas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bersiap-siaplah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terombang-ambing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segala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permasalahan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walaupun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terkadang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permasalahan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diatribusikan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masalah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kecil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fontAlgn="base"/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Faktor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mempengaruhi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stabilitas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organisasi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dibagi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lain :</a:t>
            </a:r>
          </a:p>
          <a:p>
            <a:pPr algn="just" fontAlgn="base"/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buFont typeface="+mj-lt"/>
              <a:buAutoNum type="arabicPeriod"/>
            </a:pPr>
            <a:r>
              <a:rPr lang="en-ID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Faktor</a:t>
            </a:r>
            <a:r>
              <a:rPr lang="en-ID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Internal;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berupa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pengaruh-pengaruh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seperti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pasifnya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partisipasi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individu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mendukung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melaksanakan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program,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aliran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komunikasi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kepengurusan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belum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efektif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efesien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kondisi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finansial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lemah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seterusnya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fontAlgn="base">
              <a:buFont typeface="+mj-lt"/>
              <a:buAutoNum type="arabicPeriod"/>
            </a:pPr>
            <a:endParaRPr lang="en-ID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buFont typeface="+mj-lt"/>
              <a:buAutoNum type="arabicPeriod"/>
            </a:pPr>
            <a:r>
              <a:rPr lang="en-ID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Faktor</a:t>
            </a:r>
            <a:r>
              <a:rPr lang="en-ID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Eksternal</a:t>
            </a:r>
            <a:r>
              <a:rPr lang="en-ID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berupa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pengaruh-pengaruh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luar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organisasi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seperti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tersesuaikannya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D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timeline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agenda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organisasi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perkuliahan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berakibat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terjadinya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benturan</a:t>
            </a:r>
            <a:r>
              <a:rPr lang="en-ID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agenda.</a:t>
            </a:r>
            <a:endParaRPr lang="en-ID" sz="28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487056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White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3F3F3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7F7F7F"/>
      </a:folHlink>
    </a:clrScheme>
    <a:fontScheme name="Capella">
      <a:majorFont>
        <a:latin typeface="Capella Light"/>
        <a:ea typeface="Capella Light"/>
        <a:cs typeface=""/>
      </a:majorFont>
      <a:minorFont>
        <a:latin typeface="Capella Light"/>
        <a:ea typeface="Capella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>
            <a:alpha val="52157"/>
          </a:srgbClr>
        </a:soli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16611</TotalTime>
  <Words>1260</Words>
  <Application>Microsoft Macintosh PowerPoint</Application>
  <PresentationFormat>Custom</PresentationFormat>
  <Paragraphs>91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ＭＳ Ｐゴシック</vt:lpstr>
      <vt:lpstr>Arial</vt:lpstr>
      <vt:lpstr>Calibri</vt:lpstr>
      <vt:lpstr>Capella Light</vt:lpstr>
      <vt:lpstr>Cherry Cream Soda</vt:lpstr>
      <vt:lpstr>Lato</vt:lpstr>
      <vt:lpstr>Roboto</vt:lpstr>
      <vt:lpstr>Times New Roman</vt:lpstr>
      <vt:lpstr>Wingdings</vt:lpstr>
      <vt:lpstr>Titles</vt:lpstr>
      <vt:lpstr>SUPERVISI TATA BOGA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 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Regulus</dc:title>
  <dc:creator>Jun</dc:creator>
  <cp:lastModifiedBy>Eryd Saputra</cp:lastModifiedBy>
  <cp:revision>176</cp:revision>
  <dcterms:created xsi:type="dcterms:W3CDTF">2014-05-31T17:00:12Z</dcterms:created>
  <dcterms:modified xsi:type="dcterms:W3CDTF">2020-05-15T01:23:10Z</dcterms:modified>
</cp:coreProperties>
</file>