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10" r:id="rId2"/>
    <p:sldId id="322" r:id="rId3"/>
    <p:sldId id="313" r:id="rId4"/>
    <p:sldId id="314" r:id="rId5"/>
    <p:sldId id="315" r:id="rId6"/>
    <p:sldId id="316" r:id="rId7"/>
    <p:sldId id="317" r:id="rId8"/>
    <p:sldId id="318" r:id="rId9"/>
    <p:sldId id="319" r:id="rId10"/>
    <p:sldId id="320" r:id="rId11"/>
    <p:sldId id="325" r:id="rId12"/>
    <p:sldId id="323" r:id="rId13"/>
    <p:sldId id="301" r:id="rId14"/>
  </p:sldIdLst>
  <p:sldSz cx="9144000" cy="6858000" type="screen4x3"/>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4E41D2-0ADE-4DD6-B0A7-5D6B85FBC37F}" type="doc">
      <dgm:prSet loTypeId="urn:microsoft.com/office/officeart/2005/8/layout/vList2" loCatId="list" qsTypeId="urn:microsoft.com/office/officeart/2005/8/quickstyle/simple2" qsCatId="simple" csTypeId="urn:microsoft.com/office/officeart/2005/8/colors/accent3_2" csCatId="accent3" phldr="1"/>
      <dgm:spPr/>
      <dgm:t>
        <a:bodyPr/>
        <a:lstStyle/>
        <a:p>
          <a:endParaRPr lang="en-US"/>
        </a:p>
      </dgm:t>
    </dgm:pt>
    <dgm:pt modelId="{4DF2D476-D056-4760-9AA6-B855528FFE3C}">
      <dgm:prSet custT="1"/>
      <dgm:spPr>
        <a:solidFill>
          <a:schemeClr val="tx2"/>
        </a:solidFill>
      </dgm:spPr>
      <dgm:t>
        <a:bodyPr/>
        <a:lstStyle/>
        <a:p>
          <a:pPr rtl="0"/>
          <a:r>
            <a:rPr lang="id-ID" sz="2400" dirty="0">
              <a:solidFill>
                <a:schemeClr val="bg1"/>
              </a:solidFill>
              <a:latin typeface="Arial" pitchFamily="34" charset="0"/>
              <a:cs typeface="Arial" pitchFamily="34" charset="0"/>
            </a:rPr>
            <a:t>Anak kurang gizi  akan tumbuh lebih pendek dan melahirkan bayi kecil (berat lahir rendah)</a:t>
          </a:r>
          <a:endParaRPr lang="en-US" sz="2400" dirty="0">
            <a:solidFill>
              <a:schemeClr val="bg1"/>
            </a:solidFill>
            <a:latin typeface="Arial" pitchFamily="34" charset="0"/>
            <a:cs typeface="Arial" pitchFamily="34" charset="0"/>
          </a:endParaRPr>
        </a:p>
      </dgm:t>
    </dgm:pt>
    <dgm:pt modelId="{B74EE8C9-7050-4741-B090-282F63EAAFF8}" type="parTrans" cxnId="{508CA065-174E-4E6B-9B3A-72C98D487674}">
      <dgm:prSet/>
      <dgm:spPr/>
      <dgm:t>
        <a:bodyPr/>
        <a:lstStyle/>
        <a:p>
          <a:endParaRPr lang="en-US" sz="2400">
            <a:solidFill>
              <a:schemeClr val="bg1"/>
            </a:solidFill>
            <a:latin typeface="Arial" pitchFamily="34" charset="0"/>
            <a:cs typeface="Arial" pitchFamily="34" charset="0"/>
          </a:endParaRPr>
        </a:p>
      </dgm:t>
    </dgm:pt>
    <dgm:pt modelId="{EF175023-5190-4093-B0C2-3299B6C10DA8}" type="sibTrans" cxnId="{508CA065-174E-4E6B-9B3A-72C98D487674}">
      <dgm:prSet/>
      <dgm:spPr/>
      <dgm:t>
        <a:bodyPr/>
        <a:lstStyle/>
        <a:p>
          <a:endParaRPr lang="en-US" sz="2400">
            <a:solidFill>
              <a:schemeClr val="bg1"/>
            </a:solidFill>
            <a:latin typeface="Arial" pitchFamily="34" charset="0"/>
            <a:cs typeface="Arial" pitchFamily="34" charset="0"/>
          </a:endParaRPr>
        </a:p>
      </dgm:t>
    </dgm:pt>
    <dgm:pt modelId="{1F9CF8D9-3FA2-49C1-9B97-1919D8C5850C}">
      <dgm:prSet custT="1"/>
      <dgm:spPr>
        <a:solidFill>
          <a:schemeClr val="tx2"/>
        </a:solidFill>
      </dgm:spPr>
      <dgm:t>
        <a:bodyPr/>
        <a:lstStyle/>
        <a:p>
          <a:r>
            <a:rPr lang="id-ID" sz="2400" dirty="0">
              <a:solidFill>
                <a:schemeClr val="bg1"/>
              </a:solidFill>
              <a:latin typeface="Arial" pitchFamily="34" charset="0"/>
              <a:cs typeface="Arial" pitchFamily="34" charset="0"/>
            </a:rPr>
            <a:t>Kurang gizi (pendek) berpengaruh pada perkembangan kognitif, nilai sekolah dan keberhasilan pendidikan</a:t>
          </a:r>
          <a:endParaRPr lang="en-US" sz="2400" dirty="0">
            <a:solidFill>
              <a:schemeClr val="bg1"/>
            </a:solidFill>
            <a:latin typeface="Arial" pitchFamily="34" charset="0"/>
            <a:cs typeface="Arial" pitchFamily="34" charset="0"/>
          </a:endParaRPr>
        </a:p>
      </dgm:t>
    </dgm:pt>
    <dgm:pt modelId="{13288824-4592-4455-8590-43FE16362A2A}" type="parTrans" cxnId="{D3409A68-42E0-4F6C-BD48-5B40C7CAD1F5}">
      <dgm:prSet/>
      <dgm:spPr/>
      <dgm:t>
        <a:bodyPr/>
        <a:lstStyle/>
        <a:p>
          <a:endParaRPr lang="en-US" sz="2400">
            <a:solidFill>
              <a:schemeClr val="bg1"/>
            </a:solidFill>
            <a:latin typeface="Arial" pitchFamily="34" charset="0"/>
            <a:cs typeface="Arial" pitchFamily="34" charset="0"/>
          </a:endParaRPr>
        </a:p>
      </dgm:t>
    </dgm:pt>
    <dgm:pt modelId="{FB33B63F-921A-4511-B681-6D52B7EAEAAF}" type="sibTrans" cxnId="{D3409A68-42E0-4F6C-BD48-5B40C7CAD1F5}">
      <dgm:prSet/>
      <dgm:spPr/>
      <dgm:t>
        <a:bodyPr/>
        <a:lstStyle/>
        <a:p>
          <a:endParaRPr lang="en-US" sz="2400">
            <a:solidFill>
              <a:schemeClr val="bg1"/>
            </a:solidFill>
            <a:latin typeface="Arial" pitchFamily="34" charset="0"/>
            <a:cs typeface="Arial" pitchFamily="34" charset="0"/>
          </a:endParaRPr>
        </a:p>
      </dgm:t>
    </dgm:pt>
    <dgm:pt modelId="{3855556D-FD28-4CBC-A406-6A87746B645A}">
      <dgm:prSet custT="1"/>
      <dgm:spPr>
        <a:solidFill>
          <a:schemeClr val="tx2"/>
        </a:solidFill>
      </dgm:spPr>
      <dgm:t>
        <a:bodyPr/>
        <a:lstStyle/>
        <a:p>
          <a:r>
            <a:rPr lang="id-ID" sz="2400" dirty="0">
              <a:solidFill>
                <a:schemeClr val="bg1"/>
              </a:solidFill>
              <a:latin typeface="Arial" pitchFamily="34" charset="0"/>
              <a:cs typeface="Arial" pitchFamily="34" charset="0"/>
            </a:rPr>
            <a:t>Kurang gizi (pendek) pada usia dibawah 2 tahun menurunkan produktivitas pada usia dewasa</a:t>
          </a:r>
          <a:endParaRPr lang="en-US" sz="2400" dirty="0">
            <a:solidFill>
              <a:schemeClr val="bg1"/>
            </a:solidFill>
            <a:latin typeface="Arial" pitchFamily="34" charset="0"/>
            <a:cs typeface="Arial" pitchFamily="34" charset="0"/>
          </a:endParaRPr>
        </a:p>
      </dgm:t>
    </dgm:pt>
    <dgm:pt modelId="{D0B73960-97C7-483E-B881-473E2D9D5C7B}" type="parTrans" cxnId="{115B8F32-0EA5-42DE-B09F-BF26F32943C9}">
      <dgm:prSet/>
      <dgm:spPr/>
      <dgm:t>
        <a:bodyPr/>
        <a:lstStyle/>
        <a:p>
          <a:endParaRPr lang="en-US" sz="2400">
            <a:solidFill>
              <a:schemeClr val="bg1"/>
            </a:solidFill>
            <a:latin typeface="Arial" pitchFamily="34" charset="0"/>
            <a:cs typeface="Arial" pitchFamily="34" charset="0"/>
          </a:endParaRPr>
        </a:p>
      </dgm:t>
    </dgm:pt>
    <dgm:pt modelId="{4E63C2A1-79E8-4438-AF15-2E2B76AEAEA7}" type="sibTrans" cxnId="{115B8F32-0EA5-42DE-B09F-BF26F32943C9}">
      <dgm:prSet/>
      <dgm:spPr/>
      <dgm:t>
        <a:bodyPr/>
        <a:lstStyle/>
        <a:p>
          <a:endParaRPr lang="en-US" sz="2400">
            <a:solidFill>
              <a:schemeClr val="bg1"/>
            </a:solidFill>
            <a:latin typeface="Arial" pitchFamily="34" charset="0"/>
            <a:cs typeface="Arial" pitchFamily="34" charset="0"/>
          </a:endParaRPr>
        </a:p>
      </dgm:t>
    </dgm:pt>
    <dgm:pt modelId="{12CD1F2D-92C3-43FE-8E26-1BF34FF195C4}">
      <dgm:prSet custT="1"/>
      <dgm:spPr>
        <a:solidFill>
          <a:schemeClr val="tx2"/>
        </a:solidFill>
      </dgm:spPr>
      <dgm:t>
        <a:bodyPr/>
        <a:lstStyle/>
        <a:p>
          <a:r>
            <a:rPr lang="id-ID" sz="2400" dirty="0">
              <a:solidFill>
                <a:schemeClr val="bg1"/>
              </a:solidFill>
              <a:latin typeface="Arial" pitchFamily="34" charset="0"/>
              <a:cs typeface="Arial" pitchFamily="34" charset="0"/>
            </a:rPr>
            <a:t>Gizi Kurang/buruk  merupakan penyebab dasar  kematian bayi dan anak.</a:t>
          </a:r>
          <a:endParaRPr lang="en-US" sz="2400" dirty="0">
            <a:solidFill>
              <a:schemeClr val="bg1"/>
            </a:solidFill>
            <a:latin typeface="Arial" pitchFamily="34" charset="0"/>
            <a:cs typeface="Arial" pitchFamily="34" charset="0"/>
          </a:endParaRPr>
        </a:p>
      </dgm:t>
    </dgm:pt>
    <dgm:pt modelId="{254EFFDD-7DC4-4ECC-B463-13D98525EAE3}" type="parTrans" cxnId="{11D7C1E4-4CB8-49E8-8CCE-B2E4A57B43B0}">
      <dgm:prSet/>
      <dgm:spPr/>
      <dgm:t>
        <a:bodyPr/>
        <a:lstStyle/>
        <a:p>
          <a:endParaRPr lang="en-US" sz="2400">
            <a:solidFill>
              <a:schemeClr val="bg1"/>
            </a:solidFill>
            <a:latin typeface="Arial" pitchFamily="34" charset="0"/>
            <a:cs typeface="Arial" pitchFamily="34" charset="0"/>
          </a:endParaRPr>
        </a:p>
      </dgm:t>
    </dgm:pt>
    <dgm:pt modelId="{65B309A1-9DD4-4F51-9D6D-F8E2B65B9EC2}" type="sibTrans" cxnId="{11D7C1E4-4CB8-49E8-8CCE-B2E4A57B43B0}">
      <dgm:prSet/>
      <dgm:spPr/>
      <dgm:t>
        <a:bodyPr/>
        <a:lstStyle/>
        <a:p>
          <a:endParaRPr lang="en-US" sz="2400">
            <a:solidFill>
              <a:schemeClr val="bg1"/>
            </a:solidFill>
            <a:latin typeface="Arial" pitchFamily="34" charset="0"/>
            <a:cs typeface="Arial" pitchFamily="34" charset="0"/>
          </a:endParaRPr>
        </a:p>
      </dgm:t>
    </dgm:pt>
    <dgm:pt modelId="{5AD42DB0-7ECE-4345-B8B0-3E70E1711060}" type="pres">
      <dgm:prSet presAssocID="{F54E41D2-0ADE-4DD6-B0A7-5D6B85FBC37F}" presName="linear" presStyleCnt="0">
        <dgm:presLayoutVars>
          <dgm:animLvl val="lvl"/>
          <dgm:resizeHandles val="exact"/>
        </dgm:presLayoutVars>
      </dgm:prSet>
      <dgm:spPr/>
    </dgm:pt>
    <dgm:pt modelId="{D9C0E651-ECA7-49B2-8959-245163B56C2A}" type="pres">
      <dgm:prSet presAssocID="{4DF2D476-D056-4760-9AA6-B855528FFE3C}" presName="parentText" presStyleLbl="node1" presStyleIdx="0" presStyleCnt="4">
        <dgm:presLayoutVars>
          <dgm:chMax val="0"/>
          <dgm:bulletEnabled val="1"/>
        </dgm:presLayoutVars>
      </dgm:prSet>
      <dgm:spPr/>
    </dgm:pt>
    <dgm:pt modelId="{69F55B2F-FA90-435F-B90B-6DAA487E8C81}" type="pres">
      <dgm:prSet presAssocID="{EF175023-5190-4093-B0C2-3299B6C10DA8}" presName="spacer" presStyleCnt="0"/>
      <dgm:spPr/>
    </dgm:pt>
    <dgm:pt modelId="{11A7CAC6-2FEC-40EB-B28D-94C206576FC0}" type="pres">
      <dgm:prSet presAssocID="{1F9CF8D9-3FA2-49C1-9B97-1919D8C5850C}" presName="parentText" presStyleLbl="node1" presStyleIdx="1" presStyleCnt="4">
        <dgm:presLayoutVars>
          <dgm:chMax val="0"/>
          <dgm:bulletEnabled val="1"/>
        </dgm:presLayoutVars>
      </dgm:prSet>
      <dgm:spPr/>
    </dgm:pt>
    <dgm:pt modelId="{80033364-D068-4A1D-813C-33739131D37A}" type="pres">
      <dgm:prSet presAssocID="{FB33B63F-921A-4511-B681-6D52B7EAEAAF}" presName="spacer" presStyleCnt="0"/>
      <dgm:spPr/>
    </dgm:pt>
    <dgm:pt modelId="{93FF78F6-CE8B-4BCF-A869-A7838E5D3299}" type="pres">
      <dgm:prSet presAssocID="{3855556D-FD28-4CBC-A406-6A87746B645A}" presName="parentText" presStyleLbl="node1" presStyleIdx="2" presStyleCnt="4">
        <dgm:presLayoutVars>
          <dgm:chMax val="0"/>
          <dgm:bulletEnabled val="1"/>
        </dgm:presLayoutVars>
      </dgm:prSet>
      <dgm:spPr/>
    </dgm:pt>
    <dgm:pt modelId="{AC8A940A-9F1C-4864-B6B4-069D9B774F03}" type="pres">
      <dgm:prSet presAssocID="{4E63C2A1-79E8-4438-AF15-2E2B76AEAEA7}" presName="spacer" presStyleCnt="0"/>
      <dgm:spPr/>
    </dgm:pt>
    <dgm:pt modelId="{B3529431-A3D2-4166-A02B-6D134C507658}" type="pres">
      <dgm:prSet presAssocID="{12CD1F2D-92C3-43FE-8E26-1BF34FF195C4}" presName="parentText" presStyleLbl="node1" presStyleIdx="3" presStyleCnt="4">
        <dgm:presLayoutVars>
          <dgm:chMax val="0"/>
          <dgm:bulletEnabled val="1"/>
        </dgm:presLayoutVars>
      </dgm:prSet>
      <dgm:spPr/>
    </dgm:pt>
  </dgm:ptLst>
  <dgm:cxnLst>
    <dgm:cxn modelId="{5660C229-E4AC-469F-839D-9C6BC5282D69}" type="presOf" srcId="{3855556D-FD28-4CBC-A406-6A87746B645A}" destId="{93FF78F6-CE8B-4BCF-A869-A7838E5D3299}" srcOrd="0" destOrd="0" presId="urn:microsoft.com/office/officeart/2005/8/layout/vList2"/>
    <dgm:cxn modelId="{115B8F32-0EA5-42DE-B09F-BF26F32943C9}" srcId="{F54E41D2-0ADE-4DD6-B0A7-5D6B85FBC37F}" destId="{3855556D-FD28-4CBC-A406-6A87746B645A}" srcOrd="2" destOrd="0" parTransId="{D0B73960-97C7-483E-B881-473E2D9D5C7B}" sibTransId="{4E63C2A1-79E8-4438-AF15-2E2B76AEAEA7}"/>
    <dgm:cxn modelId="{976C1F65-878B-45F1-80E1-27E7588468CC}" type="presOf" srcId="{4DF2D476-D056-4760-9AA6-B855528FFE3C}" destId="{D9C0E651-ECA7-49B2-8959-245163B56C2A}" srcOrd="0" destOrd="0" presId="urn:microsoft.com/office/officeart/2005/8/layout/vList2"/>
    <dgm:cxn modelId="{508CA065-174E-4E6B-9B3A-72C98D487674}" srcId="{F54E41D2-0ADE-4DD6-B0A7-5D6B85FBC37F}" destId="{4DF2D476-D056-4760-9AA6-B855528FFE3C}" srcOrd="0" destOrd="0" parTransId="{B74EE8C9-7050-4741-B090-282F63EAAFF8}" sibTransId="{EF175023-5190-4093-B0C2-3299B6C10DA8}"/>
    <dgm:cxn modelId="{D3409A68-42E0-4F6C-BD48-5B40C7CAD1F5}" srcId="{F54E41D2-0ADE-4DD6-B0A7-5D6B85FBC37F}" destId="{1F9CF8D9-3FA2-49C1-9B97-1919D8C5850C}" srcOrd="1" destOrd="0" parTransId="{13288824-4592-4455-8590-43FE16362A2A}" sibTransId="{FB33B63F-921A-4511-B681-6D52B7EAEAAF}"/>
    <dgm:cxn modelId="{2091EC9A-44AC-4E2E-B96E-BDB55DFE66A2}" type="presOf" srcId="{12CD1F2D-92C3-43FE-8E26-1BF34FF195C4}" destId="{B3529431-A3D2-4166-A02B-6D134C507658}" srcOrd="0" destOrd="0" presId="urn:microsoft.com/office/officeart/2005/8/layout/vList2"/>
    <dgm:cxn modelId="{19B9F9A2-FC59-4595-A088-BE2779384784}" type="presOf" srcId="{F54E41D2-0ADE-4DD6-B0A7-5D6B85FBC37F}" destId="{5AD42DB0-7ECE-4345-B8B0-3E70E1711060}" srcOrd="0" destOrd="0" presId="urn:microsoft.com/office/officeart/2005/8/layout/vList2"/>
    <dgm:cxn modelId="{E9849EB5-0E3F-496C-8E8C-AD7B8FA2DDCA}" type="presOf" srcId="{1F9CF8D9-3FA2-49C1-9B97-1919D8C5850C}" destId="{11A7CAC6-2FEC-40EB-B28D-94C206576FC0}" srcOrd="0" destOrd="0" presId="urn:microsoft.com/office/officeart/2005/8/layout/vList2"/>
    <dgm:cxn modelId="{11D7C1E4-4CB8-49E8-8CCE-B2E4A57B43B0}" srcId="{F54E41D2-0ADE-4DD6-B0A7-5D6B85FBC37F}" destId="{12CD1F2D-92C3-43FE-8E26-1BF34FF195C4}" srcOrd="3" destOrd="0" parTransId="{254EFFDD-7DC4-4ECC-B463-13D98525EAE3}" sibTransId="{65B309A1-9DD4-4F51-9D6D-F8E2B65B9EC2}"/>
    <dgm:cxn modelId="{14230899-D8DD-471F-A641-653A48943DC7}" type="presParOf" srcId="{5AD42DB0-7ECE-4345-B8B0-3E70E1711060}" destId="{D9C0E651-ECA7-49B2-8959-245163B56C2A}" srcOrd="0" destOrd="0" presId="urn:microsoft.com/office/officeart/2005/8/layout/vList2"/>
    <dgm:cxn modelId="{58F027BA-CA8E-4AF2-A34C-C276246C2665}" type="presParOf" srcId="{5AD42DB0-7ECE-4345-B8B0-3E70E1711060}" destId="{69F55B2F-FA90-435F-B90B-6DAA487E8C81}" srcOrd="1" destOrd="0" presId="urn:microsoft.com/office/officeart/2005/8/layout/vList2"/>
    <dgm:cxn modelId="{D1216D6E-EC9B-421B-A01E-136CFC8BF474}" type="presParOf" srcId="{5AD42DB0-7ECE-4345-B8B0-3E70E1711060}" destId="{11A7CAC6-2FEC-40EB-B28D-94C206576FC0}" srcOrd="2" destOrd="0" presId="urn:microsoft.com/office/officeart/2005/8/layout/vList2"/>
    <dgm:cxn modelId="{9C2B5530-9CB0-4471-8ADF-87B6509CCC3B}" type="presParOf" srcId="{5AD42DB0-7ECE-4345-B8B0-3E70E1711060}" destId="{80033364-D068-4A1D-813C-33739131D37A}" srcOrd="3" destOrd="0" presId="urn:microsoft.com/office/officeart/2005/8/layout/vList2"/>
    <dgm:cxn modelId="{826916D4-5238-47E3-8D01-DCE2002D69C6}" type="presParOf" srcId="{5AD42DB0-7ECE-4345-B8B0-3E70E1711060}" destId="{93FF78F6-CE8B-4BCF-A869-A7838E5D3299}" srcOrd="4" destOrd="0" presId="urn:microsoft.com/office/officeart/2005/8/layout/vList2"/>
    <dgm:cxn modelId="{B616FB91-1CAC-4036-9EC4-A8AF8F4EE52C}" type="presParOf" srcId="{5AD42DB0-7ECE-4345-B8B0-3E70E1711060}" destId="{AC8A940A-9F1C-4864-B6B4-069D9B774F03}" srcOrd="5" destOrd="0" presId="urn:microsoft.com/office/officeart/2005/8/layout/vList2"/>
    <dgm:cxn modelId="{C0D9D668-E19B-4DF4-B48A-0429D5D7372A}" type="presParOf" srcId="{5AD42DB0-7ECE-4345-B8B0-3E70E1711060}" destId="{B3529431-A3D2-4166-A02B-6D134C507658}"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C0E651-ECA7-49B2-8959-245163B56C2A}">
      <dsp:nvSpPr>
        <dsp:cNvPr id="0" name=""/>
        <dsp:cNvSpPr/>
      </dsp:nvSpPr>
      <dsp:spPr>
        <a:xfrm>
          <a:off x="0" y="1040"/>
          <a:ext cx="6019800" cy="1132797"/>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id-ID" sz="2400" kern="1200" dirty="0">
              <a:solidFill>
                <a:schemeClr val="bg1"/>
              </a:solidFill>
              <a:latin typeface="Arial" pitchFamily="34" charset="0"/>
              <a:cs typeface="Arial" pitchFamily="34" charset="0"/>
            </a:rPr>
            <a:t>Anak kurang gizi  akan tumbuh lebih pendek dan melahirkan bayi kecil (berat lahir rendah)</a:t>
          </a:r>
          <a:endParaRPr lang="en-US" sz="2400" kern="1200" dirty="0">
            <a:solidFill>
              <a:schemeClr val="bg1"/>
            </a:solidFill>
            <a:latin typeface="Arial" pitchFamily="34" charset="0"/>
            <a:cs typeface="Arial" pitchFamily="34" charset="0"/>
          </a:endParaRPr>
        </a:p>
      </dsp:txBody>
      <dsp:txXfrm>
        <a:off x="55299" y="56339"/>
        <a:ext cx="5909202" cy="1022199"/>
      </dsp:txXfrm>
    </dsp:sp>
    <dsp:sp modelId="{11A7CAC6-2FEC-40EB-B28D-94C206576FC0}">
      <dsp:nvSpPr>
        <dsp:cNvPr id="0" name=""/>
        <dsp:cNvSpPr/>
      </dsp:nvSpPr>
      <dsp:spPr>
        <a:xfrm>
          <a:off x="0" y="1146747"/>
          <a:ext cx="6019800" cy="1132797"/>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d-ID" sz="2400" kern="1200" dirty="0">
              <a:solidFill>
                <a:schemeClr val="bg1"/>
              </a:solidFill>
              <a:latin typeface="Arial" pitchFamily="34" charset="0"/>
              <a:cs typeface="Arial" pitchFamily="34" charset="0"/>
            </a:rPr>
            <a:t>Kurang gizi (pendek) berpengaruh pada perkembangan kognitif, nilai sekolah dan keberhasilan pendidikan</a:t>
          </a:r>
          <a:endParaRPr lang="en-US" sz="2400" kern="1200" dirty="0">
            <a:solidFill>
              <a:schemeClr val="bg1"/>
            </a:solidFill>
            <a:latin typeface="Arial" pitchFamily="34" charset="0"/>
            <a:cs typeface="Arial" pitchFamily="34" charset="0"/>
          </a:endParaRPr>
        </a:p>
      </dsp:txBody>
      <dsp:txXfrm>
        <a:off x="55299" y="1202046"/>
        <a:ext cx="5909202" cy="1022199"/>
      </dsp:txXfrm>
    </dsp:sp>
    <dsp:sp modelId="{93FF78F6-CE8B-4BCF-A869-A7838E5D3299}">
      <dsp:nvSpPr>
        <dsp:cNvPr id="0" name=""/>
        <dsp:cNvSpPr/>
      </dsp:nvSpPr>
      <dsp:spPr>
        <a:xfrm>
          <a:off x="0" y="2292454"/>
          <a:ext cx="6019800" cy="1132797"/>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d-ID" sz="2400" kern="1200" dirty="0">
              <a:solidFill>
                <a:schemeClr val="bg1"/>
              </a:solidFill>
              <a:latin typeface="Arial" pitchFamily="34" charset="0"/>
              <a:cs typeface="Arial" pitchFamily="34" charset="0"/>
            </a:rPr>
            <a:t>Kurang gizi (pendek) pada usia dibawah 2 tahun menurunkan produktivitas pada usia dewasa</a:t>
          </a:r>
          <a:endParaRPr lang="en-US" sz="2400" kern="1200" dirty="0">
            <a:solidFill>
              <a:schemeClr val="bg1"/>
            </a:solidFill>
            <a:latin typeface="Arial" pitchFamily="34" charset="0"/>
            <a:cs typeface="Arial" pitchFamily="34" charset="0"/>
          </a:endParaRPr>
        </a:p>
      </dsp:txBody>
      <dsp:txXfrm>
        <a:off x="55299" y="2347753"/>
        <a:ext cx="5909202" cy="1022199"/>
      </dsp:txXfrm>
    </dsp:sp>
    <dsp:sp modelId="{B3529431-A3D2-4166-A02B-6D134C507658}">
      <dsp:nvSpPr>
        <dsp:cNvPr id="0" name=""/>
        <dsp:cNvSpPr/>
      </dsp:nvSpPr>
      <dsp:spPr>
        <a:xfrm>
          <a:off x="0" y="3438161"/>
          <a:ext cx="6019800" cy="1132797"/>
        </a:xfrm>
        <a:prstGeom prst="roundRect">
          <a:avLst/>
        </a:prstGeom>
        <a:solidFill>
          <a:schemeClr val="tx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id-ID" sz="2400" kern="1200" dirty="0">
              <a:solidFill>
                <a:schemeClr val="bg1"/>
              </a:solidFill>
              <a:latin typeface="Arial" pitchFamily="34" charset="0"/>
              <a:cs typeface="Arial" pitchFamily="34" charset="0"/>
            </a:rPr>
            <a:t>Gizi Kurang/buruk  merupakan penyebab dasar  kematian bayi dan anak.</a:t>
          </a:r>
          <a:endParaRPr lang="en-US" sz="2400" kern="1200" dirty="0">
            <a:solidFill>
              <a:schemeClr val="bg1"/>
            </a:solidFill>
            <a:latin typeface="Arial" pitchFamily="34" charset="0"/>
            <a:cs typeface="Arial" pitchFamily="34" charset="0"/>
          </a:endParaRPr>
        </a:p>
      </dsp:txBody>
      <dsp:txXfrm>
        <a:off x="55299" y="3493460"/>
        <a:ext cx="5909202" cy="102219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d-ID"/>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274520-5BB8-4B6D-8CB8-3A5099E4D529}" type="datetimeFigureOut">
              <a:rPr lang="id-ID" smtClean="0"/>
              <a:pPr/>
              <a:t>15/05/2020</a:t>
            </a:fld>
            <a:endParaRPr lang="id-ID"/>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d-ID"/>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d-ID"/>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15002B3-D838-44A2-B120-1E651DE29EE4}" type="slidenum">
              <a:rPr lang="id-ID" smtClean="0"/>
              <a:pPr/>
              <a:t>‹#›</a:t>
            </a:fld>
            <a:endParaRPr lang="id-ID"/>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7BA0C2A1-6B5C-43F7-97CA-E4FD8ADD718A}" type="slidenum">
              <a:rPr lang="ar-SA"/>
              <a:pPr>
                <a:defRPr/>
              </a:pPr>
              <a:t>3</a:t>
            </a:fld>
            <a:endParaRPr lang="en-US"/>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endParaRPr lang="id-ID"/>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5553B68-EB5B-45DB-A2AF-253E4081E0E1}" type="slidenum">
              <a:rPr lang="en-US" smtClean="0">
                <a:latin typeface="Arial" pitchFamily="34" charset="0"/>
              </a:rPr>
              <a:pPr fontAlgn="base">
                <a:spcBef>
                  <a:spcPct val="0"/>
                </a:spcBef>
                <a:spcAft>
                  <a:spcPct val="0"/>
                </a:spcAft>
                <a:defRPr/>
              </a:pPr>
              <a:t>4</a:t>
            </a:fld>
            <a:endParaRPr lang="en-US">
              <a:latin typeface="Arial" pitchFamily="34" charset="0"/>
            </a:endParaRPr>
          </a:p>
        </p:txBody>
      </p:sp>
      <p:sp>
        <p:nvSpPr>
          <p:cNvPr id="50179" name="Rectangle 7"/>
          <p:cNvSpPr txBox="1">
            <a:spLocks noGrp="1" noChangeArrowheads="1"/>
          </p:cNvSpPr>
          <p:nvPr/>
        </p:nvSpPr>
        <p:spPr bwMode="auto">
          <a:xfrm>
            <a:off x="3884614" y="8686802"/>
            <a:ext cx="2971800" cy="455614"/>
          </a:xfrm>
          <a:prstGeom prst="rect">
            <a:avLst/>
          </a:prstGeom>
          <a:noFill/>
          <a:ln w="9525">
            <a:noFill/>
            <a:miter lim="800000"/>
            <a:headEnd/>
            <a:tailEnd/>
          </a:ln>
        </p:spPr>
        <p:txBody>
          <a:bodyPr lIns="87893" tIns="43947" rIns="87893" bIns="43947" anchor="b"/>
          <a:lstStyle/>
          <a:p>
            <a:pPr algn="r"/>
            <a:fld id="{D48EB9E3-201B-478E-AF5C-AA593F2C4AA7}" type="slidenum">
              <a:rPr lang="en-US" sz="1100">
                <a:latin typeface="Calibri" pitchFamily="34" charset="0"/>
              </a:rPr>
              <a:pPr algn="r"/>
              <a:t>4</a:t>
            </a:fld>
            <a:endParaRPr lang="en-US" sz="1100" dirty="0">
              <a:latin typeface="Calibri" pitchFamily="34" charset="0"/>
            </a:endParaRPr>
          </a:p>
        </p:txBody>
      </p:sp>
      <p:sp>
        <p:nvSpPr>
          <p:cNvPr id="50180" name="Rectangle 2"/>
          <p:cNvSpPr>
            <a:spLocks noGrp="1" noRot="1" noChangeAspect="1" noChangeArrowheads="1" noTextEdit="1"/>
          </p:cNvSpPr>
          <p:nvPr>
            <p:ph type="sldImg"/>
          </p:nvPr>
        </p:nvSpPr>
        <p:spPr bwMode="auto">
          <a:xfrm>
            <a:off x="1143000" y="687388"/>
            <a:ext cx="4572000" cy="3429000"/>
          </a:xfrm>
          <a:noFill/>
          <a:ln>
            <a:solidFill>
              <a:srgbClr val="000000"/>
            </a:solidFill>
            <a:miter lim="800000"/>
            <a:headEnd/>
            <a:tailEnd/>
          </a:ln>
        </p:spPr>
      </p:sp>
      <p:sp>
        <p:nvSpPr>
          <p:cNvPr id="49157" name="Rectangle 3"/>
          <p:cNvSpPr>
            <a:spLocks noGrp="1" noChangeArrowheads="1"/>
          </p:cNvSpPr>
          <p:nvPr>
            <p:ph type="body" idx="1"/>
          </p:nvPr>
        </p:nvSpPr>
        <p:spPr bwMode="auto">
          <a:xfrm>
            <a:off x="685800" y="4343401"/>
            <a:ext cx="5486400" cy="4113214"/>
          </a:xfrm>
          <a:ln>
            <a:solidFill>
              <a:srgbClr val="000000"/>
            </a:solidFill>
            <a:miter lim="800000"/>
            <a:headEnd/>
            <a:tailEnd/>
          </a:ln>
        </p:spPr>
        <p:txBody>
          <a:bodyPr wrap="square" lIns="87893" tIns="43947" rIns="87893" bIns="43947" numCol="1" anchor="t" anchorCtr="0" compatLnSpc="1">
            <a:prstTxWarp prst="textNoShape">
              <a:avLst/>
            </a:prstTxWarp>
            <a:normAutofit fontScale="92500" lnSpcReduction="10000"/>
          </a:bodyPr>
          <a:lstStyle/>
          <a:p>
            <a:pPr>
              <a:spcBef>
                <a:spcPts val="572"/>
              </a:spcBef>
              <a:defRPr/>
            </a:pPr>
            <a:r>
              <a:rPr lang="id-ID" dirty="0">
                <a:latin typeface="Arial" charset="0"/>
              </a:rPr>
              <a:t>Ketua dan anggota DPR-RI  serta saudara-saudara sekalian,</a:t>
            </a:r>
          </a:p>
          <a:p>
            <a:pPr algn="just">
              <a:spcBef>
                <a:spcPts val="572"/>
              </a:spcBef>
              <a:defRPr/>
            </a:pPr>
            <a:endParaRPr lang="id-ID" dirty="0">
              <a:latin typeface="Arial" charset="0"/>
            </a:endParaRPr>
          </a:p>
          <a:p>
            <a:pPr algn="just">
              <a:spcBef>
                <a:spcPts val="572"/>
              </a:spcBef>
              <a:defRPr/>
            </a:pPr>
            <a:r>
              <a:rPr lang="id-ID" dirty="0">
                <a:latin typeface="Arial" charset="0"/>
              </a:rPr>
              <a:t>Penelitian terhadap pengaruh kekurangan gizi terhadap pencapaian kualitas sumberdaya manusia telah banyak dilakukan. Sekurangnya terdapat 4  dampak negatif kekurangan gizi terhadap kualitas sumberdaya manusia baik secara langsung maupun tidak langsung.  </a:t>
            </a:r>
          </a:p>
          <a:p>
            <a:pPr algn="just">
              <a:spcBef>
                <a:spcPts val="572"/>
              </a:spcBef>
              <a:defRPr/>
            </a:pPr>
            <a:endParaRPr lang="id-ID" dirty="0">
              <a:latin typeface="Arial" charset="0"/>
            </a:endParaRPr>
          </a:p>
          <a:p>
            <a:pPr algn="just">
              <a:spcBef>
                <a:spcPts val="572"/>
              </a:spcBef>
              <a:defRPr/>
            </a:pPr>
            <a:r>
              <a:rPr lang="id-ID" dirty="0">
                <a:latin typeface="Arial" charset="0"/>
              </a:rPr>
              <a:t>Kekurangan gizi yang terjadi sejak pada masa janin dan masa balita akan menyebabkan gangguan pertumbuhan fisik. Kekurangan gizi pada masa janin menyebabkan bayi lahir kecil atau berat lahir rendah, dan apabila kekurangan gizi berlanjut pada balita akan mangakibatkan pendek pada usia remaja.</a:t>
            </a:r>
          </a:p>
          <a:p>
            <a:pPr algn="just">
              <a:spcBef>
                <a:spcPts val="572"/>
              </a:spcBef>
              <a:defRPr/>
            </a:pPr>
            <a:r>
              <a:rPr lang="id-ID" dirty="0">
                <a:latin typeface="Arial" charset="0"/>
              </a:rPr>
              <a:t>Anak kurang gizi terutama pendek berpengaruh pada rendahnya kemampuan kognitif, prestasi sekolah dan keberhasilan pendidikan. </a:t>
            </a:r>
          </a:p>
          <a:p>
            <a:pPr algn="just">
              <a:spcBef>
                <a:spcPts val="572"/>
              </a:spcBef>
              <a:defRPr/>
            </a:pPr>
            <a:r>
              <a:rPr lang="id-ID" dirty="0">
                <a:latin typeface="Arial" charset="0"/>
              </a:rPr>
              <a:t>Anak kurang gizi pada usia dibawah 2 tahun, akan menurunkan produktivitas pada usia dewasa, sehingga menyebabkan rendahnya pendapatan. </a:t>
            </a:r>
          </a:p>
          <a:p>
            <a:pPr algn="just">
              <a:spcBef>
                <a:spcPts val="572"/>
              </a:spcBef>
              <a:defRPr/>
            </a:pPr>
            <a:r>
              <a:rPr lang="id-ID" dirty="0">
                <a:latin typeface="Arial" charset="0"/>
              </a:rPr>
              <a:t>Disisi lain, kekurangan gizi menurunkan daya tahan, meningkatkan kesakitan dan kematian balita dan berkontribusi terhadap Umur Harapan Hidup.  </a:t>
            </a:r>
          </a:p>
          <a:p>
            <a:pPr algn="just">
              <a:spcBef>
                <a:spcPts val="572"/>
              </a:spcBef>
              <a:defRPr/>
            </a:pPr>
            <a:r>
              <a:rPr lang="id-ID" dirty="0">
                <a:latin typeface="Arial" pitchFamily="34" charset="0"/>
                <a:cs typeface="Arial" pitchFamily="34" charset="0"/>
              </a:rPr>
              <a:t>Kurang gizi tidak hanya menggambarkan masalah kesehatan masyarakat, tetapi lebih jauh mencerminkan kesejahteraan masyarakat. </a:t>
            </a:r>
            <a:r>
              <a:rPr lang="en-US" dirty="0" err="1">
                <a:latin typeface="Arial" pitchFamily="34" charset="0"/>
                <a:cs typeface="Arial" pitchFamily="34" charset="0"/>
              </a:rPr>
              <a:t>Bahkan</a:t>
            </a:r>
            <a:r>
              <a:rPr lang="en-US" dirty="0">
                <a:latin typeface="Arial" pitchFamily="34" charset="0"/>
                <a:cs typeface="Arial" pitchFamily="34" charset="0"/>
              </a:rPr>
              <a:t> </a:t>
            </a:r>
            <a:r>
              <a:rPr lang="en-US" dirty="0" err="1">
                <a:latin typeface="Arial" pitchFamily="34" charset="0"/>
                <a:cs typeface="Arial" pitchFamily="34" charset="0"/>
              </a:rPr>
              <a:t>didalam</a:t>
            </a:r>
            <a:r>
              <a:rPr lang="en-US" dirty="0">
                <a:latin typeface="Arial" pitchFamily="34" charset="0"/>
                <a:cs typeface="Arial" pitchFamily="34" charset="0"/>
              </a:rPr>
              <a:t> </a:t>
            </a:r>
            <a:r>
              <a:rPr lang="en-US" dirty="0" err="1">
                <a:latin typeface="Arial" pitchFamily="34" charset="0"/>
                <a:cs typeface="Arial" pitchFamily="34" charset="0"/>
              </a:rPr>
              <a:t>Melinium</a:t>
            </a:r>
            <a:r>
              <a:rPr lang="en-US" dirty="0">
                <a:latin typeface="Arial" pitchFamily="34" charset="0"/>
                <a:cs typeface="Arial" pitchFamily="34" charset="0"/>
              </a:rPr>
              <a:t> Development Goals</a:t>
            </a:r>
            <a:r>
              <a:rPr lang="id-ID" dirty="0">
                <a:latin typeface="Arial" pitchFamily="34" charset="0"/>
                <a:cs typeface="Arial" pitchFamily="34" charset="0"/>
              </a:rPr>
              <a:t>, </a:t>
            </a:r>
            <a:r>
              <a:rPr lang="en-US" dirty="0">
                <a:latin typeface="Arial" pitchFamily="34" charset="0"/>
                <a:cs typeface="Arial" pitchFamily="34" charset="0"/>
              </a:rPr>
              <a:t> </a:t>
            </a:r>
            <a:r>
              <a:rPr lang="id-ID" dirty="0">
                <a:latin typeface="Arial" pitchFamily="34" charset="0"/>
                <a:cs typeface="Arial" pitchFamily="34" charset="0"/>
              </a:rPr>
              <a:t>SASARAN 1</a:t>
            </a:r>
            <a:r>
              <a:rPr lang="en-US" dirty="0">
                <a:latin typeface="Arial" pitchFamily="34" charset="0"/>
                <a:cs typeface="Arial" pitchFamily="34" charset="0"/>
              </a:rPr>
              <a:t> </a:t>
            </a:r>
            <a:r>
              <a:rPr lang="en-US" dirty="0" err="1">
                <a:latin typeface="Arial" pitchFamily="34" charset="0"/>
                <a:cs typeface="Arial" pitchFamily="34" charset="0"/>
              </a:rPr>
              <a:t>disebutkan</a:t>
            </a:r>
            <a:r>
              <a:rPr lang="en-US" dirty="0">
                <a:latin typeface="Arial" pitchFamily="34" charset="0"/>
                <a:cs typeface="Arial" pitchFamily="34" charset="0"/>
              </a:rPr>
              <a:t> </a:t>
            </a:r>
            <a:r>
              <a:rPr lang="en-US" dirty="0" err="1">
                <a:latin typeface="Arial" pitchFamily="34" charset="0"/>
                <a:cs typeface="Arial" pitchFamily="34" charset="0"/>
              </a:rPr>
              <a:t>bahwa</a:t>
            </a:r>
            <a:r>
              <a:rPr lang="en-US" dirty="0">
                <a:latin typeface="Arial" pitchFamily="34" charset="0"/>
                <a:cs typeface="Arial" pitchFamily="34" charset="0"/>
              </a:rPr>
              <a:t>  </a:t>
            </a:r>
            <a:r>
              <a:rPr lang="en-US" dirty="0" err="1">
                <a:latin typeface="Arial" pitchFamily="34" charset="0"/>
                <a:cs typeface="Arial" pitchFamily="34" charset="0"/>
              </a:rPr>
              <a:t>penurunanan</a:t>
            </a:r>
            <a:r>
              <a:rPr lang="en-US" dirty="0">
                <a:latin typeface="Arial" pitchFamily="34" charset="0"/>
                <a:cs typeface="Arial" pitchFamily="34" charset="0"/>
              </a:rPr>
              <a:t> </a:t>
            </a:r>
            <a:r>
              <a:rPr lang="en-US" dirty="0" err="1">
                <a:latin typeface="Arial" pitchFamily="34" charset="0"/>
                <a:cs typeface="Arial" pitchFamily="34" charset="0"/>
              </a:rPr>
              <a:t>prevalensi</a:t>
            </a:r>
            <a:r>
              <a:rPr lang="en-US" dirty="0">
                <a:latin typeface="Arial" pitchFamily="34" charset="0"/>
                <a:cs typeface="Arial" pitchFamily="34" charset="0"/>
              </a:rPr>
              <a:t> </a:t>
            </a:r>
            <a:r>
              <a:rPr lang="en-US" dirty="0" err="1">
                <a:latin typeface="Arial" pitchFamily="34" charset="0"/>
                <a:cs typeface="Arial" pitchFamily="34" charset="0"/>
              </a:rPr>
              <a:t>gizi</a:t>
            </a:r>
            <a:r>
              <a:rPr lang="en-US" dirty="0">
                <a:latin typeface="Arial" pitchFamily="34" charset="0"/>
                <a:cs typeface="Arial" pitchFamily="34" charset="0"/>
              </a:rPr>
              <a:t> </a:t>
            </a:r>
            <a:r>
              <a:rPr lang="en-US" dirty="0" err="1">
                <a:latin typeface="Arial" pitchFamily="34" charset="0"/>
                <a:cs typeface="Arial" pitchFamily="34" charset="0"/>
              </a:rPr>
              <a:t>kurang</a:t>
            </a:r>
            <a:r>
              <a:rPr lang="en-US" dirty="0">
                <a:latin typeface="Arial" pitchFamily="34" charset="0"/>
                <a:cs typeface="Arial" pitchFamily="34" charset="0"/>
              </a:rPr>
              <a:t> </a:t>
            </a:r>
            <a:r>
              <a:rPr lang="en-US" dirty="0" err="1">
                <a:latin typeface="Arial" pitchFamily="34" charset="0"/>
                <a:cs typeface="Arial" pitchFamily="34" charset="0"/>
              </a:rPr>
              <a:t>merupakan</a:t>
            </a:r>
            <a:r>
              <a:rPr lang="en-US" dirty="0">
                <a:latin typeface="Arial" pitchFamily="34" charset="0"/>
                <a:cs typeface="Arial" pitchFamily="34" charset="0"/>
              </a:rPr>
              <a:t> </a:t>
            </a:r>
            <a:r>
              <a:rPr lang="en-US" dirty="0" err="1">
                <a:latin typeface="Arial" pitchFamily="34" charset="0"/>
                <a:cs typeface="Arial" pitchFamily="34" charset="0"/>
              </a:rPr>
              <a:t>indikator</a:t>
            </a:r>
            <a:r>
              <a:rPr lang="en-US" dirty="0">
                <a:latin typeface="Arial" pitchFamily="34" charset="0"/>
                <a:cs typeface="Arial" pitchFamily="34" charset="0"/>
              </a:rPr>
              <a:t>  </a:t>
            </a:r>
            <a:r>
              <a:rPr lang="en-US" dirty="0" err="1">
                <a:latin typeface="Arial" pitchFamily="34" charset="0"/>
                <a:cs typeface="Arial" pitchFamily="34" charset="0"/>
              </a:rPr>
              <a:t>keberhasilan</a:t>
            </a:r>
            <a:r>
              <a:rPr lang="en-US" dirty="0">
                <a:latin typeface="Arial" pitchFamily="34" charset="0"/>
                <a:cs typeface="Arial" pitchFamily="34" charset="0"/>
              </a:rPr>
              <a:t> </a:t>
            </a:r>
            <a:r>
              <a:rPr lang="en-US" dirty="0" err="1">
                <a:latin typeface="Arial" pitchFamily="34" charset="0"/>
                <a:cs typeface="Arial" pitchFamily="34" charset="0"/>
              </a:rPr>
              <a:t>pengurangan</a:t>
            </a:r>
            <a:r>
              <a:rPr lang="en-US" dirty="0">
                <a:latin typeface="Arial" pitchFamily="34" charset="0"/>
                <a:cs typeface="Arial" pitchFamily="34" charset="0"/>
              </a:rPr>
              <a:t> </a:t>
            </a:r>
            <a:r>
              <a:rPr lang="en-US" dirty="0" err="1">
                <a:latin typeface="Arial" pitchFamily="34" charset="0"/>
                <a:cs typeface="Arial" pitchFamily="34" charset="0"/>
              </a:rPr>
              <a:t>kemiskinan</a:t>
            </a:r>
            <a:r>
              <a:rPr lang="en-US" dirty="0">
                <a:latin typeface="Arial" pitchFamily="34" charset="0"/>
                <a:cs typeface="Arial" pitchFamily="34" charset="0"/>
              </a:rPr>
              <a:t> </a:t>
            </a:r>
            <a:r>
              <a:rPr lang="en-US" dirty="0" err="1">
                <a:latin typeface="Arial" pitchFamily="34" charset="0"/>
                <a:cs typeface="Arial" pitchFamily="34" charset="0"/>
              </a:rPr>
              <a:t>dan</a:t>
            </a:r>
            <a:r>
              <a:rPr lang="en-US" dirty="0">
                <a:latin typeface="Arial" pitchFamily="34" charset="0"/>
                <a:cs typeface="Arial" pitchFamily="34" charset="0"/>
              </a:rPr>
              <a:t> </a:t>
            </a:r>
            <a:r>
              <a:rPr lang="en-US" dirty="0" err="1">
                <a:latin typeface="Arial" pitchFamily="34" charset="0"/>
                <a:cs typeface="Arial" pitchFamily="34" charset="0"/>
              </a:rPr>
              <a:t>kelaparan</a:t>
            </a:r>
            <a:r>
              <a:rPr lang="en-US" dirty="0">
                <a:latin typeface="Arial" pitchFamily="34" charset="0"/>
                <a:cs typeface="Arial" pitchFamily="34" charset="0"/>
              </a:rPr>
              <a:t>. </a:t>
            </a:r>
          </a:p>
          <a:p>
            <a:pPr algn="just">
              <a:spcBef>
                <a:spcPts val="572"/>
              </a:spcBef>
              <a:defRPr/>
            </a:pPr>
            <a:endParaRPr lang="id-ID" dirty="0">
              <a:latin typeface="Arial" pitchFamily="34" charset="0"/>
              <a:cs typeface="Arial" pitchFamily="34" charset="0"/>
            </a:endParaRPr>
          </a:p>
          <a:p>
            <a:pPr>
              <a:spcBef>
                <a:spcPts val="572"/>
              </a:spcBef>
              <a:defRPr/>
            </a:pPr>
            <a:endParaRPr lang="en-US" dirty="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143000" y="685800"/>
            <a:ext cx="4573588" cy="3429000"/>
          </a:xfrm>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lgn="just"/>
            <a:r>
              <a:rPr lang="id-ID">
                <a:latin typeface="Arial" pitchFamily="34" charset="0"/>
                <a:cs typeface="Arial" pitchFamily="34" charset="0"/>
              </a:rPr>
              <a:t>Masa sejak janin dalam kandungan sampai usia balita sering disebut “window of opportunities” atau masa emas atau sering juga disebut periode kritis. Istilah tersebut dipakai untuk menggambarkan bahwa terjadi proses pertumbuhan yang tidak ditemui pada kelompok usia lainnya. </a:t>
            </a:r>
          </a:p>
          <a:p>
            <a:pPr algn="just"/>
            <a:r>
              <a:rPr lang="id-ID">
                <a:latin typeface="Arial" pitchFamily="34" charset="0"/>
                <a:cs typeface="Arial" pitchFamily="34" charset="0"/>
              </a:rPr>
              <a:t>Gambar tersebut menjelaskan bahwa 90 % pertumbuhan otak manusia terjadi sejak janin sampai sebelum anak berusia 5 tahun, bahkan 70 % pertumbuhan otak terjadi dibawah usia2 tahun.  Ini artinya, bila terjadi gangguan pertumbuhan pada masa tersebut sehingga pertumbuhan otak tidak sesuai dengan yang seharusnya, maka pertumbuhan tidak bisa dikejar pada periode berikutnya, walaupun kebutuhan gizinya dipenuhi. Jadi anak tetap akan mengalami gangguuan pertumbuahan otak.</a:t>
            </a:r>
          </a:p>
          <a:p>
            <a:pPr algn="just"/>
            <a:r>
              <a:rPr lang="id-ID">
                <a:latin typeface="Arial" pitchFamily="34" charset="0"/>
                <a:cs typeface="Arial" pitchFamily="34" charset="0"/>
              </a:rPr>
              <a:t>Oleh karena itu pembangunan SDM harus dimulai sejak bayi dalam kandungan sampai dengan usia balita.</a:t>
            </a:r>
          </a:p>
          <a:p>
            <a:endParaRPr lang="id-ID"/>
          </a:p>
          <a:p>
            <a:endParaRPr lang="id-ID"/>
          </a:p>
        </p:txBody>
      </p:sp>
      <p:sp>
        <p:nvSpPr>
          <p:cNvPr id="4" name="Slide Number Placeholder 3"/>
          <p:cNvSpPr>
            <a:spLocks noGrp="1"/>
          </p:cNvSpPr>
          <p:nvPr>
            <p:ph type="sldNum" sz="quarter" idx="5"/>
          </p:nvPr>
        </p:nvSpPr>
        <p:spPr/>
        <p:txBody>
          <a:bodyPr/>
          <a:lstStyle/>
          <a:p>
            <a:pPr>
              <a:defRPr/>
            </a:pPr>
            <a:fld id="{33CD622D-A6EA-4255-A0CD-F93CE7B05092}" type="slidenum">
              <a:rPr lang="en-US" smtClean="0"/>
              <a:pPr>
                <a:defRPr/>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bwMode="auto">
          <a:noFill/>
          <a:ln>
            <a:solidFill>
              <a:srgbClr val="000000"/>
            </a:solidFill>
            <a:miter lim="800000"/>
            <a:headEnd/>
            <a:tailEnd/>
          </a:ln>
        </p:spPr>
      </p:sp>
      <p:sp>
        <p:nvSpPr>
          <p:cNvPr id="20275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p>
        </p:txBody>
      </p:sp>
      <p:sp>
        <p:nvSpPr>
          <p:cNvPr id="64516" name="Slide Number Placeholder 3"/>
          <p:cNvSpPr>
            <a:spLocks noGrp="1"/>
          </p:cNvSpPr>
          <p:nvPr>
            <p:ph type="sldNum" sz="quarter" idx="5"/>
          </p:nvPr>
        </p:nvSpPr>
        <p:spPr/>
        <p:txBody>
          <a:bodyPr/>
          <a:lstStyle/>
          <a:p>
            <a:pPr>
              <a:defRPr/>
            </a:pPr>
            <a:fld id="{492C2A1F-E09D-45F1-A144-1EBB19DBC913}" type="slidenum">
              <a:rPr lang="en-US" smtClean="0"/>
              <a:pPr>
                <a:defRPr/>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id-ID"/>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id-ID"/>
          </a:p>
        </p:txBody>
      </p:sp>
      <p:sp>
        <p:nvSpPr>
          <p:cNvPr id="4" name="Date Placeholder 3"/>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id-ID"/>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C041222-6250-40C8-B031-8DFB4B4BB46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Date Placeholder 4"/>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7" name="Date Placeholder 6"/>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id-ID"/>
          </a:p>
        </p:txBody>
      </p:sp>
      <p:sp>
        <p:nvSpPr>
          <p:cNvPr id="3" name="Date Placeholder 2"/>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C344A7A-CC17-401C-B4EF-5F51ABBEF97B}" type="datetimeFigureOut">
              <a:rPr lang="id-ID" smtClean="0"/>
              <a:pPr/>
              <a:t>15/05/2020</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32D14286-BA7F-4F2E-BA11-0596B0BB5862}" type="slidenum">
              <a:rPr lang="id-ID" smtClean="0"/>
              <a:pPr/>
              <a:t>‹#›</a:t>
            </a:fld>
            <a:endParaRPr lang="id-ID"/>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id-ID"/>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d-ID"/>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344A7A-CC17-401C-B4EF-5F51ABBEF97B}" type="datetimeFigureOut">
              <a:rPr lang="id-ID" smtClean="0"/>
              <a:pPr/>
              <a:t>15/05/2020</a:t>
            </a:fld>
            <a:endParaRPr lang="id-ID"/>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2D14286-BA7F-4F2E-BA11-0596B0BB5862}" type="slidenum">
              <a:rPr lang="id-ID" smtClean="0"/>
              <a:pPr/>
              <a:t>‹#›</a:t>
            </a:fld>
            <a:endParaRPr lang="id-ID"/>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jpeg"/><Relationship Id="rId1" Type="http://schemas.openxmlformats.org/officeDocument/2006/relationships/slideLayout" Target="../slideLayouts/slideLayout12.xml"/><Relationship Id="rId5" Type="http://schemas.openxmlformats.org/officeDocument/2006/relationships/image" Target="../media/image15.jpeg"/><Relationship Id="rId4" Type="http://schemas.openxmlformats.org/officeDocument/2006/relationships/image" Target="../media/image14.wmf"/></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5000" r="-2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2057400"/>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id-ID" sz="5400" b="1" dirty="0">
                <a:ln w="11430"/>
                <a:solidFill>
                  <a:srgbClr val="FFFF00"/>
                </a:solidFill>
                <a:effectLst>
                  <a:outerShdw blurRad="80000" dist="40000" dir="5040000" algn="tl">
                    <a:srgbClr val="000000">
                      <a:alpha val="30000"/>
                    </a:srgbClr>
                  </a:outerShdw>
                </a:effectLst>
                <a:latin typeface="Baskerville Old Face" pitchFamily="18" charset="0"/>
              </a:rPr>
              <a:t>A</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k</a:t>
            </a:r>
            <a:r>
              <a:rPr lang="id-ID" sz="5400" b="1" dirty="0">
                <a:ln w="11430"/>
                <a:solidFill>
                  <a:schemeClr val="tx2">
                    <a:lumMod val="20000"/>
                    <a:lumOff val="80000"/>
                  </a:schemeClr>
                </a:solidFill>
                <a:effectLst>
                  <a:outerShdw blurRad="80000" dist="40000" dir="5040000" algn="tl">
                    <a:srgbClr val="000000">
                      <a:alpha val="30000"/>
                    </a:srgbClr>
                  </a:outerShdw>
                </a:effectLst>
                <a:latin typeface="Baskerville Old Face" pitchFamily="18" charset="0"/>
              </a:rPr>
              <a:t>i</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b</a:t>
            </a:r>
            <a:r>
              <a:rPr lang="id-ID" sz="5400" b="1" dirty="0">
                <a:ln w="11430"/>
                <a:solidFill>
                  <a:schemeClr val="accent3">
                    <a:lumMod val="40000"/>
                    <a:lumOff val="60000"/>
                  </a:schemeClr>
                </a:solidFill>
                <a:effectLst>
                  <a:outerShdw blurRad="80000" dist="40000" dir="5040000" algn="tl">
                    <a:srgbClr val="000000">
                      <a:alpha val="30000"/>
                    </a:srgbClr>
                  </a:outerShdw>
                </a:effectLst>
                <a:latin typeface="Baskerville Old Face" pitchFamily="18" charset="0"/>
              </a:rPr>
              <a:t>a</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t  </a:t>
            </a:r>
            <a:r>
              <a:rPr lang="id-ID" sz="5400" b="1" dirty="0">
                <a:ln w="11430"/>
                <a:solidFill>
                  <a:schemeClr val="bg1"/>
                </a:solidFill>
                <a:effectLst>
                  <a:outerShdw blurRad="80000" dist="40000" dir="5040000" algn="tl">
                    <a:srgbClr val="000000">
                      <a:alpha val="30000"/>
                    </a:srgbClr>
                  </a:outerShdw>
                </a:effectLst>
                <a:latin typeface="Baskerville Old Face" pitchFamily="18" charset="0"/>
              </a:rPr>
              <a:t>G</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a</a:t>
            </a:r>
            <a:r>
              <a:rPr lang="id-ID" sz="5400" b="1" dirty="0">
                <a:ln w="11430"/>
                <a:solidFill>
                  <a:srgbClr val="FFFF00"/>
                </a:solidFill>
                <a:effectLst>
                  <a:outerShdw blurRad="80000" dist="40000" dir="5040000" algn="tl">
                    <a:srgbClr val="000000">
                      <a:alpha val="30000"/>
                    </a:srgbClr>
                  </a:outerShdw>
                </a:effectLst>
                <a:latin typeface="Baskerville Old Face" pitchFamily="18" charset="0"/>
              </a:rPr>
              <a:t>n</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g</a:t>
            </a:r>
            <a:r>
              <a:rPr lang="id-ID" sz="5400" b="1" dirty="0">
                <a:ln w="11430"/>
                <a:solidFill>
                  <a:schemeClr val="accent3">
                    <a:lumMod val="40000"/>
                    <a:lumOff val="60000"/>
                  </a:schemeClr>
                </a:solidFill>
                <a:effectLst>
                  <a:outerShdw blurRad="80000" dist="40000" dir="5040000" algn="tl">
                    <a:srgbClr val="000000">
                      <a:alpha val="30000"/>
                    </a:srgbClr>
                  </a:outerShdw>
                </a:effectLst>
                <a:latin typeface="Baskerville Old Face" pitchFamily="18" charset="0"/>
              </a:rPr>
              <a:t>g</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u</a:t>
            </a:r>
            <a:r>
              <a:rPr lang="id-ID" sz="5400" b="1" dirty="0">
                <a:ln w="11430"/>
                <a:solidFill>
                  <a:schemeClr val="accent1">
                    <a:lumMod val="20000"/>
                    <a:lumOff val="80000"/>
                  </a:schemeClr>
                </a:solidFill>
                <a:effectLst>
                  <a:outerShdw blurRad="80000" dist="40000" dir="5040000" algn="tl">
                    <a:srgbClr val="000000">
                      <a:alpha val="30000"/>
                    </a:srgbClr>
                  </a:outerShdw>
                </a:effectLst>
                <a:latin typeface="Baskerville Old Face" pitchFamily="18" charset="0"/>
              </a:rPr>
              <a:t>a</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n </a:t>
            </a:r>
            <a:r>
              <a:rPr lang="id-ID" sz="5400" b="1" dirty="0">
                <a:ln w="11430"/>
                <a:solidFill>
                  <a:srgbClr val="FFFF00"/>
                </a:solidFill>
                <a:effectLst>
                  <a:outerShdw blurRad="80000" dist="40000" dir="5040000" algn="tl">
                    <a:srgbClr val="000000">
                      <a:alpha val="30000"/>
                    </a:srgbClr>
                  </a:outerShdw>
                </a:effectLst>
                <a:latin typeface="Baskerville Old Face" pitchFamily="18" charset="0"/>
              </a:rPr>
              <a:t>G</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izi  </a:t>
            </a:r>
            <a:r>
              <a:rPr lang="id-ID"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skerville Old Face" pitchFamily="18" charset="0"/>
              </a:rPr>
              <a:t>Pada Pro</a:t>
            </a:r>
            <a:r>
              <a:rPr lang="id-ID"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FF00"/>
                </a:solidFill>
                <a:effectLst>
                  <a:outerShdw blurRad="50800" dist="40000" dir="5400000" algn="tl" rotWithShape="0">
                    <a:srgbClr val="000000">
                      <a:shade val="5000"/>
                      <a:satMod val="120000"/>
                      <a:alpha val="33000"/>
                    </a:srgbClr>
                  </a:outerShdw>
                </a:effectLst>
                <a:latin typeface="Baskerville Old Face" pitchFamily="18" charset="0"/>
              </a:rPr>
              <a:t>s</a:t>
            </a:r>
            <a:r>
              <a:rPr lang="id-ID"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Baskerville Old Face" pitchFamily="18" charset="0"/>
              </a:rPr>
              <a:t>es </a:t>
            </a:r>
            <a:r>
              <a:rPr lang="id-ID" sz="5400" b="1" dirty="0">
                <a:ln w="11430"/>
                <a:solidFill>
                  <a:srgbClr val="FFFF00"/>
                </a:solidFill>
                <a:effectLst>
                  <a:outerShdw blurRad="80000" dist="40000" dir="5040000" algn="tl">
                    <a:srgbClr val="000000">
                      <a:alpha val="30000"/>
                    </a:srgbClr>
                  </a:outerShdw>
                </a:effectLst>
                <a:latin typeface="Baskerville Old Face" pitchFamily="18" charset="0"/>
              </a:rPr>
              <a:t>T</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u</a:t>
            </a:r>
            <a:r>
              <a:rPr lang="id-ID" sz="5400" b="1" dirty="0">
                <a:ln w="11430"/>
                <a:solidFill>
                  <a:schemeClr val="bg1"/>
                </a:solidFill>
                <a:effectLst>
                  <a:outerShdw blurRad="80000" dist="40000" dir="5040000" algn="tl">
                    <a:srgbClr val="000000">
                      <a:alpha val="30000"/>
                    </a:srgbClr>
                  </a:outerShdw>
                </a:effectLst>
                <a:latin typeface="Baskerville Old Face" pitchFamily="18" charset="0"/>
              </a:rPr>
              <a:t>b</a:t>
            </a:r>
            <a:r>
              <a:rPr lang="id-ID"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Baskerville Old Face" pitchFamily="18" charset="0"/>
              </a:rPr>
              <a:t>u</a:t>
            </a:r>
            <a:r>
              <a:rPr lang="id-ID" sz="5400" b="1" dirty="0">
                <a:ln w="11430"/>
                <a:solidFill>
                  <a:schemeClr val="tx2">
                    <a:lumMod val="40000"/>
                    <a:lumOff val="60000"/>
                  </a:schemeClr>
                </a:solidFill>
                <a:effectLst>
                  <a:outerShdw blurRad="80000" dist="40000" dir="5040000" algn="tl">
                    <a:srgbClr val="000000">
                      <a:alpha val="30000"/>
                    </a:srgbClr>
                  </a:outerShdw>
                </a:effectLst>
                <a:latin typeface="Baskerville Old Face" pitchFamily="18" charset="0"/>
              </a:rPr>
              <a:t>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1">
              <a:lumMod val="95000"/>
              <a:lumOff val="5000"/>
            </a:schemeClr>
          </a:solidFill>
        </p:spPr>
        <p:txBody>
          <a:bodyPr>
            <a:normAutofit fontScale="90000"/>
          </a:bodyPr>
          <a:lstStyle/>
          <a:p>
            <a:r>
              <a:rPr lang="en-US" dirty="0">
                <a:solidFill>
                  <a:schemeClr val="bg1"/>
                </a:solidFill>
              </a:rPr>
              <a:t>AKIBAT GIZI LEBIH PADA PROSES TUBUH</a:t>
            </a:r>
          </a:p>
        </p:txBody>
      </p:sp>
      <p:sp>
        <p:nvSpPr>
          <p:cNvPr id="3" name="Footer Placeholder 2"/>
          <p:cNvSpPr>
            <a:spLocks noGrp="1"/>
          </p:cNvSpPr>
          <p:nvPr>
            <p:ph type="ftr" sz="quarter" idx="11"/>
          </p:nvPr>
        </p:nvSpPr>
        <p:spPr/>
        <p:txBody>
          <a:bodyPr/>
          <a:lstStyle/>
          <a:p>
            <a:pPr>
              <a:defRPr/>
            </a:pPr>
            <a:r>
              <a:rPr lang="en-US"/>
              <a:t>Arlan Yulfar,SKM,M.Kes</a:t>
            </a:r>
          </a:p>
        </p:txBody>
      </p:sp>
      <p:sp>
        <p:nvSpPr>
          <p:cNvPr id="4" name="Slide Number Placeholder 3"/>
          <p:cNvSpPr>
            <a:spLocks noGrp="1"/>
          </p:cNvSpPr>
          <p:nvPr>
            <p:ph type="sldNum" sz="quarter" idx="12"/>
          </p:nvPr>
        </p:nvSpPr>
        <p:spPr/>
        <p:txBody>
          <a:bodyPr/>
          <a:lstStyle/>
          <a:p>
            <a:pPr>
              <a:defRPr/>
            </a:pPr>
            <a:fld id="{17C7EB9E-A0AA-4369-9341-50D410659E4C}" type="slidenum">
              <a:rPr lang="en-US" smtClean="0"/>
              <a:pPr>
                <a:defRPr/>
              </a:pPr>
              <a:t>10</a:t>
            </a:fld>
            <a:endParaRPr lang="en-US"/>
          </a:p>
        </p:txBody>
      </p:sp>
      <p:pic>
        <p:nvPicPr>
          <p:cNvPr id="1026" name="Picture 2" descr="C:\Documents and Settings\Khoo\My Documents\My Pictures\gendut.jpg"/>
          <p:cNvPicPr>
            <a:picLocks noChangeAspect="1" noChangeArrowheads="1"/>
          </p:cNvPicPr>
          <p:nvPr/>
        </p:nvPicPr>
        <p:blipFill>
          <a:blip r:embed="rId3"/>
          <a:srcRect/>
          <a:stretch>
            <a:fillRect/>
          </a:stretch>
        </p:blipFill>
        <p:spPr bwMode="auto">
          <a:xfrm>
            <a:off x="1447411" y="1752600"/>
            <a:ext cx="6096389" cy="4191000"/>
          </a:xfrm>
          <a:prstGeom prst="rect">
            <a:avLst/>
          </a:prstGeom>
          <a:ln>
            <a:noFill/>
          </a:ln>
          <a:effectLst>
            <a:softEdge rad="112500"/>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6866" name="Footer Placeholder 2"/>
          <p:cNvSpPr>
            <a:spLocks noGrp="1"/>
          </p:cNvSpPr>
          <p:nvPr>
            <p:ph type="ftr" sz="quarter" idx="11"/>
          </p:nvPr>
        </p:nvSpPr>
        <p:spPr>
          <a:noFill/>
        </p:spPr>
        <p:txBody>
          <a:bodyPr/>
          <a:lstStyle/>
          <a:p>
            <a:pPr defTabSz="914287"/>
            <a:r>
              <a:rPr lang="en-US" dirty="0" err="1"/>
              <a:t>Arlan</a:t>
            </a:r>
            <a:r>
              <a:rPr lang="en-US" dirty="0"/>
              <a:t> </a:t>
            </a:r>
            <a:r>
              <a:rPr lang="en-US" dirty="0" err="1"/>
              <a:t>Yulfar,SKM,M.Kes</a:t>
            </a:r>
            <a:endParaRPr lang="en-US" dirty="0"/>
          </a:p>
        </p:txBody>
      </p:sp>
      <p:sp>
        <p:nvSpPr>
          <p:cNvPr id="36867" name="Slide Number Placeholder 3"/>
          <p:cNvSpPr>
            <a:spLocks noGrp="1"/>
          </p:cNvSpPr>
          <p:nvPr>
            <p:ph type="sldNum" sz="quarter" idx="12"/>
          </p:nvPr>
        </p:nvSpPr>
        <p:spPr>
          <a:noFill/>
        </p:spPr>
        <p:txBody>
          <a:bodyPr/>
          <a:lstStyle/>
          <a:p>
            <a:pPr defTabSz="914287"/>
            <a:fld id="{E12D3C2A-C7A1-413C-9BE4-F97B65031BE3}" type="slidenum">
              <a:rPr lang="en-US" smtClean="0"/>
              <a:pPr defTabSz="914287"/>
              <a:t>11</a:t>
            </a:fld>
            <a:endParaRPr lang="en-US" dirty="0"/>
          </a:p>
        </p:txBody>
      </p:sp>
      <p:sp>
        <p:nvSpPr>
          <p:cNvPr id="36868" name="Oval 2"/>
          <p:cNvSpPr>
            <a:spLocks noChangeArrowheads="1"/>
          </p:cNvSpPr>
          <p:nvPr/>
        </p:nvSpPr>
        <p:spPr bwMode="auto">
          <a:xfrm>
            <a:off x="4648492" y="3276321"/>
            <a:ext cx="2133023" cy="990319"/>
          </a:xfrm>
          <a:prstGeom prst="ellipse">
            <a:avLst/>
          </a:prstGeom>
          <a:ln>
            <a:headEnd/>
            <a:tailEnd/>
          </a:ln>
        </p:spPr>
        <p:style>
          <a:lnRef idx="1">
            <a:schemeClr val="accent3"/>
          </a:lnRef>
          <a:fillRef idx="2">
            <a:schemeClr val="accent3"/>
          </a:fillRef>
          <a:effectRef idx="1">
            <a:schemeClr val="accent3"/>
          </a:effectRef>
          <a:fontRef idx="minor">
            <a:schemeClr val="dk1"/>
          </a:fontRef>
        </p:style>
        <p:txBody>
          <a:bodyPr wrap="none" lIns="91397" tIns="45698" rIns="91397" bIns="45698" anchor="ctr"/>
          <a:lstStyle/>
          <a:p>
            <a:pPr algn="ctr" defTabSz="914287" eaLnBrk="0" hangingPunct="0"/>
            <a:r>
              <a:rPr lang="en-US" sz="1600" dirty="0" err="1"/>
              <a:t>Pelayanan</a:t>
            </a:r>
            <a:endParaRPr lang="en-US" sz="1600" dirty="0"/>
          </a:p>
          <a:p>
            <a:pPr algn="ctr" defTabSz="914287" eaLnBrk="0" hangingPunct="0"/>
            <a:r>
              <a:rPr lang="en-US" sz="1600" dirty="0" err="1"/>
              <a:t>kesehatan</a:t>
            </a:r>
            <a:endParaRPr lang="en-US" sz="1600" dirty="0"/>
          </a:p>
        </p:txBody>
      </p:sp>
      <p:sp>
        <p:nvSpPr>
          <p:cNvPr id="36869" name="Text Box 3"/>
          <p:cNvSpPr txBox="1">
            <a:spLocks noChangeArrowheads="1"/>
          </p:cNvSpPr>
          <p:nvPr/>
        </p:nvSpPr>
        <p:spPr bwMode="auto">
          <a:xfrm>
            <a:off x="2285712" y="949699"/>
            <a:ext cx="2362488" cy="460842"/>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1397" tIns="45698" rIns="91397" bIns="45698">
            <a:spAutoFit/>
          </a:bodyPr>
          <a:lstStyle/>
          <a:p>
            <a:pPr algn="ctr" defTabSz="914287" eaLnBrk="0" hangingPunct="0"/>
            <a:r>
              <a:rPr lang="en-US" sz="2400" dirty="0"/>
              <a:t>STATUS GIZI</a:t>
            </a:r>
          </a:p>
        </p:txBody>
      </p:sp>
      <p:sp>
        <p:nvSpPr>
          <p:cNvPr id="36870" name="Text Box 4"/>
          <p:cNvSpPr txBox="1">
            <a:spLocks noChangeArrowheads="1"/>
          </p:cNvSpPr>
          <p:nvPr/>
        </p:nvSpPr>
        <p:spPr bwMode="auto">
          <a:xfrm>
            <a:off x="1218047" y="1902199"/>
            <a:ext cx="1045712" cy="707842"/>
          </a:xfrm>
          <a:prstGeom prst="rect">
            <a:avLst/>
          </a:prstGeom>
          <a:ln>
            <a:headEnd/>
            <a:tailEnd/>
          </a:ln>
        </p:spPr>
        <p:style>
          <a:lnRef idx="1">
            <a:schemeClr val="dk1"/>
          </a:lnRef>
          <a:fillRef idx="2">
            <a:schemeClr val="dk1"/>
          </a:fillRef>
          <a:effectRef idx="1">
            <a:schemeClr val="dk1"/>
          </a:effectRef>
          <a:fontRef idx="minor">
            <a:schemeClr val="dk1"/>
          </a:fontRef>
        </p:style>
        <p:txBody>
          <a:bodyPr wrap="none" lIns="91397" tIns="45698" rIns="91397" bIns="45698">
            <a:spAutoFit/>
          </a:bodyPr>
          <a:lstStyle/>
          <a:p>
            <a:pPr algn="ctr" defTabSz="914287" eaLnBrk="0" hangingPunct="0"/>
            <a:r>
              <a:rPr lang="en-US" sz="2000" dirty="0"/>
              <a:t>ASUPAN</a:t>
            </a:r>
          </a:p>
          <a:p>
            <a:pPr algn="ctr" defTabSz="914287" eaLnBrk="0" hangingPunct="0"/>
            <a:r>
              <a:rPr lang="en-US" sz="2000" dirty="0"/>
              <a:t>GIZI</a:t>
            </a:r>
          </a:p>
        </p:txBody>
      </p:sp>
      <p:sp>
        <p:nvSpPr>
          <p:cNvPr id="36871" name="Text Box 5"/>
          <p:cNvSpPr txBox="1">
            <a:spLocks noChangeArrowheads="1"/>
          </p:cNvSpPr>
          <p:nvPr/>
        </p:nvSpPr>
        <p:spPr bwMode="auto">
          <a:xfrm>
            <a:off x="4245844" y="1902199"/>
            <a:ext cx="1185045" cy="707842"/>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wrap="none" lIns="91397" tIns="45698" rIns="91397" bIns="45698">
            <a:spAutoFit/>
          </a:bodyPr>
          <a:lstStyle/>
          <a:p>
            <a:pPr algn="ctr" defTabSz="914287" eaLnBrk="0" hangingPunct="0"/>
            <a:r>
              <a:rPr lang="en-US" sz="2000" dirty="0"/>
              <a:t>INFEKSI</a:t>
            </a:r>
          </a:p>
          <a:p>
            <a:pPr algn="ctr" defTabSz="914287" eaLnBrk="0" hangingPunct="0"/>
            <a:r>
              <a:rPr lang="en-US" sz="2000" dirty="0"/>
              <a:t>PENYAKIT</a:t>
            </a:r>
          </a:p>
        </p:txBody>
      </p:sp>
      <p:sp>
        <p:nvSpPr>
          <p:cNvPr id="36872" name="Oval 6"/>
          <p:cNvSpPr>
            <a:spLocks noChangeArrowheads="1"/>
          </p:cNvSpPr>
          <p:nvPr/>
        </p:nvSpPr>
        <p:spPr bwMode="auto">
          <a:xfrm>
            <a:off x="2514026" y="3276321"/>
            <a:ext cx="2362489" cy="91468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lIns="91397" tIns="45698" rIns="91397" bIns="45698" anchor="ctr"/>
          <a:lstStyle/>
          <a:p>
            <a:pPr algn="ctr" defTabSz="914287" eaLnBrk="0" hangingPunct="0"/>
            <a:r>
              <a:rPr lang="en-US" sz="1600" dirty="0" err="1"/>
              <a:t>Perilaku</a:t>
            </a:r>
            <a:r>
              <a:rPr lang="en-US" sz="1600" dirty="0"/>
              <a:t>/</a:t>
            </a:r>
            <a:r>
              <a:rPr lang="en-US" sz="1600" dirty="0" err="1"/>
              <a:t>asuhan</a:t>
            </a:r>
            <a:endParaRPr lang="en-US" sz="1600" dirty="0"/>
          </a:p>
          <a:p>
            <a:pPr algn="ctr" defTabSz="914287" eaLnBrk="0" hangingPunct="0"/>
            <a:r>
              <a:rPr lang="en-US" sz="1600" dirty="0" err="1"/>
              <a:t>Ibu</a:t>
            </a:r>
            <a:r>
              <a:rPr lang="en-US" sz="1600" dirty="0"/>
              <a:t> </a:t>
            </a:r>
            <a:r>
              <a:rPr lang="en-US" sz="1600" dirty="0" err="1"/>
              <a:t>dan</a:t>
            </a:r>
            <a:r>
              <a:rPr lang="en-US" sz="1600" dirty="0"/>
              <a:t> </a:t>
            </a:r>
            <a:r>
              <a:rPr lang="en-US" sz="1600" dirty="0" err="1"/>
              <a:t>Anak</a:t>
            </a:r>
            <a:endParaRPr lang="en-US" sz="1600" dirty="0"/>
          </a:p>
        </p:txBody>
      </p:sp>
      <p:sp>
        <p:nvSpPr>
          <p:cNvPr id="36873" name="Oval 7"/>
          <p:cNvSpPr>
            <a:spLocks noChangeArrowheads="1"/>
          </p:cNvSpPr>
          <p:nvPr/>
        </p:nvSpPr>
        <p:spPr bwMode="auto">
          <a:xfrm>
            <a:off x="304515" y="3276321"/>
            <a:ext cx="2515465" cy="990319"/>
          </a:xfrm>
          <a:prstGeom prst="ellipse">
            <a:avLst/>
          </a:prstGeom>
          <a:ln>
            <a:headEnd/>
            <a:tailEnd/>
          </a:ln>
        </p:spPr>
        <p:style>
          <a:lnRef idx="0">
            <a:schemeClr val="accent3"/>
          </a:lnRef>
          <a:fillRef idx="3">
            <a:schemeClr val="accent3"/>
          </a:fillRef>
          <a:effectRef idx="3">
            <a:schemeClr val="accent3"/>
          </a:effectRef>
          <a:fontRef idx="minor">
            <a:schemeClr val="lt1"/>
          </a:fontRef>
        </p:style>
        <p:txBody>
          <a:bodyPr wrap="none" lIns="91397" tIns="45698" rIns="91397" bIns="45698" anchor="ctr"/>
          <a:lstStyle/>
          <a:p>
            <a:pPr algn="ctr" defTabSz="914287" eaLnBrk="0" hangingPunct="0"/>
            <a:r>
              <a:rPr lang="en-US" sz="1600" dirty="0" err="1"/>
              <a:t>Ketersediaan</a:t>
            </a:r>
            <a:endParaRPr lang="en-US" sz="1600" dirty="0"/>
          </a:p>
          <a:p>
            <a:pPr algn="ctr" defTabSz="914287" eaLnBrk="0" hangingPunct="0"/>
            <a:r>
              <a:rPr lang="en-US" sz="1600" dirty="0" err="1"/>
              <a:t>Pangan</a:t>
            </a:r>
            <a:r>
              <a:rPr lang="en-US" sz="1600" dirty="0"/>
              <a:t> </a:t>
            </a:r>
            <a:r>
              <a:rPr lang="en-US" sz="1600" dirty="0" err="1"/>
              <a:t>tingkat</a:t>
            </a:r>
            <a:endParaRPr lang="en-US" sz="1600" dirty="0"/>
          </a:p>
          <a:p>
            <a:pPr algn="ctr" defTabSz="914287" eaLnBrk="0" hangingPunct="0"/>
            <a:r>
              <a:rPr lang="en-US" sz="1600" dirty="0" err="1"/>
              <a:t>Rumah</a:t>
            </a:r>
            <a:r>
              <a:rPr lang="en-US" sz="1600" dirty="0"/>
              <a:t> </a:t>
            </a:r>
            <a:r>
              <a:rPr lang="en-US" sz="1600" dirty="0" err="1"/>
              <a:t>Tangga</a:t>
            </a:r>
            <a:endParaRPr lang="en-US" sz="1600" dirty="0"/>
          </a:p>
        </p:txBody>
      </p:sp>
      <p:sp>
        <p:nvSpPr>
          <p:cNvPr id="36874" name="Text Box 8"/>
          <p:cNvSpPr txBox="1">
            <a:spLocks noChangeArrowheads="1"/>
          </p:cNvSpPr>
          <p:nvPr/>
        </p:nvSpPr>
        <p:spPr bwMode="auto">
          <a:xfrm>
            <a:off x="1255735" y="4856350"/>
            <a:ext cx="5068865" cy="70784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91397" tIns="45698" rIns="91397" bIns="45698">
            <a:spAutoFit/>
          </a:bodyPr>
          <a:lstStyle/>
          <a:p>
            <a:pPr algn="ctr" defTabSz="914287" eaLnBrk="0" hangingPunct="0"/>
            <a:r>
              <a:rPr lang="en-US" sz="2000" dirty="0">
                <a:solidFill>
                  <a:schemeClr val="tx1"/>
                </a:solidFill>
              </a:rPr>
              <a:t>KEMISKINAN, PENDIDIKAN RENDAH,</a:t>
            </a:r>
          </a:p>
          <a:p>
            <a:pPr algn="ctr" defTabSz="914287" eaLnBrk="0" hangingPunct="0"/>
            <a:r>
              <a:rPr lang="en-US" sz="2000" dirty="0">
                <a:solidFill>
                  <a:schemeClr val="tx1"/>
                </a:solidFill>
              </a:rPr>
              <a:t>KETERSEDIANAN PANGAN, KESEMPATAN KERJA</a:t>
            </a:r>
          </a:p>
        </p:txBody>
      </p:sp>
      <p:sp>
        <p:nvSpPr>
          <p:cNvPr id="36875" name="Text Box 9"/>
          <p:cNvSpPr txBox="1">
            <a:spLocks noChangeArrowheads="1"/>
          </p:cNvSpPr>
          <p:nvPr/>
        </p:nvSpPr>
        <p:spPr bwMode="auto">
          <a:xfrm>
            <a:off x="1647641" y="6314515"/>
            <a:ext cx="4107000" cy="46162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lIns="91397" tIns="45698" rIns="91397" bIns="45698">
            <a:spAutoFit/>
          </a:bodyPr>
          <a:lstStyle/>
          <a:p>
            <a:pPr defTabSz="914287" eaLnBrk="0" hangingPunct="0"/>
            <a:r>
              <a:rPr lang="id-ID" sz="2400" dirty="0">
                <a:solidFill>
                  <a:schemeClr val="tx1"/>
                </a:solidFill>
              </a:rPr>
              <a:t>SITUASI</a:t>
            </a:r>
            <a:r>
              <a:rPr lang="en-US" sz="2400" dirty="0">
                <a:solidFill>
                  <a:schemeClr val="tx1"/>
                </a:solidFill>
              </a:rPr>
              <a:t> POLITIK DAN EKONOMI</a:t>
            </a:r>
          </a:p>
        </p:txBody>
      </p:sp>
      <p:sp>
        <p:nvSpPr>
          <p:cNvPr id="36876" name="AutoShape 10"/>
          <p:cNvSpPr>
            <a:spLocks noChangeArrowheads="1"/>
          </p:cNvSpPr>
          <p:nvPr/>
        </p:nvSpPr>
        <p:spPr bwMode="auto">
          <a:xfrm rot="-3841309">
            <a:off x="2238228" y="3999336"/>
            <a:ext cx="371194" cy="1031875"/>
          </a:xfrm>
          <a:prstGeom prst="upArrow">
            <a:avLst>
              <a:gd name="adj1" fmla="val 50000"/>
              <a:gd name="adj2" fmla="val 67453"/>
            </a:avLst>
          </a:prstGeom>
          <a:noFill/>
          <a:ln w="28575">
            <a:solidFill>
              <a:srgbClr val="FF0000"/>
            </a:solidFill>
            <a:miter lim="800000"/>
            <a:headEnd/>
            <a:tailEnd/>
          </a:ln>
        </p:spPr>
        <p:txBody>
          <a:bodyPr wrap="none" lIns="82030" tIns="41015" rIns="82030" bIns="41015" anchor="ctr"/>
          <a:lstStyle/>
          <a:p>
            <a:endParaRPr lang="en-US"/>
          </a:p>
        </p:txBody>
      </p:sp>
      <p:sp>
        <p:nvSpPr>
          <p:cNvPr id="36877" name="AutoShape 11"/>
          <p:cNvSpPr>
            <a:spLocks noChangeArrowheads="1"/>
          </p:cNvSpPr>
          <p:nvPr/>
        </p:nvSpPr>
        <p:spPr bwMode="auto">
          <a:xfrm rot="3841309" flipH="1">
            <a:off x="4593054" y="3988318"/>
            <a:ext cx="389404" cy="1066512"/>
          </a:xfrm>
          <a:prstGeom prst="upArrow">
            <a:avLst>
              <a:gd name="adj1" fmla="val 50000"/>
              <a:gd name="adj2" fmla="val 66457"/>
            </a:avLst>
          </a:prstGeom>
          <a:noFill/>
          <a:ln w="28575">
            <a:solidFill>
              <a:srgbClr val="FF0000"/>
            </a:solidFill>
            <a:miter lim="800000"/>
            <a:headEnd/>
            <a:tailEnd/>
          </a:ln>
        </p:spPr>
        <p:txBody>
          <a:bodyPr wrap="none" lIns="82030" tIns="41015" rIns="82030" bIns="41015" anchor="ctr"/>
          <a:lstStyle/>
          <a:p>
            <a:endParaRPr lang="en-US"/>
          </a:p>
        </p:txBody>
      </p:sp>
      <p:sp>
        <p:nvSpPr>
          <p:cNvPr id="36878" name="AutoShape 12"/>
          <p:cNvSpPr>
            <a:spLocks noChangeArrowheads="1"/>
          </p:cNvSpPr>
          <p:nvPr/>
        </p:nvSpPr>
        <p:spPr bwMode="auto">
          <a:xfrm>
            <a:off x="3352512" y="4191001"/>
            <a:ext cx="457488" cy="609320"/>
          </a:xfrm>
          <a:prstGeom prst="upArrow">
            <a:avLst>
              <a:gd name="adj1" fmla="val 50000"/>
              <a:gd name="adj2" fmla="val 34306"/>
            </a:avLst>
          </a:prstGeom>
          <a:noFill/>
          <a:ln w="28575">
            <a:solidFill>
              <a:srgbClr val="FF0000"/>
            </a:solidFill>
            <a:miter lim="800000"/>
            <a:headEnd/>
            <a:tailEnd/>
          </a:ln>
        </p:spPr>
        <p:txBody>
          <a:bodyPr wrap="none" lIns="91397" tIns="45698" rIns="91397" bIns="45698" anchor="ctr"/>
          <a:lstStyle/>
          <a:p>
            <a:pPr algn="ctr" defTabSz="914287" eaLnBrk="0" hangingPunct="0"/>
            <a:endParaRPr lang="en-GB" sz="2400" dirty="0">
              <a:solidFill>
                <a:srgbClr val="0000FF"/>
              </a:solidFill>
              <a:latin typeface="Times New Roman" pitchFamily="18" charset="0"/>
            </a:endParaRPr>
          </a:p>
        </p:txBody>
      </p:sp>
      <p:sp>
        <p:nvSpPr>
          <p:cNvPr id="36879" name="Line 13"/>
          <p:cNvSpPr>
            <a:spLocks noChangeShapeType="1"/>
          </p:cNvSpPr>
          <p:nvPr/>
        </p:nvSpPr>
        <p:spPr bwMode="auto">
          <a:xfrm flipV="1">
            <a:off x="1905004" y="1448360"/>
            <a:ext cx="1295977" cy="416019"/>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80" name="Line 14"/>
          <p:cNvSpPr>
            <a:spLocks noChangeShapeType="1"/>
          </p:cNvSpPr>
          <p:nvPr/>
        </p:nvSpPr>
        <p:spPr bwMode="auto">
          <a:xfrm flipH="1" flipV="1">
            <a:off x="3581977" y="1448360"/>
            <a:ext cx="1143000" cy="381000"/>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81" name="Line 15"/>
          <p:cNvSpPr>
            <a:spLocks noChangeShapeType="1"/>
          </p:cNvSpPr>
          <p:nvPr/>
        </p:nvSpPr>
        <p:spPr bwMode="auto">
          <a:xfrm>
            <a:off x="2438981" y="2210360"/>
            <a:ext cx="1752023" cy="35019"/>
          </a:xfrm>
          <a:prstGeom prst="line">
            <a:avLst/>
          </a:prstGeom>
          <a:noFill/>
          <a:ln w="127000">
            <a:solidFill>
              <a:schemeClr val="bg2"/>
            </a:solidFill>
            <a:round/>
            <a:headEnd type="triangle" w="med" len="med"/>
            <a:tailEnd type="triangle" w="med" len="med"/>
          </a:ln>
        </p:spPr>
        <p:txBody>
          <a:bodyPr wrap="none" lIns="82030" tIns="41015" rIns="82030" bIns="41015" anchor="ctr"/>
          <a:lstStyle/>
          <a:p>
            <a:endParaRPr lang="en-US"/>
          </a:p>
        </p:txBody>
      </p:sp>
      <p:sp>
        <p:nvSpPr>
          <p:cNvPr id="36882" name="Line 16"/>
          <p:cNvSpPr>
            <a:spLocks noChangeShapeType="1"/>
          </p:cNvSpPr>
          <p:nvPr/>
        </p:nvSpPr>
        <p:spPr bwMode="auto">
          <a:xfrm flipV="1">
            <a:off x="1752023" y="2651595"/>
            <a:ext cx="0" cy="624728"/>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83" name="Line 17"/>
          <p:cNvSpPr>
            <a:spLocks noChangeShapeType="1"/>
          </p:cNvSpPr>
          <p:nvPr/>
        </p:nvSpPr>
        <p:spPr bwMode="auto">
          <a:xfrm flipV="1">
            <a:off x="5410489" y="2626379"/>
            <a:ext cx="0" cy="726981"/>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84" name="Text Box 18"/>
          <p:cNvSpPr txBox="1">
            <a:spLocks noChangeArrowheads="1"/>
          </p:cNvSpPr>
          <p:nvPr/>
        </p:nvSpPr>
        <p:spPr bwMode="auto">
          <a:xfrm>
            <a:off x="7233229" y="1876986"/>
            <a:ext cx="1540721" cy="646286"/>
          </a:xfrm>
          <a:prstGeom prst="rect">
            <a:avLst/>
          </a:prstGeom>
          <a:noFill/>
          <a:ln w="9525">
            <a:solidFill>
              <a:schemeClr val="bg2"/>
            </a:solidFill>
            <a:miter lim="800000"/>
            <a:headEnd/>
            <a:tailEnd/>
          </a:ln>
        </p:spPr>
        <p:txBody>
          <a:bodyPr wrap="none" lIns="91397" tIns="45698" rIns="91397" bIns="45698">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914287" eaLnBrk="0" hangingPunct="0"/>
            <a:r>
              <a:rPr lang="en-US" b="1" spc="50" dirty="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ahoma" pitchFamily="34" charset="0"/>
              </a:rPr>
              <a:t>Penyebab</a:t>
            </a:r>
            <a:endPar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ahoma" pitchFamily="34" charset="0"/>
            </a:endParaRPr>
          </a:p>
          <a:p>
            <a:pPr algn="ctr" defTabSz="914287" eaLnBrk="0" hangingPunct="0"/>
            <a:r>
              <a:rPr lang="en-US"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ahoma" pitchFamily="34" charset="0"/>
              </a:rPr>
              <a:t>LANGSUNG</a:t>
            </a:r>
          </a:p>
        </p:txBody>
      </p:sp>
      <p:sp>
        <p:nvSpPr>
          <p:cNvPr id="36885" name="Text Box 19"/>
          <p:cNvSpPr txBox="1">
            <a:spLocks noChangeArrowheads="1"/>
          </p:cNvSpPr>
          <p:nvPr/>
        </p:nvSpPr>
        <p:spPr bwMode="auto">
          <a:xfrm>
            <a:off x="7194262" y="3200682"/>
            <a:ext cx="1489423" cy="923285"/>
          </a:xfrm>
          <a:prstGeom prst="rect">
            <a:avLst/>
          </a:prstGeom>
          <a:noFill/>
          <a:ln w="9525">
            <a:solidFill>
              <a:schemeClr val="bg2"/>
            </a:solidFill>
            <a:miter lim="800000"/>
            <a:headEnd/>
            <a:tailEnd/>
          </a:ln>
        </p:spPr>
        <p:txBody>
          <a:bodyPr wrap="none" lIns="91397" tIns="45698" rIns="91397" bIns="45698">
            <a:spAutoFit/>
          </a:bodyPr>
          <a:lstStyle/>
          <a:p>
            <a:pPr algn="ctr" defTabSz="914287" eaLnBrk="0" hangingPunct="0"/>
            <a:r>
              <a:rPr lang="en-US" b="1" dirty="0" err="1">
                <a:solidFill>
                  <a:srgbClr val="FF0000"/>
                </a:solidFill>
                <a:latin typeface="Tahoma" pitchFamily="34" charset="0"/>
              </a:rPr>
              <a:t>Penyebab</a:t>
            </a:r>
            <a:endParaRPr lang="en-US" b="1" dirty="0">
              <a:solidFill>
                <a:srgbClr val="FF0000"/>
              </a:solidFill>
              <a:latin typeface="Tahoma" pitchFamily="34" charset="0"/>
            </a:endParaRPr>
          </a:p>
          <a:p>
            <a:pPr algn="ctr" defTabSz="914287" eaLnBrk="0" hangingPunct="0"/>
            <a:r>
              <a:rPr lang="en-US" b="1" dirty="0">
                <a:solidFill>
                  <a:srgbClr val="FF0000"/>
                </a:solidFill>
                <a:latin typeface="Tahoma" pitchFamily="34" charset="0"/>
              </a:rPr>
              <a:t>TAK</a:t>
            </a:r>
          </a:p>
          <a:p>
            <a:pPr algn="ctr" defTabSz="914287" eaLnBrk="0" hangingPunct="0"/>
            <a:r>
              <a:rPr lang="en-US" b="1" dirty="0">
                <a:solidFill>
                  <a:srgbClr val="FF0000"/>
                </a:solidFill>
                <a:latin typeface="Tahoma" pitchFamily="34" charset="0"/>
              </a:rPr>
              <a:t>LANGSUNG</a:t>
            </a:r>
          </a:p>
        </p:txBody>
      </p:sp>
      <p:sp>
        <p:nvSpPr>
          <p:cNvPr id="36886" name="Text Box 20"/>
          <p:cNvSpPr txBox="1">
            <a:spLocks noChangeArrowheads="1"/>
          </p:cNvSpPr>
          <p:nvPr/>
        </p:nvSpPr>
        <p:spPr bwMode="auto">
          <a:xfrm>
            <a:off x="7429503" y="4800321"/>
            <a:ext cx="1139969" cy="646286"/>
          </a:xfrm>
          <a:prstGeom prst="rect">
            <a:avLst/>
          </a:prstGeom>
          <a:noFill/>
          <a:ln w="9525">
            <a:solidFill>
              <a:schemeClr val="bg2"/>
            </a:solidFill>
            <a:miter lim="800000"/>
            <a:headEnd/>
            <a:tailEnd/>
          </a:ln>
        </p:spPr>
        <p:txBody>
          <a:bodyPr wrap="none" lIns="91397" tIns="45698" rIns="91397" bIns="45698">
            <a:spAutoFit/>
          </a:bodyPr>
          <a:lstStyle/>
          <a:p>
            <a:pPr algn="ctr" defTabSz="914287" eaLnBrk="0" hangingPunct="0"/>
            <a:r>
              <a:rPr lang="en-US" b="1" dirty="0" err="1">
                <a:solidFill>
                  <a:schemeClr val="accent5">
                    <a:lumMod val="50000"/>
                  </a:schemeClr>
                </a:solidFill>
                <a:latin typeface="Tahoma" pitchFamily="34" charset="0"/>
              </a:rPr>
              <a:t>Masalah</a:t>
            </a:r>
            <a:endParaRPr lang="en-US" b="1" dirty="0">
              <a:solidFill>
                <a:schemeClr val="accent5">
                  <a:lumMod val="50000"/>
                </a:schemeClr>
              </a:solidFill>
              <a:latin typeface="Tahoma" pitchFamily="34" charset="0"/>
            </a:endParaRPr>
          </a:p>
          <a:p>
            <a:pPr algn="ctr" defTabSz="914287" eaLnBrk="0" hangingPunct="0"/>
            <a:r>
              <a:rPr lang="en-US" b="1" dirty="0">
                <a:solidFill>
                  <a:schemeClr val="accent5">
                    <a:lumMod val="50000"/>
                  </a:schemeClr>
                </a:solidFill>
                <a:latin typeface="Tahoma" pitchFamily="34" charset="0"/>
              </a:rPr>
              <a:t>UTAMA</a:t>
            </a:r>
          </a:p>
        </p:txBody>
      </p:sp>
      <p:sp>
        <p:nvSpPr>
          <p:cNvPr id="36887" name="Text Box 21"/>
          <p:cNvSpPr txBox="1">
            <a:spLocks noChangeArrowheads="1"/>
          </p:cNvSpPr>
          <p:nvPr/>
        </p:nvSpPr>
        <p:spPr bwMode="auto">
          <a:xfrm>
            <a:off x="7428062" y="5943321"/>
            <a:ext cx="1139969" cy="646286"/>
          </a:xfrm>
          <a:prstGeom prst="rect">
            <a:avLst/>
          </a:prstGeom>
          <a:noFill/>
          <a:ln w="9525">
            <a:solidFill>
              <a:schemeClr val="bg2"/>
            </a:solidFill>
            <a:miter lim="800000"/>
            <a:headEnd/>
            <a:tailEnd/>
          </a:ln>
        </p:spPr>
        <p:txBody>
          <a:bodyPr wrap="none" lIns="91397" tIns="45698" rIns="91397" bIns="45698">
            <a:spAutoFit/>
          </a:bodyPr>
          <a:lstStyle/>
          <a:p>
            <a:pPr algn="ctr" defTabSz="914287" eaLnBrk="0" hangingPunct="0"/>
            <a:r>
              <a:rPr lang="en-US" b="1" dirty="0" err="1">
                <a:solidFill>
                  <a:schemeClr val="accent6">
                    <a:lumMod val="50000"/>
                  </a:schemeClr>
                </a:solidFill>
                <a:latin typeface="Tahoma" pitchFamily="34" charset="0"/>
              </a:rPr>
              <a:t>Masalah</a:t>
            </a:r>
            <a:endParaRPr lang="en-US" b="1" dirty="0">
              <a:solidFill>
                <a:schemeClr val="accent6">
                  <a:lumMod val="50000"/>
                </a:schemeClr>
              </a:solidFill>
              <a:latin typeface="Tahoma" pitchFamily="34" charset="0"/>
            </a:endParaRPr>
          </a:p>
          <a:p>
            <a:pPr algn="ctr" defTabSz="914287" eaLnBrk="0" hangingPunct="0"/>
            <a:r>
              <a:rPr lang="en-US" b="1" dirty="0">
                <a:solidFill>
                  <a:schemeClr val="accent6">
                    <a:lumMod val="50000"/>
                  </a:schemeClr>
                </a:solidFill>
                <a:latin typeface="Tahoma" pitchFamily="34" charset="0"/>
              </a:rPr>
              <a:t>DASAR</a:t>
            </a:r>
          </a:p>
        </p:txBody>
      </p:sp>
      <p:pic>
        <p:nvPicPr>
          <p:cNvPr id="36888" name="Picture 22" descr="ARRO5N1"/>
          <p:cNvPicPr>
            <a:picLocks noChangeAspect="1" noChangeArrowheads="1"/>
          </p:cNvPicPr>
          <p:nvPr/>
        </p:nvPicPr>
        <p:blipFill>
          <a:blip r:embed="rId3"/>
          <a:srcRect/>
          <a:stretch>
            <a:fillRect/>
          </a:stretch>
        </p:blipFill>
        <p:spPr bwMode="auto">
          <a:xfrm>
            <a:off x="3200978" y="5674379"/>
            <a:ext cx="837045" cy="609319"/>
          </a:xfrm>
          <a:prstGeom prst="rect">
            <a:avLst/>
          </a:prstGeom>
          <a:noFill/>
          <a:ln w="9525">
            <a:solidFill>
              <a:schemeClr val="bg2"/>
            </a:solidFill>
            <a:miter lim="800000"/>
            <a:headEnd/>
            <a:tailEnd/>
          </a:ln>
        </p:spPr>
      </p:pic>
      <p:sp>
        <p:nvSpPr>
          <p:cNvPr id="36889" name="Line 23"/>
          <p:cNvSpPr>
            <a:spLocks noChangeShapeType="1"/>
          </p:cNvSpPr>
          <p:nvPr/>
        </p:nvSpPr>
        <p:spPr bwMode="auto">
          <a:xfrm flipH="1" flipV="1">
            <a:off x="2438977" y="2702019"/>
            <a:ext cx="1143000" cy="498662"/>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90" name="Line 24"/>
          <p:cNvSpPr>
            <a:spLocks noChangeShapeType="1"/>
          </p:cNvSpPr>
          <p:nvPr/>
        </p:nvSpPr>
        <p:spPr bwMode="auto">
          <a:xfrm flipV="1">
            <a:off x="3657026" y="2702019"/>
            <a:ext cx="1067955" cy="498662"/>
          </a:xfrm>
          <a:prstGeom prst="line">
            <a:avLst/>
          </a:prstGeom>
          <a:noFill/>
          <a:ln w="127000">
            <a:solidFill>
              <a:schemeClr val="bg2"/>
            </a:solidFill>
            <a:round/>
            <a:headEnd/>
            <a:tailEnd type="triangle" w="med" len="med"/>
          </a:ln>
        </p:spPr>
        <p:txBody>
          <a:bodyPr wrap="none" lIns="82030" tIns="41015" rIns="82030" bIns="41015" anchor="ctr"/>
          <a:lstStyle/>
          <a:p>
            <a:endParaRPr lang="en-US"/>
          </a:p>
        </p:txBody>
      </p:sp>
      <p:sp>
        <p:nvSpPr>
          <p:cNvPr id="36891" name="Text Box 25"/>
          <p:cNvSpPr txBox="1">
            <a:spLocks noChangeArrowheads="1"/>
          </p:cNvSpPr>
          <p:nvPr/>
        </p:nvSpPr>
        <p:spPr bwMode="auto">
          <a:xfrm>
            <a:off x="0" y="133074"/>
            <a:ext cx="9144000" cy="646319"/>
          </a:xfrm>
          <a:prstGeom prst="rect">
            <a:avLst/>
          </a:prstGeom>
          <a:noFill/>
          <a:ln w="9525">
            <a:noFill/>
            <a:miter lim="800000"/>
            <a:headEnd/>
            <a:tailEnd/>
          </a:ln>
        </p:spPr>
        <p:txBody>
          <a:bodyPr lIns="91397" tIns="45698" rIns="91397" bIns="45698">
            <a:spAutoFit/>
          </a:bodyPr>
          <a:lstStyle/>
          <a:p>
            <a:pPr algn="ctr" defTabSz="914287" eaLnBrk="0" hangingPunct="0"/>
            <a:r>
              <a:rPr 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PENYEBAB MASALAH GIZI</a:t>
            </a:r>
          </a:p>
        </p:txBody>
      </p:sp>
    </p:spTree>
  </p:cSld>
  <p:clrMapOvr>
    <a:masterClrMapping/>
  </p:clrMapOvr>
  <p:transition spd="med">
    <p:wipe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Rectangle 3"/>
          <p:cNvSpPr/>
          <p:nvPr/>
        </p:nvSpPr>
        <p:spPr>
          <a:xfrm>
            <a:off x="1524000" y="4268450"/>
            <a:ext cx="6455999" cy="144655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d-ID" sz="8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Terima  Kasih</a:t>
            </a:r>
            <a:endParaRPr lang="en-US" sz="88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6146" name="Picture 2" descr="tmbuh kembang1"/>
          <p:cNvPicPr>
            <a:picLocks noGrp="1" noChangeAspect="1" noChangeArrowheads="1"/>
          </p:cNvPicPr>
          <p:nvPr>
            <p:ph sz="quarter" idx="1"/>
          </p:nvPr>
        </p:nvPicPr>
        <p:blipFill>
          <a:blip r:embed="rId3"/>
          <a:srcRect/>
          <a:stretch>
            <a:fillRect/>
          </a:stretch>
        </p:blipFill>
        <p:spPr>
          <a:xfrm>
            <a:off x="1371600" y="4495800"/>
            <a:ext cx="838200" cy="1600200"/>
          </a:xfrm>
        </p:spPr>
      </p:pic>
      <p:grpSp>
        <p:nvGrpSpPr>
          <p:cNvPr id="2" name="Group 3"/>
          <p:cNvGrpSpPr>
            <a:grpSpLocks/>
          </p:cNvGrpSpPr>
          <p:nvPr/>
        </p:nvGrpSpPr>
        <p:grpSpPr bwMode="auto">
          <a:xfrm>
            <a:off x="2133600" y="3810000"/>
            <a:ext cx="1447800" cy="2286000"/>
            <a:chOff x="1200" y="672"/>
            <a:chExt cx="1056" cy="3216"/>
          </a:xfrm>
        </p:grpSpPr>
        <p:pic>
          <p:nvPicPr>
            <p:cNvPr id="11282" name="Picture 4" descr="tmbuh kembang2 thn"/>
            <p:cNvPicPr>
              <a:picLocks noChangeAspect="1" noChangeArrowheads="1"/>
            </p:cNvPicPr>
            <p:nvPr/>
          </p:nvPicPr>
          <p:blipFill>
            <a:blip r:embed="rId4"/>
            <a:srcRect/>
            <a:stretch>
              <a:fillRect/>
            </a:stretch>
          </p:blipFill>
          <p:spPr bwMode="auto">
            <a:xfrm>
              <a:off x="1371" y="672"/>
              <a:ext cx="885" cy="3216"/>
            </a:xfrm>
            <a:prstGeom prst="rect">
              <a:avLst/>
            </a:prstGeom>
            <a:noFill/>
            <a:ln w="9525">
              <a:noFill/>
              <a:miter lim="800000"/>
              <a:headEnd/>
              <a:tailEnd/>
            </a:ln>
          </p:spPr>
        </p:pic>
        <p:sp>
          <p:nvSpPr>
            <p:cNvPr id="11283" name="AutoShape 5"/>
            <p:cNvSpPr>
              <a:spLocks noChangeArrowheads="1"/>
            </p:cNvSpPr>
            <p:nvPr/>
          </p:nvSpPr>
          <p:spPr bwMode="auto">
            <a:xfrm>
              <a:off x="1200" y="2256"/>
              <a:ext cx="240"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3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00CC"/>
                </a:gs>
                <a:gs pos="100000">
                  <a:srgbClr val="00005E"/>
                </a:gs>
              </a:gsLst>
              <a:lin ang="0" scaled="1"/>
            </a:gradFill>
            <a:ln w="9525">
              <a:solidFill>
                <a:srgbClr val="FFFF00"/>
              </a:solidFill>
              <a:miter lim="800000"/>
              <a:headEnd/>
              <a:tailEnd/>
            </a:ln>
          </p:spPr>
          <p:txBody>
            <a:bodyPr wrap="none" anchor="ctr"/>
            <a:lstStyle/>
            <a:p>
              <a:endParaRPr lang="en-US"/>
            </a:p>
          </p:txBody>
        </p:sp>
      </p:grpSp>
      <p:grpSp>
        <p:nvGrpSpPr>
          <p:cNvPr id="3" name="Group 6"/>
          <p:cNvGrpSpPr>
            <a:grpSpLocks/>
          </p:cNvGrpSpPr>
          <p:nvPr/>
        </p:nvGrpSpPr>
        <p:grpSpPr bwMode="auto">
          <a:xfrm>
            <a:off x="3429000" y="3200400"/>
            <a:ext cx="1524000" cy="2971800"/>
            <a:chOff x="2112" y="672"/>
            <a:chExt cx="1056" cy="3216"/>
          </a:xfrm>
        </p:grpSpPr>
        <p:pic>
          <p:nvPicPr>
            <p:cNvPr id="11280" name="Picture 7" descr="tmbuh kembang 5 tahun"/>
            <p:cNvPicPr>
              <a:picLocks noChangeAspect="1" noChangeArrowheads="1"/>
            </p:cNvPicPr>
            <p:nvPr/>
          </p:nvPicPr>
          <p:blipFill>
            <a:blip r:embed="rId5"/>
            <a:srcRect/>
            <a:stretch>
              <a:fillRect/>
            </a:stretch>
          </p:blipFill>
          <p:spPr bwMode="auto">
            <a:xfrm>
              <a:off x="2304" y="672"/>
              <a:ext cx="864" cy="3216"/>
            </a:xfrm>
            <a:prstGeom prst="rect">
              <a:avLst/>
            </a:prstGeom>
            <a:noFill/>
            <a:ln w="9525">
              <a:noFill/>
              <a:miter lim="800000"/>
              <a:headEnd/>
              <a:tailEnd/>
            </a:ln>
          </p:spPr>
        </p:pic>
        <p:sp>
          <p:nvSpPr>
            <p:cNvPr id="11281" name="AutoShape 8"/>
            <p:cNvSpPr>
              <a:spLocks noChangeArrowheads="1"/>
            </p:cNvSpPr>
            <p:nvPr/>
          </p:nvSpPr>
          <p:spPr bwMode="auto">
            <a:xfrm>
              <a:off x="2112" y="2256"/>
              <a:ext cx="240"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3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00CC"/>
                </a:gs>
                <a:gs pos="100000">
                  <a:srgbClr val="00005E"/>
                </a:gs>
              </a:gsLst>
              <a:lin ang="0" scaled="1"/>
            </a:gradFill>
            <a:ln w="9525">
              <a:solidFill>
                <a:srgbClr val="FFFF00"/>
              </a:solidFill>
              <a:miter lim="800000"/>
              <a:headEnd/>
              <a:tailEnd/>
            </a:ln>
          </p:spPr>
          <p:txBody>
            <a:bodyPr wrap="none" anchor="ctr"/>
            <a:lstStyle/>
            <a:p>
              <a:endParaRPr lang="en-US"/>
            </a:p>
          </p:txBody>
        </p:sp>
      </p:grpSp>
      <p:grpSp>
        <p:nvGrpSpPr>
          <p:cNvPr id="4" name="Group 9"/>
          <p:cNvGrpSpPr>
            <a:grpSpLocks/>
          </p:cNvGrpSpPr>
          <p:nvPr/>
        </p:nvGrpSpPr>
        <p:grpSpPr bwMode="auto">
          <a:xfrm>
            <a:off x="4876800" y="2514600"/>
            <a:ext cx="1727200" cy="3657600"/>
            <a:chOff x="3072" y="672"/>
            <a:chExt cx="1088" cy="3216"/>
          </a:xfrm>
        </p:grpSpPr>
        <p:pic>
          <p:nvPicPr>
            <p:cNvPr id="11278" name="Picture 10" descr="tmbuh kembang 8 thn"/>
            <p:cNvPicPr>
              <a:picLocks noChangeAspect="1" noChangeArrowheads="1"/>
            </p:cNvPicPr>
            <p:nvPr/>
          </p:nvPicPr>
          <p:blipFill>
            <a:blip r:embed="rId6"/>
            <a:srcRect/>
            <a:stretch>
              <a:fillRect/>
            </a:stretch>
          </p:blipFill>
          <p:spPr bwMode="auto">
            <a:xfrm>
              <a:off x="3216" y="672"/>
              <a:ext cx="944" cy="3216"/>
            </a:xfrm>
            <a:prstGeom prst="rect">
              <a:avLst/>
            </a:prstGeom>
            <a:noFill/>
            <a:ln w="9525">
              <a:noFill/>
              <a:miter lim="800000"/>
              <a:headEnd/>
              <a:tailEnd/>
            </a:ln>
          </p:spPr>
        </p:pic>
        <p:sp>
          <p:nvSpPr>
            <p:cNvPr id="11279" name="AutoShape 11"/>
            <p:cNvSpPr>
              <a:spLocks noChangeArrowheads="1"/>
            </p:cNvSpPr>
            <p:nvPr/>
          </p:nvSpPr>
          <p:spPr bwMode="auto">
            <a:xfrm>
              <a:off x="3072" y="2256"/>
              <a:ext cx="240" cy="192"/>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3330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0000CC"/>
                </a:gs>
                <a:gs pos="100000">
                  <a:srgbClr val="00005E"/>
                </a:gs>
              </a:gsLst>
              <a:lin ang="0" scaled="1"/>
            </a:gradFill>
            <a:ln w="9525">
              <a:solidFill>
                <a:srgbClr val="FFFF00"/>
              </a:solidFill>
              <a:miter lim="800000"/>
              <a:headEnd/>
              <a:tailEnd/>
            </a:ln>
          </p:spPr>
          <p:txBody>
            <a:bodyPr wrap="none" anchor="ctr"/>
            <a:lstStyle/>
            <a:p>
              <a:endParaRPr lang="en-US"/>
            </a:p>
          </p:txBody>
        </p:sp>
      </p:grpSp>
      <p:sp>
        <p:nvSpPr>
          <p:cNvPr id="11271" name="Text Box 15"/>
          <p:cNvSpPr txBox="1">
            <a:spLocks noChangeArrowheads="1"/>
          </p:cNvSpPr>
          <p:nvPr/>
        </p:nvSpPr>
        <p:spPr bwMode="auto">
          <a:xfrm>
            <a:off x="822325" y="798513"/>
            <a:ext cx="184150" cy="366712"/>
          </a:xfrm>
          <a:prstGeom prst="rect">
            <a:avLst/>
          </a:prstGeom>
          <a:noFill/>
          <a:ln w="9525">
            <a:noFill/>
            <a:miter lim="800000"/>
            <a:headEnd/>
            <a:tailEnd/>
          </a:ln>
        </p:spPr>
        <p:txBody>
          <a:bodyPr wrap="none">
            <a:spAutoFit/>
          </a:bodyPr>
          <a:lstStyle/>
          <a:p>
            <a:pPr algn="ctr"/>
            <a:endParaRPr lang="en-US"/>
          </a:p>
        </p:txBody>
      </p:sp>
      <p:sp>
        <p:nvSpPr>
          <p:cNvPr id="11272" name="Text Box 16"/>
          <p:cNvSpPr txBox="1">
            <a:spLocks noChangeArrowheads="1"/>
          </p:cNvSpPr>
          <p:nvPr/>
        </p:nvSpPr>
        <p:spPr bwMode="auto">
          <a:xfrm>
            <a:off x="669925" y="603250"/>
            <a:ext cx="184150" cy="701675"/>
          </a:xfrm>
          <a:prstGeom prst="rect">
            <a:avLst/>
          </a:prstGeom>
          <a:noFill/>
          <a:ln w="9525">
            <a:noFill/>
            <a:miter lim="800000"/>
            <a:headEnd/>
            <a:tailEnd/>
          </a:ln>
        </p:spPr>
        <p:txBody>
          <a:bodyPr wrap="none">
            <a:spAutoFit/>
          </a:bodyPr>
          <a:lstStyle/>
          <a:p>
            <a:pPr algn="ctr"/>
            <a:endParaRPr lang="en-US" sz="4000">
              <a:solidFill>
                <a:srgbClr val="FFFF00"/>
              </a:solidFill>
            </a:endParaRPr>
          </a:p>
        </p:txBody>
      </p:sp>
      <p:sp>
        <p:nvSpPr>
          <p:cNvPr id="11273" name="TextBox 25"/>
          <p:cNvSpPr txBox="1">
            <a:spLocks noChangeArrowheads="1"/>
          </p:cNvSpPr>
          <p:nvPr/>
        </p:nvSpPr>
        <p:spPr bwMode="auto">
          <a:xfrm>
            <a:off x="381000" y="1114425"/>
            <a:ext cx="6096000" cy="1323975"/>
          </a:xfrm>
          <a:prstGeom prst="rect">
            <a:avLst/>
          </a:prstGeom>
          <a:solidFill>
            <a:srgbClr val="C00000"/>
          </a:solidFill>
          <a:ln w="9525">
            <a:noFill/>
            <a:miter lim="800000"/>
            <a:headEnd/>
            <a:tailEnd/>
          </a:ln>
        </p:spPr>
        <p:txBody>
          <a:bodyPr>
            <a:spAutoFit/>
          </a:bodyPr>
          <a:lstStyle/>
          <a:p>
            <a:r>
              <a:rPr lang="en-US" sz="3200" dirty="0">
                <a:solidFill>
                  <a:srgbClr val="FFFF00"/>
                </a:solidFill>
              </a:rPr>
              <a:t>Batas </a:t>
            </a:r>
            <a:r>
              <a:rPr lang="en-US" sz="3200" dirty="0" err="1">
                <a:solidFill>
                  <a:srgbClr val="FFFF00"/>
                </a:solidFill>
              </a:rPr>
              <a:t>umur</a:t>
            </a:r>
            <a:r>
              <a:rPr lang="en-US" sz="3200" dirty="0">
                <a:solidFill>
                  <a:srgbClr val="FFFF00"/>
                </a:solidFill>
              </a:rPr>
              <a:t> </a:t>
            </a:r>
            <a:r>
              <a:rPr lang="en-US" sz="3200" dirty="0" err="1">
                <a:solidFill>
                  <a:srgbClr val="FFFF00"/>
                </a:solidFill>
              </a:rPr>
              <a:t>Anak</a:t>
            </a:r>
            <a:endParaRPr lang="en-US" sz="3200" dirty="0">
              <a:solidFill>
                <a:srgbClr val="FFFF00"/>
              </a:solidFill>
            </a:endParaRPr>
          </a:p>
          <a:p>
            <a:r>
              <a:rPr lang="en-US" sz="2400" dirty="0">
                <a:solidFill>
                  <a:schemeClr val="bg1"/>
                </a:solidFill>
              </a:rPr>
              <a:t>(</a:t>
            </a:r>
            <a:r>
              <a:rPr lang="en-US" sz="2400" dirty="0" err="1">
                <a:solidFill>
                  <a:schemeClr val="bg1"/>
                </a:solidFill>
              </a:rPr>
              <a:t>Berdasarkan</a:t>
            </a:r>
            <a:r>
              <a:rPr lang="en-US" sz="2400" dirty="0">
                <a:solidFill>
                  <a:schemeClr val="bg1"/>
                </a:solidFill>
              </a:rPr>
              <a:t> </a:t>
            </a:r>
            <a:r>
              <a:rPr lang="en-US" sz="2400" dirty="0" err="1">
                <a:solidFill>
                  <a:schemeClr val="bg1"/>
                </a:solidFill>
              </a:rPr>
              <a:t>Konvensi</a:t>
            </a:r>
            <a:r>
              <a:rPr lang="en-US" sz="2400" dirty="0">
                <a:solidFill>
                  <a:schemeClr val="bg1"/>
                </a:solidFill>
              </a:rPr>
              <a:t> </a:t>
            </a:r>
            <a:r>
              <a:rPr lang="en-US" sz="2400" dirty="0" err="1">
                <a:solidFill>
                  <a:schemeClr val="bg1"/>
                </a:solidFill>
              </a:rPr>
              <a:t>Hak</a:t>
            </a:r>
            <a:r>
              <a:rPr lang="en-US" sz="2400" dirty="0">
                <a:solidFill>
                  <a:schemeClr val="bg1"/>
                </a:solidFill>
              </a:rPr>
              <a:t> </a:t>
            </a:r>
            <a:r>
              <a:rPr lang="en-US" sz="2400" dirty="0" err="1">
                <a:solidFill>
                  <a:schemeClr val="bg1"/>
                </a:solidFill>
              </a:rPr>
              <a:t>Anak</a:t>
            </a:r>
            <a:r>
              <a:rPr lang="en-US" sz="2400" dirty="0">
                <a:solidFill>
                  <a:schemeClr val="bg1"/>
                </a:solidFill>
              </a:rPr>
              <a:t> 1990 </a:t>
            </a:r>
          </a:p>
          <a:p>
            <a:r>
              <a:rPr lang="en-US" sz="2400" dirty="0" err="1">
                <a:solidFill>
                  <a:schemeClr val="bg1"/>
                </a:solidFill>
              </a:rPr>
              <a:t>dan</a:t>
            </a:r>
            <a:r>
              <a:rPr lang="en-US" sz="2400" dirty="0">
                <a:solidFill>
                  <a:schemeClr val="bg1"/>
                </a:solidFill>
              </a:rPr>
              <a:t> UU </a:t>
            </a:r>
            <a:r>
              <a:rPr lang="en-US" sz="2400" dirty="0" err="1">
                <a:solidFill>
                  <a:schemeClr val="bg1"/>
                </a:solidFill>
              </a:rPr>
              <a:t>Perlindungan</a:t>
            </a:r>
            <a:r>
              <a:rPr lang="en-US" sz="2400" dirty="0">
                <a:solidFill>
                  <a:schemeClr val="bg1"/>
                </a:solidFill>
              </a:rPr>
              <a:t> </a:t>
            </a:r>
            <a:r>
              <a:rPr lang="en-US" sz="2400" dirty="0" err="1">
                <a:solidFill>
                  <a:schemeClr val="bg1"/>
                </a:solidFill>
              </a:rPr>
              <a:t>Anak</a:t>
            </a:r>
            <a:r>
              <a:rPr lang="en-US" sz="2400" dirty="0">
                <a:solidFill>
                  <a:schemeClr val="bg1"/>
                </a:solidFill>
              </a:rPr>
              <a:t> 2002)</a:t>
            </a:r>
            <a:endParaRPr lang="en-US" dirty="0">
              <a:solidFill>
                <a:srgbClr val="FFFF00"/>
              </a:solidFill>
            </a:endParaRPr>
          </a:p>
        </p:txBody>
      </p:sp>
      <p:pic>
        <p:nvPicPr>
          <p:cNvPr id="11274" name="Picture 5"/>
          <p:cNvPicPr>
            <a:picLocks noChangeAspect="1" noChangeArrowheads="1"/>
          </p:cNvPicPr>
          <p:nvPr/>
        </p:nvPicPr>
        <p:blipFill>
          <a:blip r:embed="rId7"/>
          <a:srcRect/>
          <a:stretch>
            <a:fillRect/>
          </a:stretch>
        </p:blipFill>
        <p:spPr bwMode="auto">
          <a:xfrm>
            <a:off x="0" y="4953000"/>
            <a:ext cx="1295400" cy="1676400"/>
          </a:xfrm>
          <a:prstGeom prst="rect">
            <a:avLst/>
          </a:prstGeom>
          <a:noFill/>
          <a:ln w="9525">
            <a:noFill/>
            <a:miter lim="800000"/>
            <a:headEnd/>
            <a:tailEnd/>
          </a:ln>
        </p:spPr>
      </p:pic>
      <p:sp>
        <p:nvSpPr>
          <p:cNvPr id="20" name="TextBox 19"/>
          <p:cNvSpPr txBox="1">
            <a:spLocks noChangeArrowheads="1"/>
          </p:cNvSpPr>
          <p:nvPr/>
        </p:nvSpPr>
        <p:spPr bwMode="auto">
          <a:xfrm>
            <a:off x="1738745" y="304800"/>
            <a:ext cx="5652655" cy="830964"/>
          </a:xfrm>
          <a:prstGeom prst="rect">
            <a:avLst/>
          </a:prstGeom>
          <a:noFill/>
          <a:ln w="9525">
            <a:noFill/>
            <a:miter lim="800000"/>
            <a:headEnd/>
            <a:tailEnd/>
          </a:ln>
        </p:spPr>
        <p:txBody>
          <a:bodyPr wrap="square" lIns="91407" tIns="45704" rIns="91407" bIns="45704">
            <a:spAutoFit/>
          </a:bodyPr>
          <a:lstStyle/>
          <a:p>
            <a:pPr algn="ctr"/>
            <a:r>
              <a:rPr lang="en-US" sz="4800" b="1" dirty="0"/>
              <a:t>1. PERTUMBUHAN ?</a:t>
            </a:r>
          </a:p>
        </p:txBody>
      </p:sp>
      <p:pic>
        <p:nvPicPr>
          <p:cNvPr id="1026" name="Picture 2"/>
          <p:cNvPicPr>
            <a:picLocks noChangeAspect="1" noChangeArrowheads="1"/>
          </p:cNvPicPr>
          <p:nvPr/>
        </p:nvPicPr>
        <p:blipFill>
          <a:blip r:embed="rId8"/>
          <a:srcRect/>
          <a:stretch>
            <a:fillRect/>
          </a:stretch>
        </p:blipFill>
        <p:spPr bwMode="auto">
          <a:xfrm>
            <a:off x="6553201" y="1104900"/>
            <a:ext cx="2590800" cy="5067300"/>
          </a:xfrm>
          <a:prstGeom prst="rect">
            <a:avLst/>
          </a:prstGeom>
          <a:noFill/>
          <a:ln w="9525">
            <a:noFill/>
            <a:miter lim="800000"/>
            <a:headEnd/>
            <a:tailEnd/>
          </a:ln>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18434" name="Picture 4"/>
          <p:cNvPicPr>
            <a:picLocks noChangeAspect="1" noChangeArrowheads="1"/>
          </p:cNvPicPr>
          <p:nvPr/>
        </p:nvPicPr>
        <p:blipFill>
          <a:blip r:embed="rId4"/>
          <a:srcRect t="13205"/>
          <a:stretch>
            <a:fillRect/>
          </a:stretch>
        </p:blipFill>
        <p:spPr bwMode="auto">
          <a:xfrm>
            <a:off x="0" y="1196975"/>
            <a:ext cx="9144000" cy="5257800"/>
          </a:xfrm>
          <a:prstGeom prst="rect">
            <a:avLst/>
          </a:prstGeom>
          <a:noFill/>
          <a:ln w="9525">
            <a:noFill/>
            <a:miter lim="800000"/>
            <a:headEnd/>
            <a:tailEnd/>
          </a:ln>
        </p:spPr>
      </p:pic>
      <p:sp>
        <p:nvSpPr>
          <p:cNvPr id="18435" name="Rectangle 5"/>
          <p:cNvSpPr>
            <a:spLocks noChangeArrowheads="1"/>
          </p:cNvSpPr>
          <p:nvPr/>
        </p:nvSpPr>
        <p:spPr bwMode="auto">
          <a:xfrm>
            <a:off x="602673" y="250445"/>
            <a:ext cx="7848600" cy="984873"/>
          </a:xfrm>
          <a:prstGeom prst="rect">
            <a:avLst/>
          </a:prstGeom>
          <a:noFill/>
          <a:ln w="9525">
            <a:noFill/>
            <a:miter lim="800000"/>
            <a:headEnd/>
            <a:tailEnd/>
          </a:ln>
        </p:spPr>
        <p:txBody>
          <a:bodyPr lIns="91429" tIns="45714" rIns="91429" bIns="45714">
            <a:spAutoFit/>
          </a:bodyPr>
          <a:lstStyle/>
          <a:p>
            <a:pPr algn="ctr"/>
            <a:r>
              <a:rPr lang="sv-SE" sz="2900" b="1" dirty="0"/>
              <a:t>Masa Emas dan Kritis </a:t>
            </a:r>
          </a:p>
          <a:p>
            <a:pPr algn="ctr"/>
            <a:r>
              <a:rPr lang="sv-SE" sz="2900" b="1" dirty="0"/>
              <a:t>Pertumbuhan dan Perkembangan Anak</a:t>
            </a:r>
            <a:endParaRPr lang="en-US" sz="2900" b="1" dirty="0"/>
          </a:p>
        </p:txBody>
      </p:sp>
      <p:sp>
        <p:nvSpPr>
          <p:cNvPr id="4" name="Slide Number Placeholder 3"/>
          <p:cNvSpPr>
            <a:spLocks noGrp="1"/>
          </p:cNvSpPr>
          <p:nvPr>
            <p:ph type="sldNum" sz="quarter" idx="12"/>
          </p:nvPr>
        </p:nvSpPr>
        <p:spPr>
          <a:xfrm>
            <a:off x="6588125" y="6492875"/>
            <a:ext cx="2133600" cy="365125"/>
          </a:xfrm>
        </p:spPr>
        <p:txBody>
          <a:bodyPr/>
          <a:lstStyle/>
          <a:p>
            <a:pPr>
              <a:defRPr/>
            </a:pPr>
            <a:fld id="{3D4AA263-C11F-4B79-9DAF-739ABF921761}" type="slidenum">
              <a:rPr lang="id-ID" smtClean="0"/>
              <a:pPr>
                <a:defRPr/>
              </a:pPr>
              <a:t>3</a:t>
            </a:fld>
            <a:endParaRPr lang="id-ID"/>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Wave 5"/>
          <p:cNvSpPr/>
          <p:nvPr/>
        </p:nvSpPr>
        <p:spPr>
          <a:xfrm>
            <a:off x="0" y="428625"/>
            <a:ext cx="9144000" cy="1143000"/>
          </a:xfrm>
          <a:prstGeom prst="wave">
            <a:avLst>
              <a:gd name="adj1" fmla="val 12500"/>
              <a:gd name="adj2" fmla="val -785"/>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r>
              <a:rPr lang="id-ID" sz="4000" b="1" dirty="0">
                <a:solidFill>
                  <a:schemeClr val="tx1"/>
                </a:solidFill>
                <a:latin typeface="Arial" pitchFamily="34" charset="0"/>
                <a:cs typeface="Arial" pitchFamily="34" charset="0"/>
              </a:rPr>
              <a:t>KURANG GIZI pada awal kehidupan berdampak pada kualitas SDM</a:t>
            </a:r>
            <a:endParaRPr lang="en-US" sz="4000" b="1" dirty="0">
              <a:solidFill>
                <a:schemeClr val="tx1"/>
              </a:solidFill>
              <a:latin typeface="Arial" pitchFamily="34" charset="0"/>
              <a:cs typeface="Arial" pitchFamily="34" charset="0"/>
            </a:endParaRPr>
          </a:p>
        </p:txBody>
      </p:sp>
      <p:sp>
        <p:nvSpPr>
          <p:cNvPr id="7" name="TextBox 6"/>
          <p:cNvSpPr txBox="1"/>
          <p:nvPr/>
        </p:nvSpPr>
        <p:spPr>
          <a:xfrm>
            <a:off x="228600" y="6367464"/>
            <a:ext cx="2784266" cy="338542"/>
          </a:xfrm>
          <a:prstGeom prst="rect">
            <a:avLst/>
          </a:prstGeom>
          <a:noFill/>
        </p:spPr>
        <p:txBody>
          <a:bodyPr wrap="none" lIns="91429" tIns="45714" rIns="91429" bIns="45714">
            <a:spAutoFit/>
          </a:bodyPr>
          <a:lstStyle/>
          <a:p>
            <a:pPr>
              <a:defRPr/>
            </a:pPr>
            <a:r>
              <a:rPr lang="id-ID" sz="1600" dirty="0">
                <a:solidFill>
                  <a:schemeClr val="accent3">
                    <a:lumMod val="50000"/>
                  </a:schemeClr>
                </a:solidFill>
              </a:rPr>
              <a:t>www.GlobalNutritionSeries.org</a:t>
            </a:r>
            <a:endParaRPr lang="en-US" sz="1600" dirty="0">
              <a:solidFill>
                <a:schemeClr val="accent3">
                  <a:lumMod val="50000"/>
                </a:schemeClr>
              </a:solidFill>
            </a:endParaRPr>
          </a:p>
        </p:txBody>
      </p:sp>
      <p:graphicFrame>
        <p:nvGraphicFramePr>
          <p:cNvPr id="10" name="Diagram 9"/>
          <p:cNvGraphicFramePr/>
          <p:nvPr/>
        </p:nvGraphicFramePr>
        <p:xfrm>
          <a:off x="3124200" y="1828800"/>
          <a:ext cx="6019800" cy="4572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8129" name="Picture 1" descr="C:\Documents and Settings\eavesa\Desktop\00041094_R1_ES.jpg"/>
          <p:cNvPicPr>
            <a:picLocks noChangeAspect="1" noChangeArrowheads="1"/>
          </p:cNvPicPr>
          <p:nvPr/>
        </p:nvPicPr>
        <p:blipFill>
          <a:blip r:embed="rId8" cstate="print"/>
          <a:srcRect/>
          <a:stretch>
            <a:fillRect/>
          </a:stretch>
        </p:blipFill>
        <p:spPr bwMode="auto">
          <a:xfrm>
            <a:off x="-607266" y="2125798"/>
            <a:ext cx="4112467" cy="275100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11271" name="Text Box 15"/>
          <p:cNvSpPr txBox="1">
            <a:spLocks noChangeArrowheads="1"/>
          </p:cNvSpPr>
          <p:nvPr/>
        </p:nvSpPr>
        <p:spPr bwMode="auto">
          <a:xfrm>
            <a:off x="822327" y="798514"/>
            <a:ext cx="184663" cy="369300"/>
          </a:xfrm>
          <a:prstGeom prst="rect">
            <a:avLst/>
          </a:prstGeom>
          <a:noFill/>
          <a:ln w="9525">
            <a:noFill/>
            <a:miter lim="800000"/>
            <a:headEnd/>
            <a:tailEnd/>
          </a:ln>
        </p:spPr>
        <p:txBody>
          <a:bodyPr wrap="none" lIns="91407" tIns="45704" rIns="91407" bIns="45704">
            <a:spAutoFit/>
          </a:bodyPr>
          <a:lstStyle/>
          <a:p>
            <a:pPr algn="ctr"/>
            <a:endParaRPr lang="en-US"/>
          </a:p>
        </p:txBody>
      </p:sp>
      <p:sp>
        <p:nvSpPr>
          <p:cNvPr id="11272" name="Text Box 16"/>
          <p:cNvSpPr txBox="1">
            <a:spLocks noChangeArrowheads="1"/>
          </p:cNvSpPr>
          <p:nvPr/>
        </p:nvSpPr>
        <p:spPr bwMode="auto">
          <a:xfrm>
            <a:off x="669928" y="603250"/>
            <a:ext cx="187108" cy="701801"/>
          </a:xfrm>
          <a:prstGeom prst="rect">
            <a:avLst/>
          </a:prstGeom>
          <a:noFill/>
          <a:ln w="9525">
            <a:noFill/>
            <a:miter lim="800000"/>
            <a:headEnd/>
            <a:tailEnd/>
          </a:ln>
        </p:spPr>
        <p:txBody>
          <a:bodyPr wrap="none" lIns="91407" tIns="45704" rIns="91407" bIns="45704">
            <a:spAutoFit/>
          </a:bodyPr>
          <a:lstStyle/>
          <a:p>
            <a:pPr algn="ctr"/>
            <a:endParaRPr lang="en-US" sz="4000" dirty="0">
              <a:solidFill>
                <a:srgbClr val="FFFF00"/>
              </a:solidFill>
            </a:endParaRPr>
          </a:p>
        </p:txBody>
      </p:sp>
      <p:sp>
        <p:nvSpPr>
          <p:cNvPr id="11275" name="TextBox 19"/>
          <p:cNvSpPr txBox="1">
            <a:spLocks noChangeArrowheads="1"/>
          </p:cNvSpPr>
          <p:nvPr/>
        </p:nvSpPr>
        <p:spPr bwMode="auto">
          <a:xfrm>
            <a:off x="1066800" y="1066800"/>
            <a:ext cx="7045036" cy="830964"/>
          </a:xfrm>
          <a:prstGeom prst="rect">
            <a:avLst/>
          </a:prstGeom>
          <a:noFill/>
          <a:ln w="9525">
            <a:noFill/>
            <a:miter lim="800000"/>
            <a:headEnd/>
            <a:tailEnd/>
          </a:ln>
        </p:spPr>
        <p:txBody>
          <a:bodyPr wrap="square" lIns="91407" tIns="45704" rIns="91407" bIns="45704">
            <a:spAutoFit/>
          </a:bodyPr>
          <a:lstStyle/>
          <a:p>
            <a:pPr algn="ctr"/>
            <a:r>
              <a:rPr lang="en-US" sz="4800" b="1" dirty="0"/>
              <a:t>2. PRODUKSI TENAGA ?</a:t>
            </a:r>
          </a:p>
        </p:txBody>
      </p:sp>
      <p:pic>
        <p:nvPicPr>
          <p:cNvPr id="18" name="Picture 10" descr="pe02002_"/>
          <p:cNvPicPr>
            <a:picLocks noChangeAspect="1" noChangeArrowheads="1"/>
          </p:cNvPicPr>
          <p:nvPr/>
        </p:nvPicPr>
        <p:blipFill>
          <a:blip r:embed="rId3"/>
          <a:srcRect/>
          <a:stretch>
            <a:fillRect/>
          </a:stretch>
        </p:blipFill>
        <p:spPr bwMode="auto">
          <a:xfrm>
            <a:off x="5838723" y="3176870"/>
            <a:ext cx="2127721" cy="2067485"/>
          </a:xfrm>
          <a:prstGeom prst="rect">
            <a:avLst/>
          </a:prstGeom>
          <a:noFill/>
        </p:spPr>
      </p:pic>
      <p:pic>
        <p:nvPicPr>
          <p:cNvPr id="19" name="Picture 4" descr="pe01838_"/>
          <p:cNvPicPr>
            <a:picLocks noChangeAspect="1" noChangeArrowheads="1"/>
          </p:cNvPicPr>
          <p:nvPr/>
        </p:nvPicPr>
        <p:blipFill>
          <a:blip r:embed="rId4"/>
          <a:srcRect/>
          <a:stretch>
            <a:fillRect/>
          </a:stretch>
        </p:blipFill>
        <p:spPr bwMode="auto">
          <a:xfrm>
            <a:off x="1181018" y="3092823"/>
            <a:ext cx="1728439" cy="2218765"/>
          </a:xfrm>
          <a:prstGeom prst="rect">
            <a:avLst/>
          </a:prstGeom>
          <a:noFill/>
        </p:spPr>
      </p:pic>
      <p:pic>
        <p:nvPicPr>
          <p:cNvPr id="20" name="Picture 7" descr="desa_gunung_kidul"/>
          <p:cNvPicPr>
            <a:picLocks noChangeAspect="1" noChangeArrowheads="1"/>
          </p:cNvPicPr>
          <p:nvPr/>
        </p:nvPicPr>
        <p:blipFill>
          <a:blip r:embed="rId5"/>
          <a:srcRect/>
          <a:stretch>
            <a:fillRect/>
          </a:stretch>
        </p:blipFill>
        <p:spPr bwMode="auto">
          <a:xfrm>
            <a:off x="2978727" y="3227294"/>
            <a:ext cx="2840182" cy="2084294"/>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duotone>
              <a:prstClr val="black"/>
              <a:schemeClr val="accent6">
                <a:tint val="45000"/>
                <a:satMod val="400000"/>
              </a:schemeClr>
            </a:duotone>
          </a:blip>
          <a:tile tx="0" ty="0" sx="100000" sy="100000" flip="none" algn="tl"/>
        </a:blipFill>
        <a:effectLst/>
      </p:bgPr>
    </p:bg>
    <p:spTree>
      <p:nvGrpSpPr>
        <p:cNvPr id="1" name=""/>
        <p:cNvGrpSpPr/>
        <p:nvPr/>
      </p:nvGrpSpPr>
      <p:grpSpPr>
        <a:xfrm>
          <a:off x="0" y="0"/>
          <a:ext cx="0" cy="0"/>
          <a:chOff x="0" y="0"/>
          <a:chExt cx="0" cy="0"/>
        </a:xfrm>
      </p:grpSpPr>
      <p:sp>
        <p:nvSpPr>
          <p:cNvPr id="11271" name="Text Box 15"/>
          <p:cNvSpPr txBox="1">
            <a:spLocks noChangeArrowheads="1"/>
          </p:cNvSpPr>
          <p:nvPr/>
        </p:nvSpPr>
        <p:spPr bwMode="auto">
          <a:xfrm>
            <a:off x="822327" y="798514"/>
            <a:ext cx="184663" cy="369300"/>
          </a:xfrm>
          <a:prstGeom prst="rect">
            <a:avLst/>
          </a:prstGeom>
          <a:noFill/>
          <a:ln w="9525">
            <a:noFill/>
            <a:miter lim="800000"/>
            <a:headEnd/>
            <a:tailEnd/>
          </a:ln>
        </p:spPr>
        <p:txBody>
          <a:bodyPr wrap="none" lIns="91407" tIns="45704" rIns="91407" bIns="45704">
            <a:spAutoFit/>
          </a:bodyPr>
          <a:lstStyle/>
          <a:p>
            <a:pPr algn="ctr"/>
            <a:endParaRPr lang="en-US"/>
          </a:p>
        </p:txBody>
      </p:sp>
      <p:sp>
        <p:nvSpPr>
          <p:cNvPr id="11272" name="Text Box 16"/>
          <p:cNvSpPr txBox="1">
            <a:spLocks noChangeArrowheads="1"/>
          </p:cNvSpPr>
          <p:nvPr/>
        </p:nvSpPr>
        <p:spPr bwMode="auto">
          <a:xfrm>
            <a:off x="669928" y="603250"/>
            <a:ext cx="187108" cy="701801"/>
          </a:xfrm>
          <a:prstGeom prst="rect">
            <a:avLst/>
          </a:prstGeom>
          <a:noFill/>
          <a:ln w="9525">
            <a:noFill/>
            <a:miter lim="800000"/>
            <a:headEnd/>
            <a:tailEnd/>
          </a:ln>
        </p:spPr>
        <p:txBody>
          <a:bodyPr wrap="none" lIns="91407" tIns="45704" rIns="91407" bIns="45704">
            <a:spAutoFit/>
          </a:bodyPr>
          <a:lstStyle/>
          <a:p>
            <a:pPr algn="ctr"/>
            <a:endParaRPr lang="en-US" sz="4000" dirty="0">
              <a:solidFill>
                <a:srgbClr val="FFFF00"/>
              </a:solidFill>
            </a:endParaRPr>
          </a:p>
        </p:txBody>
      </p:sp>
      <p:sp>
        <p:nvSpPr>
          <p:cNvPr id="11275" name="TextBox 19"/>
          <p:cNvSpPr txBox="1">
            <a:spLocks noChangeArrowheads="1"/>
          </p:cNvSpPr>
          <p:nvPr/>
        </p:nvSpPr>
        <p:spPr bwMode="auto">
          <a:xfrm>
            <a:off x="1066800" y="838200"/>
            <a:ext cx="7065818" cy="688222"/>
          </a:xfrm>
          <a:prstGeom prst="rect">
            <a:avLst/>
          </a:prstGeom>
          <a:noFill/>
          <a:ln w="9525">
            <a:noFill/>
            <a:miter lim="800000"/>
            <a:headEnd/>
            <a:tailEnd/>
          </a:ln>
        </p:spPr>
        <p:txBody>
          <a:bodyPr wrap="square" lIns="91407" tIns="45704" rIns="91407" bIns="45704">
            <a:spAutoFit/>
          </a:bodyPr>
          <a:lstStyle/>
          <a:p>
            <a:pPr algn="ctr"/>
            <a:r>
              <a:rPr lang="en-US" sz="3900" b="1" dirty="0"/>
              <a:t>3. PERTAHANAN TUBUH</a:t>
            </a:r>
          </a:p>
        </p:txBody>
      </p:sp>
      <p:pic>
        <p:nvPicPr>
          <p:cNvPr id="6" name="Picture 5" descr="C:\Documents and Settings\Administrator\My Documents\FOTO-FOTO LUCU\nenek, wanita, emansipasi, senjata, satpam, sekuriti.jpg"/>
          <p:cNvPicPr>
            <a:picLocks noChangeAspect="1" noChangeArrowheads="1"/>
          </p:cNvPicPr>
          <p:nvPr/>
        </p:nvPicPr>
        <p:blipFill>
          <a:blip r:embed="rId3"/>
          <a:srcRect/>
          <a:stretch>
            <a:fillRect/>
          </a:stretch>
        </p:blipFill>
        <p:spPr bwMode="auto">
          <a:xfrm>
            <a:off x="1828800" y="2095416"/>
            <a:ext cx="2895600" cy="4000584"/>
          </a:xfrm>
          <a:prstGeom prst="rect">
            <a:avLst/>
          </a:prstGeom>
          <a:ln>
            <a:noFill/>
          </a:ln>
          <a:effectLst>
            <a:softEdge rad="112500"/>
          </a:effectLst>
        </p:spPr>
      </p:pic>
      <p:pic>
        <p:nvPicPr>
          <p:cNvPr id="7" name="Picture 4" descr="C:\Documents and Settings\Administrator\My Documents\FOTO-FOTO LUCU\foto pendekar.jpg"/>
          <p:cNvPicPr>
            <a:picLocks noChangeAspect="1" noChangeArrowheads="1"/>
          </p:cNvPicPr>
          <p:nvPr/>
        </p:nvPicPr>
        <p:blipFill>
          <a:blip r:embed="rId4"/>
          <a:srcRect/>
          <a:stretch>
            <a:fillRect/>
          </a:stretch>
        </p:blipFill>
        <p:spPr bwMode="auto">
          <a:xfrm>
            <a:off x="4571999" y="2133600"/>
            <a:ext cx="3211545" cy="3962400"/>
          </a:xfrm>
          <a:prstGeom prst="rect">
            <a:avLst/>
          </a:prstGeom>
          <a:ln>
            <a:noFill/>
          </a:ln>
          <a:effectLst>
            <a:softEdge rad="112500"/>
          </a:effectLst>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3"/>
          <a:srcRect/>
          <a:stretch>
            <a:fillRect/>
          </a:stretch>
        </p:blipFill>
        <p:spPr bwMode="auto">
          <a:xfrm>
            <a:off x="6400800" y="1108078"/>
            <a:ext cx="2667000" cy="2168525"/>
          </a:xfrm>
          <a:prstGeom prst="rect">
            <a:avLst/>
          </a:prstGeom>
          <a:noFill/>
          <a:ln w="9525">
            <a:noFill/>
            <a:miter lim="800000"/>
            <a:headEnd/>
            <a:tailEnd/>
          </a:ln>
        </p:spPr>
      </p:pic>
      <p:pic>
        <p:nvPicPr>
          <p:cNvPr id="19459" name="Picture 2"/>
          <p:cNvPicPr>
            <a:picLocks noChangeAspect="1" noChangeArrowheads="1"/>
          </p:cNvPicPr>
          <p:nvPr/>
        </p:nvPicPr>
        <p:blipFill>
          <a:blip r:embed="rId3"/>
          <a:srcRect/>
          <a:stretch>
            <a:fillRect/>
          </a:stretch>
        </p:blipFill>
        <p:spPr bwMode="auto">
          <a:xfrm>
            <a:off x="3651250" y="1828800"/>
            <a:ext cx="2292350" cy="1863725"/>
          </a:xfrm>
          <a:prstGeom prst="rect">
            <a:avLst/>
          </a:prstGeom>
          <a:noFill/>
          <a:ln w="9525">
            <a:noFill/>
            <a:miter lim="800000"/>
            <a:headEnd/>
            <a:tailEnd/>
          </a:ln>
        </p:spPr>
      </p:pic>
      <p:pic>
        <p:nvPicPr>
          <p:cNvPr id="19460" name="Picture 2"/>
          <p:cNvPicPr>
            <a:picLocks noChangeAspect="1" noChangeArrowheads="1"/>
          </p:cNvPicPr>
          <p:nvPr/>
        </p:nvPicPr>
        <p:blipFill>
          <a:blip r:embed="rId3"/>
          <a:srcRect/>
          <a:stretch>
            <a:fillRect/>
          </a:stretch>
        </p:blipFill>
        <p:spPr bwMode="auto">
          <a:xfrm>
            <a:off x="1476378" y="3352800"/>
            <a:ext cx="2105025" cy="1711325"/>
          </a:xfrm>
          <a:prstGeom prst="rect">
            <a:avLst/>
          </a:prstGeom>
          <a:noFill/>
          <a:ln w="9525">
            <a:noFill/>
            <a:miter lim="800000"/>
            <a:headEnd/>
            <a:tailEnd/>
          </a:ln>
        </p:spPr>
      </p:pic>
      <p:sp>
        <p:nvSpPr>
          <p:cNvPr id="19461" name="TextBox 7"/>
          <p:cNvSpPr txBox="1">
            <a:spLocks noChangeArrowheads="1"/>
          </p:cNvSpPr>
          <p:nvPr/>
        </p:nvSpPr>
        <p:spPr bwMode="auto">
          <a:xfrm>
            <a:off x="76200" y="5997577"/>
            <a:ext cx="2286000" cy="707854"/>
          </a:xfrm>
          <a:prstGeom prst="rect">
            <a:avLst/>
          </a:prstGeom>
          <a:noFill/>
          <a:ln w="9525">
            <a:noFill/>
            <a:miter lim="800000"/>
            <a:headEnd/>
            <a:tailEnd/>
          </a:ln>
        </p:spPr>
        <p:txBody>
          <a:bodyPr lIns="91407" tIns="45704" rIns="91407" bIns="45704">
            <a:spAutoFit/>
          </a:bodyPr>
          <a:lstStyle/>
          <a:p>
            <a:r>
              <a:rPr lang="en-US" sz="2000" b="1" dirty="0"/>
              <a:t>25%</a:t>
            </a:r>
            <a:r>
              <a:rPr lang="id-ID" sz="2000" b="1" dirty="0"/>
              <a:t> </a:t>
            </a:r>
            <a:r>
              <a:rPr lang="en-US" sz="2000" dirty="0"/>
              <a:t> </a:t>
            </a:r>
            <a:r>
              <a:rPr lang="en-US" sz="2000" dirty="0" err="1"/>
              <a:t>berat</a:t>
            </a:r>
            <a:r>
              <a:rPr lang="en-US" sz="2000" dirty="0"/>
              <a:t> </a:t>
            </a:r>
            <a:r>
              <a:rPr lang="en-US" sz="2000" dirty="0" err="1"/>
              <a:t>otak</a:t>
            </a:r>
            <a:r>
              <a:rPr lang="en-US" sz="2000" dirty="0"/>
              <a:t> </a:t>
            </a:r>
            <a:r>
              <a:rPr lang="en-US" sz="2000" dirty="0" err="1"/>
              <a:t>dewasa</a:t>
            </a:r>
            <a:endParaRPr lang="en-US" sz="2000" b="1" dirty="0"/>
          </a:p>
        </p:txBody>
      </p:sp>
      <p:sp>
        <p:nvSpPr>
          <p:cNvPr id="19462" name="TextBox 8"/>
          <p:cNvSpPr txBox="1">
            <a:spLocks noChangeArrowheads="1"/>
          </p:cNvSpPr>
          <p:nvPr/>
        </p:nvSpPr>
        <p:spPr bwMode="auto">
          <a:xfrm>
            <a:off x="2438400" y="4953001"/>
            <a:ext cx="2286000" cy="769409"/>
          </a:xfrm>
          <a:prstGeom prst="rect">
            <a:avLst/>
          </a:prstGeom>
          <a:noFill/>
          <a:ln w="9525">
            <a:noFill/>
            <a:miter lim="800000"/>
            <a:headEnd/>
            <a:tailEnd/>
          </a:ln>
        </p:spPr>
        <p:txBody>
          <a:bodyPr lIns="91407" tIns="45704" rIns="91407" bIns="45704">
            <a:spAutoFit/>
          </a:bodyPr>
          <a:lstStyle/>
          <a:p>
            <a:r>
              <a:rPr lang="en-US" sz="2200" b="1" dirty="0"/>
              <a:t>70%</a:t>
            </a:r>
            <a:r>
              <a:rPr lang="en-US" sz="2200" dirty="0"/>
              <a:t> </a:t>
            </a:r>
            <a:r>
              <a:rPr lang="id-ID" sz="2200" dirty="0"/>
              <a:t> </a:t>
            </a:r>
            <a:r>
              <a:rPr lang="en-US" sz="2200" dirty="0" err="1"/>
              <a:t>berat</a:t>
            </a:r>
            <a:r>
              <a:rPr lang="en-US" sz="2200" dirty="0"/>
              <a:t> </a:t>
            </a:r>
            <a:r>
              <a:rPr lang="en-US" sz="2200" dirty="0" err="1"/>
              <a:t>otak</a:t>
            </a:r>
            <a:r>
              <a:rPr lang="en-US" sz="2200" dirty="0"/>
              <a:t> </a:t>
            </a:r>
            <a:r>
              <a:rPr lang="en-US" sz="2200" dirty="0" err="1"/>
              <a:t>dewasa</a:t>
            </a:r>
            <a:endParaRPr lang="en-US" sz="2200" dirty="0"/>
          </a:p>
        </p:txBody>
      </p:sp>
      <p:sp>
        <p:nvSpPr>
          <p:cNvPr id="19463" name="TextBox 9"/>
          <p:cNvSpPr txBox="1">
            <a:spLocks noChangeArrowheads="1"/>
          </p:cNvSpPr>
          <p:nvPr/>
        </p:nvSpPr>
        <p:spPr bwMode="auto">
          <a:xfrm>
            <a:off x="4267200" y="3657601"/>
            <a:ext cx="2590800" cy="769409"/>
          </a:xfrm>
          <a:prstGeom prst="rect">
            <a:avLst/>
          </a:prstGeom>
          <a:noFill/>
          <a:ln w="9525">
            <a:noFill/>
            <a:miter lim="800000"/>
            <a:headEnd/>
            <a:tailEnd/>
          </a:ln>
        </p:spPr>
        <p:txBody>
          <a:bodyPr lIns="91407" tIns="45704" rIns="91407" bIns="45704">
            <a:spAutoFit/>
          </a:bodyPr>
          <a:lstStyle/>
          <a:p>
            <a:r>
              <a:rPr lang="en-US" sz="2200" b="1" dirty="0"/>
              <a:t>90%</a:t>
            </a:r>
            <a:r>
              <a:rPr lang="en-US" sz="2200" dirty="0"/>
              <a:t> </a:t>
            </a:r>
            <a:r>
              <a:rPr lang="en-US" sz="2200" dirty="0" err="1"/>
              <a:t>berat</a:t>
            </a:r>
            <a:r>
              <a:rPr lang="en-US" sz="2200" dirty="0"/>
              <a:t> </a:t>
            </a:r>
            <a:r>
              <a:rPr lang="id-ID" sz="2200" dirty="0"/>
              <a:t>otak </a:t>
            </a:r>
            <a:r>
              <a:rPr lang="en-US" sz="2200" dirty="0" err="1"/>
              <a:t>dewasa</a:t>
            </a:r>
            <a:endParaRPr lang="en-US" sz="2200" dirty="0"/>
          </a:p>
        </p:txBody>
      </p:sp>
      <p:sp>
        <p:nvSpPr>
          <p:cNvPr id="19464" name="TextBox 13"/>
          <p:cNvSpPr txBox="1">
            <a:spLocks noChangeArrowheads="1"/>
          </p:cNvSpPr>
          <p:nvPr/>
        </p:nvSpPr>
        <p:spPr bwMode="auto">
          <a:xfrm>
            <a:off x="6781800" y="3429003"/>
            <a:ext cx="2286000" cy="430855"/>
          </a:xfrm>
          <a:prstGeom prst="rect">
            <a:avLst/>
          </a:prstGeom>
          <a:noFill/>
          <a:ln w="9525">
            <a:noFill/>
            <a:miter lim="800000"/>
            <a:headEnd/>
            <a:tailEnd/>
          </a:ln>
        </p:spPr>
        <p:txBody>
          <a:bodyPr lIns="91407" tIns="45704" rIns="91407" bIns="45704">
            <a:spAutoFit/>
          </a:bodyPr>
          <a:lstStyle/>
          <a:p>
            <a:pPr algn="ctr"/>
            <a:r>
              <a:rPr lang="id-ID" sz="2200" dirty="0"/>
              <a:t> </a:t>
            </a:r>
            <a:r>
              <a:rPr lang="en-US" sz="2200" dirty="0"/>
              <a:t> </a:t>
            </a:r>
            <a:r>
              <a:rPr lang="en-US" sz="2200" b="1" dirty="0"/>
              <a:t>1.4 KG</a:t>
            </a:r>
          </a:p>
        </p:txBody>
      </p:sp>
      <p:sp>
        <p:nvSpPr>
          <p:cNvPr id="35841" name="Slide Number Placeholder 1"/>
          <p:cNvSpPr txBox="1">
            <a:spLocks noGrp="1"/>
          </p:cNvSpPr>
          <p:nvPr/>
        </p:nvSpPr>
        <p:spPr bwMode="auto">
          <a:xfrm>
            <a:off x="6934200" y="6340475"/>
            <a:ext cx="2133600" cy="365125"/>
          </a:xfrm>
          <a:prstGeom prst="rect">
            <a:avLst/>
          </a:prstGeom>
          <a:noFill/>
          <a:ln>
            <a:miter lim="800000"/>
            <a:headEnd/>
            <a:tailEnd/>
          </a:ln>
        </p:spPr>
        <p:txBody>
          <a:bodyPr lIns="91407" tIns="45704" rIns="91407" bIns="45704" anchor="ctr"/>
          <a:lstStyle/>
          <a:p>
            <a:pPr algn="r">
              <a:defRPr/>
            </a:pPr>
            <a:fld id="{D53FF6E1-8847-45C5-BA9E-62CEA6F7E489}" type="slidenum">
              <a:rPr lang="en-US" sz="1300" b="1">
                <a:solidFill>
                  <a:schemeClr val="bg1"/>
                </a:solidFill>
                <a:cs typeface="Arial" charset="0"/>
              </a:rPr>
              <a:pPr algn="r">
                <a:defRPr/>
              </a:pPr>
              <a:t>7</a:t>
            </a:fld>
            <a:endParaRPr lang="en-US" sz="1300" b="1" dirty="0">
              <a:solidFill>
                <a:schemeClr val="bg1"/>
              </a:solidFill>
              <a:cs typeface="Arial" charset="0"/>
            </a:endParaRPr>
          </a:p>
        </p:txBody>
      </p:sp>
      <p:sp>
        <p:nvSpPr>
          <p:cNvPr id="211982" name="Text Box 14"/>
          <p:cNvSpPr txBox="1">
            <a:spLocks noChangeArrowheads="1"/>
          </p:cNvSpPr>
          <p:nvPr/>
        </p:nvSpPr>
        <p:spPr bwMode="auto">
          <a:xfrm>
            <a:off x="457200" y="420502"/>
            <a:ext cx="6096000" cy="646298"/>
          </a:xfrm>
          <a:prstGeom prst="rect">
            <a:avLst/>
          </a:prstGeom>
          <a:noFill/>
          <a:ln w="9525">
            <a:noFill/>
            <a:miter lim="800000"/>
            <a:headEnd/>
            <a:tailEnd/>
          </a:ln>
          <a:effectLst/>
        </p:spPr>
        <p:txBody>
          <a:bodyPr wrap="square" lIns="91407" tIns="45704" rIns="91407" bIns="45704">
            <a:spAutoFit/>
          </a:bodyPr>
          <a:lstStyle/>
          <a:p>
            <a:pPr marL="820391" indent="-559747" algn="ctr">
              <a:tabLst>
                <a:tab pos="1130885" algn="l"/>
                <a:tab pos="1590932" algn="l"/>
              </a:tabLst>
              <a:defRPr/>
            </a:pPr>
            <a:r>
              <a:rPr lang="en-US" sz="3600" b="1" dirty="0">
                <a:solidFill>
                  <a:schemeClr val="tx1">
                    <a:lumMod val="95000"/>
                    <a:lumOff val="5000"/>
                  </a:schemeClr>
                </a:solidFill>
                <a:effectLst>
                  <a:outerShdw blurRad="38100" dist="38100" dir="2700000" algn="tl">
                    <a:srgbClr val="C0C0C0"/>
                  </a:outerShdw>
                </a:effectLst>
              </a:rPr>
              <a:t>4. STRUKTUR &amp;</a:t>
            </a:r>
            <a:r>
              <a:rPr lang="id-ID" sz="3600" b="1" dirty="0">
                <a:solidFill>
                  <a:schemeClr val="tx1">
                    <a:lumMod val="95000"/>
                    <a:lumOff val="5000"/>
                  </a:schemeClr>
                </a:solidFill>
                <a:effectLst>
                  <a:outerShdw blurRad="38100" dist="38100" dir="2700000" algn="tl">
                    <a:srgbClr val="C0C0C0"/>
                  </a:outerShdw>
                </a:effectLst>
              </a:rPr>
              <a:t> </a:t>
            </a:r>
            <a:r>
              <a:rPr lang="en-US" sz="3600" b="1" dirty="0">
                <a:solidFill>
                  <a:schemeClr val="tx1">
                    <a:lumMod val="95000"/>
                    <a:lumOff val="5000"/>
                  </a:schemeClr>
                </a:solidFill>
                <a:effectLst>
                  <a:outerShdw blurRad="38100" dist="38100" dir="2700000" algn="tl">
                    <a:srgbClr val="C0C0C0"/>
                  </a:outerShdw>
                </a:effectLst>
              </a:rPr>
              <a:t>FUNGSI</a:t>
            </a:r>
            <a:r>
              <a:rPr lang="id-ID" sz="3600" b="1" dirty="0">
                <a:solidFill>
                  <a:schemeClr val="tx1">
                    <a:lumMod val="95000"/>
                    <a:lumOff val="5000"/>
                  </a:schemeClr>
                </a:solidFill>
                <a:effectLst>
                  <a:outerShdw blurRad="38100" dist="38100" dir="2700000" algn="tl">
                    <a:srgbClr val="C0C0C0"/>
                  </a:outerShdw>
                </a:effectLst>
              </a:rPr>
              <a:t> </a:t>
            </a:r>
            <a:r>
              <a:rPr lang="en-US" sz="3600" b="1" dirty="0">
                <a:solidFill>
                  <a:schemeClr val="tx1">
                    <a:lumMod val="95000"/>
                    <a:lumOff val="5000"/>
                  </a:schemeClr>
                </a:solidFill>
                <a:effectLst>
                  <a:outerShdw blurRad="38100" dist="38100" dir="2700000" algn="tl">
                    <a:srgbClr val="C0C0C0"/>
                  </a:outerShdw>
                </a:effectLst>
              </a:rPr>
              <a:t>OTAK</a:t>
            </a:r>
          </a:p>
        </p:txBody>
      </p:sp>
      <p:pic>
        <p:nvPicPr>
          <p:cNvPr id="19467" name="Picture 2"/>
          <p:cNvPicPr>
            <a:picLocks noChangeAspect="1" noChangeArrowheads="1"/>
          </p:cNvPicPr>
          <p:nvPr/>
        </p:nvPicPr>
        <p:blipFill>
          <a:blip r:embed="rId3"/>
          <a:srcRect/>
          <a:stretch>
            <a:fillRect/>
          </a:stretch>
        </p:blipFill>
        <p:spPr bwMode="auto">
          <a:xfrm>
            <a:off x="0" y="4953000"/>
            <a:ext cx="1219200" cy="992188"/>
          </a:xfrm>
          <a:prstGeom prst="rect">
            <a:avLst/>
          </a:prstGeom>
          <a:noFill/>
          <a:ln w="9525">
            <a:noFill/>
            <a:miter lim="800000"/>
            <a:headEnd/>
            <a:tailEnd/>
          </a:ln>
        </p:spPr>
      </p:pic>
      <p:sp>
        <p:nvSpPr>
          <p:cNvPr id="22" name="Right Arrow 21"/>
          <p:cNvSpPr/>
          <p:nvPr/>
        </p:nvSpPr>
        <p:spPr>
          <a:xfrm rot="19329879">
            <a:off x="1117600" y="4845052"/>
            <a:ext cx="554038" cy="357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a:defRPr/>
            </a:pPr>
            <a:endParaRPr lang="id-ID"/>
          </a:p>
        </p:txBody>
      </p:sp>
      <p:sp>
        <p:nvSpPr>
          <p:cNvPr id="23" name="Right Arrow 22"/>
          <p:cNvSpPr/>
          <p:nvPr/>
        </p:nvSpPr>
        <p:spPr>
          <a:xfrm rot="19919497">
            <a:off x="3327400" y="3332164"/>
            <a:ext cx="554038" cy="357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a:defRPr/>
            </a:pPr>
            <a:endParaRPr lang="id-ID"/>
          </a:p>
        </p:txBody>
      </p:sp>
      <p:sp>
        <p:nvSpPr>
          <p:cNvPr id="24" name="Right Arrow 23"/>
          <p:cNvSpPr/>
          <p:nvPr/>
        </p:nvSpPr>
        <p:spPr>
          <a:xfrm rot="20797519">
            <a:off x="5872166" y="2090741"/>
            <a:ext cx="554037" cy="35718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lIns="91407" tIns="45704" rIns="91407" bIns="45704" anchor="ctr"/>
          <a:lstStyle/>
          <a:p>
            <a:pPr algn="ctr">
              <a:defRPr/>
            </a:pPr>
            <a:endParaRPr lang="id-ID"/>
          </a:p>
        </p:txBody>
      </p:sp>
      <p:sp>
        <p:nvSpPr>
          <p:cNvPr id="19471" name="TextBox 8"/>
          <p:cNvSpPr txBox="1">
            <a:spLocks noChangeArrowheads="1"/>
          </p:cNvSpPr>
          <p:nvPr/>
        </p:nvSpPr>
        <p:spPr bwMode="auto">
          <a:xfrm>
            <a:off x="1447800" y="2846388"/>
            <a:ext cx="1981200" cy="430212"/>
          </a:xfrm>
          <a:prstGeom prst="rect">
            <a:avLst/>
          </a:prstGeom>
          <a:noFill/>
          <a:ln w="9525">
            <a:noFill/>
            <a:miter lim="800000"/>
            <a:headEnd/>
            <a:tailEnd/>
          </a:ln>
        </p:spPr>
        <p:txBody>
          <a:bodyPr lIns="91407" tIns="45704" rIns="91407" bIns="45704">
            <a:spAutoFit/>
          </a:bodyPr>
          <a:lstStyle/>
          <a:p>
            <a:r>
              <a:rPr lang="id-ID" sz="2200" dirty="0"/>
              <a:t>Usia 2 tahun</a:t>
            </a:r>
            <a:endParaRPr lang="en-US" sz="2200" dirty="0"/>
          </a:p>
        </p:txBody>
      </p:sp>
      <p:sp>
        <p:nvSpPr>
          <p:cNvPr id="19472" name="TextBox 8"/>
          <p:cNvSpPr txBox="1">
            <a:spLocks noChangeArrowheads="1"/>
          </p:cNvSpPr>
          <p:nvPr/>
        </p:nvSpPr>
        <p:spPr bwMode="auto">
          <a:xfrm>
            <a:off x="3733800" y="1398588"/>
            <a:ext cx="2133600" cy="430212"/>
          </a:xfrm>
          <a:prstGeom prst="rect">
            <a:avLst/>
          </a:prstGeom>
          <a:noFill/>
          <a:ln w="9525">
            <a:noFill/>
            <a:miter lim="800000"/>
            <a:headEnd/>
            <a:tailEnd/>
          </a:ln>
        </p:spPr>
        <p:txBody>
          <a:bodyPr lIns="91407" tIns="45704" rIns="91407" bIns="45704">
            <a:spAutoFit/>
          </a:bodyPr>
          <a:lstStyle/>
          <a:p>
            <a:r>
              <a:rPr lang="id-ID" sz="2200" dirty="0"/>
              <a:t>Usia 5 tahun</a:t>
            </a:r>
            <a:endParaRPr lang="en-US" sz="2200" dirty="0"/>
          </a:p>
        </p:txBody>
      </p:sp>
      <p:sp>
        <p:nvSpPr>
          <p:cNvPr id="19473" name="TextBox 8"/>
          <p:cNvSpPr txBox="1">
            <a:spLocks noChangeArrowheads="1"/>
          </p:cNvSpPr>
          <p:nvPr/>
        </p:nvSpPr>
        <p:spPr bwMode="auto">
          <a:xfrm>
            <a:off x="0" y="4522788"/>
            <a:ext cx="914400" cy="430212"/>
          </a:xfrm>
          <a:prstGeom prst="rect">
            <a:avLst/>
          </a:prstGeom>
          <a:noFill/>
          <a:ln w="9525">
            <a:noFill/>
            <a:miter lim="800000"/>
            <a:headEnd/>
            <a:tailEnd/>
          </a:ln>
        </p:spPr>
        <p:txBody>
          <a:bodyPr lIns="91407" tIns="45704" rIns="91407" bIns="45704">
            <a:spAutoFit/>
          </a:bodyPr>
          <a:lstStyle/>
          <a:p>
            <a:r>
              <a:rPr lang="id-ID" sz="2200" dirty="0"/>
              <a:t>Lahir</a:t>
            </a:r>
            <a:endParaRPr lang="en-US" sz="2200" dirty="0"/>
          </a:p>
        </p:txBody>
      </p:sp>
      <p:sp>
        <p:nvSpPr>
          <p:cNvPr id="19474" name="TextBox 8"/>
          <p:cNvSpPr txBox="1">
            <a:spLocks noChangeArrowheads="1"/>
          </p:cNvSpPr>
          <p:nvPr/>
        </p:nvSpPr>
        <p:spPr bwMode="auto">
          <a:xfrm>
            <a:off x="6781800" y="685803"/>
            <a:ext cx="2133600" cy="430213"/>
          </a:xfrm>
          <a:prstGeom prst="rect">
            <a:avLst/>
          </a:prstGeom>
          <a:noFill/>
          <a:ln w="9525">
            <a:noFill/>
            <a:miter lim="800000"/>
            <a:headEnd/>
            <a:tailEnd/>
          </a:ln>
        </p:spPr>
        <p:txBody>
          <a:bodyPr lIns="91407" tIns="45704" rIns="91407" bIns="45704">
            <a:spAutoFit/>
          </a:bodyPr>
          <a:lstStyle/>
          <a:p>
            <a:pPr algn="ctr"/>
            <a:r>
              <a:rPr lang="id-ID" sz="2200" dirty="0"/>
              <a:t>Dewasa</a:t>
            </a:r>
            <a:endParaRPr lang="en-US" sz="2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a:spLocks noChangeArrowheads="1"/>
          </p:cNvSpPr>
          <p:nvPr/>
        </p:nvSpPr>
        <p:spPr bwMode="auto">
          <a:xfrm>
            <a:off x="838200" y="1600200"/>
            <a:ext cx="2286000" cy="533400"/>
          </a:xfrm>
          <a:prstGeom prst="rect">
            <a:avLst/>
          </a:prstGeom>
          <a:solidFill>
            <a:schemeClr val="accent1"/>
          </a:solidFill>
          <a:ln>
            <a:headEnd/>
            <a:tailEnd/>
          </a:ln>
          <a:scene3d>
            <a:camera prst="orthographicFront">
              <a:rot lat="0" lon="0" rev="0"/>
            </a:camera>
            <a:lightRig rig="threePt" dir="t">
              <a:rot lat="0" lon="0" rev="1200000"/>
            </a:lightRig>
          </a:scene3d>
          <a:sp3d>
            <a:bevelT w="63500" h="25400" prst="angle"/>
          </a:sp3d>
        </p:spPr>
        <p:style>
          <a:lnRef idx="0">
            <a:schemeClr val="accent6"/>
          </a:lnRef>
          <a:fillRef idx="3">
            <a:schemeClr val="accent6"/>
          </a:fillRef>
          <a:effectRef idx="3">
            <a:schemeClr val="accent6"/>
          </a:effectRef>
          <a:fontRef idx="minor">
            <a:schemeClr val="lt1"/>
          </a:fontRef>
        </p:style>
        <p:txBody>
          <a:bodyPr lIns="92064" tIns="46033" rIns="92064" bIns="46033" anchor="b"/>
          <a:lstStyle/>
          <a:p>
            <a:pPr algn="ctr">
              <a:lnSpc>
                <a:spcPct val="75000"/>
              </a:lnSpc>
              <a:defRPr/>
            </a:pPr>
            <a:r>
              <a:rPr lang="en-US" sz="2000" dirty="0" err="1">
                <a:solidFill>
                  <a:schemeClr val="accent6">
                    <a:lumMod val="50000"/>
                  </a:schemeClr>
                </a:solidFill>
                <a:effectLst>
                  <a:outerShdw blurRad="38100" dist="38100" dir="2700000" algn="tl">
                    <a:srgbClr val="000000">
                      <a:alpha val="43137"/>
                    </a:srgbClr>
                  </a:outerShdw>
                </a:effectLst>
              </a:rPr>
              <a:t>Bayi</a:t>
            </a:r>
            <a:r>
              <a:rPr lang="en-US" sz="2000" dirty="0">
                <a:solidFill>
                  <a:schemeClr val="accent6">
                    <a:lumMod val="50000"/>
                  </a:schemeClr>
                </a:solidFill>
                <a:effectLst>
                  <a:outerShdw blurRad="38100" dist="38100" dir="2700000" algn="tl">
                    <a:srgbClr val="000000">
                      <a:alpha val="43137"/>
                    </a:srgbClr>
                  </a:outerShdw>
                </a:effectLst>
              </a:rPr>
              <a:t> </a:t>
            </a:r>
            <a:r>
              <a:rPr lang="en-US" sz="2000" dirty="0" err="1">
                <a:solidFill>
                  <a:schemeClr val="accent6">
                    <a:lumMod val="50000"/>
                  </a:schemeClr>
                </a:solidFill>
                <a:effectLst>
                  <a:outerShdw blurRad="38100" dist="38100" dir="2700000" algn="tl">
                    <a:srgbClr val="000000">
                      <a:alpha val="43137"/>
                    </a:srgbClr>
                  </a:outerShdw>
                </a:effectLst>
              </a:rPr>
              <a:t>Baru</a:t>
            </a:r>
            <a:r>
              <a:rPr lang="en-US" sz="2000" dirty="0">
                <a:solidFill>
                  <a:schemeClr val="accent6">
                    <a:lumMod val="50000"/>
                  </a:schemeClr>
                </a:solidFill>
                <a:effectLst>
                  <a:outerShdw blurRad="38100" dist="38100" dir="2700000" algn="tl">
                    <a:srgbClr val="000000">
                      <a:alpha val="43137"/>
                    </a:srgbClr>
                  </a:outerShdw>
                </a:effectLst>
              </a:rPr>
              <a:t> </a:t>
            </a:r>
            <a:r>
              <a:rPr lang="en-US" sz="2000" dirty="0" err="1">
                <a:solidFill>
                  <a:schemeClr val="accent6">
                    <a:lumMod val="50000"/>
                  </a:schemeClr>
                </a:solidFill>
                <a:effectLst>
                  <a:outerShdw blurRad="38100" dist="38100" dir="2700000" algn="tl">
                    <a:srgbClr val="000000">
                      <a:alpha val="43137"/>
                    </a:srgbClr>
                  </a:outerShdw>
                </a:effectLst>
              </a:rPr>
              <a:t>Lahir</a:t>
            </a:r>
            <a:endParaRPr lang="en-US" dirty="0">
              <a:solidFill>
                <a:schemeClr val="accent6">
                  <a:lumMod val="50000"/>
                </a:schemeClr>
              </a:solidFill>
              <a:effectLst>
                <a:outerShdw blurRad="38100" dist="38100" dir="2700000" algn="tl">
                  <a:srgbClr val="000000">
                    <a:alpha val="43137"/>
                  </a:srgbClr>
                </a:outerShdw>
              </a:effectLst>
            </a:endParaRPr>
          </a:p>
        </p:txBody>
      </p:sp>
      <p:sp>
        <p:nvSpPr>
          <p:cNvPr id="10" name="Rectangle 4"/>
          <p:cNvSpPr>
            <a:spLocks noChangeArrowheads="1"/>
          </p:cNvSpPr>
          <p:nvPr/>
        </p:nvSpPr>
        <p:spPr bwMode="auto">
          <a:xfrm>
            <a:off x="3429000" y="1219201"/>
            <a:ext cx="2667000" cy="914400"/>
          </a:xfrm>
          <a:prstGeom prst="rect">
            <a:avLst/>
          </a:prstGeom>
          <a:solidFill>
            <a:srgbClr val="00B050"/>
          </a:solidFill>
          <a:ln>
            <a:headEnd/>
            <a:tailEnd/>
          </a:ln>
        </p:spPr>
        <p:style>
          <a:lnRef idx="0">
            <a:schemeClr val="accent6"/>
          </a:lnRef>
          <a:fillRef idx="3">
            <a:schemeClr val="accent6"/>
          </a:fillRef>
          <a:effectRef idx="3">
            <a:schemeClr val="accent6"/>
          </a:effectRef>
          <a:fontRef idx="minor">
            <a:schemeClr val="lt1"/>
          </a:fontRef>
        </p:style>
        <p:txBody>
          <a:bodyPr lIns="92064" tIns="46033" rIns="92064" bIns="46033" anchor="b"/>
          <a:lstStyle/>
          <a:p>
            <a:pPr algn="ctr">
              <a:lnSpc>
                <a:spcPct val="90000"/>
              </a:lnSpc>
              <a:defRPr/>
            </a:pPr>
            <a:r>
              <a:rPr lang="en-US" sz="2000" dirty="0" err="1">
                <a:solidFill>
                  <a:srgbClr val="FFFF00"/>
                </a:solidFill>
                <a:effectLst>
                  <a:outerShdw blurRad="38100" dist="38100" dir="2700000" algn="tl">
                    <a:srgbClr val="000000">
                      <a:alpha val="43137"/>
                    </a:srgbClr>
                  </a:outerShdw>
                </a:effectLst>
              </a:rPr>
              <a:t>Cukup</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Nutrisi</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Kasih</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Sayang</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dan</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Stimulasi</a:t>
            </a:r>
            <a:endParaRPr lang="en-US" sz="2000" dirty="0">
              <a:solidFill>
                <a:srgbClr val="FFFF00"/>
              </a:solidFill>
              <a:effectLst>
                <a:outerShdw blurRad="38100" dist="38100" dir="2700000" algn="tl">
                  <a:srgbClr val="000000">
                    <a:alpha val="43137"/>
                  </a:srgbClr>
                </a:outerShdw>
              </a:effectLst>
            </a:endParaRPr>
          </a:p>
        </p:txBody>
      </p:sp>
      <p:sp>
        <p:nvSpPr>
          <p:cNvPr id="11" name="Rectangle 5"/>
          <p:cNvSpPr>
            <a:spLocks noChangeArrowheads="1"/>
          </p:cNvSpPr>
          <p:nvPr/>
        </p:nvSpPr>
        <p:spPr bwMode="auto">
          <a:xfrm>
            <a:off x="6324600" y="1219201"/>
            <a:ext cx="2514600" cy="914399"/>
          </a:xfrm>
          <a:prstGeom prst="rect">
            <a:avLst/>
          </a:prstGeom>
          <a:solidFill>
            <a:srgbClr val="C00000"/>
          </a:solidFill>
          <a:ln>
            <a:headEnd/>
            <a:tailEnd/>
          </a:ln>
          <a:scene3d>
            <a:camera prst="orthographicFront">
              <a:rot lat="0" lon="0" rev="0"/>
            </a:camera>
            <a:lightRig rig="threePt" dir="t">
              <a:rot lat="0" lon="0" rev="1200000"/>
            </a:lightRig>
          </a:scene3d>
          <a:sp3d>
            <a:bevelT w="63500" h="25400" prst="artDeco"/>
          </a:sp3d>
        </p:spPr>
        <p:style>
          <a:lnRef idx="0">
            <a:schemeClr val="accent6"/>
          </a:lnRef>
          <a:fillRef idx="3">
            <a:schemeClr val="accent6"/>
          </a:fillRef>
          <a:effectRef idx="3">
            <a:schemeClr val="accent6"/>
          </a:effectRef>
          <a:fontRef idx="minor">
            <a:schemeClr val="lt1"/>
          </a:fontRef>
        </p:style>
        <p:txBody>
          <a:bodyPr lIns="92064" tIns="46033" rIns="92064" bIns="46033" anchor="b"/>
          <a:lstStyle/>
          <a:p>
            <a:pPr algn="ctr">
              <a:lnSpc>
                <a:spcPct val="90000"/>
              </a:lnSpc>
              <a:defRPr/>
            </a:pPr>
            <a:r>
              <a:rPr lang="en-US" sz="2000" dirty="0" err="1">
                <a:solidFill>
                  <a:srgbClr val="FFFF00"/>
                </a:solidFill>
                <a:effectLst>
                  <a:outerShdw blurRad="38100" dist="38100" dir="2700000" algn="tl">
                    <a:srgbClr val="000000">
                      <a:alpha val="43137"/>
                    </a:srgbClr>
                  </a:outerShdw>
                </a:effectLst>
              </a:rPr>
              <a:t>Kurang</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Nutrisi</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Kasih</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Sayang</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dan</a:t>
            </a:r>
            <a:r>
              <a:rPr lang="en-US" sz="2000" dirty="0">
                <a:solidFill>
                  <a:srgbClr val="FFFF00"/>
                </a:solidFill>
                <a:effectLst>
                  <a:outerShdw blurRad="38100" dist="38100" dir="2700000" algn="tl">
                    <a:srgbClr val="000000">
                      <a:alpha val="43137"/>
                    </a:srgbClr>
                  </a:outerShdw>
                </a:effectLst>
              </a:rPr>
              <a:t> </a:t>
            </a:r>
            <a:r>
              <a:rPr lang="en-US" sz="2000" dirty="0" err="1">
                <a:solidFill>
                  <a:srgbClr val="FFFF00"/>
                </a:solidFill>
                <a:effectLst>
                  <a:outerShdw blurRad="38100" dist="38100" dir="2700000" algn="tl">
                    <a:srgbClr val="000000">
                      <a:alpha val="43137"/>
                    </a:srgbClr>
                  </a:outerShdw>
                </a:effectLst>
              </a:rPr>
              <a:t>Stimulasi</a:t>
            </a:r>
            <a:endParaRPr lang="en-US" sz="2000" dirty="0">
              <a:solidFill>
                <a:srgbClr val="FFFF00"/>
              </a:solidFill>
              <a:effectLst>
                <a:outerShdw blurRad="38100" dist="38100" dir="2700000" algn="tl">
                  <a:srgbClr val="000000">
                    <a:alpha val="43137"/>
                  </a:srgbClr>
                </a:outerShdw>
              </a:effectLst>
            </a:endParaRPr>
          </a:p>
        </p:txBody>
      </p:sp>
      <p:pic>
        <p:nvPicPr>
          <p:cNvPr id="58382" name="Picture 6" descr="neurons300left"/>
          <p:cNvPicPr>
            <a:picLocks noChangeAspect="1" noChangeArrowheads="1"/>
          </p:cNvPicPr>
          <p:nvPr/>
        </p:nvPicPr>
        <p:blipFill>
          <a:blip r:embed="rId3"/>
          <a:srcRect b="2588"/>
          <a:stretch>
            <a:fillRect/>
          </a:stretch>
        </p:blipFill>
        <p:spPr bwMode="auto">
          <a:xfrm>
            <a:off x="838201" y="2133600"/>
            <a:ext cx="2265363" cy="4724400"/>
          </a:xfrm>
          <a:prstGeom prst="rect">
            <a:avLst/>
          </a:prstGeom>
          <a:noFill/>
          <a:ln w="9525">
            <a:noFill/>
            <a:miter lim="800000"/>
            <a:headEnd/>
            <a:tailEnd/>
          </a:ln>
        </p:spPr>
      </p:pic>
      <p:pic>
        <p:nvPicPr>
          <p:cNvPr id="58383" name="Picture 7" descr="neurons300middle"/>
          <p:cNvPicPr>
            <a:picLocks noChangeAspect="1" noChangeArrowheads="1"/>
          </p:cNvPicPr>
          <p:nvPr/>
        </p:nvPicPr>
        <p:blipFill>
          <a:blip r:embed="rId4"/>
          <a:srcRect b="2588"/>
          <a:stretch>
            <a:fillRect/>
          </a:stretch>
        </p:blipFill>
        <p:spPr bwMode="auto">
          <a:xfrm>
            <a:off x="3581401" y="2133600"/>
            <a:ext cx="2274888" cy="4724400"/>
          </a:xfrm>
          <a:prstGeom prst="rect">
            <a:avLst/>
          </a:prstGeom>
          <a:noFill/>
          <a:ln w="9525">
            <a:noFill/>
            <a:miter lim="800000"/>
            <a:headEnd/>
            <a:tailEnd/>
          </a:ln>
        </p:spPr>
      </p:pic>
      <p:pic>
        <p:nvPicPr>
          <p:cNvPr id="58384" name="Picture 8" descr="neurons300right"/>
          <p:cNvPicPr>
            <a:picLocks noChangeAspect="1" noChangeArrowheads="1"/>
          </p:cNvPicPr>
          <p:nvPr/>
        </p:nvPicPr>
        <p:blipFill>
          <a:blip r:embed="rId5"/>
          <a:srcRect b="2588"/>
          <a:stretch>
            <a:fillRect/>
          </a:stretch>
        </p:blipFill>
        <p:spPr bwMode="auto">
          <a:xfrm>
            <a:off x="6324600" y="2133600"/>
            <a:ext cx="2255838" cy="4724400"/>
          </a:xfrm>
          <a:prstGeom prst="rect">
            <a:avLst/>
          </a:prstGeom>
          <a:noFill/>
          <a:ln w="9525">
            <a:noFill/>
            <a:miter lim="800000"/>
            <a:headEnd/>
            <a:tailEnd/>
          </a:ln>
        </p:spPr>
      </p:pic>
      <p:sp>
        <p:nvSpPr>
          <p:cNvPr id="16" name="Text Box 9"/>
          <p:cNvSpPr txBox="1">
            <a:spLocks noChangeArrowheads="1"/>
          </p:cNvSpPr>
          <p:nvPr/>
        </p:nvSpPr>
        <p:spPr bwMode="auto">
          <a:xfrm>
            <a:off x="914400" y="65783"/>
            <a:ext cx="8229600" cy="107720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lIns="91429" tIns="45714" rIns="91429" bIns="45714">
            <a:spAutoFit/>
          </a:bodyPr>
          <a:lstStyle/>
          <a:p>
            <a:pPr algn="ctr">
              <a:defRPr/>
            </a:pPr>
            <a:r>
              <a:rPr lang="en-US" sz="3200" dirty="0" err="1">
                <a:solidFill>
                  <a:srgbClr val="FFFF00"/>
                </a:solidFill>
                <a:effectLst>
                  <a:outerShdw blurRad="38100" dist="38100" dir="2700000" algn="tl">
                    <a:srgbClr val="000000"/>
                  </a:outerShdw>
                </a:effectLst>
                <a:latin typeface="Arial Narrow" pitchFamily="34" charset="0"/>
              </a:rPr>
              <a:t>Pengaruh</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Nutrisi</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Kasih</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Sayang</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dan</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Stimulasi</a:t>
            </a:r>
            <a:endParaRPr lang="en-US" sz="3200" dirty="0">
              <a:solidFill>
                <a:srgbClr val="FFFF00"/>
              </a:solidFill>
              <a:effectLst>
                <a:outerShdw blurRad="38100" dist="38100" dir="2700000" algn="tl">
                  <a:srgbClr val="000000"/>
                </a:outerShdw>
              </a:effectLst>
              <a:latin typeface="Arial Narrow" pitchFamily="34" charset="0"/>
            </a:endParaRPr>
          </a:p>
          <a:p>
            <a:pPr algn="ctr">
              <a:defRPr/>
            </a:pPr>
            <a:r>
              <a:rPr lang="en-US" sz="3200" dirty="0" err="1">
                <a:solidFill>
                  <a:srgbClr val="FFFF00"/>
                </a:solidFill>
                <a:effectLst>
                  <a:outerShdw blurRad="38100" dist="38100" dir="2700000" algn="tl">
                    <a:srgbClr val="000000"/>
                  </a:outerShdw>
                </a:effectLst>
                <a:latin typeface="Arial Narrow" pitchFamily="34" charset="0"/>
              </a:rPr>
              <a:t>pada</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Jumlah</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sel</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dan</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Percabangan</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Sel-sel</a:t>
            </a:r>
            <a:r>
              <a:rPr lang="en-US" sz="3200" dirty="0">
                <a:solidFill>
                  <a:srgbClr val="FFFF00"/>
                </a:solidFill>
                <a:effectLst>
                  <a:outerShdw blurRad="38100" dist="38100" dir="2700000" algn="tl">
                    <a:srgbClr val="000000"/>
                  </a:outerShdw>
                </a:effectLst>
                <a:latin typeface="Arial Narrow" pitchFamily="34" charset="0"/>
              </a:rPr>
              <a:t> </a:t>
            </a:r>
            <a:r>
              <a:rPr lang="en-US" sz="3200" dirty="0" err="1">
                <a:solidFill>
                  <a:srgbClr val="FFFF00"/>
                </a:solidFill>
                <a:effectLst>
                  <a:outerShdw blurRad="38100" dist="38100" dir="2700000" algn="tl">
                    <a:srgbClr val="000000"/>
                  </a:outerShdw>
                </a:effectLst>
                <a:latin typeface="Arial Narrow" pitchFamily="34" charset="0"/>
              </a:rPr>
              <a:t>Otak</a:t>
            </a:r>
            <a:endParaRPr lang="en-US" sz="3200" dirty="0">
              <a:solidFill>
                <a:srgbClr val="FFFF00"/>
              </a:solidFill>
              <a:effectLst>
                <a:outerShdw blurRad="38100" dist="38100" dir="2700000" algn="tl">
                  <a:srgbClr val="000000"/>
                </a:outerShdw>
              </a:effectLst>
              <a:latin typeface="Arial Narrow" pitchFamily="34" charset="0"/>
            </a:endParaRPr>
          </a:p>
        </p:txBody>
      </p:sp>
      <p:sp>
        <p:nvSpPr>
          <p:cNvPr id="58388" name="Footer Placeholder 12"/>
          <p:cNvSpPr>
            <a:spLocks noGrp="1"/>
          </p:cNvSpPr>
          <p:nvPr>
            <p:ph type="ftr" sz="quarter" idx="11"/>
          </p:nvPr>
        </p:nvSpPr>
        <p:spPr>
          <a:noFill/>
        </p:spPr>
        <p:txBody>
          <a:bodyPr/>
          <a:lstStyle/>
          <a:p>
            <a:r>
              <a:rPr lang="en-US"/>
              <a:t>Created by : Soedjatmiko, IKA FKUI-RSCM, 2008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pPr>
              <a:defRPr/>
            </a:pPr>
            <a:r>
              <a:rPr lang="en-US"/>
              <a:t>Arlan Yulfar,SKM,M.Kes</a:t>
            </a:r>
          </a:p>
        </p:txBody>
      </p:sp>
      <p:sp>
        <p:nvSpPr>
          <p:cNvPr id="4" name="Slide Number Placeholder 3"/>
          <p:cNvSpPr>
            <a:spLocks noGrp="1"/>
          </p:cNvSpPr>
          <p:nvPr>
            <p:ph type="sldNum" sz="quarter" idx="12"/>
          </p:nvPr>
        </p:nvSpPr>
        <p:spPr/>
        <p:txBody>
          <a:bodyPr/>
          <a:lstStyle/>
          <a:p>
            <a:pPr>
              <a:defRPr/>
            </a:pPr>
            <a:fld id="{17C7EB9E-A0AA-4369-9341-50D410659E4C}" type="slidenum">
              <a:rPr lang="en-US" smtClean="0"/>
              <a:pPr>
                <a:defRPr/>
              </a:pPr>
              <a:t>9</a:t>
            </a:fld>
            <a:endParaRPr lang="en-US"/>
          </a:p>
        </p:txBody>
      </p:sp>
      <p:pic>
        <p:nvPicPr>
          <p:cNvPr id="8" name="Picture 4" descr="Cmpng041"/>
          <p:cNvPicPr>
            <a:picLocks noChangeAspect="1" noChangeArrowheads="1"/>
          </p:cNvPicPr>
          <p:nvPr/>
        </p:nvPicPr>
        <p:blipFill>
          <a:blip r:embed="rId2"/>
          <a:srcRect/>
          <a:stretch>
            <a:fillRect/>
          </a:stretch>
        </p:blipFill>
        <p:spPr bwMode="auto">
          <a:xfrm>
            <a:off x="6719455" y="2487706"/>
            <a:ext cx="2008909" cy="3367877"/>
          </a:xfrm>
          <a:prstGeom prst="rect">
            <a:avLst/>
          </a:prstGeom>
          <a:noFill/>
          <a:ln w="9525">
            <a:noFill/>
            <a:miter lim="800000"/>
            <a:headEnd/>
            <a:tailEnd/>
          </a:ln>
        </p:spPr>
      </p:pic>
      <p:pic>
        <p:nvPicPr>
          <p:cNvPr id="9" name="Picture 4" descr="M0685"/>
          <p:cNvPicPr>
            <a:picLocks noChangeAspect="1" noChangeArrowheads="1"/>
          </p:cNvPicPr>
          <p:nvPr/>
        </p:nvPicPr>
        <p:blipFill>
          <a:blip r:embed="rId3"/>
          <a:srcRect/>
          <a:stretch>
            <a:fillRect/>
          </a:stretch>
        </p:blipFill>
        <p:spPr>
          <a:xfrm>
            <a:off x="692727" y="3630706"/>
            <a:ext cx="1731818" cy="2017059"/>
          </a:xfrm>
          <a:prstGeom prst="rect">
            <a:avLst/>
          </a:prstGeom>
        </p:spPr>
      </p:pic>
      <p:pic>
        <p:nvPicPr>
          <p:cNvPr id="11" name="Picture 7" descr="180px-Starved_girl"/>
          <p:cNvPicPr>
            <a:picLocks noChangeAspect="1" noChangeArrowheads="1"/>
          </p:cNvPicPr>
          <p:nvPr/>
        </p:nvPicPr>
        <p:blipFill>
          <a:blip r:embed="rId4"/>
          <a:srcRect/>
          <a:stretch>
            <a:fillRect/>
          </a:stretch>
        </p:blipFill>
        <p:spPr bwMode="auto">
          <a:xfrm>
            <a:off x="4710546" y="2554941"/>
            <a:ext cx="1524000" cy="1906758"/>
          </a:xfrm>
          <a:prstGeom prst="rect">
            <a:avLst/>
          </a:prstGeom>
          <a:noFill/>
        </p:spPr>
      </p:pic>
      <p:pic>
        <p:nvPicPr>
          <p:cNvPr id="119813" name="Picture 5"/>
          <p:cNvPicPr>
            <a:picLocks noChangeAspect="1" noChangeArrowheads="1"/>
          </p:cNvPicPr>
          <p:nvPr/>
        </p:nvPicPr>
        <p:blipFill>
          <a:blip r:embed="rId5"/>
          <a:srcRect/>
          <a:stretch>
            <a:fillRect/>
          </a:stretch>
        </p:blipFill>
        <p:spPr bwMode="auto">
          <a:xfrm>
            <a:off x="3048000" y="2487706"/>
            <a:ext cx="1662545" cy="2100677"/>
          </a:xfrm>
          <a:prstGeom prst="rect">
            <a:avLst/>
          </a:prstGeom>
          <a:noFill/>
        </p:spPr>
      </p:pic>
      <p:pic>
        <p:nvPicPr>
          <p:cNvPr id="14" name="Picture 4" descr="C:\Documents and Settings\Administrator\My Documents\FOTO-FOTO LUCU\bayi merokok rokok.JPG"/>
          <p:cNvPicPr>
            <a:picLocks noChangeAspect="1" noChangeArrowheads="1"/>
          </p:cNvPicPr>
          <p:nvPr/>
        </p:nvPicPr>
        <p:blipFill>
          <a:blip r:embed="rId6"/>
          <a:srcRect/>
          <a:stretch>
            <a:fillRect/>
          </a:stretch>
        </p:blipFill>
        <p:spPr bwMode="auto">
          <a:xfrm>
            <a:off x="3810000" y="4437529"/>
            <a:ext cx="2008909" cy="1949824"/>
          </a:xfrm>
          <a:prstGeom prst="rect">
            <a:avLst/>
          </a:prstGeom>
          <a:noFill/>
          <a:ln w="9525">
            <a:noFill/>
            <a:miter lim="800000"/>
            <a:headEnd/>
            <a:tailEnd/>
          </a:ln>
        </p:spPr>
      </p:pic>
      <p:sp>
        <p:nvSpPr>
          <p:cNvPr id="12" name="Title 11"/>
          <p:cNvSpPr>
            <a:spLocks noGrp="1"/>
          </p:cNvSpPr>
          <p:nvPr>
            <p:ph type="title"/>
          </p:nvPr>
        </p:nvSpPr>
        <p:spPr/>
        <p:txBody>
          <a:bodyPr>
            <a:noAutofit/>
          </a:bodyPr>
          <a:lstStyle/>
          <a:p>
            <a:r>
              <a:rPr lang="en-US" sz="5400" b="1" dirty="0"/>
              <a:t>5. PERILAKU</a:t>
            </a:r>
            <a:endParaRPr lang="id-ID" sz="5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391</TotalTime>
  <Words>587</Words>
  <Application>Microsoft Office PowerPoint</Application>
  <PresentationFormat>On-screen Show (4:3)</PresentationFormat>
  <Paragraphs>83</Paragraphs>
  <Slides>13</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 Narrow</vt:lpstr>
      <vt:lpstr>Baskerville Old Face</vt:lpstr>
      <vt:lpstr>Calibri</vt:lpstr>
      <vt:lpstr>Tahoma</vt:lpstr>
      <vt:lpstr>Times New Roman</vt:lpstr>
      <vt:lpstr>Office Theme</vt:lpstr>
      <vt:lpstr>Akibat  Gangguan Gizi  Pada Proses Tubuh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5. PERILAKU</vt:lpstr>
      <vt:lpstr>AKIBAT GIZI LEBIH PADA PROSES TUBUH</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ZAT GIZI</dc:title>
  <dc:creator>USER</dc:creator>
  <cp:lastModifiedBy>marini marini</cp:lastModifiedBy>
  <cp:revision>49</cp:revision>
  <dcterms:created xsi:type="dcterms:W3CDTF">2017-02-12T02:11:35Z</dcterms:created>
  <dcterms:modified xsi:type="dcterms:W3CDTF">2020-05-15T07:15:06Z</dcterms:modified>
</cp:coreProperties>
</file>