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6" r:id="rId5"/>
    <p:sldId id="268" r:id="rId6"/>
    <p:sldId id="258" r:id="rId7"/>
    <p:sldId id="272" r:id="rId8"/>
    <p:sldId id="273" r:id="rId9"/>
    <p:sldId id="274" r:id="rId10"/>
    <p:sldId id="275" r:id="rId11"/>
    <p:sldId id="276" r:id="rId12"/>
    <p:sldId id="277" r:id="rId13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3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492" autoAdjust="0"/>
  </p:normalViewPr>
  <p:slideViewPr>
    <p:cSldViewPr>
      <p:cViewPr varScale="1">
        <p:scale>
          <a:sx n="72" d="100"/>
          <a:sy n="72" d="100"/>
        </p:scale>
        <p:origin x="660" y="78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E03B7-B591-4A2A-B695-014C5A39F13E}" type="datetimeFigureOut">
              <a:rPr lang="en-US"/>
              <a:t>5/15/2020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322BB-75AD-4A1E-9661-2724167329F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270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FBD7B-E4FB-4AA8-9540-FD148073ACB3}" type="datetimeFigureOut">
              <a:rPr lang="en-US"/>
              <a:t>5/15/2020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5B7DE-1198-4F2F-B574-CA8CAE34164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2312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quares"/>
          <p:cNvGrpSpPr/>
          <p:nvPr/>
        </p:nvGrpSpPr>
        <p:grpSpPr>
          <a:xfrm>
            <a:off x="0" y="1135743"/>
            <a:ext cx="1622332" cy="799981"/>
            <a:chOff x="0" y="452558"/>
            <a:chExt cx="914400" cy="524182"/>
          </a:xfrm>
        </p:grpSpPr>
        <p:sp>
          <p:nvSpPr>
            <p:cNvPr id="8" name="Rounded Rectangle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ound Same Side Corner Rectangle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324" y="362396"/>
            <a:ext cx="9141619" cy="167640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60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324" y="2089595"/>
            <a:ext cx="9141619" cy="886344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09051-6E81-43E8-9099-FF6A0C3DCFE8}" type="datetime1">
              <a:rPr lang="en-US"/>
              <a:t>5/15/2020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751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EAB04-7709-4C1E-A61A-74684A0170FC}" type="datetime1">
              <a:rPr lang="en-US"/>
              <a:t>5/15/2020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082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quares"/>
          <p:cNvGrpSpPr/>
          <p:nvPr/>
        </p:nvGrpSpPr>
        <p:grpSpPr>
          <a:xfrm rot="5400000">
            <a:off x="9583007" y="233864"/>
            <a:ext cx="1063300" cy="524046"/>
            <a:chOff x="0" y="452558"/>
            <a:chExt cx="914400" cy="524182"/>
          </a:xfrm>
        </p:grpSpPr>
        <p:sp>
          <p:nvSpPr>
            <p:cNvPr id="8" name="Rounded Rectangle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ound Same Side Corner Rectangle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5" name="bottom graphic"/>
          <p:cNvGrpSpPr/>
          <p:nvPr/>
        </p:nvGrpSpPr>
        <p:grpSpPr>
          <a:xfrm>
            <a:off x="0" y="5395517"/>
            <a:ext cx="12188825" cy="1462483"/>
            <a:chOff x="0" y="4046638"/>
            <a:chExt cx="9144000" cy="1096862"/>
          </a:xfrm>
        </p:grpSpPr>
        <p:sp>
          <p:nvSpPr>
            <p:cNvPr id="16" name="Freeform 15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7" name="Rectangle 72"/>
            <p:cNvSpPr/>
            <p:nvPr/>
          </p:nvSpPr>
          <p:spPr bwMode="ltGray">
            <a:xfrm rot="5400000">
              <a:off x="4023569" y="23069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51060" y="1150514"/>
            <a:ext cx="1828324" cy="502168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8882" y="1150514"/>
            <a:ext cx="8227457" cy="5021685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9BD0D-E0B1-4CED-AC65-708AC79EB9CD}" type="datetime1">
              <a:rPr lang="en-US"/>
              <a:t>5/15/2020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164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3EA6D-DF0B-4D4B-B359-5F1D1D0E30A4}" type="datetime1">
              <a:rPr lang="en-US"/>
              <a:t>5/15/2020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515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squares"/>
          <p:cNvGrpSpPr/>
          <p:nvPr/>
        </p:nvGrpSpPr>
        <p:grpSpPr>
          <a:xfrm>
            <a:off x="0" y="3124415"/>
            <a:ext cx="1622332" cy="805061"/>
            <a:chOff x="0" y="2343311"/>
            <a:chExt cx="1217066" cy="603796"/>
          </a:xfrm>
        </p:grpSpPr>
        <p:sp>
          <p:nvSpPr>
            <p:cNvPr id="8" name="Rounded Rectangle 7"/>
            <p:cNvSpPr/>
            <p:nvPr/>
          </p:nvSpPr>
          <p:spPr>
            <a:xfrm>
              <a:off x="787514" y="2347123"/>
              <a:ext cx="429552" cy="599984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86370" y="2347123"/>
              <a:ext cx="429552" cy="59998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ound Same Side Corner Rectangle 9"/>
            <p:cNvSpPr/>
            <p:nvPr/>
          </p:nvSpPr>
          <p:spPr>
            <a:xfrm rot="5400000">
              <a:off x="-192604" y="2535915"/>
              <a:ext cx="599986" cy="214778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9" name="bottom graphic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20" name="Freeform 19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1" name="Rectangle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324" y="1932518"/>
            <a:ext cx="9141619" cy="2105367"/>
          </a:xfrm>
        </p:spPr>
        <p:txBody>
          <a:bodyPr anchor="b">
            <a:normAutofit/>
          </a:bodyPr>
          <a:lstStyle>
            <a:lvl1pPr algn="l">
              <a:defRPr sz="6000" b="0" cap="none" baseline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324" y="4084264"/>
            <a:ext cx="9141619" cy="933297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DB99-15BC-4479-BAC5-1E502E66917A}" type="datetime1">
              <a:rPr lang="en-US"/>
              <a:t>5/15/2020</a:t>
            </a:fld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5693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152400"/>
            <a:ext cx="975106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1600200"/>
            <a:ext cx="4875530" cy="4572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4412" y="1600200"/>
            <a:ext cx="4875530" cy="4572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7C2A3-CD19-48AB-9F64-ECCF75182EDD}" type="datetime1">
              <a:rPr lang="en-US"/>
              <a:t>5/15/2020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779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152400"/>
            <a:ext cx="9751060" cy="1295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1524000"/>
            <a:ext cx="4875530" cy="816429"/>
          </a:xfrm>
        </p:spPr>
        <p:txBody>
          <a:bodyPr anchor="ctr">
            <a:norm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2413000"/>
            <a:ext cx="4875530" cy="3759199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4412" y="1524000"/>
            <a:ext cx="4875530" cy="816429"/>
          </a:xfrm>
        </p:spPr>
        <p:txBody>
          <a:bodyPr anchor="ctr">
            <a:norm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4412" y="2413000"/>
            <a:ext cx="4875530" cy="3759199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 baseline="0"/>
            </a:lvl8pPr>
            <a:lvl9pPr>
              <a:defRPr sz="2000" baseline="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3E8C1-7C87-4705-AB97-8CD17D208E3F}" type="datetime1">
              <a:rPr lang="en-US"/>
              <a:t>5/15/2020</a:t>
            </a:fld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7039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0C624E-DF92-4841-B9B9-DD11AA239B85}" type="datetime1">
              <a:rPr lang="en-US"/>
              <a:t>5/15/2020</a:t>
            </a:fld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90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bottom graphic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9" name="Freeform 8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ectangle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A3AE1-4360-4D5B-BDBC-656B872DD533}" type="datetime1">
              <a:rPr lang="en-US"/>
              <a:t>5/15/2020</a:t>
            </a:fld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539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5530" y="1600200"/>
            <a:ext cx="6094413" cy="45720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8883" y="1600202"/>
            <a:ext cx="3453500" cy="457199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990708-46A4-4851-883E-8DFB8939107E}" type="datetime1">
              <a:rPr lang="en-US"/>
              <a:t>5/15/2020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3960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1218887" y="1600200"/>
            <a:ext cx="6703850" cy="3657600"/>
          </a:xfrm>
          <a:prstGeom prst="roundRect">
            <a:avLst>
              <a:gd name="adj" fmla="val 3098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27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5883" y="1600200"/>
            <a:ext cx="2844059" cy="3759200"/>
          </a:xfrm>
        </p:spPr>
        <p:txBody>
          <a:bodyPr anchor="b">
            <a:normAutofit/>
          </a:bodyPr>
          <a:lstStyle>
            <a:lvl1pPr marL="0" indent="0">
              <a:buNone/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88EFFC-86AE-4294-A319-CAFC2651994B}" type="datetime1">
              <a:rPr lang="en-US"/>
              <a:t>5/15/2020</a:t>
            </a:fld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99D79-8A4B-4031-B1E0-AF26F8EDF2B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298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bottom graphic"/>
          <p:cNvGrpSpPr/>
          <p:nvPr/>
        </p:nvGrpSpPr>
        <p:grpSpPr>
          <a:xfrm>
            <a:off x="0" y="5409216"/>
            <a:ext cx="12188825" cy="1462483"/>
            <a:chOff x="0" y="4056912"/>
            <a:chExt cx="9144000" cy="1096862"/>
          </a:xfrm>
        </p:grpSpPr>
        <p:sp>
          <p:nvSpPr>
            <p:cNvPr id="21" name="Freeform 20"/>
            <p:cNvSpPr/>
            <p:nvPr/>
          </p:nvSpPr>
          <p:spPr bwMode="ltGray">
            <a:xfrm rot="5400000">
              <a:off x="4119794" y="119293"/>
              <a:ext cx="904412" cy="9144000"/>
            </a:xfrm>
            <a:custGeom>
              <a:avLst/>
              <a:gdLst/>
              <a:ahLst/>
              <a:cxnLst/>
              <a:rect l="l" t="t" r="r" b="b"/>
              <a:pathLst>
                <a:path w="904412" h="9144000">
                  <a:moveTo>
                    <a:pt x="0" y="0"/>
                  </a:moveTo>
                  <a:lnTo>
                    <a:pt x="904412" y="0"/>
                  </a:lnTo>
                  <a:lnTo>
                    <a:pt x="904412" y="9144000"/>
                  </a:lnTo>
                  <a:lnTo>
                    <a:pt x="391235" y="9144000"/>
                  </a:lnTo>
                  <a:cubicBezTo>
                    <a:pt x="445385" y="6730684"/>
                    <a:pt x="250230" y="1995757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8" name="Rectangle 72"/>
            <p:cNvSpPr/>
            <p:nvPr/>
          </p:nvSpPr>
          <p:spPr bwMode="ltGray">
            <a:xfrm rot="5400000">
              <a:off x="4023569" y="33343"/>
              <a:ext cx="1096862" cy="9144000"/>
            </a:xfrm>
            <a:custGeom>
              <a:avLst/>
              <a:gdLst/>
              <a:ahLst/>
              <a:cxnLst/>
              <a:rect l="l" t="t" r="r" b="b"/>
              <a:pathLst>
                <a:path w="1096862" h="9144000">
                  <a:moveTo>
                    <a:pt x="1096861" y="9136375"/>
                  </a:moveTo>
                  <a:lnTo>
                    <a:pt x="1096861" y="0"/>
                  </a:lnTo>
                  <a:lnTo>
                    <a:pt x="1096862" y="0"/>
                  </a:lnTo>
                  <a:lnTo>
                    <a:pt x="1096862" y="9136375"/>
                  </a:lnTo>
                  <a:close/>
                  <a:moveTo>
                    <a:pt x="0" y="0"/>
                  </a:moveTo>
                  <a:lnTo>
                    <a:pt x="142171" y="0"/>
                  </a:lnTo>
                  <a:cubicBezTo>
                    <a:pt x="214017" y="532804"/>
                    <a:pt x="281641" y="1260834"/>
                    <a:pt x="340913" y="2087809"/>
                  </a:cubicBezTo>
                  <a:cubicBezTo>
                    <a:pt x="492781" y="4358443"/>
                    <a:pt x="587048" y="7374964"/>
                    <a:pt x="547354" y="9144000"/>
                  </a:cubicBezTo>
                  <a:lnTo>
                    <a:pt x="452132" y="9144000"/>
                  </a:lnTo>
                  <a:cubicBezTo>
                    <a:pt x="484963" y="4670358"/>
                    <a:pt x="240277" y="2482661"/>
                    <a:pt x="0" y="0"/>
                  </a:cubicBezTo>
                  <a:close/>
                </a:path>
              </a:pathLst>
            </a:custGeom>
            <a:solidFill>
              <a:schemeClr val="tx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/>
            </a:p>
          </p:txBody>
        </p:sp>
      </p:grpSp>
      <p:grpSp>
        <p:nvGrpSpPr>
          <p:cNvPr id="7" name="squares"/>
          <p:cNvGrpSpPr/>
          <p:nvPr/>
        </p:nvGrpSpPr>
        <p:grpSpPr>
          <a:xfrm>
            <a:off x="1" y="800551"/>
            <a:ext cx="1063023" cy="524183"/>
            <a:chOff x="0" y="452558"/>
            <a:chExt cx="914400" cy="524182"/>
          </a:xfrm>
        </p:grpSpPr>
        <p:sp>
          <p:nvSpPr>
            <p:cNvPr id="8" name="Rounded Rectangle 7"/>
            <p:cNvSpPr/>
            <p:nvPr/>
          </p:nvSpPr>
          <p:spPr>
            <a:xfrm>
              <a:off x="591671" y="452558"/>
              <a:ext cx="322729" cy="524180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215154" y="452558"/>
              <a:ext cx="322729" cy="52418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Round Same Side Corner Rectangle 9"/>
            <p:cNvSpPr/>
            <p:nvPr/>
          </p:nvSpPr>
          <p:spPr>
            <a:xfrm rot="5400000">
              <a:off x="-181408" y="633966"/>
              <a:ext cx="524182" cy="161366"/>
            </a:xfrm>
            <a:prstGeom prst="round2SameRect">
              <a:avLst>
                <a:gd name="adj1" fmla="val 291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8883" y="152400"/>
            <a:ext cx="9751060" cy="12954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8883" y="1600200"/>
            <a:ext cx="9751060" cy="45720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8883" y="6448425"/>
            <a:ext cx="8288401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47913" y="6448425"/>
            <a:ext cx="1422030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D29E8617-6EA8-4B97-A5E8-E18E98765EE2}" type="datetime1">
              <a:rPr lang="en-US"/>
              <a:pPr/>
              <a:t>5/15/2020</a:t>
            </a:fld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71516" y="6448425"/>
            <a:ext cx="812588" cy="180976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34C99D79-8A4B-4031-B1E0-AF26F8EDF2B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2682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55772" indent="-304747" algn="l" defTabSz="1218987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0679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5782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0884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5987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01089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61922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912947" indent="-30474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Zat</a:t>
            </a:r>
            <a:r>
              <a:rPr lang="en-US" dirty="0"/>
              <a:t> </a:t>
            </a:r>
            <a:r>
              <a:rPr lang="en-US" dirty="0" err="1"/>
              <a:t>Gizi</a:t>
            </a:r>
            <a:r>
              <a:rPr lang="en-US" dirty="0"/>
              <a:t> </a:t>
            </a:r>
            <a:r>
              <a:rPr lang="en-US" dirty="0" err="1"/>
              <a:t>Mikro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Vitamin</a:t>
            </a:r>
          </a:p>
        </p:txBody>
      </p:sp>
    </p:spTree>
    <p:extLst>
      <p:ext uri="{BB962C8B-B14F-4D97-AF65-F5344CB8AC3E}">
        <p14:creationId xmlns:p14="http://schemas.microsoft.com/office/powerpoint/2010/main" val="280183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D0A1568-41F9-4E0C-AE6D-D76ED01382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888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4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VITAMIN LARUT AIR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 Vitamin </a:t>
            </a:r>
            <a:r>
              <a:rPr lang="en-US" sz="2400" dirty="0" err="1"/>
              <a:t>larut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air </a:t>
            </a:r>
            <a:r>
              <a:rPr lang="en-US" sz="2400" dirty="0" err="1"/>
              <a:t>adalah</a:t>
            </a:r>
            <a:r>
              <a:rPr lang="en-US" sz="2400" dirty="0"/>
              <a:t> vitamin yang </a:t>
            </a:r>
            <a:r>
              <a:rPr lang="en-US" sz="2400" dirty="0" err="1"/>
              <a:t>hanya</a:t>
            </a:r>
            <a:r>
              <a:rPr lang="en-US" sz="2400" dirty="0"/>
              <a:t>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disimpan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jumlah</a:t>
            </a:r>
            <a:r>
              <a:rPr lang="en-US" sz="2400" dirty="0"/>
              <a:t> </a:t>
            </a:r>
            <a:r>
              <a:rPr lang="en-US" sz="2400" dirty="0" err="1"/>
              <a:t>sedikit</a:t>
            </a:r>
            <a:r>
              <a:rPr lang="en-US" sz="2400" dirty="0"/>
              <a:t> dan </a:t>
            </a:r>
            <a:r>
              <a:rPr lang="en-US" sz="2400" dirty="0" err="1"/>
              <a:t>biasanya</a:t>
            </a:r>
            <a:r>
              <a:rPr lang="en-US" sz="2400" dirty="0"/>
              <a:t> </a:t>
            </a:r>
            <a:r>
              <a:rPr lang="en-US" sz="2400" dirty="0" err="1"/>
              <a:t>akan</a:t>
            </a:r>
            <a:r>
              <a:rPr lang="en-US" sz="2400" dirty="0"/>
              <a:t> </a:t>
            </a:r>
            <a:r>
              <a:rPr lang="en-US" sz="2400" dirty="0" err="1"/>
              <a:t>segerah</a:t>
            </a:r>
            <a:r>
              <a:rPr lang="en-US" sz="2400" dirty="0"/>
              <a:t> </a:t>
            </a:r>
            <a:r>
              <a:rPr lang="en-US" sz="2400" dirty="0" err="1"/>
              <a:t>ilang</a:t>
            </a:r>
            <a:r>
              <a:rPr lang="en-US" sz="2400" dirty="0"/>
              <a:t> Bersama </a:t>
            </a:r>
            <a:r>
              <a:rPr lang="en-US" sz="2400" dirty="0" err="1"/>
              <a:t>aliran</a:t>
            </a:r>
            <a:r>
              <a:rPr lang="en-US" sz="2400" dirty="0"/>
              <a:t> </a:t>
            </a:r>
            <a:r>
              <a:rPr lang="en-US" sz="2400" dirty="0" err="1"/>
              <a:t>makanan</a:t>
            </a:r>
            <a:r>
              <a:rPr lang="en-US" sz="2400" dirty="0"/>
              <a:t>. </a:t>
            </a:r>
          </a:p>
          <a:p>
            <a:r>
              <a:rPr lang="en-US" sz="2400" dirty="0"/>
              <a:t>Vitamin </a:t>
            </a:r>
            <a:r>
              <a:rPr lang="en-US" sz="2400" dirty="0" err="1"/>
              <a:t>larut</a:t>
            </a:r>
            <a:r>
              <a:rPr lang="en-US" sz="2400" dirty="0"/>
              <a:t>-air </a:t>
            </a:r>
            <a:r>
              <a:rPr lang="en-US" sz="2400" dirty="0" err="1"/>
              <a:t>itu</a:t>
            </a:r>
            <a:r>
              <a:rPr lang="en-US" sz="2400" dirty="0"/>
              <a:t> </a:t>
            </a:r>
            <a:r>
              <a:rPr lang="en-US" sz="2400" dirty="0" err="1"/>
              <a:t>diserap</a:t>
            </a:r>
            <a:r>
              <a:rPr lang="en-US" sz="2400" dirty="0"/>
              <a:t> </a:t>
            </a:r>
            <a:r>
              <a:rPr lang="en-US" sz="2400" dirty="0" err="1"/>
              <a:t>ke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aliran</a:t>
            </a:r>
            <a:r>
              <a:rPr lang="en-US" sz="2400" dirty="0"/>
              <a:t> </a:t>
            </a:r>
            <a:r>
              <a:rPr lang="en-US" sz="2400" dirty="0" err="1"/>
              <a:t>darah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langsung</a:t>
            </a:r>
            <a:r>
              <a:rPr lang="en-US" sz="2400" dirty="0"/>
              <a:t> dan </a:t>
            </a:r>
            <a:r>
              <a:rPr lang="en-US" sz="2400" dirty="0" err="1"/>
              <a:t>bergerak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bebas</a:t>
            </a:r>
            <a:r>
              <a:rPr lang="en-US" sz="2400" dirty="0"/>
              <a:t> di </a:t>
            </a:r>
            <a:r>
              <a:rPr lang="en-US" sz="2400" dirty="0" err="1"/>
              <a:t>dalam</a:t>
            </a:r>
            <a:r>
              <a:rPr lang="en-US" sz="2400" dirty="0"/>
              <a:t> sel. </a:t>
            </a:r>
          </a:p>
          <a:p>
            <a:r>
              <a:rPr lang="en-US" sz="2400" dirty="0" err="1"/>
              <a:t>Sebaian</a:t>
            </a:r>
            <a:r>
              <a:rPr lang="en-US" sz="2400" dirty="0"/>
              <a:t> </a:t>
            </a:r>
            <a:r>
              <a:rPr lang="en-US" sz="2400" dirty="0" err="1"/>
              <a:t>besar</a:t>
            </a:r>
            <a:r>
              <a:rPr lang="en-US" sz="2400" dirty="0"/>
              <a:t> vitamin </a:t>
            </a:r>
            <a:r>
              <a:rPr lang="en-US" sz="2400" dirty="0" err="1"/>
              <a:t>larutair</a:t>
            </a:r>
            <a:r>
              <a:rPr lang="en-US" sz="2400" dirty="0"/>
              <a:t> </a:t>
            </a:r>
            <a:r>
              <a:rPr lang="en-US" sz="2400" dirty="0" err="1"/>
              <a:t>merupakan</a:t>
            </a:r>
            <a:r>
              <a:rPr lang="en-US" sz="2400" dirty="0"/>
              <a:t> </a:t>
            </a:r>
            <a:r>
              <a:rPr lang="en-US" sz="2400" dirty="0" err="1"/>
              <a:t>komponen</a:t>
            </a:r>
            <a:r>
              <a:rPr lang="en-US" sz="2400" dirty="0"/>
              <a:t>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enzim</a:t>
            </a:r>
            <a:r>
              <a:rPr lang="en-US" sz="2400" dirty="0"/>
              <a:t> ang </a:t>
            </a:r>
            <a:r>
              <a:rPr lang="en-US" sz="2400" dirty="0" err="1"/>
              <a:t>banyak</a:t>
            </a:r>
            <a:r>
              <a:rPr lang="en-US" sz="2400" dirty="0"/>
              <a:t> </a:t>
            </a:r>
            <a:r>
              <a:rPr lang="en-US" sz="2400" dirty="0" err="1"/>
              <a:t>terlibat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membantu</a:t>
            </a:r>
            <a:r>
              <a:rPr lang="en-US" sz="2400" dirty="0"/>
              <a:t> metabolism </a:t>
            </a:r>
            <a:r>
              <a:rPr lang="en-US" sz="2400" dirty="0" err="1"/>
              <a:t>energi</a:t>
            </a:r>
            <a:r>
              <a:rPr lang="en-US" sz="2400" dirty="0"/>
              <a:t>. Oleh </a:t>
            </a:r>
            <a:r>
              <a:rPr lang="en-US" sz="2400" dirty="0" err="1"/>
              <a:t>sebab</a:t>
            </a:r>
            <a:r>
              <a:rPr lang="en-US" sz="2400" dirty="0"/>
              <a:t> </a:t>
            </a:r>
            <a:r>
              <a:rPr lang="en-US" sz="2400" dirty="0" err="1"/>
              <a:t>itu</a:t>
            </a:r>
            <a:r>
              <a:rPr lang="en-US" sz="2400" dirty="0"/>
              <a:t> vitamin </a:t>
            </a:r>
            <a:r>
              <a:rPr lang="en-US" sz="2400" dirty="0" err="1"/>
              <a:t>larut</a:t>
            </a:r>
            <a:r>
              <a:rPr lang="en-US" sz="2400" dirty="0"/>
              <a:t> air </a:t>
            </a:r>
            <a:r>
              <a:rPr lang="en-US" sz="2400" dirty="0" err="1"/>
              <a:t>perlu</a:t>
            </a:r>
            <a:r>
              <a:rPr lang="en-US" sz="2400" dirty="0"/>
              <a:t> </a:t>
            </a:r>
            <a:r>
              <a:rPr lang="en-US" sz="2400" dirty="0" err="1"/>
              <a:t>dikonsumsi</a:t>
            </a:r>
            <a:r>
              <a:rPr lang="en-US" sz="2400" dirty="0"/>
              <a:t> 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dirty="0" err="1"/>
              <a:t>hari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mencegah</a:t>
            </a:r>
            <a:r>
              <a:rPr lang="en-US" sz="2400" dirty="0"/>
              <a:t> </a:t>
            </a:r>
            <a:r>
              <a:rPr lang="en-US" sz="2400" dirty="0" err="1"/>
              <a:t>kekurangan</a:t>
            </a:r>
            <a:r>
              <a:rPr lang="en-US" sz="2400" dirty="0"/>
              <a:t> yang </a:t>
            </a:r>
            <a:r>
              <a:rPr lang="en-US" sz="2400" dirty="0" err="1"/>
              <a:t>dapat</a:t>
            </a:r>
            <a:r>
              <a:rPr lang="en-US" sz="2400" dirty="0"/>
              <a:t> </a:t>
            </a:r>
            <a:r>
              <a:rPr lang="en-US" sz="2400" dirty="0" err="1"/>
              <a:t>mengganggu</a:t>
            </a:r>
            <a:r>
              <a:rPr lang="en-US" sz="2400" dirty="0"/>
              <a:t> </a:t>
            </a:r>
            <a:r>
              <a:rPr lang="en-US" sz="2400" dirty="0" err="1"/>
              <a:t>fungsi</a:t>
            </a:r>
            <a:r>
              <a:rPr lang="en-US" sz="2400" dirty="0"/>
              <a:t> </a:t>
            </a:r>
            <a:r>
              <a:rPr lang="en-US" sz="2400" dirty="0" err="1"/>
              <a:t>tubuh</a:t>
            </a:r>
            <a:r>
              <a:rPr lang="en-US" sz="2400" dirty="0"/>
              <a:t> normal.</a:t>
            </a:r>
          </a:p>
        </p:txBody>
      </p:sp>
    </p:spTree>
    <p:extLst>
      <p:ext uri="{BB962C8B-B14F-4D97-AF65-F5344CB8AC3E}">
        <p14:creationId xmlns:p14="http://schemas.microsoft.com/office/powerpoint/2010/main" val="204134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Sifat </a:t>
            </a:r>
            <a:r>
              <a:rPr lang="en-US" dirty="0" err="1"/>
              <a:t>Umum</a:t>
            </a:r>
            <a:r>
              <a:rPr lang="en-US" dirty="0"/>
              <a:t> Vitamin </a:t>
            </a:r>
            <a:r>
              <a:rPr lang="en-US" dirty="0" err="1"/>
              <a:t>Larut</a:t>
            </a:r>
            <a:r>
              <a:rPr lang="en-US" dirty="0"/>
              <a:t> Air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hanya</a:t>
            </a:r>
            <a:r>
              <a:rPr lang="en-US" sz="2400" dirty="0"/>
              <a:t> </a:t>
            </a:r>
            <a:r>
              <a:rPr lang="en-US" sz="2400" dirty="0" err="1"/>
              <a:t>tersusun</a:t>
            </a:r>
            <a:r>
              <a:rPr lang="en-US" sz="2400" dirty="0"/>
              <a:t> </a:t>
            </a:r>
            <a:r>
              <a:rPr lang="en-US" sz="2400" dirty="0" err="1"/>
              <a:t>atas</a:t>
            </a:r>
            <a:r>
              <a:rPr lang="en-US" sz="2400" dirty="0"/>
              <a:t> unsure </a:t>
            </a:r>
            <a:r>
              <a:rPr lang="en-US" sz="2400" dirty="0" err="1"/>
              <a:t>karbon</a:t>
            </a:r>
            <a:r>
              <a:rPr lang="en-US" sz="2400" dirty="0"/>
              <a:t>, </a:t>
            </a:r>
            <a:r>
              <a:rPr lang="en-US" sz="2400" dirty="0" err="1"/>
              <a:t>hidrgen</a:t>
            </a:r>
            <a:r>
              <a:rPr lang="en-US" sz="2400" dirty="0"/>
              <a:t> dan </a:t>
            </a:r>
            <a:r>
              <a:rPr lang="en-US" sz="2400" dirty="0" err="1"/>
              <a:t>oksigen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Terdapat</a:t>
            </a:r>
            <a:r>
              <a:rPr lang="en-US" sz="2400" dirty="0"/>
              <a:t> di </a:t>
            </a:r>
            <a:r>
              <a:rPr lang="en-US" sz="2400" dirty="0" err="1"/>
              <a:t>semua</a:t>
            </a:r>
            <a:r>
              <a:rPr lang="en-US" sz="2400" dirty="0"/>
              <a:t> </a:t>
            </a:r>
            <a:r>
              <a:rPr lang="en-US" sz="2400" dirty="0" err="1"/>
              <a:t>jaringan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Sebagai</a:t>
            </a:r>
            <a:r>
              <a:rPr lang="en-US" sz="2400" dirty="0"/>
              <a:t> </a:t>
            </a:r>
            <a:r>
              <a:rPr lang="en-US" sz="2400" dirty="0" err="1"/>
              <a:t>prekusor</a:t>
            </a:r>
            <a:r>
              <a:rPr lang="en-US" sz="2400" dirty="0"/>
              <a:t> </a:t>
            </a:r>
            <a:r>
              <a:rPr lang="en-US" sz="2400" dirty="0" err="1"/>
              <a:t>enzim</a:t>
            </a:r>
            <a:r>
              <a:rPr lang="en-US" sz="2400" dirty="0"/>
              <a:t>- </a:t>
            </a:r>
            <a:r>
              <a:rPr lang="en-US" sz="2400" dirty="0" err="1"/>
              <a:t>enzim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Diserap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proses </a:t>
            </a:r>
            <a:r>
              <a:rPr lang="en-US" sz="2400" dirty="0" err="1"/>
              <a:t>difusi</a:t>
            </a:r>
            <a:r>
              <a:rPr lang="en-US" sz="2400" dirty="0"/>
              <a:t> </a:t>
            </a:r>
            <a:r>
              <a:rPr lang="en-US" sz="2400" dirty="0" err="1"/>
              <a:t>biasa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disimpan</a:t>
            </a:r>
            <a:r>
              <a:rPr lang="en-US" sz="2400" dirty="0"/>
              <a:t> </a:t>
            </a:r>
            <a:r>
              <a:rPr lang="en-US" sz="2400" dirty="0" err="1"/>
              <a:t>secara</a:t>
            </a:r>
            <a:r>
              <a:rPr lang="en-US" sz="2400" dirty="0"/>
              <a:t> </a:t>
            </a:r>
            <a:r>
              <a:rPr lang="en-US" sz="2400" dirty="0" err="1"/>
              <a:t>khusus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tubuh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Diekskresikan</a:t>
            </a:r>
            <a:r>
              <a:rPr lang="en-US" sz="2400" dirty="0"/>
              <a:t> </a:t>
            </a:r>
            <a:r>
              <a:rPr lang="en-US" sz="2400" dirty="0" err="1"/>
              <a:t>melalui</a:t>
            </a:r>
            <a:r>
              <a:rPr lang="en-US" sz="2400" dirty="0"/>
              <a:t> </a:t>
            </a:r>
            <a:r>
              <a:rPr lang="en-US" sz="2400" dirty="0" err="1"/>
              <a:t>urin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Relatif</a:t>
            </a:r>
            <a:r>
              <a:rPr lang="en-US" sz="2400" dirty="0"/>
              <a:t> </a:t>
            </a:r>
            <a:r>
              <a:rPr lang="en-US" sz="2400" dirty="0" err="1"/>
              <a:t>lebih</a:t>
            </a:r>
            <a:r>
              <a:rPr lang="en-US" sz="2400" dirty="0"/>
              <a:t> </a:t>
            </a:r>
            <a:r>
              <a:rPr lang="en-US" sz="2400" dirty="0" err="1"/>
              <a:t>stabil</a:t>
            </a:r>
            <a:r>
              <a:rPr lang="en-US" sz="2400" dirty="0"/>
              <a:t>, </a:t>
            </a:r>
            <a:r>
              <a:rPr lang="en-US" sz="2400" dirty="0" err="1"/>
              <a:t>namun</a:t>
            </a:r>
            <a:r>
              <a:rPr lang="en-US" sz="2400" dirty="0"/>
              <a:t> pada </a:t>
            </a:r>
            <a:r>
              <a:rPr lang="en-US" sz="2400" dirty="0" err="1"/>
              <a:t>temperatur</a:t>
            </a:r>
            <a:r>
              <a:rPr lang="en-US" sz="2400" dirty="0"/>
              <a:t> </a:t>
            </a:r>
            <a:r>
              <a:rPr lang="en-US" sz="2400" dirty="0" err="1"/>
              <a:t>berlebihan</a:t>
            </a:r>
            <a:r>
              <a:rPr lang="en-US" sz="2400" dirty="0"/>
              <a:t> </a:t>
            </a:r>
            <a:r>
              <a:rPr lang="en-US" sz="2400" dirty="0" err="1"/>
              <a:t>menimbulkan</a:t>
            </a:r>
            <a:r>
              <a:rPr lang="en-US" sz="2400" dirty="0"/>
              <a:t> </a:t>
            </a:r>
            <a:r>
              <a:rPr lang="en-US" sz="2400" dirty="0" err="1"/>
              <a:t>kelabilan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0923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VITAMIN LARUT LEMAK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 Vitamin yang </a:t>
            </a:r>
            <a:r>
              <a:rPr lang="en-US" sz="2400" dirty="0" err="1"/>
              <a:t>larut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lemak </a:t>
            </a:r>
            <a:r>
              <a:rPr lang="en-US" sz="2400" dirty="0" err="1"/>
              <a:t>merupakan</a:t>
            </a:r>
            <a:r>
              <a:rPr lang="en-US" sz="2400" dirty="0"/>
              <a:t> </a:t>
            </a:r>
            <a:r>
              <a:rPr lang="en-US" sz="2400" dirty="0" err="1"/>
              <a:t>molekul</a:t>
            </a:r>
            <a:r>
              <a:rPr lang="en-US" sz="2400" dirty="0"/>
              <a:t> </a:t>
            </a:r>
            <a:r>
              <a:rPr lang="en-US" sz="2400" dirty="0" err="1"/>
              <a:t>hidrofobik</a:t>
            </a:r>
            <a:r>
              <a:rPr lang="en-US" sz="2400" dirty="0"/>
              <a:t>, yang </a:t>
            </a:r>
            <a:r>
              <a:rPr lang="en-US" sz="2400" dirty="0" err="1"/>
              <a:t>semua</a:t>
            </a:r>
            <a:r>
              <a:rPr lang="en-US" sz="2400" dirty="0"/>
              <a:t> </a:t>
            </a:r>
            <a:r>
              <a:rPr lang="en-US" sz="2400" dirty="0" err="1"/>
              <a:t>nya</a:t>
            </a:r>
            <a:r>
              <a:rPr lang="en-US" sz="2400" dirty="0"/>
              <a:t> </a:t>
            </a:r>
            <a:r>
              <a:rPr lang="en-US" sz="2400" dirty="0" err="1"/>
              <a:t>adalah</a:t>
            </a:r>
            <a:r>
              <a:rPr lang="en-US" sz="2400" dirty="0"/>
              <a:t> </a:t>
            </a:r>
            <a:r>
              <a:rPr lang="en-US" sz="2400" dirty="0" err="1"/>
              <a:t>derivat</a:t>
            </a:r>
            <a:r>
              <a:rPr lang="en-US" sz="2400" dirty="0"/>
              <a:t> isoprene. </a:t>
            </a:r>
            <a:r>
              <a:rPr lang="en-US" sz="2400" dirty="0" err="1"/>
              <a:t>Molekul-molekul</a:t>
            </a:r>
            <a:r>
              <a:rPr lang="en-US" sz="2400" dirty="0"/>
              <a:t>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disintesis</a:t>
            </a:r>
            <a:r>
              <a:rPr lang="en-US" sz="2400" dirty="0"/>
              <a:t> </a:t>
            </a:r>
            <a:r>
              <a:rPr lang="en-US" sz="2400" dirty="0" err="1"/>
              <a:t>tubuh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jumlah</a:t>
            </a:r>
            <a:r>
              <a:rPr lang="en-US" sz="2400" dirty="0"/>
              <a:t> yang </a:t>
            </a:r>
            <a:r>
              <a:rPr lang="en-US" sz="2400" dirty="0" err="1"/>
              <a:t>memadai</a:t>
            </a:r>
            <a:r>
              <a:rPr lang="en-US" sz="2400" dirty="0"/>
              <a:t> </a:t>
            </a:r>
            <a:r>
              <a:rPr lang="en-US" sz="2400" dirty="0" err="1"/>
              <a:t>sehingga</a:t>
            </a:r>
            <a:r>
              <a:rPr lang="en-US" sz="2400" dirty="0"/>
              <a:t> </a:t>
            </a:r>
            <a:r>
              <a:rPr lang="en-US" sz="2400" dirty="0" err="1"/>
              <a:t>harus</a:t>
            </a:r>
            <a:r>
              <a:rPr lang="en-US" sz="2400" dirty="0"/>
              <a:t> </a:t>
            </a:r>
            <a:r>
              <a:rPr lang="en-US" sz="2400" dirty="0" err="1"/>
              <a:t>disuplai</a:t>
            </a:r>
            <a:r>
              <a:rPr lang="en-US" sz="2400" dirty="0"/>
              <a:t> </a:t>
            </a:r>
            <a:r>
              <a:rPr lang="en-US" sz="2400" dirty="0" err="1"/>
              <a:t>dari</a:t>
            </a:r>
            <a:r>
              <a:rPr lang="en-US" sz="2400" dirty="0"/>
              <a:t> </a:t>
            </a:r>
            <a:r>
              <a:rPr lang="en-US" sz="2400" dirty="0" err="1"/>
              <a:t>makanan</a:t>
            </a:r>
            <a:r>
              <a:rPr lang="en-US" sz="2400" dirty="0"/>
              <a:t>. </a:t>
            </a:r>
          </a:p>
          <a:p>
            <a:r>
              <a:rPr lang="en-US" sz="2400" dirty="0"/>
              <a:t>Vitamin </a:t>
            </a:r>
            <a:r>
              <a:rPr lang="en-US" sz="2400" dirty="0" err="1"/>
              <a:t>Larut</a:t>
            </a:r>
            <a:r>
              <a:rPr lang="en-US" sz="2400" dirty="0"/>
              <a:t>-Lemak </a:t>
            </a:r>
            <a:r>
              <a:rPr lang="en-US" sz="2400" dirty="0" err="1"/>
              <a:t>diserap</a:t>
            </a:r>
            <a:r>
              <a:rPr lang="en-US" sz="2400" dirty="0"/>
              <a:t> </a:t>
            </a:r>
            <a:r>
              <a:rPr lang="en-US" sz="2400" dirty="0" err="1"/>
              <a:t>beserta</a:t>
            </a:r>
            <a:r>
              <a:rPr lang="en-US" sz="2400" dirty="0"/>
              <a:t> lemak </a:t>
            </a:r>
            <a:r>
              <a:rPr lang="en-US" sz="2400" dirty="0" err="1"/>
              <a:t>kedalam</a:t>
            </a:r>
            <a:r>
              <a:rPr lang="en-US" sz="2400" dirty="0"/>
              <a:t>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limfatik</a:t>
            </a:r>
            <a:r>
              <a:rPr lang="en-US" sz="2400" dirty="0"/>
              <a:t> dan </a:t>
            </a:r>
            <a:r>
              <a:rPr lang="en-US" sz="2400" dirty="0" err="1"/>
              <a:t>aliran</a:t>
            </a:r>
            <a:r>
              <a:rPr lang="en-US" sz="2400" dirty="0"/>
              <a:t> </a:t>
            </a:r>
            <a:r>
              <a:rPr lang="en-US" sz="2400" dirty="0" err="1"/>
              <a:t>darah</a:t>
            </a:r>
            <a:r>
              <a:rPr lang="en-US" sz="2400" dirty="0"/>
              <a:t>. </a:t>
            </a:r>
            <a:r>
              <a:rPr lang="en-US" sz="2400" dirty="0" err="1"/>
              <a:t>Jumlah</a:t>
            </a:r>
            <a:r>
              <a:rPr lang="en-US" sz="2400" dirty="0"/>
              <a:t> vitamin </a:t>
            </a:r>
            <a:r>
              <a:rPr lang="en-US" sz="2400" dirty="0" err="1"/>
              <a:t>larut</a:t>
            </a:r>
            <a:r>
              <a:rPr lang="en-US" sz="2400" dirty="0"/>
              <a:t> lemak yang </a:t>
            </a:r>
            <a:r>
              <a:rPr lang="en-US" sz="2400" dirty="0" err="1"/>
              <a:t>berlebihan</a:t>
            </a:r>
            <a:r>
              <a:rPr lang="en-US" sz="2400" dirty="0"/>
              <a:t> </a:t>
            </a:r>
            <a:r>
              <a:rPr lang="en-US" sz="2400" dirty="0" err="1"/>
              <a:t>disimpan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hati</a:t>
            </a:r>
            <a:r>
              <a:rPr lang="en-US" sz="2400" dirty="0"/>
              <a:t> dan </a:t>
            </a:r>
            <a:r>
              <a:rPr lang="en-US" sz="2400" dirty="0" err="1"/>
              <a:t>jaringanl</a:t>
            </a:r>
            <a:r>
              <a:rPr lang="en-US" sz="2400" dirty="0"/>
              <a:t> </a:t>
            </a:r>
            <a:r>
              <a:rPr lang="en-US" sz="2400" dirty="0" err="1"/>
              <a:t>emak</a:t>
            </a:r>
            <a:r>
              <a:rPr lang="en-US" sz="2400" dirty="0"/>
              <a:t>. Jadi, vitamin </a:t>
            </a:r>
            <a:r>
              <a:rPr lang="en-US" sz="2400" dirty="0" err="1"/>
              <a:t>ini</a:t>
            </a:r>
            <a:r>
              <a:rPr lang="en-US" sz="2400" dirty="0"/>
              <a:t> </a:t>
            </a:r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perlu</a:t>
            </a:r>
            <a:r>
              <a:rPr lang="en-US" sz="2400" dirty="0"/>
              <a:t> </a:t>
            </a:r>
            <a:r>
              <a:rPr lang="en-US" sz="2400" dirty="0" err="1"/>
              <a:t>dikonsumsi</a:t>
            </a:r>
            <a:r>
              <a:rPr lang="en-US" sz="2400" dirty="0"/>
              <a:t> </a:t>
            </a:r>
            <a:r>
              <a:rPr lang="en-US" sz="2400" dirty="0" err="1"/>
              <a:t>setiap</a:t>
            </a:r>
            <a:r>
              <a:rPr lang="en-US" sz="2400" dirty="0"/>
              <a:t> </a:t>
            </a:r>
            <a:r>
              <a:rPr lang="en-US" sz="2400" dirty="0" err="1"/>
              <a:t>hari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makanan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9097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SIFAT UMUM VITAMIN LARUT LEMAK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/>
              <a:t>Larut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lemak dan </a:t>
            </a:r>
            <a:r>
              <a:rPr lang="en-US" sz="2400" dirty="0" err="1"/>
              <a:t>pelarutnya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Kelebihan</a:t>
            </a:r>
            <a:r>
              <a:rPr lang="en-US" sz="2400" dirty="0"/>
              <a:t> </a:t>
            </a:r>
            <a:r>
              <a:rPr lang="en-US" sz="2400" dirty="0" err="1"/>
              <a:t>konsumsi</a:t>
            </a:r>
            <a:r>
              <a:rPr lang="en-US" sz="2400" dirty="0"/>
              <a:t> yang </a:t>
            </a:r>
            <a:r>
              <a:rPr lang="en-US" sz="2400" dirty="0" err="1"/>
              <a:t>dibutuhkan</a:t>
            </a:r>
            <a:r>
              <a:rPr lang="en-US" sz="2400" dirty="0"/>
              <a:t> </a:t>
            </a:r>
            <a:r>
              <a:rPr lang="en-US" sz="2400" dirty="0" err="1"/>
              <a:t>disimpan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tubuh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Dikeluarkan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jumlah</a:t>
            </a:r>
            <a:r>
              <a:rPr lang="en-US" sz="2400" dirty="0"/>
              <a:t> </a:t>
            </a:r>
            <a:r>
              <a:rPr lang="en-US" sz="2400" dirty="0" err="1"/>
              <a:t>kecil</a:t>
            </a:r>
            <a:r>
              <a:rPr lang="en-US" sz="2400" dirty="0"/>
              <a:t> </a:t>
            </a:r>
            <a:r>
              <a:rPr lang="en-US" sz="2400" dirty="0" err="1"/>
              <a:t>melalui</a:t>
            </a:r>
            <a:r>
              <a:rPr lang="en-US" sz="2400" dirty="0"/>
              <a:t> </a:t>
            </a:r>
            <a:r>
              <a:rPr lang="en-US" sz="2400" dirty="0" err="1"/>
              <a:t>empedu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Gejala</a:t>
            </a:r>
            <a:r>
              <a:rPr lang="en-US" sz="2400" dirty="0"/>
              <a:t> </a:t>
            </a:r>
            <a:r>
              <a:rPr lang="en-US" sz="2400" dirty="0" err="1"/>
              <a:t>defisiensi</a:t>
            </a:r>
            <a:r>
              <a:rPr lang="en-US" sz="2400" dirty="0"/>
              <a:t> </a:t>
            </a:r>
            <a:r>
              <a:rPr lang="en-US" sz="2400" dirty="0" err="1"/>
              <a:t>berjalan</a:t>
            </a:r>
            <a:r>
              <a:rPr lang="en-US" sz="2400" dirty="0"/>
              <a:t> </a:t>
            </a:r>
            <a:r>
              <a:rPr lang="en-US" sz="2400" dirty="0" err="1"/>
              <a:t>lambat</a:t>
            </a:r>
            <a:endParaRPr lang="en-US" sz="2400" dirty="0"/>
          </a:p>
          <a:p>
            <a:r>
              <a:rPr lang="en-US" sz="2400" dirty="0" err="1"/>
              <a:t>Tidak</a:t>
            </a:r>
            <a:r>
              <a:rPr lang="en-US" sz="2400" dirty="0"/>
              <a:t> </a:t>
            </a:r>
            <a:r>
              <a:rPr lang="en-US" sz="2400" dirty="0" err="1"/>
              <a:t>perlu</a:t>
            </a:r>
            <a:r>
              <a:rPr lang="en-US" sz="2400" dirty="0"/>
              <a:t> </a:t>
            </a:r>
            <a:r>
              <a:rPr lang="en-US" sz="2400" dirty="0" err="1"/>
              <a:t>selalu</a:t>
            </a:r>
            <a:r>
              <a:rPr lang="en-US" sz="2400" dirty="0"/>
              <a:t> </a:t>
            </a:r>
            <a:r>
              <a:rPr lang="en-US" sz="2400" dirty="0" err="1"/>
              <a:t>ada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makanan</a:t>
            </a:r>
            <a:r>
              <a:rPr lang="en-US" sz="2400" dirty="0"/>
              <a:t> </a:t>
            </a:r>
            <a:r>
              <a:rPr lang="en-US" sz="2400" dirty="0" err="1"/>
              <a:t>seharihari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Hanya</a:t>
            </a:r>
            <a:r>
              <a:rPr lang="en-US" sz="2400" dirty="0"/>
              <a:t> </a:t>
            </a:r>
            <a:r>
              <a:rPr lang="en-US" sz="2400" dirty="0" err="1"/>
              <a:t>mengandunng</a:t>
            </a:r>
            <a:r>
              <a:rPr lang="en-US" sz="2400" dirty="0"/>
              <a:t> unsure C, H, dan O </a:t>
            </a:r>
          </a:p>
          <a:p>
            <a:r>
              <a:rPr lang="en-US" sz="2400" dirty="0" err="1"/>
              <a:t>Diabsorpsi</a:t>
            </a:r>
            <a:r>
              <a:rPr lang="en-US" sz="2400" dirty="0"/>
              <a:t> </a:t>
            </a:r>
            <a:r>
              <a:rPr lang="en-US" sz="2400" dirty="0" err="1"/>
              <a:t>melalui</a:t>
            </a:r>
            <a:r>
              <a:rPr lang="en-US" sz="2400" dirty="0"/>
              <a:t> </a:t>
            </a:r>
            <a:r>
              <a:rPr lang="en-US" sz="2400" dirty="0" err="1"/>
              <a:t>sistem</a:t>
            </a:r>
            <a:r>
              <a:rPr lang="en-US" sz="2400" dirty="0"/>
              <a:t> </a:t>
            </a:r>
            <a:r>
              <a:rPr lang="en-US" sz="2400" dirty="0" err="1"/>
              <a:t>limfe</a:t>
            </a:r>
            <a:r>
              <a:rPr lang="en-US" sz="2400" dirty="0"/>
              <a:t> </a:t>
            </a:r>
          </a:p>
          <a:p>
            <a:r>
              <a:rPr lang="en-US" sz="2400" dirty="0" err="1"/>
              <a:t>Hanya</a:t>
            </a:r>
            <a:r>
              <a:rPr lang="en-US" sz="2400" dirty="0"/>
              <a:t> </a:t>
            </a:r>
            <a:r>
              <a:rPr lang="en-US" sz="2400" dirty="0" err="1"/>
              <a:t>dibutuhkan</a:t>
            </a:r>
            <a:r>
              <a:rPr lang="en-US" sz="2400" dirty="0"/>
              <a:t> oleh organism </a:t>
            </a:r>
            <a:r>
              <a:rPr lang="en-US" sz="2400" dirty="0" err="1"/>
              <a:t>kompleks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0072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27BD0-290A-416B-A780-F95DAFE3DC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D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535F65-BD5D-4829-9006-EE279013D7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825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41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27BD0-290A-416B-A780-F95DAFE3DC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D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1AA5FC-6E4D-4F4A-A392-BE1D071E2B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8882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1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Tugas Diskusi Kelas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/>
              <a:t>Carilah</a:t>
            </a:r>
            <a:r>
              <a:rPr lang="en-US" sz="2400" dirty="0"/>
              <a:t> </a:t>
            </a:r>
            <a:r>
              <a:rPr lang="en-US" sz="2400" dirty="0" err="1"/>
              <a:t>Fungsi</a:t>
            </a:r>
            <a:r>
              <a:rPr lang="en-US" sz="2400" dirty="0"/>
              <a:t> Vitamin </a:t>
            </a:r>
            <a:r>
              <a:rPr lang="en-US" sz="2400" dirty="0" err="1"/>
              <a:t>Larut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Air dan </a:t>
            </a:r>
            <a:r>
              <a:rPr lang="en-US" sz="2400" dirty="0" err="1"/>
              <a:t>Larut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Lemak</a:t>
            </a:r>
          </a:p>
          <a:p>
            <a:r>
              <a:rPr lang="en-US" sz="2400" dirty="0" err="1"/>
              <a:t>Carilah</a:t>
            </a:r>
            <a:r>
              <a:rPr lang="en-US" sz="2400" dirty="0"/>
              <a:t> </a:t>
            </a:r>
            <a:r>
              <a:rPr lang="en-US" sz="2400" dirty="0" err="1"/>
              <a:t>Kebutuhan</a:t>
            </a:r>
            <a:r>
              <a:rPr lang="en-US" sz="2400" dirty="0"/>
              <a:t> vitamin </a:t>
            </a:r>
            <a:r>
              <a:rPr lang="en-US" sz="2400" dirty="0" err="1"/>
              <a:t>larut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air dan </a:t>
            </a:r>
            <a:r>
              <a:rPr lang="en-US" sz="2400" dirty="0" err="1"/>
              <a:t>larut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lemak</a:t>
            </a:r>
          </a:p>
        </p:txBody>
      </p:sp>
    </p:spTree>
    <p:extLst>
      <p:ext uri="{BB962C8B-B14F-4D97-AF65-F5344CB8AC3E}">
        <p14:creationId xmlns:p14="http://schemas.microsoft.com/office/powerpoint/2010/main" val="184796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Cooking 16x9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esh food presentation (widescreen).potx" id="{63DD3034-9CB5-4B6F-BCA0-530A5E267AB2}" vid="{9783A5E3-1DF2-4F3C-8902-0C2EB8A188D6}"/>
    </a:ext>
  </a:extLst>
</a:theme>
</file>

<file path=ppt/theme/theme2.xml><?xml version="1.0" encoding="utf-8"?>
<a:theme xmlns:a="http://schemas.openxmlformats.org/drawingml/2006/main" name="Office Theme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ooking_16x9">
      <a:dk1>
        <a:srgbClr val="000000"/>
      </a:dk1>
      <a:lt1>
        <a:sysClr val="window" lastClr="FFFFFF"/>
      </a:lt1>
      <a:dk2>
        <a:srgbClr val="7F7F7F"/>
      </a:dk2>
      <a:lt2>
        <a:srgbClr val="E6E6E6"/>
      </a:lt2>
      <a:accent1>
        <a:srgbClr val="89C01C"/>
      </a:accent1>
      <a:accent2>
        <a:srgbClr val="FCB22C"/>
      </a:accent2>
      <a:accent3>
        <a:srgbClr val="FE750E"/>
      </a:accent3>
      <a:accent4>
        <a:srgbClr val="F23610"/>
      </a:accent4>
      <a:accent5>
        <a:srgbClr val="7C283A"/>
      </a:accent5>
      <a:accent6>
        <a:srgbClr val="3E7520"/>
      </a:accent6>
      <a:hlink>
        <a:srgbClr val="89C01C"/>
      </a:hlink>
      <a:folHlink>
        <a:srgbClr val="A6A6A6"/>
      </a:folHlink>
    </a:clrScheme>
    <a:fontScheme name="Constantia">
      <a:maj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1Subtle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l="180000" t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08942AA-0721-4324-BC2C-A3CB43F24E7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E700CCB-20BA-4760-AB9F-AC3B63ED32E0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40262f94-9f35-4ac3-9a90-690165a166b7"/>
    <ds:schemaRef ds:uri="a4f35948-e619-41b3-aa29-22878b09cfd2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B14945D-DABB-422F-9B28-D299995C92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Fresh food presentation (widescreen)</Template>
  <TotalTime>45</TotalTime>
  <Words>278</Words>
  <Application>Microsoft Office PowerPoint</Application>
  <PresentationFormat>Custom</PresentationFormat>
  <Paragraphs>29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Constantia</vt:lpstr>
      <vt:lpstr>Cooking 16x9</vt:lpstr>
      <vt:lpstr>Zat Gizi Mikro</vt:lpstr>
      <vt:lpstr>PowerPoint Presentation</vt:lpstr>
      <vt:lpstr>VITAMIN LARUT AIR </vt:lpstr>
      <vt:lpstr>Sifat Umum Vitamin Larut Air</vt:lpstr>
      <vt:lpstr>VITAMIN LARUT LEMAK </vt:lpstr>
      <vt:lpstr>SIFAT UMUM VITAMIN LARUT LEMAK </vt:lpstr>
      <vt:lpstr>PowerPoint Presentation</vt:lpstr>
      <vt:lpstr>PowerPoint Presentation</vt:lpstr>
      <vt:lpstr>Tugas Diskusi Kelas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Zat Gizi Mikro</dc:title>
  <dc:creator>marini marini</dc:creator>
  <cp:lastModifiedBy>marini marini</cp:lastModifiedBy>
  <cp:revision>3</cp:revision>
  <dcterms:created xsi:type="dcterms:W3CDTF">2020-05-15T06:15:10Z</dcterms:created>
  <dcterms:modified xsi:type="dcterms:W3CDTF">2020-05-15T07:00:32Z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