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67" r:id="rId1"/>
  </p:sldMasterIdLst>
  <p:notesMasterIdLst>
    <p:notesMasterId r:id="rId29"/>
  </p:notesMasterIdLst>
  <p:sldIdLst>
    <p:sldId id="277" r:id="rId2"/>
    <p:sldId id="332" r:id="rId3"/>
    <p:sldId id="327" r:id="rId4"/>
    <p:sldId id="308" r:id="rId5"/>
    <p:sldId id="330" r:id="rId6"/>
    <p:sldId id="333" r:id="rId7"/>
    <p:sldId id="305" r:id="rId8"/>
    <p:sldId id="335" r:id="rId9"/>
    <p:sldId id="336" r:id="rId10"/>
    <p:sldId id="337" r:id="rId11"/>
    <p:sldId id="338" r:id="rId12"/>
    <p:sldId id="350" r:id="rId13"/>
    <p:sldId id="341" r:id="rId14"/>
    <p:sldId id="354" r:id="rId15"/>
    <p:sldId id="342" r:id="rId16"/>
    <p:sldId id="345" r:id="rId17"/>
    <p:sldId id="301" r:id="rId18"/>
    <p:sldId id="353" r:id="rId19"/>
    <p:sldId id="346" r:id="rId20"/>
    <p:sldId id="351" r:id="rId21"/>
    <p:sldId id="296" r:id="rId22"/>
    <p:sldId id="356" r:id="rId23"/>
    <p:sldId id="347" r:id="rId24"/>
    <p:sldId id="352" r:id="rId25"/>
    <p:sldId id="307" r:id="rId26"/>
    <p:sldId id="355" r:id="rId27"/>
    <p:sldId id="300"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99"/>
    <a:srgbClr val="0099FF"/>
    <a:srgbClr val="66FFCC"/>
    <a:srgbClr val="000000"/>
    <a:srgbClr val="E1DB69"/>
    <a:srgbClr val="FFFFCC"/>
    <a:srgbClr val="FF9999"/>
    <a:srgbClr val="FFFF99"/>
    <a:srgbClr val="B0EB75"/>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60"/>
  </p:normalViewPr>
  <p:slideViewPr>
    <p:cSldViewPr>
      <p:cViewPr>
        <p:scale>
          <a:sx n="62" d="100"/>
          <a:sy n="62" d="100"/>
        </p:scale>
        <p:origin x="-1374" y="-30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 /><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 Type="http://schemas.openxmlformats.org/officeDocument/2006/relationships/slide" Target="slides/slide2.xml" /><Relationship Id="rId21" Type="http://schemas.openxmlformats.org/officeDocument/2006/relationships/slide" Target="slides/slide20.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tableStyles" Target="tableStyles.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notesMaster" Target="notesMasters/notesMaster1.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theme" Target="theme/theme1.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viewProps" Target="viewProps.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presProps" Target="presProps.xml" /></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28EFF8-E4AC-4A5D-8C5F-F5890905A8C5}" type="doc">
      <dgm:prSet loTypeId="urn:microsoft.com/office/officeart/2005/8/layout/process1" loCatId="process" qsTypeId="urn:microsoft.com/office/officeart/2005/8/quickstyle/simple1" qsCatId="simple" csTypeId="urn:microsoft.com/office/officeart/2005/8/colors/accent1_2" csCatId="accent1" phldr="1"/>
      <dgm:spPr/>
    </dgm:pt>
    <dgm:pt modelId="{5233FD44-9F7D-4A0F-ADF0-CAE1E8C70168}">
      <dgm:prSet phldrT="[Text]">
        <dgm:style>
          <a:lnRef idx="3">
            <a:schemeClr val="lt1"/>
          </a:lnRef>
          <a:fillRef idx="1">
            <a:schemeClr val="dk1"/>
          </a:fillRef>
          <a:effectRef idx="1">
            <a:schemeClr val="dk1"/>
          </a:effectRef>
          <a:fontRef idx="minor">
            <a:schemeClr val="lt1"/>
          </a:fontRef>
        </dgm:style>
      </dgm:prSet>
      <dgm:spPr/>
      <dgm:t>
        <a:bodyPr/>
        <a:lstStyle/>
        <a:p>
          <a:r>
            <a:rPr lang="en-US" dirty="0"/>
            <a:t>Kadar </a:t>
          </a:r>
          <a:r>
            <a:rPr lang="en-US" dirty="0" err="1"/>
            <a:t>gula</a:t>
          </a:r>
          <a:r>
            <a:rPr lang="en-US" dirty="0"/>
            <a:t> normal</a:t>
          </a:r>
        </a:p>
      </dgm:t>
    </dgm:pt>
    <dgm:pt modelId="{AD2BACBB-7CAD-4FAB-ABF7-2D9B30B37E14}" type="parTrans" cxnId="{CB5BC326-5144-4280-BE90-E671503D33A5}">
      <dgm:prSet/>
      <dgm:spPr/>
      <dgm:t>
        <a:bodyPr/>
        <a:lstStyle/>
        <a:p>
          <a:endParaRPr lang="en-US"/>
        </a:p>
      </dgm:t>
    </dgm:pt>
    <dgm:pt modelId="{00C3D65E-2228-4D70-B3EA-64925AC30182}" type="sibTrans" cxnId="{CB5BC326-5144-4280-BE90-E671503D33A5}">
      <dgm:prSet/>
      <dgm:spPr/>
      <dgm:t>
        <a:bodyPr/>
        <a:lstStyle/>
        <a:p>
          <a:endParaRPr lang="en-US"/>
        </a:p>
      </dgm:t>
    </dgm:pt>
    <dgm:pt modelId="{C294368B-66DD-4D3F-84A4-B53E671C52B7}">
      <dgm:prSet phldrT="[Text]">
        <dgm:style>
          <a:lnRef idx="2">
            <a:schemeClr val="dk1"/>
          </a:lnRef>
          <a:fillRef idx="1">
            <a:schemeClr val="lt1"/>
          </a:fillRef>
          <a:effectRef idx="0">
            <a:schemeClr val="dk1"/>
          </a:effectRef>
          <a:fontRef idx="minor">
            <a:schemeClr val="dk1"/>
          </a:fontRef>
        </dgm:style>
      </dgm:prSet>
      <dgm:spPr/>
      <dgm:t>
        <a:bodyPr/>
        <a:lstStyle/>
        <a:p>
          <a:r>
            <a:rPr lang="en-US" dirty="0" err="1"/>
            <a:t>Mengurangi</a:t>
          </a:r>
          <a:r>
            <a:rPr lang="en-US" dirty="0"/>
            <a:t> </a:t>
          </a:r>
          <a:r>
            <a:rPr lang="en-US" dirty="0" err="1"/>
            <a:t>peradangan</a:t>
          </a:r>
          <a:endParaRPr lang="en-US" dirty="0"/>
        </a:p>
      </dgm:t>
    </dgm:pt>
    <dgm:pt modelId="{5E3F6C03-5866-4CA3-BA9E-30BEA0A8FB2C}" type="parTrans" cxnId="{A58DA6C9-FD4E-4909-873D-526892EA7353}">
      <dgm:prSet/>
      <dgm:spPr/>
      <dgm:t>
        <a:bodyPr/>
        <a:lstStyle/>
        <a:p>
          <a:endParaRPr lang="en-US"/>
        </a:p>
      </dgm:t>
    </dgm:pt>
    <dgm:pt modelId="{47D81AC7-80CC-4075-801D-5E7EB86E4336}" type="sibTrans" cxnId="{A58DA6C9-FD4E-4909-873D-526892EA7353}">
      <dgm:prSet/>
      <dgm:spPr/>
      <dgm:t>
        <a:bodyPr/>
        <a:lstStyle/>
        <a:p>
          <a:endParaRPr lang="en-US"/>
        </a:p>
      </dgm:t>
    </dgm:pt>
    <dgm:pt modelId="{DAC3FAFD-435C-4767-85B9-A69070C2E07F}">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err="1">
              <a:solidFill>
                <a:schemeClr val="bg1"/>
              </a:solidFill>
            </a:rPr>
            <a:t>perbaikan</a:t>
          </a:r>
          <a:r>
            <a:rPr lang="en-US" dirty="0">
              <a:solidFill>
                <a:schemeClr val="bg1"/>
              </a:solidFill>
            </a:rPr>
            <a:t> </a:t>
          </a:r>
          <a:r>
            <a:rPr lang="en-US" dirty="0" err="1">
              <a:solidFill>
                <a:schemeClr val="bg1"/>
              </a:solidFill>
            </a:rPr>
            <a:t>sel</a:t>
          </a:r>
          <a:endParaRPr lang="en-US" dirty="0">
            <a:solidFill>
              <a:schemeClr val="bg1"/>
            </a:solidFill>
          </a:endParaRPr>
        </a:p>
      </dgm:t>
    </dgm:pt>
    <dgm:pt modelId="{EDB7ECE5-E166-4312-BAFE-3E91A93041E4}" type="parTrans" cxnId="{F046B3C5-D687-4341-AC06-EBB2550133AE}">
      <dgm:prSet/>
      <dgm:spPr/>
      <dgm:t>
        <a:bodyPr/>
        <a:lstStyle/>
        <a:p>
          <a:endParaRPr lang="en-US"/>
        </a:p>
      </dgm:t>
    </dgm:pt>
    <dgm:pt modelId="{AD32932A-FD41-4CF7-A50B-13FE9669A16F}" type="sibTrans" cxnId="{F046B3C5-D687-4341-AC06-EBB2550133AE}">
      <dgm:prSet/>
      <dgm:spPr/>
      <dgm:t>
        <a:bodyPr/>
        <a:lstStyle/>
        <a:p>
          <a:endParaRPr lang="en-US"/>
        </a:p>
      </dgm:t>
    </dgm:pt>
    <dgm:pt modelId="{028F651A-FD2B-4986-A709-EEE5E6796418}">
      <dgm:prSet phldrT="[Text]">
        <dgm:style>
          <a:lnRef idx="2">
            <a:schemeClr val="dk1"/>
          </a:lnRef>
          <a:fillRef idx="1">
            <a:schemeClr val="lt1"/>
          </a:fillRef>
          <a:effectRef idx="0">
            <a:schemeClr val="dk1"/>
          </a:effectRef>
          <a:fontRef idx="minor">
            <a:schemeClr val="dk1"/>
          </a:fontRef>
        </dgm:style>
      </dgm:prSet>
      <dgm:spPr/>
      <dgm:t>
        <a:bodyPr/>
        <a:lstStyle/>
        <a:p>
          <a:r>
            <a:rPr lang="en-US" dirty="0" err="1"/>
            <a:t>Detoksifikasi</a:t>
          </a:r>
          <a:r>
            <a:rPr lang="en-US" dirty="0"/>
            <a:t> optimal</a:t>
          </a:r>
        </a:p>
      </dgm:t>
    </dgm:pt>
    <dgm:pt modelId="{580D42D7-B0C4-4C7C-AC40-9B9A892039E3}" type="parTrans" cxnId="{D0692485-0B49-40C1-B90A-CE940DD4E1FF}">
      <dgm:prSet/>
      <dgm:spPr/>
      <dgm:t>
        <a:bodyPr/>
        <a:lstStyle/>
        <a:p>
          <a:endParaRPr lang="en-US"/>
        </a:p>
      </dgm:t>
    </dgm:pt>
    <dgm:pt modelId="{12B5DB64-06BF-4946-9A45-7F77DDC9912E}" type="sibTrans" cxnId="{D0692485-0B49-40C1-B90A-CE940DD4E1FF}">
      <dgm:prSet/>
      <dgm:spPr/>
      <dgm:t>
        <a:bodyPr/>
        <a:lstStyle/>
        <a:p>
          <a:endParaRPr lang="en-US"/>
        </a:p>
      </dgm:t>
    </dgm:pt>
    <dgm:pt modelId="{78B7DD35-AAE3-44A8-955E-1D8B05B267E4}" type="pres">
      <dgm:prSet presAssocID="{C528EFF8-E4AC-4A5D-8C5F-F5890905A8C5}" presName="Name0" presStyleCnt="0">
        <dgm:presLayoutVars>
          <dgm:dir/>
          <dgm:resizeHandles val="exact"/>
        </dgm:presLayoutVars>
      </dgm:prSet>
      <dgm:spPr/>
    </dgm:pt>
    <dgm:pt modelId="{07A19893-E472-402C-80D9-C7EF41D4F39F}" type="pres">
      <dgm:prSet presAssocID="{5233FD44-9F7D-4A0F-ADF0-CAE1E8C70168}" presName="node" presStyleLbl="node1" presStyleIdx="0" presStyleCnt="4">
        <dgm:presLayoutVars>
          <dgm:bulletEnabled val="1"/>
        </dgm:presLayoutVars>
      </dgm:prSet>
      <dgm:spPr/>
    </dgm:pt>
    <dgm:pt modelId="{640E74CD-B36E-438C-82B5-ED520A584F5A}" type="pres">
      <dgm:prSet presAssocID="{00C3D65E-2228-4D70-B3EA-64925AC30182}" presName="sibTrans" presStyleLbl="sibTrans2D1" presStyleIdx="0" presStyleCnt="3"/>
      <dgm:spPr/>
    </dgm:pt>
    <dgm:pt modelId="{332525F7-A741-4D55-AF95-29D8431182CD}" type="pres">
      <dgm:prSet presAssocID="{00C3D65E-2228-4D70-B3EA-64925AC30182}" presName="connectorText" presStyleLbl="sibTrans2D1" presStyleIdx="0" presStyleCnt="3"/>
      <dgm:spPr/>
    </dgm:pt>
    <dgm:pt modelId="{CBC1FB46-AEEF-4BBF-958A-CA61EACD3FB4}" type="pres">
      <dgm:prSet presAssocID="{C294368B-66DD-4D3F-84A4-B53E671C52B7}" presName="node" presStyleLbl="node1" presStyleIdx="1" presStyleCnt="4">
        <dgm:presLayoutVars>
          <dgm:bulletEnabled val="1"/>
        </dgm:presLayoutVars>
      </dgm:prSet>
      <dgm:spPr/>
    </dgm:pt>
    <dgm:pt modelId="{00C65E41-3B53-4BBD-8B08-F3D5D2EAEB48}" type="pres">
      <dgm:prSet presAssocID="{47D81AC7-80CC-4075-801D-5E7EB86E4336}" presName="sibTrans" presStyleLbl="sibTrans2D1" presStyleIdx="1" presStyleCnt="3"/>
      <dgm:spPr/>
    </dgm:pt>
    <dgm:pt modelId="{6001B01A-65B9-41D1-A2E9-5FBC2AE8D29D}" type="pres">
      <dgm:prSet presAssocID="{47D81AC7-80CC-4075-801D-5E7EB86E4336}" presName="connectorText" presStyleLbl="sibTrans2D1" presStyleIdx="1" presStyleCnt="3"/>
      <dgm:spPr/>
    </dgm:pt>
    <dgm:pt modelId="{F7562751-C405-4B65-AB02-244C31C322EB}" type="pres">
      <dgm:prSet presAssocID="{DAC3FAFD-435C-4767-85B9-A69070C2E07F}" presName="node" presStyleLbl="node1" presStyleIdx="2" presStyleCnt="4">
        <dgm:presLayoutVars>
          <dgm:bulletEnabled val="1"/>
        </dgm:presLayoutVars>
      </dgm:prSet>
      <dgm:spPr/>
    </dgm:pt>
    <dgm:pt modelId="{9B9026F8-1F3E-4126-9E47-EFCF80914284}" type="pres">
      <dgm:prSet presAssocID="{AD32932A-FD41-4CF7-A50B-13FE9669A16F}" presName="sibTrans" presStyleLbl="sibTrans2D1" presStyleIdx="2" presStyleCnt="3"/>
      <dgm:spPr/>
    </dgm:pt>
    <dgm:pt modelId="{B34BCD34-95EC-4301-ACAE-82306604B548}" type="pres">
      <dgm:prSet presAssocID="{AD32932A-FD41-4CF7-A50B-13FE9669A16F}" presName="connectorText" presStyleLbl="sibTrans2D1" presStyleIdx="2" presStyleCnt="3"/>
      <dgm:spPr/>
    </dgm:pt>
    <dgm:pt modelId="{24FCDE22-6566-464F-BD6E-881FA869CB56}" type="pres">
      <dgm:prSet presAssocID="{028F651A-FD2B-4986-A709-EEE5E6796418}" presName="node" presStyleLbl="node1" presStyleIdx="3" presStyleCnt="4">
        <dgm:presLayoutVars>
          <dgm:bulletEnabled val="1"/>
        </dgm:presLayoutVars>
      </dgm:prSet>
      <dgm:spPr/>
    </dgm:pt>
  </dgm:ptLst>
  <dgm:cxnLst>
    <dgm:cxn modelId="{EA881D07-7F83-4DE8-88F9-0BE73060AB68}" type="presOf" srcId="{DAC3FAFD-435C-4767-85B9-A69070C2E07F}" destId="{F7562751-C405-4B65-AB02-244C31C322EB}" srcOrd="0" destOrd="0" presId="urn:microsoft.com/office/officeart/2005/8/layout/process1"/>
    <dgm:cxn modelId="{034F4D0B-BC0C-4B04-8C4F-01485A0E208F}" type="presOf" srcId="{00C3D65E-2228-4D70-B3EA-64925AC30182}" destId="{640E74CD-B36E-438C-82B5-ED520A584F5A}" srcOrd="0" destOrd="0" presId="urn:microsoft.com/office/officeart/2005/8/layout/process1"/>
    <dgm:cxn modelId="{A3F3AC22-B197-4329-BAFD-27C1E57F5E2D}" type="presOf" srcId="{47D81AC7-80CC-4075-801D-5E7EB86E4336}" destId="{6001B01A-65B9-41D1-A2E9-5FBC2AE8D29D}" srcOrd="1" destOrd="0" presId="urn:microsoft.com/office/officeart/2005/8/layout/process1"/>
    <dgm:cxn modelId="{CB5BC326-5144-4280-BE90-E671503D33A5}" srcId="{C528EFF8-E4AC-4A5D-8C5F-F5890905A8C5}" destId="{5233FD44-9F7D-4A0F-ADF0-CAE1E8C70168}" srcOrd="0" destOrd="0" parTransId="{AD2BACBB-7CAD-4FAB-ABF7-2D9B30B37E14}" sibTransId="{00C3D65E-2228-4D70-B3EA-64925AC30182}"/>
    <dgm:cxn modelId="{223F532B-8D77-415D-9E98-474B28DE1488}" type="presOf" srcId="{5233FD44-9F7D-4A0F-ADF0-CAE1E8C70168}" destId="{07A19893-E472-402C-80D9-C7EF41D4F39F}" srcOrd="0" destOrd="0" presId="urn:microsoft.com/office/officeart/2005/8/layout/process1"/>
    <dgm:cxn modelId="{CD32D55C-B689-4147-85F4-38EAAE5F7A3C}" type="presOf" srcId="{00C3D65E-2228-4D70-B3EA-64925AC30182}" destId="{332525F7-A741-4D55-AF95-29D8431182CD}" srcOrd="1" destOrd="0" presId="urn:microsoft.com/office/officeart/2005/8/layout/process1"/>
    <dgm:cxn modelId="{DAD07370-F481-4D63-99F3-1F788E3991D7}" type="presOf" srcId="{AD32932A-FD41-4CF7-A50B-13FE9669A16F}" destId="{B34BCD34-95EC-4301-ACAE-82306604B548}" srcOrd="1" destOrd="0" presId="urn:microsoft.com/office/officeart/2005/8/layout/process1"/>
    <dgm:cxn modelId="{75C48F54-F55C-4B97-A7B2-77A5A053B8A1}" type="presOf" srcId="{47D81AC7-80CC-4075-801D-5E7EB86E4336}" destId="{00C65E41-3B53-4BBD-8B08-F3D5D2EAEB48}" srcOrd="0" destOrd="0" presId="urn:microsoft.com/office/officeart/2005/8/layout/process1"/>
    <dgm:cxn modelId="{D0692485-0B49-40C1-B90A-CE940DD4E1FF}" srcId="{C528EFF8-E4AC-4A5D-8C5F-F5890905A8C5}" destId="{028F651A-FD2B-4986-A709-EEE5E6796418}" srcOrd="3" destOrd="0" parTransId="{580D42D7-B0C4-4C7C-AC40-9B9A892039E3}" sibTransId="{12B5DB64-06BF-4946-9A45-7F77DDC9912E}"/>
    <dgm:cxn modelId="{DC3B11AD-85F9-494E-AD42-FA7E79A9BB6C}" type="presOf" srcId="{AD32932A-FD41-4CF7-A50B-13FE9669A16F}" destId="{9B9026F8-1F3E-4126-9E47-EFCF80914284}" srcOrd="0" destOrd="0" presId="urn:microsoft.com/office/officeart/2005/8/layout/process1"/>
    <dgm:cxn modelId="{90A0BFC4-DD71-4595-8DA6-EE644225563F}" type="presOf" srcId="{C528EFF8-E4AC-4A5D-8C5F-F5890905A8C5}" destId="{78B7DD35-AAE3-44A8-955E-1D8B05B267E4}" srcOrd="0" destOrd="0" presId="urn:microsoft.com/office/officeart/2005/8/layout/process1"/>
    <dgm:cxn modelId="{F046B3C5-D687-4341-AC06-EBB2550133AE}" srcId="{C528EFF8-E4AC-4A5D-8C5F-F5890905A8C5}" destId="{DAC3FAFD-435C-4767-85B9-A69070C2E07F}" srcOrd="2" destOrd="0" parTransId="{EDB7ECE5-E166-4312-BAFE-3E91A93041E4}" sibTransId="{AD32932A-FD41-4CF7-A50B-13FE9669A16F}"/>
    <dgm:cxn modelId="{A58DA6C9-FD4E-4909-873D-526892EA7353}" srcId="{C528EFF8-E4AC-4A5D-8C5F-F5890905A8C5}" destId="{C294368B-66DD-4D3F-84A4-B53E671C52B7}" srcOrd="1" destOrd="0" parTransId="{5E3F6C03-5866-4CA3-BA9E-30BEA0A8FB2C}" sibTransId="{47D81AC7-80CC-4075-801D-5E7EB86E4336}"/>
    <dgm:cxn modelId="{9115DFCE-832B-4B5D-904A-1F4A8F3CCBFA}" type="presOf" srcId="{028F651A-FD2B-4986-A709-EEE5E6796418}" destId="{24FCDE22-6566-464F-BD6E-881FA869CB56}" srcOrd="0" destOrd="0" presId="urn:microsoft.com/office/officeart/2005/8/layout/process1"/>
    <dgm:cxn modelId="{7D4E23DA-4105-4E87-9C18-EAD84F6D37AA}" type="presOf" srcId="{C294368B-66DD-4D3F-84A4-B53E671C52B7}" destId="{CBC1FB46-AEEF-4BBF-958A-CA61EACD3FB4}" srcOrd="0" destOrd="0" presId="urn:microsoft.com/office/officeart/2005/8/layout/process1"/>
    <dgm:cxn modelId="{DA20C606-E3E0-451C-AD66-3F739829B2B2}" type="presParOf" srcId="{78B7DD35-AAE3-44A8-955E-1D8B05B267E4}" destId="{07A19893-E472-402C-80D9-C7EF41D4F39F}" srcOrd="0" destOrd="0" presId="urn:microsoft.com/office/officeart/2005/8/layout/process1"/>
    <dgm:cxn modelId="{9D869174-663B-4F73-AC98-EB22D0843092}" type="presParOf" srcId="{78B7DD35-AAE3-44A8-955E-1D8B05B267E4}" destId="{640E74CD-B36E-438C-82B5-ED520A584F5A}" srcOrd="1" destOrd="0" presId="urn:microsoft.com/office/officeart/2005/8/layout/process1"/>
    <dgm:cxn modelId="{2652E445-F026-42AB-805B-E8BB6A3E504C}" type="presParOf" srcId="{640E74CD-B36E-438C-82B5-ED520A584F5A}" destId="{332525F7-A741-4D55-AF95-29D8431182CD}" srcOrd="0" destOrd="0" presId="urn:microsoft.com/office/officeart/2005/8/layout/process1"/>
    <dgm:cxn modelId="{0F17DF8D-D3FE-4532-825F-768C7CFBCC46}" type="presParOf" srcId="{78B7DD35-AAE3-44A8-955E-1D8B05B267E4}" destId="{CBC1FB46-AEEF-4BBF-958A-CA61EACD3FB4}" srcOrd="2" destOrd="0" presId="urn:microsoft.com/office/officeart/2005/8/layout/process1"/>
    <dgm:cxn modelId="{1625D5B0-81D5-4AC8-BE4F-7C1CBF66E7DE}" type="presParOf" srcId="{78B7DD35-AAE3-44A8-955E-1D8B05B267E4}" destId="{00C65E41-3B53-4BBD-8B08-F3D5D2EAEB48}" srcOrd="3" destOrd="0" presId="urn:microsoft.com/office/officeart/2005/8/layout/process1"/>
    <dgm:cxn modelId="{B205A1E2-6FBF-48D0-B9B0-573F71347C1B}" type="presParOf" srcId="{00C65E41-3B53-4BBD-8B08-F3D5D2EAEB48}" destId="{6001B01A-65B9-41D1-A2E9-5FBC2AE8D29D}" srcOrd="0" destOrd="0" presId="urn:microsoft.com/office/officeart/2005/8/layout/process1"/>
    <dgm:cxn modelId="{BE3EB744-81BC-4545-83E6-7B8D949AFA4E}" type="presParOf" srcId="{78B7DD35-AAE3-44A8-955E-1D8B05B267E4}" destId="{F7562751-C405-4B65-AB02-244C31C322EB}" srcOrd="4" destOrd="0" presId="urn:microsoft.com/office/officeart/2005/8/layout/process1"/>
    <dgm:cxn modelId="{307A2243-0E82-48DC-9F42-1616592C329B}" type="presParOf" srcId="{78B7DD35-AAE3-44A8-955E-1D8B05B267E4}" destId="{9B9026F8-1F3E-4126-9E47-EFCF80914284}" srcOrd="5" destOrd="0" presId="urn:microsoft.com/office/officeart/2005/8/layout/process1"/>
    <dgm:cxn modelId="{4BA2763D-6F01-4C97-9F55-F40925AE5BE1}" type="presParOf" srcId="{9B9026F8-1F3E-4126-9E47-EFCF80914284}" destId="{B34BCD34-95EC-4301-ACAE-82306604B548}" srcOrd="0" destOrd="0" presId="urn:microsoft.com/office/officeart/2005/8/layout/process1"/>
    <dgm:cxn modelId="{C3E3EDCC-3EC2-41AB-A152-EA015C758C6B}" type="presParOf" srcId="{78B7DD35-AAE3-44A8-955E-1D8B05B267E4}" destId="{24FCDE22-6566-464F-BD6E-881FA869CB56}" srcOrd="6" destOrd="0" presId="urn:microsoft.com/office/officeart/2005/8/layout/process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A19893-E472-402C-80D9-C7EF41D4F39F}">
      <dsp:nvSpPr>
        <dsp:cNvPr id="0" name=""/>
        <dsp:cNvSpPr/>
      </dsp:nvSpPr>
      <dsp:spPr>
        <a:xfrm>
          <a:off x="3683" y="494748"/>
          <a:ext cx="1610506" cy="966303"/>
        </a:xfrm>
        <a:prstGeom prst="roundRect">
          <a:avLst>
            <a:gd name="adj" fmla="val 10000"/>
          </a:avLst>
        </a:prstGeom>
        <a:solidFill>
          <a:schemeClr val="dk1"/>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dk1"/>
        </a:fillRef>
        <a:effectRef idx="1">
          <a:schemeClr val="dk1"/>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Kadar </a:t>
          </a:r>
          <a:r>
            <a:rPr lang="en-US" sz="2100" kern="1200" dirty="0" err="1"/>
            <a:t>gula</a:t>
          </a:r>
          <a:r>
            <a:rPr lang="en-US" sz="2100" kern="1200" dirty="0"/>
            <a:t> normal</a:t>
          </a:r>
        </a:p>
      </dsp:txBody>
      <dsp:txXfrm>
        <a:off x="3683" y="494748"/>
        <a:ext cx="1610506" cy="966303"/>
      </dsp:txXfrm>
    </dsp:sp>
    <dsp:sp modelId="{640E74CD-B36E-438C-82B5-ED520A584F5A}">
      <dsp:nvSpPr>
        <dsp:cNvPr id="0" name=""/>
        <dsp:cNvSpPr/>
      </dsp:nvSpPr>
      <dsp:spPr>
        <a:xfrm>
          <a:off x="1775240" y="778197"/>
          <a:ext cx="341427" cy="39940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1775240" y="778197"/>
        <a:ext cx="341427" cy="399405"/>
      </dsp:txXfrm>
    </dsp:sp>
    <dsp:sp modelId="{CBC1FB46-AEEF-4BBF-958A-CA61EACD3FB4}">
      <dsp:nvSpPr>
        <dsp:cNvPr id="0" name=""/>
        <dsp:cNvSpPr/>
      </dsp:nvSpPr>
      <dsp:spPr>
        <a:xfrm>
          <a:off x="2258392" y="494748"/>
          <a:ext cx="1610506" cy="966303"/>
        </a:xfrm>
        <a:prstGeom prst="roundRect">
          <a:avLst>
            <a:gd name="adj" fmla="val 10000"/>
          </a:avLst>
        </a:prstGeom>
        <a:solidFill>
          <a:schemeClr val="lt1"/>
        </a:solidFill>
        <a:ln w="2540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err="1"/>
            <a:t>Mengurangi</a:t>
          </a:r>
          <a:r>
            <a:rPr lang="en-US" sz="2100" kern="1200" dirty="0"/>
            <a:t> </a:t>
          </a:r>
          <a:r>
            <a:rPr lang="en-US" sz="2100" kern="1200" dirty="0" err="1"/>
            <a:t>peradangan</a:t>
          </a:r>
          <a:endParaRPr lang="en-US" sz="2100" kern="1200" dirty="0"/>
        </a:p>
      </dsp:txBody>
      <dsp:txXfrm>
        <a:off x="2258392" y="494748"/>
        <a:ext cx="1610506" cy="966303"/>
      </dsp:txXfrm>
    </dsp:sp>
    <dsp:sp modelId="{00C65E41-3B53-4BBD-8B08-F3D5D2EAEB48}">
      <dsp:nvSpPr>
        <dsp:cNvPr id="0" name=""/>
        <dsp:cNvSpPr/>
      </dsp:nvSpPr>
      <dsp:spPr>
        <a:xfrm>
          <a:off x="4029949" y="778197"/>
          <a:ext cx="341427" cy="39940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4029949" y="778197"/>
        <a:ext cx="341427" cy="399405"/>
      </dsp:txXfrm>
    </dsp:sp>
    <dsp:sp modelId="{F7562751-C405-4B65-AB02-244C31C322EB}">
      <dsp:nvSpPr>
        <dsp:cNvPr id="0" name=""/>
        <dsp:cNvSpPr/>
      </dsp:nvSpPr>
      <dsp:spPr>
        <a:xfrm>
          <a:off x="4513101" y="494748"/>
          <a:ext cx="1610506" cy="966303"/>
        </a:xfrm>
        <a:prstGeom prst="roundRect">
          <a:avLst>
            <a:gd name="adj" fmla="val 10000"/>
          </a:avLst>
        </a:prstGeom>
        <a:solidFill>
          <a:schemeClr val="accent5"/>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err="1">
              <a:solidFill>
                <a:schemeClr val="bg1"/>
              </a:solidFill>
            </a:rPr>
            <a:t>perbaikan</a:t>
          </a:r>
          <a:r>
            <a:rPr lang="en-US" sz="2100" kern="1200" dirty="0">
              <a:solidFill>
                <a:schemeClr val="bg1"/>
              </a:solidFill>
            </a:rPr>
            <a:t> </a:t>
          </a:r>
          <a:r>
            <a:rPr lang="en-US" sz="2100" kern="1200" dirty="0" err="1">
              <a:solidFill>
                <a:schemeClr val="bg1"/>
              </a:solidFill>
            </a:rPr>
            <a:t>sel</a:t>
          </a:r>
          <a:endParaRPr lang="en-US" sz="2100" kern="1200" dirty="0">
            <a:solidFill>
              <a:schemeClr val="bg1"/>
            </a:solidFill>
          </a:endParaRPr>
        </a:p>
      </dsp:txBody>
      <dsp:txXfrm>
        <a:off x="4513101" y="494748"/>
        <a:ext cx="1610506" cy="966303"/>
      </dsp:txXfrm>
    </dsp:sp>
    <dsp:sp modelId="{9B9026F8-1F3E-4126-9E47-EFCF80914284}">
      <dsp:nvSpPr>
        <dsp:cNvPr id="0" name=""/>
        <dsp:cNvSpPr/>
      </dsp:nvSpPr>
      <dsp:spPr>
        <a:xfrm>
          <a:off x="6284658" y="778197"/>
          <a:ext cx="341427" cy="39940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6284658" y="778197"/>
        <a:ext cx="341427" cy="399405"/>
      </dsp:txXfrm>
    </dsp:sp>
    <dsp:sp modelId="{24FCDE22-6566-464F-BD6E-881FA869CB56}">
      <dsp:nvSpPr>
        <dsp:cNvPr id="0" name=""/>
        <dsp:cNvSpPr/>
      </dsp:nvSpPr>
      <dsp:spPr>
        <a:xfrm>
          <a:off x="6767810" y="494748"/>
          <a:ext cx="1610506" cy="966303"/>
        </a:xfrm>
        <a:prstGeom prst="roundRect">
          <a:avLst>
            <a:gd name="adj" fmla="val 10000"/>
          </a:avLst>
        </a:prstGeom>
        <a:solidFill>
          <a:schemeClr val="lt1"/>
        </a:solidFill>
        <a:ln w="2540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err="1"/>
            <a:t>Detoksifikasi</a:t>
          </a:r>
          <a:r>
            <a:rPr lang="en-US" sz="2100" kern="1200" dirty="0"/>
            <a:t> optimal</a:t>
          </a:r>
        </a:p>
      </dsp:txBody>
      <dsp:txXfrm>
        <a:off x="6767810" y="494748"/>
        <a:ext cx="1610506" cy="96630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F749CF-8096-4FD4-93C6-07C49AC6BC68}" type="datetimeFigureOut">
              <a:rPr lang="en-US" smtClean="0"/>
              <a:pPr/>
              <a:t>3/25/2022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988E2B-0444-4C6B-96F8-B7AEC09DF63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 /><Relationship Id="rId1" Type="http://schemas.openxmlformats.org/officeDocument/2006/relationships/notesMaster" Target="../notesMasters/notesMaster1.xml" /></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 /><Relationship Id="rId1" Type="http://schemas.openxmlformats.org/officeDocument/2006/relationships/notesMaster" Target="../notesMasters/notesMaster1.xml" /></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 /><Relationship Id="rId1" Type="http://schemas.openxmlformats.org/officeDocument/2006/relationships/notesMaster" Target="../notesMasters/notesMaster1.xml" /></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 /><Relationship Id="rId1" Type="http://schemas.openxmlformats.org/officeDocument/2006/relationships/notesMaster" Target="../notesMasters/notesMaster1.xml" /></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 /><Relationship Id="rId1" Type="http://schemas.openxmlformats.org/officeDocument/2006/relationships/notesMaster" Target="../notesMasters/notesMaster1.xml" /></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 /><Relationship Id="rId1" Type="http://schemas.openxmlformats.org/officeDocument/2006/relationships/notesMaster" Target="../notesMasters/notesMaster1.xml" /></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 /><Relationship Id="rId1" Type="http://schemas.openxmlformats.org/officeDocument/2006/relationships/notesMaster" Target="../notesMasters/notesMaster1.xml" /></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 /><Relationship Id="rId1" Type="http://schemas.openxmlformats.org/officeDocument/2006/relationships/notesMaster" Target="../notesMasters/notesMaster1.xml" /></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 /><Relationship Id="rId1" Type="http://schemas.openxmlformats.org/officeDocument/2006/relationships/notesMaster" Target="../notesMasters/notesMaster1.xml" /></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 /><Relationship Id="rId1" Type="http://schemas.openxmlformats.org/officeDocument/2006/relationships/notesMaster" Target="../notesMasters/notesMaster1.xml" /></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 /><Relationship Id="rId1" Type="http://schemas.openxmlformats.org/officeDocument/2006/relationships/notesMaster" Target="../notesMasters/notesMaster1.xml" /></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 /><Relationship Id="rId1" Type="http://schemas.openxmlformats.org/officeDocument/2006/relationships/notesMaster" Target="../notesMasters/notesMaster1.xml" /></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 /><Relationship Id="rId1" Type="http://schemas.openxmlformats.org/officeDocument/2006/relationships/notesMaster" Target="../notesMasters/notesMaster1.xml" /></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 /><Relationship Id="rId1" Type="http://schemas.openxmlformats.org/officeDocument/2006/relationships/notesMaster" Target="../notesMasters/notesMaster1.xml" /></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 /><Relationship Id="rId1" Type="http://schemas.openxmlformats.org/officeDocument/2006/relationships/notesMaster" Target="../notesMasters/notesMaster1.xml" /></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001FB5E-0910-4817-A236-C28B9C5AB01D}"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8988E2B-0444-4C6B-96F8-B7AEC09DF631}"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 good protein-based meal with adequate levels of healthy fat and </a:t>
            </a:r>
            <a:r>
              <a:rPr lang="en-US" dirty="0" err="1"/>
              <a:t>fibre</a:t>
            </a:r>
            <a:r>
              <a:rPr lang="en-US" dirty="0"/>
              <a:t> should not raise your blood sugar levels too high. If it does, either the</a:t>
            </a:r>
          </a:p>
        </p:txBody>
      </p:sp>
      <p:sp>
        <p:nvSpPr>
          <p:cNvPr id="4" name="Slide Number Placeholder 3"/>
          <p:cNvSpPr>
            <a:spLocks noGrp="1"/>
          </p:cNvSpPr>
          <p:nvPr>
            <p:ph type="sldNum" sz="quarter" idx="10"/>
          </p:nvPr>
        </p:nvSpPr>
        <p:spPr/>
        <p:txBody>
          <a:bodyPr/>
          <a:lstStyle/>
          <a:p>
            <a:fld id="{88988E2B-0444-4C6B-96F8-B7AEC09DF631}"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8988E2B-0444-4C6B-96F8-B7AEC09DF631}"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A426097-2961-4B72-A038-20E01FFFE6B6}"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14DAEC8-4FF2-4491-90B5-39A7AE4265AE}" type="slidenum">
              <a:rPr lang="en-US" smtClean="0"/>
              <a:pPr>
                <a:defRPr/>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id-ID"/>
              <a:t>sebutir apel, pir, jeruk, atau markisa, sama dengan seporsi buah. Sedangkan buah seperti anggur, duku, rambutan, atau strawberry, seporsi takarannya lima butir buah. Sedangkan pepaya, melon, atau semangka, satu porsinya sama dengan satu irisan buah.</a:t>
            </a:r>
          </a:p>
        </p:txBody>
      </p:sp>
      <p:sp>
        <p:nvSpPr>
          <p:cNvPr id="5018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FA8AE8A-0B45-4F8C-B4B2-3EACAFB621EF}" type="slidenum">
              <a:rPr kumimoji="0" lang="en-US" altLang="id-ID"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id-ID"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0730218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F8F4E4-F5B6-49B1-B5BD-FAA627EAA7A6}" type="slidenum">
              <a:rPr lang="id-ID" smtClean="0"/>
              <a:pPr/>
              <a:t>19</a:t>
            </a:fld>
            <a:endParaRPr lang="id-ID"/>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sz="1200" b="1" kern="1200" baseline="0" dirty="0">
                <a:solidFill>
                  <a:schemeClr val="tx1"/>
                </a:solidFill>
                <a:latin typeface="+mn-lt"/>
                <a:ea typeface="+mn-ea"/>
                <a:cs typeface="+mn-cs"/>
              </a:rPr>
              <a:t>air </a:t>
            </a:r>
            <a:r>
              <a:rPr lang="en-US" sz="1200" b="1" kern="1200" baseline="0" dirty="0" err="1">
                <a:solidFill>
                  <a:schemeClr val="tx1"/>
                </a:solidFill>
                <a:latin typeface="+mn-lt"/>
                <a:ea typeface="+mn-ea"/>
                <a:cs typeface="+mn-cs"/>
              </a:rPr>
              <a:t>mengurangi</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pengumpulan</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zat-zat</a:t>
            </a:r>
            <a:r>
              <a:rPr lang="en-US" sz="1200" b="1" kern="1200" baseline="0" dirty="0">
                <a:solidFill>
                  <a:schemeClr val="tx1"/>
                </a:solidFill>
                <a:latin typeface="+mn-lt"/>
                <a:ea typeface="+mn-ea"/>
                <a:cs typeface="+mn-cs"/>
              </a:rPr>
              <a:t> yang </a:t>
            </a:r>
            <a:r>
              <a:rPr lang="en-US" sz="1200" b="1" kern="1200" baseline="0" dirty="0" err="1">
                <a:solidFill>
                  <a:schemeClr val="tx1"/>
                </a:solidFill>
                <a:latin typeface="+mn-lt"/>
                <a:ea typeface="+mn-ea"/>
                <a:cs typeface="+mn-cs"/>
              </a:rPr>
              <a:t>berpotensi</a:t>
            </a:r>
            <a:endParaRPr lang="en-US" sz="1200" b="1" kern="1200" baseline="0" dirty="0">
              <a:solidFill>
                <a:schemeClr val="tx1"/>
              </a:solidFill>
              <a:latin typeface="+mn-lt"/>
              <a:ea typeface="+mn-ea"/>
              <a:cs typeface="+mn-cs"/>
            </a:endParaRPr>
          </a:p>
          <a:p>
            <a:r>
              <a:rPr lang="en-US" sz="1200" b="1" kern="1200" baseline="0" dirty="0" err="1">
                <a:solidFill>
                  <a:schemeClr val="tx1"/>
                </a:solidFill>
                <a:latin typeface="+mn-lt"/>
                <a:ea typeface="+mn-ea"/>
                <a:cs typeface="+mn-cs"/>
              </a:rPr>
              <a:t>menyebabkan</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kanker</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di</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dalam</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kandung</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kemih</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Juga</a:t>
            </a:r>
            <a:r>
              <a:rPr lang="en-US" sz="1200" b="1" kern="1200" baseline="0" dirty="0">
                <a:solidFill>
                  <a:schemeClr val="tx1"/>
                </a:solidFill>
                <a:latin typeface="+mn-lt"/>
                <a:ea typeface="+mn-ea"/>
                <a:cs typeface="+mn-cs"/>
              </a:rPr>
              <a:t>,</a:t>
            </a:r>
          </a:p>
          <a:p>
            <a:r>
              <a:rPr lang="sv-SE" sz="1200" b="1" kern="1200" baseline="0" dirty="0">
                <a:solidFill>
                  <a:schemeClr val="tx1"/>
                </a:solidFill>
                <a:latin typeface="+mn-lt"/>
                <a:ea typeface="+mn-ea"/>
                <a:cs typeface="+mn-cs"/>
              </a:rPr>
              <a:t>minum lebih banyak cairan menyebabkan Anda buang</a:t>
            </a:r>
          </a:p>
          <a:p>
            <a:r>
              <a:rPr lang="en-US" sz="1200" b="1" kern="1200" baseline="0" dirty="0">
                <a:solidFill>
                  <a:schemeClr val="tx1"/>
                </a:solidFill>
                <a:latin typeface="+mn-lt"/>
                <a:ea typeface="+mn-ea"/>
                <a:cs typeface="+mn-cs"/>
              </a:rPr>
              <a:t>air </a:t>
            </a:r>
            <a:r>
              <a:rPr lang="en-US" sz="1200" b="1" kern="1200" baseline="0" dirty="0" err="1">
                <a:solidFill>
                  <a:schemeClr val="tx1"/>
                </a:solidFill>
                <a:latin typeface="+mn-lt"/>
                <a:ea typeface="+mn-ea"/>
                <a:cs typeface="+mn-cs"/>
              </a:rPr>
              <a:t>kecil</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lebih</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sering</a:t>
            </a:r>
            <a:r>
              <a:rPr lang="en-US" sz="1200" b="1" kern="1200" baseline="0" dirty="0">
                <a:solidFill>
                  <a:schemeClr val="tx1"/>
                </a:solidFill>
                <a:latin typeface="+mn-lt"/>
                <a:ea typeface="+mn-ea"/>
                <a:cs typeface="+mn-cs"/>
              </a:rPr>
              <a:t>. Yang </a:t>
            </a:r>
            <a:r>
              <a:rPr lang="en-US" sz="1200" b="1" kern="1200" baseline="0" dirty="0" err="1">
                <a:solidFill>
                  <a:schemeClr val="tx1"/>
                </a:solidFill>
                <a:latin typeface="+mn-lt"/>
                <a:ea typeface="+mn-ea"/>
                <a:cs typeface="+mn-cs"/>
              </a:rPr>
              <a:t>mengurangi</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waktu</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zat</a:t>
            </a:r>
            <a:endParaRPr lang="en-US" sz="1200" b="1" kern="1200" baseline="0" dirty="0">
              <a:solidFill>
                <a:schemeClr val="tx1"/>
              </a:solidFill>
              <a:latin typeface="+mn-lt"/>
              <a:ea typeface="+mn-ea"/>
              <a:cs typeface="+mn-cs"/>
            </a:endParaRPr>
          </a:p>
          <a:p>
            <a:r>
              <a:rPr lang="en-US" sz="1200" b="1" kern="1200" baseline="0" dirty="0" err="1">
                <a:solidFill>
                  <a:schemeClr val="tx1"/>
                </a:solidFill>
                <a:latin typeface="+mn-lt"/>
                <a:ea typeface="+mn-ea"/>
                <a:cs typeface="+mn-cs"/>
              </a:rPr>
              <a:t>tersebut</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kontak</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dengan</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lapisan</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kandung</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kemih</a:t>
            </a:r>
            <a:endParaRPr lang="en-US" dirty="0"/>
          </a:p>
        </p:txBody>
      </p:sp>
      <p:sp>
        <p:nvSpPr>
          <p:cNvPr id="4" name="Slide Number Placeholder 3"/>
          <p:cNvSpPr>
            <a:spLocks noGrp="1"/>
          </p:cNvSpPr>
          <p:nvPr>
            <p:ph type="sldNum" sz="quarter" idx="10"/>
          </p:nvPr>
        </p:nvSpPr>
        <p:spPr/>
        <p:txBody>
          <a:bodyPr/>
          <a:lstStyle/>
          <a:p>
            <a:fld id="{02DC37A6-59E6-7648-AD87-AAA60A9E2276}" type="slidenum">
              <a:rPr lang="en-US" smtClean="0"/>
              <a:pPr/>
              <a:t>21</a:t>
            </a:fld>
            <a:endParaRPr lang="en-US" dirty="0"/>
          </a:p>
        </p:txBody>
      </p:sp>
    </p:spTree>
    <p:extLst>
      <p:ext uri="{BB962C8B-B14F-4D97-AF65-F5344CB8AC3E}">
        <p14:creationId xmlns:p14="http://schemas.microsoft.com/office/powerpoint/2010/main" val="1311014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8988E2B-0444-4C6B-96F8-B7AEC09DF631}" type="slidenum">
              <a:rPr lang="en-US" smtClean="0"/>
              <a:pPr/>
              <a:t>23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z="1200" dirty="0">
                <a:effectLst/>
              </a:rPr>
              <a:t>nsulin bekerja dengan cara memindahkan gula darah ke dalam sel untuk diubah menjadi energi dan glikogen (glikogen merupakan simpanan energi). Apabila sel tersebut sudah penuh dengan glikogen, maka kelebihan gula darah akan diubah menjadi lemak melalui proses yang disebut dengan lipogenesis. Kondisi seperti ini hanya terjadi apabila kita kelebihan asupan energi.</a:t>
            </a:r>
            <a:endParaRPr lang="id-ID" dirty="0">
              <a:effectLst/>
            </a:endParaRPr>
          </a:p>
          <a:p>
            <a:r>
              <a:rPr lang="id-ID" sz="1200" dirty="0">
                <a:effectLst/>
              </a:rPr>
              <a:t>Kelebihan gula akan diubah menjadi senyawa Acetyl-CoA terlebih dahulu. Selanjutnya Acetyl-CoA tersebut akan diubah menjadi malonyl-CoA melalui serangkaian proses. Malonyl-CoA yang sudah terbentuk akan diubah kembali menjadi asam lemak bebas yang nantinya akan disimpan dalam bentuk trigliserida dalam jaringan adiposa. Semakin banyak kelebihan gula dalam tubuh, maka semakin banyak pula asam lemak yang akan terbentuk. Hal inilah yang membuat mengapa kelebihan karbohidrat dapat menyebabkan kegemukan.</a:t>
            </a:r>
            <a:endParaRPr lang="id-ID" dirty="0">
              <a:effectLst/>
            </a:endParaRPr>
          </a:p>
          <a:p>
            <a:endParaRPr lang="id-ID"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FF8F4E4-F5B6-49B1-B5BD-FAA627EAA7A6}" type="slidenum">
              <a:rPr kumimoji="0" lang="id-ID"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id-ID"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4621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a:p>
        </p:txBody>
      </p:sp>
      <p:sp>
        <p:nvSpPr>
          <p:cNvPr id="48132" name="Slide Number Placeholder 3"/>
          <p:cNvSpPr>
            <a:spLocks noGrp="1"/>
          </p:cNvSpPr>
          <p:nvPr>
            <p:ph type="sldNum" sz="quarter" idx="5"/>
          </p:nvPr>
        </p:nvSpPr>
        <p:spPr>
          <a:noFill/>
        </p:spPr>
        <p:txBody>
          <a:bodyPr/>
          <a:lstStyle/>
          <a:p>
            <a:fld id="{B9410F4C-E577-4420-B439-C04BFAB7C25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bwMode="auto">
          <a:noFill/>
          <a:ln>
            <a:miter lim="800000"/>
            <a:headEnd/>
            <a:tailEnd/>
          </a:ln>
        </p:spPr>
        <p:txBody>
          <a:bodyPr/>
          <a:lstStyle/>
          <a:p>
            <a:fld id="{18D84ACA-F261-4CDD-9F83-35ABCEA579D3}" type="slidenum">
              <a:rPr lang="en-US" smtClean="0">
                <a:latin typeface="Arial" pitchFamily="34" charset="0"/>
                <a:cs typeface="Arial" pitchFamily="34" charset="0"/>
              </a:rPr>
              <a:pPr/>
              <a:t>25</a:t>
            </a:fld>
            <a:endParaRPr lang="en-US">
              <a:latin typeface="Arial" pitchFamily="34" charset="0"/>
              <a:cs typeface="Arial" pitchFamily="34" charset="0"/>
            </a:endParaRPr>
          </a:p>
        </p:txBody>
      </p:sp>
      <p:sp>
        <p:nvSpPr>
          <p:cNvPr id="921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2164" name="Rectangle 3"/>
          <p:cNvSpPr>
            <a:spLocks noGrp="1" noChangeArrowheads="1"/>
          </p:cNvSpPr>
          <p:nvPr>
            <p:ph type="body" idx="1"/>
          </p:nvPr>
        </p:nvSpPr>
        <p:spPr bwMode="auto">
          <a:noFill/>
        </p:spPr>
        <p:txBody>
          <a:bodyPr/>
          <a:lstStyle/>
          <a:p>
            <a:endParaRPr lang="id-ID"/>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3A5090-9516-4118-A212-FBB0ED1C4B4F}" type="slidenum">
              <a:rPr lang="en-US" smtClean="0"/>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5F9AD7D8-45A9-4CF1-ACF2-AD77FA76E640}" type="slidenum">
              <a:rPr lang="en-US" smtClean="0">
                <a:latin typeface="Arial" pitchFamily="34" charset="0"/>
              </a:rPr>
              <a:pPr/>
              <a:t>3</a:t>
            </a:fld>
            <a:endParaRPr lang="en-US">
              <a:latin typeface="Arial" pitchFamily="34"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3A5090-9516-4118-A212-FBB0ED1C4B4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tx1"/>
                </a:solidFill>
                <a:latin typeface="Verdana" pitchFamily="34" charset="0"/>
              </a:defRPr>
            </a:lvl1pPr>
            <a:lvl2pPr marL="742950" indent="-285750" defTabSz="935038" eaLnBrk="0" hangingPunct="0">
              <a:defRPr sz="1400">
                <a:solidFill>
                  <a:schemeClr val="tx1"/>
                </a:solidFill>
                <a:latin typeface="Verdana" pitchFamily="34" charset="0"/>
              </a:defRPr>
            </a:lvl2pPr>
            <a:lvl3pPr marL="1143000" indent="-228600" defTabSz="935038" eaLnBrk="0" hangingPunct="0">
              <a:defRPr sz="1400">
                <a:solidFill>
                  <a:schemeClr val="tx1"/>
                </a:solidFill>
                <a:latin typeface="Verdana" pitchFamily="34" charset="0"/>
              </a:defRPr>
            </a:lvl3pPr>
            <a:lvl4pPr marL="1600200" indent="-228600" defTabSz="935038" eaLnBrk="0" hangingPunct="0">
              <a:defRPr sz="1400">
                <a:solidFill>
                  <a:schemeClr val="tx1"/>
                </a:solidFill>
                <a:latin typeface="Verdana" pitchFamily="34" charset="0"/>
              </a:defRPr>
            </a:lvl4pPr>
            <a:lvl5pPr marL="2057400" indent="-228600" defTabSz="935038" eaLnBrk="0" hangingPunct="0">
              <a:defRPr sz="1400">
                <a:solidFill>
                  <a:schemeClr val="tx1"/>
                </a:solidFill>
                <a:latin typeface="Verdana" pitchFamily="34" charset="0"/>
              </a:defRPr>
            </a:lvl5pPr>
            <a:lvl6pPr marL="2514600" indent="-228600" defTabSz="935038" eaLnBrk="0" fontAlgn="base" hangingPunct="0">
              <a:spcBef>
                <a:spcPct val="0"/>
              </a:spcBef>
              <a:spcAft>
                <a:spcPct val="0"/>
              </a:spcAft>
              <a:defRPr sz="1400">
                <a:solidFill>
                  <a:schemeClr val="tx1"/>
                </a:solidFill>
                <a:latin typeface="Verdana" pitchFamily="34" charset="0"/>
              </a:defRPr>
            </a:lvl6pPr>
            <a:lvl7pPr marL="2971800" indent="-228600" defTabSz="935038" eaLnBrk="0" fontAlgn="base" hangingPunct="0">
              <a:spcBef>
                <a:spcPct val="0"/>
              </a:spcBef>
              <a:spcAft>
                <a:spcPct val="0"/>
              </a:spcAft>
              <a:defRPr sz="1400">
                <a:solidFill>
                  <a:schemeClr val="tx1"/>
                </a:solidFill>
                <a:latin typeface="Verdana" pitchFamily="34" charset="0"/>
              </a:defRPr>
            </a:lvl7pPr>
            <a:lvl8pPr marL="3429000" indent="-228600" defTabSz="935038" eaLnBrk="0" fontAlgn="base" hangingPunct="0">
              <a:spcBef>
                <a:spcPct val="0"/>
              </a:spcBef>
              <a:spcAft>
                <a:spcPct val="0"/>
              </a:spcAft>
              <a:defRPr sz="1400">
                <a:solidFill>
                  <a:schemeClr val="tx1"/>
                </a:solidFill>
                <a:latin typeface="Verdana" pitchFamily="34" charset="0"/>
              </a:defRPr>
            </a:lvl8pPr>
            <a:lvl9pPr marL="3886200" indent="-228600" defTabSz="935038" eaLnBrk="0" fontAlgn="base" hangingPunct="0">
              <a:spcBef>
                <a:spcPct val="0"/>
              </a:spcBef>
              <a:spcAft>
                <a:spcPct val="0"/>
              </a:spcAft>
              <a:defRPr sz="1400">
                <a:solidFill>
                  <a:schemeClr val="tx1"/>
                </a:solidFill>
                <a:latin typeface="Verdana" pitchFamily="34" charset="0"/>
              </a:defRPr>
            </a:lvl9pPr>
          </a:lstStyle>
          <a:p>
            <a:fld id="{DB926102-05FE-47C6-B3DE-C67AD1AFADF1}" type="slidenum">
              <a:rPr lang="en-US" sz="1300" smtClean="0">
                <a:solidFill>
                  <a:srgbClr val="000000"/>
                </a:solidFill>
                <a:latin typeface="Times New Roman" pitchFamily="18" charset="0"/>
              </a:rPr>
              <a:pPr/>
              <a:t>5</a:t>
            </a:fld>
            <a:endParaRPr lang="en-US" sz="1300">
              <a:solidFill>
                <a:srgbClr val="000000"/>
              </a:solidFill>
              <a:latin typeface="Times New Roman" pitchFamily="18"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914508" y="4343144"/>
            <a:ext cx="5028986" cy="4115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600"/>
              <a:t>The concerned of this topic is of course malnutrition. What is malnutrition? It is the condition caused by an improper balance between what a individual eats and whant is needed to maintain its health.n</a:t>
            </a:r>
          </a:p>
          <a:p>
            <a:r>
              <a:rPr lang="en-GB" sz="1600"/>
              <a:t>Literally malnutrition is defined as a bad or faulty nutrition, which is caused by a deficiency or excess of Energy, Protein or other nutrients. Malnutrition due to a lack or deficiency is most commonly named as undernutrition, which is our main issue today.</a:t>
            </a:r>
          </a:p>
          <a:p>
            <a:endParaRPr lang="en-GB" sz="1600"/>
          </a:p>
          <a:p>
            <a:endParaRPr lang="de-DE" sz="1600"/>
          </a:p>
          <a:p>
            <a:endParaRPr lang="en-GB" sz="1600"/>
          </a:p>
        </p:txBody>
      </p:sp>
    </p:spTree>
    <p:extLst>
      <p:ext uri="{BB962C8B-B14F-4D97-AF65-F5344CB8AC3E}">
        <p14:creationId xmlns:p14="http://schemas.microsoft.com/office/powerpoint/2010/main" val="846930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a:p>
        </p:txBody>
      </p:sp>
      <p:sp>
        <p:nvSpPr>
          <p:cNvPr id="66564" name="Slide Number Placeholder 3"/>
          <p:cNvSpPr>
            <a:spLocks noGrp="1"/>
          </p:cNvSpPr>
          <p:nvPr>
            <p:ph type="sldNum" sz="quarter" idx="5"/>
          </p:nvPr>
        </p:nvSpPr>
        <p:spPr>
          <a:noFill/>
        </p:spPr>
        <p:txBody>
          <a:bodyPr/>
          <a:lstStyle/>
          <a:p>
            <a:fld id="{FCB9C1F0-475B-486F-97D7-304D3B8D6CC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3A5090-9516-4118-A212-FBB0ED1C4B4F}"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8988E2B-0444-4C6B-96F8-B7AEC09DF631}"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8988E2B-0444-4C6B-96F8-B7AEC09DF631}"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29F66F8-D525-4558-B89F-55754EFB188A}" type="datetimeFigureOut">
              <a:rPr lang="en-US" smtClean="0"/>
              <a:pPr/>
              <a:t>3/25/2022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9F66F8-D525-4558-B89F-55754EFB188A}" type="datetimeFigureOut">
              <a:rPr lang="en-US" smtClean="0"/>
              <a:pPr/>
              <a:t>3/25/2022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9F66F8-D525-4558-B89F-55754EFB188A}" type="datetimeFigureOut">
              <a:rPr lang="en-US" smtClean="0"/>
              <a:pPr/>
              <a:t>3/25/2022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endParaRPr lang="id-ID"/>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13"/>
          <p:cNvSpPr>
            <a:spLocks noGrp="1"/>
          </p:cNvSpPr>
          <p:nvPr>
            <p:ph type="dt" sz="half" idx="10"/>
          </p:nvPr>
        </p:nvSpPr>
        <p:spPr/>
        <p:txBody>
          <a:bodyPr/>
          <a:lstStyle>
            <a:lvl1pPr>
              <a:defRPr/>
            </a:lvl1pPr>
          </a:lstStyle>
          <a:p>
            <a:pPr>
              <a:defRPr/>
            </a:pPr>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415D28C5-F004-4933-9DD0-BD09CD4360A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9F66F8-D525-4558-B89F-55754EFB188A}" type="datetimeFigureOut">
              <a:rPr lang="en-US" smtClean="0"/>
              <a:pPr/>
              <a:t>3/25/2022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29F66F8-D525-4558-B89F-55754EFB188A}" type="datetimeFigureOut">
              <a:rPr lang="en-US" smtClean="0"/>
              <a:pPr/>
              <a:t>3/25/2022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29F66F8-D525-4558-B89F-55754EFB188A}" type="datetimeFigureOut">
              <a:rPr lang="en-US" smtClean="0"/>
              <a:pPr/>
              <a:t>3/25/2022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29F66F8-D525-4558-B89F-55754EFB188A}" type="datetimeFigureOut">
              <a:rPr lang="en-US" smtClean="0"/>
              <a:pPr/>
              <a:t>3/25/2022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29F66F8-D525-4558-B89F-55754EFB188A}" type="datetimeFigureOut">
              <a:rPr lang="en-US" smtClean="0"/>
              <a:pPr/>
              <a:t>3/25/2022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9F66F8-D525-4558-B89F-55754EFB188A}" type="datetimeFigureOut">
              <a:rPr lang="en-US" smtClean="0"/>
              <a:pPr/>
              <a:t>3/25/2022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29F66F8-D525-4558-B89F-55754EFB188A}" type="datetimeFigureOut">
              <a:rPr lang="en-US" smtClean="0"/>
              <a:pPr/>
              <a:t>3/25/2022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29F66F8-D525-4558-B89F-55754EFB188A}" type="datetimeFigureOut">
              <a:rPr lang="en-US" smtClean="0"/>
              <a:pPr/>
              <a:t>3/25/2022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13" Type="http://schemas.openxmlformats.org/officeDocument/2006/relationships/theme" Target="../theme/theme1.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slideLayout" Target="../slideLayouts/slideLayout12.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 Id="rId14" Type="http://schemas.openxmlformats.org/officeDocument/2006/relationships/image" Target="../media/image1.jpeg"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9F66F8-D525-4558-B89F-55754EFB188A}" type="datetimeFigureOut">
              <a:rPr lang="en-US" smtClean="0"/>
              <a:pPr/>
              <a:t>3/25/2022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02BC0-7570-4529-A6B5-99ED27E8D1A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268" r:id="rId1"/>
    <p:sldLayoutId id="2147484269" r:id="rId2"/>
    <p:sldLayoutId id="2147484270" r:id="rId3"/>
    <p:sldLayoutId id="2147484271" r:id="rId4"/>
    <p:sldLayoutId id="2147484272" r:id="rId5"/>
    <p:sldLayoutId id="2147484273" r:id="rId6"/>
    <p:sldLayoutId id="2147484274" r:id="rId7"/>
    <p:sldLayoutId id="2147484275" r:id="rId8"/>
    <p:sldLayoutId id="2147484276" r:id="rId9"/>
    <p:sldLayoutId id="2147484277" r:id="rId10"/>
    <p:sldLayoutId id="2147484278" r:id="rId11"/>
    <p:sldLayoutId id="214748427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 /><Relationship Id="rId2" Type="http://schemas.openxmlformats.org/officeDocument/2006/relationships/notesSlide" Target="../notesSlides/notesSlide1.xml" /><Relationship Id="rId1" Type="http://schemas.openxmlformats.org/officeDocument/2006/relationships/slideLayout" Target="../slideLayouts/slideLayout1.xml" /></Relationships>
</file>

<file path=ppt/slides/_rels/slide10.xml.rels><?xml version="1.0" encoding="UTF-8" standalone="yes"?>
<Relationships xmlns="http://schemas.openxmlformats.org/package/2006/relationships"><Relationship Id="rId3" Type="http://schemas.openxmlformats.org/officeDocument/2006/relationships/image" Target="../media/image24.png" /><Relationship Id="rId2" Type="http://schemas.openxmlformats.org/officeDocument/2006/relationships/image" Target="../media/image23.jpeg" /><Relationship Id="rId1" Type="http://schemas.openxmlformats.org/officeDocument/2006/relationships/slideLayout" Target="../slideLayouts/slideLayout4.xml" /><Relationship Id="rId4" Type="http://schemas.openxmlformats.org/officeDocument/2006/relationships/image" Target="../media/image25.jpeg" /></Relationships>
</file>

<file path=ppt/slides/_rels/slide11.xml.rels><?xml version="1.0" encoding="UTF-8" standalone="yes"?>
<Relationships xmlns="http://schemas.openxmlformats.org/package/2006/relationships"><Relationship Id="rId3" Type="http://schemas.openxmlformats.org/officeDocument/2006/relationships/image" Target="../media/image26.png" /><Relationship Id="rId2" Type="http://schemas.openxmlformats.org/officeDocument/2006/relationships/notesSlide" Target="../notesSlides/notesSlide9.xml" /><Relationship Id="rId1" Type="http://schemas.openxmlformats.org/officeDocument/2006/relationships/slideLayout" Target="../slideLayouts/slideLayout2.xml" /><Relationship Id="rId4" Type="http://schemas.openxmlformats.org/officeDocument/2006/relationships/image" Target="../media/image27.jpeg" /></Relationships>
</file>

<file path=ppt/slides/_rels/slide12.xml.rels><?xml version="1.0" encoding="UTF-8" standalone="yes"?>
<Relationships xmlns="http://schemas.openxmlformats.org/package/2006/relationships"><Relationship Id="rId3" Type="http://schemas.openxmlformats.org/officeDocument/2006/relationships/image" Target="../media/image28.jpeg" /><Relationship Id="rId2" Type="http://schemas.openxmlformats.org/officeDocument/2006/relationships/notesSlide" Target="../notesSlides/notesSlide10.xml" /><Relationship Id="rId1" Type="http://schemas.openxmlformats.org/officeDocument/2006/relationships/slideLayout" Target="../slideLayouts/slideLayout5.xml" /><Relationship Id="rId4" Type="http://schemas.openxmlformats.org/officeDocument/2006/relationships/image" Target="../media/image29.gif" /></Relationships>
</file>

<file path=ppt/slides/_rels/slide13.xml.rels><?xml version="1.0" encoding="UTF-8" standalone="yes"?>
<Relationships xmlns="http://schemas.openxmlformats.org/package/2006/relationships"><Relationship Id="rId8" Type="http://schemas.openxmlformats.org/officeDocument/2006/relationships/image" Target="../media/image34.png" /><Relationship Id="rId3" Type="http://schemas.openxmlformats.org/officeDocument/2006/relationships/image" Target="../media/image24.png" /><Relationship Id="rId7" Type="http://schemas.openxmlformats.org/officeDocument/2006/relationships/image" Target="../media/image33.jpeg" /><Relationship Id="rId2" Type="http://schemas.openxmlformats.org/officeDocument/2006/relationships/notesSlide" Target="../notesSlides/notesSlide11.xml" /><Relationship Id="rId1" Type="http://schemas.openxmlformats.org/officeDocument/2006/relationships/slideLayout" Target="../slideLayouts/slideLayout2.xml" /><Relationship Id="rId6" Type="http://schemas.openxmlformats.org/officeDocument/2006/relationships/image" Target="../media/image32.jpeg" /><Relationship Id="rId5" Type="http://schemas.openxmlformats.org/officeDocument/2006/relationships/image" Target="../media/image31.png" /><Relationship Id="rId4" Type="http://schemas.openxmlformats.org/officeDocument/2006/relationships/image" Target="../media/image30.png" /></Relationships>
</file>

<file path=ppt/slides/_rels/slide14.xml.rels><?xml version="1.0" encoding="UTF-8" standalone="yes"?>
<Relationships xmlns="http://schemas.openxmlformats.org/package/2006/relationships"><Relationship Id="rId2" Type="http://schemas.openxmlformats.org/officeDocument/2006/relationships/image" Target="../media/image35.jpeg" /><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3" Type="http://schemas.openxmlformats.org/officeDocument/2006/relationships/image" Target="../media/image36.jpeg" /><Relationship Id="rId2" Type="http://schemas.openxmlformats.org/officeDocument/2006/relationships/notesSlide" Target="../notesSlides/notesSlide12.xml" /><Relationship Id="rId1" Type="http://schemas.openxmlformats.org/officeDocument/2006/relationships/slideLayout" Target="../slideLayouts/slideLayout4.xml" /><Relationship Id="rId4" Type="http://schemas.openxmlformats.org/officeDocument/2006/relationships/image" Target="../media/image37.jpeg" /></Relationships>
</file>

<file path=ppt/slides/_rels/slide16.xml.rels><?xml version="1.0" encoding="UTF-8" standalone="yes"?>
<Relationships xmlns="http://schemas.openxmlformats.org/package/2006/relationships"><Relationship Id="rId3" Type="http://schemas.openxmlformats.org/officeDocument/2006/relationships/image" Target="../media/image34.png" /><Relationship Id="rId2" Type="http://schemas.openxmlformats.org/officeDocument/2006/relationships/notesSlide" Target="../notesSlides/notesSlide13.xml" /><Relationship Id="rId1" Type="http://schemas.openxmlformats.org/officeDocument/2006/relationships/slideLayout" Target="../slideLayouts/slideLayout2.xml" /><Relationship Id="rId5" Type="http://schemas.openxmlformats.org/officeDocument/2006/relationships/image" Target="../media/image39.jpeg" /><Relationship Id="rId4" Type="http://schemas.openxmlformats.org/officeDocument/2006/relationships/image" Target="../media/image38.png" /></Relationships>
</file>

<file path=ppt/slides/_rels/slide17.xml.rels><?xml version="1.0" encoding="UTF-8" standalone="yes"?>
<Relationships xmlns="http://schemas.openxmlformats.org/package/2006/relationships"><Relationship Id="rId3" Type="http://schemas.openxmlformats.org/officeDocument/2006/relationships/image" Target="../media/image40.jpeg" /><Relationship Id="rId2" Type="http://schemas.openxmlformats.org/officeDocument/2006/relationships/notesSlide" Target="../notesSlides/notesSlide14.xml" /><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3" Type="http://schemas.openxmlformats.org/officeDocument/2006/relationships/image" Target="../media/image41.jpeg" /><Relationship Id="rId2" Type="http://schemas.openxmlformats.org/officeDocument/2006/relationships/notesSlide" Target="../notesSlides/notesSlide15.xml" /><Relationship Id="rId1" Type="http://schemas.openxmlformats.org/officeDocument/2006/relationships/slideLayout" Target="../slideLayouts/slideLayout2.xml" /><Relationship Id="rId6" Type="http://schemas.openxmlformats.org/officeDocument/2006/relationships/image" Target="../media/image44.jpeg" /><Relationship Id="rId5" Type="http://schemas.openxmlformats.org/officeDocument/2006/relationships/image" Target="../media/image43.png" /><Relationship Id="rId4" Type="http://schemas.openxmlformats.org/officeDocument/2006/relationships/image" Target="../media/image42.jpeg" /></Relationships>
</file>

<file path=ppt/slides/_rels/slide19.xml.rels><?xml version="1.0" encoding="UTF-8" standalone="yes"?>
<Relationships xmlns="http://schemas.openxmlformats.org/package/2006/relationships"><Relationship Id="rId3" Type="http://schemas.openxmlformats.org/officeDocument/2006/relationships/image" Target="../media/image45.jpeg" /><Relationship Id="rId2" Type="http://schemas.openxmlformats.org/officeDocument/2006/relationships/notesSlide" Target="../notesSlides/notesSlide16.xml" /><Relationship Id="rId1" Type="http://schemas.openxmlformats.org/officeDocument/2006/relationships/slideLayout" Target="../slideLayouts/slideLayout1.xml" /><Relationship Id="rId4" Type="http://schemas.openxmlformats.org/officeDocument/2006/relationships/image" Target="../media/image46.jpeg" /></Relationships>
</file>

<file path=ppt/slides/_rels/slide2.xml.rels><?xml version="1.0" encoding="UTF-8" standalone="yes"?>
<Relationships xmlns="http://schemas.openxmlformats.org/package/2006/relationships"><Relationship Id="rId3" Type="http://schemas.openxmlformats.org/officeDocument/2006/relationships/image" Target="../media/image3.jpeg" /><Relationship Id="rId2" Type="http://schemas.openxmlformats.org/officeDocument/2006/relationships/notesSlide" Target="../notesSlides/notesSlide2.xml" /><Relationship Id="rId1" Type="http://schemas.openxmlformats.org/officeDocument/2006/relationships/slideLayout" Target="../slideLayouts/slideLayout2.xml" /></Relationships>
</file>

<file path=ppt/slides/_rels/slide20.xml.rels><?xml version="1.0" encoding="UTF-8" standalone="yes"?>
<Relationships xmlns="http://schemas.openxmlformats.org/package/2006/relationships"><Relationship Id="rId8" Type="http://schemas.openxmlformats.org/officeDocument/2006/relationships/image" Target="../media/image48.jpeg" /><Relationship Id="rId3" Type="http://schemas.openxmlformats.org/officeDocument/2006/relationships/diagramData" Target="../diagrams/data1.xml" /><Relationship Id="rId7" Type="http://schemas.microsoft.com/office/2007/relationships/diagramDrawing" Target="../diagrams/drawing1.xml" /><Relationship Id="rId2" Type="http://schemas.openxmlformats.org/officeDocument/2006/relationships/image" Target="../media/image47.jpeg" /><Relationship Id="rId1" Type="http://schemas.openxmlformats.org/officeDocument/2006/relationships/slideLayout" Target="../slideLayouts/slideLayout2.xml" /><Relationship Id="rId6" Type="http://schemas.openxmlformats.org/officeDocument/2006/relationships/diagramColors" Target="../diagrams/colors1.xml" /><Relationship Id="rId5" Type="http://schemas.openxmlformats.org/officeDocument/2006/relationships/diagramQuickStyle" Target="../diagrams/quickStyle1.xml" /><Relationship Id="rId4" Type="http://schemas.openxmlformats.org/officeDocument/2006/relationships/diagramLayout" Target="../diagrams/layout1.xml" /></Relationships>
</file>

<file path=ppt/slides/_rels/slide21.xml.rels><?xml version="1.0" encoding="UTF-8" standalone="yes"?>
<Relationships xmlns="http://schemas.openxmlformats.org/package/2006/relationships"><Relationship Id="rId8" Type="http://schemas.openxmlformats.org/officeDocument/2006/relationships/image" Target="../media/image54.emf" /><Relationship Id="rId3" Type="http://schemas.openxmlformats.org/officeDocument/2006/relationships/image" Target="../media/image49.png" /><Relationship Id="rId7" Type="http://schemas.openxmlformats.org/officeDocument/2006/relationships/image" Target="../media/image53.emf" /><Relationship Id="rId2" Type="http://schemas.openxmlformats.org/officeDocument/2006/relationships/notesSlide" Target="../notesSlides/notesSlide17.xml" /><Relationship Id="rId1" Type="http://schemas.openxmlformats.org/officeDocument/2006/relationships/slideLayout" Target="../slideLayouts/slideLayout7.xml" /><Relationship Id="rId6" Type="http://schemas.openxmlformats.org/officeDocument/2006/relationships/image" Target="../media/image52.emf" /><Relationship Id="rId5" Type="http://schemas.openxmlformats.org/officeDocument/2006/relationships/image" Target="../media/image51.emf" /><Relationship Id="rId4" Type="http://schemas.openxmlformats.org/officeDocument/2006/relationships/image" Target="../media/image50.emf" /><Relationship Id="rId9" Type="http://schemas.openxmlformats.org/officeDocument/2006/relationships/image" Target="../media/image55.jpeg" /></Relationships>
</file>

<file path=ppt/slides/_rels/slide22.xml.rels><?xml version="1.0" encoding="UTF-8" standalone="yes"?>
<Relationships xmlns="http://schemas.openxmlformats.org/package/2006/relationships"><Relationship Id="rId3" Type="http://schemas.openxmlformats.org/officeDocument/2006/relationships/image" Target="../media/image56.png" /><Relationship Id="rId2" Type="http://schemas.openxmlformats.org/officeDocument/2006/relationships/image" Target="../media/image6.jpeg" /><Relationship Id="rId1" Type="http://schemas.openxmlformats.org/officeDocument/2006/relationships/slideLayout" Target="../slideLayouts/slideLayout2.xml" /></Relationships>
</file>

<file path=ppt/slides/_rels/slide23.xml.rels><?xml version="1.0" encoding="UTF-8" standalone="yes"?>
<Relationships xmlns="http://schemas.openxmlformats.org/package/2006/relationships"><Relationship Id="rId3" Type="http://schemas.openxmlformats.org/officeDocument/2006/relationships/image" Target="../media/image57.png" /><Relationship Id="rId2" Type="http://schemas.openxmlformats.org/officeDocument/2006/relationships/notesSlide" Target="../notesSlides/notesSlide18.xml" /><Relationship Id="rId1" Type="http://schemas.openxmlformats.org/officeDocument/2006/relationships/slideLayout" Target="../slideLayouts/slideLayout4.xml" /><Relationship Id="rId5" Type="http://schemas.openxmlformats.org/officeDocument/2006/relationships/image" Target="../media/image59.jpeg" /><Relationship Id="rId4" Type="http://schemas.openxmlformats.org/officeDocument/2006/relationships/image" Target="../media/image58.png" /></Relationships>
</file>

<file path=ppt/slides/_rels/slide24.xml.rels><?xml version="1.0" encoding="UTF-8" standalone="yes"?>
<Relationships xmlns="http://schemas.openxmlformats.org/package/2006/relationships"><Relationship Id="rId3" Type="http://schemas.openxmlformats.org/officeDocument/2006/relationships/image" Target="../media/image60.jpeg" /><Relationship Id="rId2" Type="http://schemas.openxmlformats.org/officeDocument/2006/relationships/notesSlide" Target="../notesSlides/notesSlide19.xml" /><Relationship Id="rId1" Type="http://schemas.openxmlformats.org/officeDocument/2006/relationships/slideLayout" Target="../slideLayouts/slideLayout6.xml" /></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 /><Relationship Id="rId1" Type="http://schemas.openxmlformats.org/officeDocument/2006/relationships/slideLayout" Target="../slideLayouts/slideLayout2.xml" /></Relationships>
</file>

<file path=ppt/slides/_rels/slide26.xml.rels><?xml version="1.0" encoding="UTF-8" standalone="yes"?>
<Relationships xmlns="http://schemas.openxmlformats.org/package/2006/relationships"><Relationship Id="rId2" Type="http://schemas.openxmlformats.org/officeDocument/2006/relationships/image" Target="../media/image61.jpeg" /><Relationship Id="rId1" Type="http://schemas.openxmlformats.org/officeDocument/2006/relationships/slideLayout" Target="../slideLayouts/slideLayout4.xml" /></Relationships>
</file>

<file path=ppt/slides/_rels/slide27.xml.rels><?xml version="1.0" encoding="UTF-8" standalone="yes"?>
<Relationships xmlns="http://schemas.openxmlformats.org/package/2006/relationships"><Relationship Id="rId3" Type="http://schemas.openxmlformats.org/officeDocument/2006/relationships/image" Target="../media/image62.png" /><Relationship Id="rId2" Type="http://schemas.openxmlformats.org/officeDocument/2006/relationships/notesSlide" Target="../notesSlides/notesSlide21.xml" /><Relationship Id="rId1" Type="http://schemas.openxmlformats.org/officeDocument/2006/relationships/slideLayout" Target="../slideLayouts/slideLayout7.xml" /></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 /><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3" Type="http://schemas.openxmlformats.org/officeDocument/2006/relationships/image" Target="../media/image4.png" /><Relationship Id="rId2" Type="http://schemas.openxmlformats.org/officeDocument/2006/relationships/notesSlide" Target="../notesSlides/notesSlide4.xml" /><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8" Type="http://schemas.openxmlformats.org/officeDocument/2006/relationships/image" Target="../media/image9.png" /><Relationship Id="rId3" Type="http://schemas.openxmlformats.org/officeDocument/2006/relationships/hyperlink" Target="http://www.gettyimages.com/Search/Search.aspx?contractUrl=1&amp;language=en-US&amp;family=creative&amp;lic=rf&amp;p=fruits&amp;src=standard" TargetMode="External" /><Relationship Id="rId7" Type="http://schemas.openxmlformats.org/officeDocument/2006/relationships/image" Target="../media/image8.jpeg" /><Relationship Id="rId2" Type="http://schemas.openxmlformats.org/officeDocument/2006/relationships/notesSlide" Target="../notesSlides/notesSlide5.xml" /><Relationship Id="rId1" Type="http://schemas.openxmlformats.org/officeDocument/2006/relationships/slideLayout" Target="../slideLayouts/slideLayout7.xml" /><Relationship Id="rId6" Type="http://schemas.openxmlformats.org/officeDocument/2006/relationships/image" Target="../media/image7.jpeg" /><Relationship Id="rId5" Type="http://schemas.openxmlformats.org/officeDocument/2006/relationships/image" Target="../media/image6.jpeg" /><Relationship Id="rId4" Type="http://schemas.openxmlformats.org/officeDocument/2006/relationships/image" Target="../media/image5.jpeg" /><Relationship Id="rId9" Type="http://schemas.openxmlformats.org/officeDocument/2006/relationships/image" Target="../media/image10.jpeg" /></Relationships>
</file>

<file path=ppt/slides/_rels/slide6.xml.rels><?xml version="1.0" encoding="UTF-8" standalone="yes"?>
<Relationships xmlns="http://schemas.openxmlformats.org/package/2006/relationships"><Relationship Id="rId3" Type="http://schemas.openxmlformats.org/officeDocument/2006/relationships/image" Target="../media/image11.png" /><Relationship Id="rId2" Type="http://schemas.openxmlformats.org/officeDocument/2006/relationships/notesSlide" Target="../notesSlides/notesSlide6.xml" /><Relationship Id="rId1" Type="http://schemas.openxmlformats.org/officeDocument/2006/relationships/slideLayout" Target="../slideLayouts/slideLayout12.xml" /><Relationship Id="rId6" Type="http://schemas.openxmlformats.org/officeDocument/2006/relationships/image" Target="../media/image14.jpeg" /><Relationship Id="rId5" Type="http://schemas.openxmlformats.org/officeDocument/2006/relationships/image" Target="../media/image13.png" /><Relationship Id="rId4" Type="http://schemas.openxmlformats.org/officeDocument/2006/relationships/image" Target="../media/image12.gif" /></Relationships>
</file>

<file path=ppt/slides/_rels/slide7.xml.rels><?xml version="1.0" encoding="UTF-8" standalone="yes"?>
<Relationships xmlns="http://schemas.openxmlformats.org/package/2006/relationships"><Relationship Id="rId3" Type="http://schemas.openxmlformats.org/officeDocument/2006/relationships/image" Target="../media/image15.jpeg" /><Relationship Id="rId2" Type="http://schemas.openxmlformats.org/officeDocument/2006/relationships/notesSlide" Target="../notesSlides/notesSlide7.xml" /><Relationship Id="rId1" Type="http://schemas.openxmlformats.org/officeDocument/2006/relationships/slideLayout" Target="../slideLayouts/slideLayout4.xml" /><Relationship Id="rId5" Type="http://schemas.openxmlformats.org/officeDocument/2006/relationships/image" Target="../media/image17.jpeg" /><Relationship Id="rId4" Type="http://schemas.openxmlformats.org/officeDocument/2006/relationships/image" Target="../media/image16.jpeg" /></Relationships>
</file>

<file path=ppt/slides/_rels/slide8.xml.rels><?xml version="1.0" encoding="UTF-8" standalone="yes"?>
<Relationships xmlns="http://schemas.openxmlformats.org/package/2006/relationships"><Relationship Id="rId3" Type="http://schemas.openxmlformats.org/officeDocument/2006/relationships/image" Target="../media/image18.png" /><Relationship Id="rId2" Type="http://schemas.openxmlformats.org/officeDocument/2006/relationships/notesSlide" Target="../notesSlides/notesSlide8.xml" /><Relationship Id="rId1" Type="http://schemas.openxmlformats.org/officeDocument/2006/relationships/slideLayout" Target="../slideLayouts/slideLayout4.xml" /><Relationship Id="rId4" Type="http://schemas.openxmlformats.org/officeDocument/2006/relationships/image" Target="../media/image19.jpeg" /></Relationships>
</file>

<file path=ppt/slides/_rels/slide9.xml.rels><?xml version="1.0" encoding="UTF-8" standalone="yes"?>
<Relationships xmlns="http://schemas.openxmlformats.org/package/2006/relationships"><Relationship Id="rId3" Type="http://schemas.openxmlformats.org/officeDocument/2006/relationships/image" Target="../media/image21.jpeg" /><Relationship Id="rId2" Type="http://schemas.openxmlformats.org/officeDocument/2006/relationships/image" Target="../media/image20.jpeg" /><Relationship Id="rId1" Type="http://schemas.openxmlformats.org/officeDocument/2006/relationships/slideLayout" Target="../slideLayouts/slideLayout4.xml" /><Relationship Id="rId4" Type="http://schemas.openxmlformats.org/officeDocument/2006/relationships/image" Target="../media/image22.jpeg"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sp>
        <p:nvSpPr>
          <p:cNvPr id="7" name="Rounded Rectangle 6"/>
          <p:cNvSpPr/>
          <p:nvPr/>
        </p:nvSpPr>
        <p:spPr>
          <a:xfrm>
            <a:off x="1828800" y="4114800"/>
            <a:ext cx="5762644" cy="928666"/>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rtlCol="0" anchor="ctr"/>
          <a:lstStyle/>
          <a:p>
            <a:r>
              <a:rPr lang="fi-FI" sz="2800" b="1" dirty="0">
                <a:solidFill>
                  <a:schemeClr val="bg1"/>
                </a:solidFill>
              </a:rPr>
              <a:t>	         </a:t>
            </a:r>
            <a:endParaRPr lang="en-US" sz="2800" dirty="0">
              <a:solidFill>
                <a:schemeClr val="bg1"/>
              </a:solidFill>
            </a:endParaRPr>
          </a:p>
          <a:p>
            <a:r>
              <a:rPr lang="fi-FI" sz="2800" b="1" dirty="0">
                <a:solidFill>
                  <a:schemeClr val="bg1"/>
                </a:solidFill>
              </a:rPr>
              <a:t> </a:t>
            </a:r>
            <a:endParaRPr lang="en-US" sz="2800" dirty="0">
              <a:solidFill>
                <a:schemeClr val="bg1"/>
              </a:solidFill>
            </a:endParaRPr>
          </a:p>
          <a:p>
            <a:r>
              <a:rPr lang="en-US" sz="2800" dirty="0">
                <a:solidFill>
                  <a:schemeClr val="bg1"/>
                </a:solidFill>
              </a:rPr>
              <a:t> </a:t>
            </a:r>
          </a:p>
          <a:p>
            <a:pPr algn="ctr"/>
            <a:r>
              <a:rPr lang="en-US" sz="2400" b="1" dirty="0">
                <a:ln>
                  <a:solidFill>
                    <a:schemeClr val="tx1"/>
                  </a:solidFill>
                </a:ln>
                <a:solidFill>
                  <a:schemeClr val="accent6">
                    <a:lumMod val="50000"/>
                  </a:schemeClr>
                </a:solidFill>
                <a:latin typeface="Algerian" pitchFamily="82" charset="0"/>
              </a:rPr>
              <a:t>RATRI SAUMI, M. </a:t>
            </a:r>
            <a:r>
              <a:rPr lang="en-US" sz="2400" b="1" dirty="0" err="1">
                <a:ln>
                  <a:solidFill>
                    <a:schemeClr val="tx1"/>
                  </a:solidFill>
                </a:ln>
                <a:solidFill>
                  <a:schemeClr val="accent6">
                    <a:lumMod val="50000"/>
                  </a:schemeClr>
                </a:solidFill>
                <a:latin typeface="Algerian" pitchFamily="82" charset="0"/>
              </a:rPr>
              <a:t>kes</a:t>
            </a:r>
            <a:r>
              <a:rPr lang="en-US" sz="2400" b="1" dirty="0">
                <a:ln>
                  <a:solidFill>
                    <a:schemeClr val="tx1"/>
                  </a:solidFill>
                </a:ln>
                <a:solidFill>
                  <a:schemeClr val="accent6">
                    <a:lumMod val="50000"/>
                  </a:schemeClr>
                </a:solidFill>
                <a:latin typeface="Algerian" pitchFamily="82" charset="0"/>
              </a:rPr>
              <a:t>, </a:t>
            </a:r>
            <a:r>
              <a:rPr lang="en-US" sz="2400" b="1" dirty="0" err="1">
                <a:ln>
                  <a:solidFill>
                    <a:schemeClr val="tx1"/>
                  </a:solidFill>
                </a:ln>
                <a:solidFill>
                  <a:schemeClr val="accent6">
                    <a:lumMod val="50000"/>
                  </a:schemeClr>
                </a:solidFill>
                <a:latin typeface="Algerian" pitchFamily="82" charset="0"/>
              </a:rPr>
              <a:t>Sp.GK</a:t>
            </a:r>
            <a:endParaRPr lang="en-US" sz="2400" b="1" dirty="0">
              <a:ln>
                <a:solidFill>
                  <a:schemeClr val="tx1"/>
                </a:solidFill>
              </a:ln>
              <a:solidFill>
                <a:schemeClr val="accent6">
                  <a:lumMod val="50000"/>
                </a:schemeClr>
              </a:solidFill>
              <a:latin typeface="Algerian" pitchFamily="82" charset="0"/>
            </a:endParaRPr>
          </a:p>
          <a:p>
            <a:r>
              <a:rPr lang="en-US" sz="2400" dirty="0">
                <a:ln>
                  <a:solidFill>
                    <a:schemeClr val="tx1"/>
                  </a:solidFill>
                </a:ln>
                <a:solidFill>
                  <a:schemeClr val="bg1"/>
                </a:solidFill>
              </a:rPr>
              <a:t> </a:t>
            </a:r>
          </a:p>
          <a:p>
            <a:r>
              <a:rPr lang="en-US" sz="2800" dirty="0">
                <a:solidFill>
                  <a:schemeClr val="bg1"/>
                </a:solidFill>
              </a:rPr>
              <a:t>                     </a:t>
            </a:r>
          </a:p>
          <a:p>
            <a:pPr algn="ctr"/>
            <a:endParaRPr lang="en-US" sz="2800" dirty="0">
              <a:solidFill>
                <a:schemeClr val="bg1"/>
              </a:solidFill>
            </a:endParaRPr>
          </a:p>
        </p:txBody>
      </p:sp>
      <p:pic>
        <p:nvPicPr>
          <p:cNvPr id="8" name="Content Placeholder 3" descr="WHFoods"/>
          <p:cNvPicPr>
            <a:picLocks/>
          </p:cNvPicPr>
          <p:nvPr/>
        </p:nvPicPr>
        <p:blipFill>
          <a:blip r:embed="rId3" cstate="print"/>
          <a:srcRect/>
          <a:stretch>
            <a:fillRect/>
          </a:stretch>
        </p:blipFill>
        <p:spPr bwMode="auto">
          <a:xfrm>
            <a:off x="0" y="304800"/>
            <a:ext cx="9144000" cy="924272"/>
          </a:xfrm>
          <a:prstGeom prst="rect">
            <a:avLst/>
          </a:prstGeom>
          <a:noFill/>
          <a:ln w="9525">
            <a:noFill/>
            <a:miter lim="800000"/>
            <a:headEnd/>
            <a:tailEnd/>
          </a:ln>
        </p:spPr>
      </p:pic>
      <p:sp>
        <p:nvSpPr>
          <p:cNvPr id="9" name="Flowchart: Off-page Connector 8"/>
          <p:cNvSpPr/>
          <p:nvPr/>
        </p:nvSpPr>
        <p:spPr>
          <a:xfrm>
            <a:off x="838200" y="2133600"/>
            <a:ext cx="7620000" cy="1981200"/>
          </a:xfrm>
          <a:prstGeom prst="flowChartOffpageConnector">
            <a:avLst/>
          </a:prstGeom>
          <a:solidFill>
            <a:schemeClr val="accent3">
              <a:lumMod val="60000"/>
              <a:lumOff val="4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a:p>
            <a:pPr algn="ctr"/>
            <a:r>
              <a:rPr lang="en-US" sz="3200" b="1" dirty="0" err="1">
                <a:ln>
                  <a:solidFill>
                    <a:schemeClr val="tx1"/>
                  </a:solidFill>
                </a:ln>
                <a:solidFill>
                  <a:schemeClr val="accent6">
                    <a:lumMod val="50000"/>
                  </a:schemeClr>
                </a:solidFill>
                <a:latin typeface="Algerian" pitchFamily="82" charset="0"/>
              </a:rPr>
              <a:t>ASPeK</a:t>
            </a:r>
            <a:r>
              <a:rPr lang="en-US" sz="3200" b="1" dirty="0">
                <a:ln>
                  <a:solidFill>
                    <a:schemeClr val="tx1"/>
                  </a:solidFill>
                </a:ln>
                <a:solidFill>
                  <a:schemeClr val="accent6">
                    <a:lumMod val="50000"/>
                  </a:schemeClr>
                </a:solidFill>
                <a:latin typeface="Algerian" pitchFamily="82" charset="0"/>
              </a:rPr>
              <a:t> GIZI </a:t>
            </a:r>
            <a:r>
              <a:rPr lang="en-US" sz="3200" b="1" dirty="0" err="1">
                <a:ln>
                  <a:solidFill>
                    <a:schemeClr val="tx1"/>
                  </a:solidFill>
                </a:ln>
                <a:solidFill>
                  <a:schemeClr val="accent6">
                    <a:lumMod val="50000"/>
                  </a:schemeClr>
                </a:solidFill>
                <a:latin typeface="Algerian" pitchFamily="82" charset="0"/>
              </a:rPr>
              <a:t>SeLAMA</a:t>
            </a:r>
            <a:r>
              <a:rPr lang="en-US" sz="3200" b="1" dirty="0">
                <a:ln>
                  <a:solidFill>
                    <a:schemeClr val="tx1"/>
                  </a:solidFill>
                </a:ln>
                <a:solidFill>
                  <a:schemeClr val="accent6">
                    <a:lumMod val="50000"/>
                  </a:schemeClr>
                </a:solidFill>
                <a:latin typeface="Algerian" pitchFamily="82" charset="0"/>
              </a:rPr>
              <a:t> BULAN PUASA</a:t>
            </a:r>
          </a:p>
          <a:p>
            <a:pPr algn="ctr"/>
            <a:endParaRPr lang="en-US" sz="3200" b="1" dirty="0">
              <a:ln>
                <a:solidFill>
                  <a:schemeClr val="tx1"/>
                </a:solidFill>
              </a:l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D:\PRAKTEK GK\puasa\es-teler-1024x576.jpg"/>
          <p:cNvPicPr>
            <a:picLocks noGrp="1" noChangeAspect="1" noChangeArrowheads="1"/>
          </p:cNvPicPr>
          <p:nvPr>
            <p:ph sz="half" idx="1"/>
          </p:nvPr>
        </p:nvPicPr>
        <p:blipFill>
          <a:blip r:embed="rId2" cstate="print"/>
          <a:srcRect/>
          <a:stretch>
            <a:fillRect/>
          </a:stretch>
        </p:blipFill>
        <p:spPr bwMode="auto">
          <a:xfrm>
            <a:off x="144780" y="1600200"/>
            <a:ext cx="2750820" cy="2895600"/>
          </a:xfrm>
          <a:prstGeom prst="rect">
            <a:avLst/>
          </a:prstGeom>
          <a:ln>
            <a:noFill/>
          </a:ln>
          <a:effectLst>
            <a:softEdge rad="112500"/>
          </a:effectLst>
        </p:spPr>
      </p:pic>
      <p:pic>
        <p:nvPicPr>
          <p:cNvPr id="2050" name="Picture 2"/>
          <p:cNvPicPr>
            <a:picLocks noGrp="1" noChangeAspect="1" noChangeArrowheads="1"/>
          </p:cNvPicPr>
          <p:nvPr>
            <p:ph sz="half" idx="2"/>
          </p:nvPr>
        </p:nvPicPr>
        <p:blipFill>
          <a:blip r:embed="rId3" cstate="print"/>
          <a:stretch>
            <a:fillRect/>
          </a:stretch>
        </p:blipFill>
        <p:spPr bwMode="auto">
          <a:xfrm>
            <a:off x="6096000" y="1600201"/>
            <a:ext cx="2667000" cy="2872154"/>
          </a:xfrm>
          <a:prstGeom prst="rect">
            <a:avLst/>
          </a:prstGeom>
          <a:ln>
            <a:noFill/>
          </a:ln>
          <a:effectLst>
            <a:softEdge rad="112500"/>
          </a:effectLst>
        </p:spPr>
      </p:pic>
      <p:sp>
        <p:nvSpPr>
          <p:cNvPr id="7" name="TextBox 6"/>
          <p:cNvSpPr txBox="1"/>
          <p:nvPr/>
        </p:nvSpPr>
        <p:spPr>
          <a:xfrm>
            <a:off x="5181600" y="6019800"/>
            <a:ext cx="3124200" cy="369332"/>
          </a:xfrm>
          <a:prstGeom prst="rect">
            <a:avLst/>
          </a:prstGeom>
          <a:noFill/>
        </p:spPr>
        <p:txBody>
          <a:bodyPr wrap="square" rtlCol="0">
            <a:spAutoFit/>
          </a:bodyPr>
          <a:lstStyle/>
          <a:p>
            <a:endParaRPr lang="en-US" dirty="0"/>
          </a:p>
        </p:txBody>
      </p:sp>
      <p:graphicFrame>
        <p:nvGraphicFramePr>
          <p:cNvPr id="8" name="Table 7"/>
          <p:cNvGraphicFramePr>
            <a:graphicFrameLocks noGrp="1"/>
          </p:cNvGraphicFramePr>
          <p:nvPr/>
        </p:nvGraphicFramePr>
        <p:xfrm>
          <a:off x="9677400" y="4343400"/>
          <a:ext cx="2743200" cy="704850"/>
        </p:xfrm>
        <a:graphic>
          <a:graphicData uri="http://schemas.openxmlformats.org/drawingml/2006/table">
            <a:tbl>
              <a:tblPr/>
              <a:tblGrid>
                <a:gridCol w="2743200">
                  <a:extLst>
                    <a:ext uri="{9D8B030D-6E8A-4147-A177-3AD203B41FA5}">
                      <a16:colId xmlns:a16="http://schemas.microsoft.com/office/drawing/2014/main" val="20000"/>
                    </a:ext>
                  </a:extLst>
                </a:gridCol>
              </a:tblGrid>
              <a:tr h="350196">
                <a:tc>
                  <a:txBody>
                    <a:bodyPr/>
                    <a:lstStyle/>
                    <a:p>
                      <a:endParaRPr lang="id-ID" dirty="0"/>
                    </a:p>
                  </a:txBody>
                  <a:tcPr anchor="ctr">
                    <a:lnL>
                      <a:noFill/>
                    </a:lnL>
                    <a:lnR>
                      <a:noFill/>
                    </a:lnR>
                    <a:lnT>
                      <a:noFill/>
                    </a:lnT>
                    <a:lnB>
                      <a:noFill/>
                    </a:lnB>
                  </a:tcPr>
                </a:tc>
                <a:extLst>
                  <a:ext uri="{0D108BD9-81ED-4DB2-BD59-A6C34878D82A}">
                    <a16:rowId xmlns:a16="http://schemas.microsoft.com/office/drawing/2014/main" val="10000"/>
                  </a:ext>
                </a:extLst>
              </a:tr>
              <a:tr h="335603">
                <a:tc>
                  <a:txBody>
                    <a:bodyPr/>
                    <a:lstStyle/>
                    <a:p>
                      <a:endParaRPr lang="id-ID" dirty="0"/>
                    </a:p>
                  </a:txBody>
                  <a:tcPr marT="19050" anchor="ctr">
                    <a:lnL>
                      <a:noFill/>
                    </a:lnL>
                    <a:lnR>
                      <a:noFill/>
                    </a:lnR>
                    <a:lnT>
                      <a:noFill/>
                    </a:lnT>
                    <a:lnB>
                      <a:noFill/>
                    </a:lnB>
                  </a:tcPr>
                </a:tc>
                <a:extLst>
                  <a:ext uri="{0D108BD9-81ED-4DB2-BD59-A6C34878D82A}">
                    <a16:rowId xmlns:a16="http://schemas.microsoft.com/office/drawing/2014/main" val="10001"/>
                  </a:ext>
                </a:extLst>
              </a:tr>
            </a:tbl>
          </a:graphicData>
        </a:graphic>
      </p:graphicFrame>
      <p:pic>
        <p:nvPicPr>
          <p:cNvPr id="2051" name="Picture 3" descr="D:\PRAKTEK GK\puasa\asinan2.jpg"/>
          <p:cNvPicPr>
            <a:picLocks noChangeAspect="1" noChangeArrowheads="1"/>
          </p:cNvPicPr>
          <p:nvPr/>
        </p:nvPicPr>
        <p:blipFill>
          <a:blip r:embed="rId4" cstate="print"/>
          <a:srcRect/>
          <a:stretch>
            <a:fillRect/>
          </a:stretch>
        </p:blipFill>
        <p:spPr bwMode="auto">
          <a:xfrm>
            <a:off x="3124200" y="1600200"/>
            <a:ext cx="2619375" cy="2895600"/>
          </a:xfrm>
          <a:prstGeom prst="rect">
            <a:avLst/>
          </a:prstGeom>
          <a:ln>
            <a:noFill/>
          </a:ln>
          <a:effectLst>
            <a:softEdge rad="112500"/>
          </a:effectLst>
        </p:spPr>
      </p:pic>
      <p:sp>
        <p:nvSpPr>
          <p:cNvPr id="10" name="TextBox 9"/>
          <p:cNvSpPr txBox="1"/>
          <p:nvPr/>
        </p:nvSpPr>
        <p:spPr>
          <a:xfrm>
            <a:off x="6477000" y="5867400"/>
            <a:ext cx="21336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solidFill>
                  <a:schemeClr val="tx1"/>
                </a:solidFill>
              </a:rPr>
              <a:t>100 </a:t>
            </a:r>
            <a:r>
              <a:rPr lang="en-US" dirty="0" err="1">
                <a:solidFill>
                  <a:schemeClr val="tx1"/>
                </a:solidFill>
              </a:rPr>
              <a:t>kal</a:t>
            </a:r>
            <a:r>
              <a:rPr lang="en-US" dirty="0">
                <a:solidFill>
                  <a:schemeClr val="tx1"/>
                </a:solidFill>
              </a:rPr>
              <a:t>  (</a:t>
            </a:r>
            <a:r>
              <a:rPr lang="en-US" dirty="0" err="1">
                <a:solidFill>
                  <a:schemeClr val="tx1"/>
                </a:solidFill>
              </a:rPr>
              <a:t>tanpa</a:t>
            </a:r>
            <a:r>
              <a:rPr lang="en-US" dirty="0">
                <a:solidFill>
                  <a:schemeClr val="tx1"/>
                </a:solidFill>
              </a:rPr>
              <a:t> </a:t>
            </a:r>
            <a:r>
              <a:rPr lang="en-US" dirty="0" err="1">
                <a:solidFill>
                  <a:schemeClr val="tx1"/>
                </a:solidFill>
              </a:rPr>
              <a:t>gula</a:t>
            </a:r>
            <a:r>
              <a:rPr lang="en-US" dirty="0">
                <a:solidFill>
                  <a:schemeClr val="tx1"/>
                </a:solidFill>
              </a:rPr>
              <a:t>)</a:t>
            </a:r>
          </a:p>
        </p:txBody>
      </p:sp>
      <p:sp>
        <p:nvSpPr>
          <p:cNvPr id="13" name="TextBox 12"/>
          <p:cNvSpPr txBox="1"/>
          <p:nvPr/>
        </p:nvSpPr>
        <p:spPr>
          <a:xfrm>
            <a:off x="3429000" y="5867400"/>
            <a:ext cx="19812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solidFill>
                  <a:schemeClr val="tx2"/>
                </a:solidFill>
              </a:rPr>
              <a:t>80 </a:t>
            </a:r>
            <a:r>
              <a:rPr lang="en-US" dirty="0" err="1">
                <a:solidFill>
                  <a:schemeClr val="tx2"/>
                </a:solidFill>
              </a:rPr>
              <a:t>kal</a:t>
            </a:r>
            <a:r>
              <a:rPr lang="en-US" dirty="0">
                <a:solidFill>
                  <a:schemeClr val="tx2"/>
                </a:solidFill>
              </a:rPr>
              <a:t>, 14 </a:t>
            </a:r>
            <a:r>
              <a:rPr lang="en-US" dirty="0" err="1">
                <a:solidFill>
                  <a:schemeClr val="tx2"/>
                </a:solidFill>
              </a:rPr>
              <a:t>karb</a:t>
            </a:r>
            <a:r>
              <a:rPr lang="en-US" dirty="0">
                <a:solidFill>
                  <a:schemeClr val="tx2"/>
                </a:solidFill>
              </a:rPr>
              <a:t> (</a:t>
            </a:r>
            <a:r>
              <a:rPr lang="en-US" dirty="0" err="1">
                <a:solidFill>
                  <a:schemeClr val="tx2"/>
                </a:solidFill>
              </a:rPr>
              <a:t>tanpa</a:t>
            </a:r>
            <a:r>
              <a:rPr lang="en-US" dirty="0">
                <a:solidFill>
                  <a:schemeClr val="tx2"/>
                </a:solidFill>
              </a:rPr>
              <a:t> </a:t>
            </a:r>
            <a:r>
              <a:rPr lang="en-US" dirty="0" err="1">
                <a:solidFill>
                  <a:schemeClr val="tx2"/>
                </a:solidFill>
              </a:rPr>
              <a:t>gula</a:t>
            </a:r>
            <a:r>
              <a:rPr lang="en-US" dirty="0">
                <a:solidFill>
                  <a:schemeClr val="tx2"/>
                </a:solidFill>
              </a:rPr>
              <a:t>)</a:t>
            </a:r>
          </a:p>
        </p:txBody>
      </p:sp>
      <p:sp>
        <p:nvSpPr>
          <p:cNvPr id="18" name="TextBox 17"/>
          <p:cNvSpPr txBox="1"/>
          <p:nvPr/>
        </p:nvSpPr>
        <p:spPr>
          <a:xfrm>
            <a:off x="457200" y="5867400"/>
            <a:ext cx="21336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err="1"/>
              <a:t>Tanpa</a:t>
            </a:r>
            <a:r>
              <a:rPr lang="en-US" dirty="0"/>
              <a:t> </a:t>
            </a:r>
            <a:r>
              <a:rPr lang="en-US" dirty="0" err="1"/>
              <a:t>gula</a:t>
            </a:r>
            <a:r>
              <a:rPr lang="en-US" dirty="0"/>
              <a:t> 130 </a:t>
            </a:r>
            <a:r>
              <a:rPr lang="en-US" dirty="0" err="1"/>
              <a:t>kal</a:t>
            </a:r>
            <a:endParaRPr lang="en-US" dirty="0"/>
          </a:p>
        </p:txBody>
      </p:sp>
      <p:sp>
        <p:nvSpPr>
          <p:cNvPr id="19" name="TextBox 18"/>
          <p:cNvSpPr txBox="1"/>
          <p:nvPr/>
        </p:nvSpPr>
        <p:spPr>
          <a:xfrm>
            <a:off x="609600" y="986135"/>
            <a:ext cx="1828800" cy="461665"/>
          </a:xfrm>
          <a:prstGeom prst="rect">
            <a:avLst/>
          </a:prstGeom>
          <a:noFill/>
        </p:spPr>
        <p:txBody>
          <a:bodyPr wrap="square" rtlCol="0">
            <a:spAutoFit/>
          </a:bodyPr>
          <a:lstStyle/>
          <a:p>
            <a:r>
              <a:rPr lang="en-US" sz="2400" dirty="0">
                <a:latin typeface="Algerian" pitchFamily="82" charset="0"/>
              </a:rPr>
              <a:t>Es </a:t>
            </a:r>
            <a:r>
              <a:rPr lang="en-US" sz="2400" dirty="0" err="1">
                <a:latin typeface="Algerian" pitchFamily="82" charset="0"/>
              </a:rPr>
              <a:t>teler</a:t>
            </a:r>
            <a:endParaRPr lang="en-US" sz="2400" dirty="0">
              <a:latin typeface="Algerian" pitchFamily="82" charset="0"/>
            </a:endParaRPr>
          </a:p>
        </p:txBody>
      </p:sp>
      <p:sp>
        <p:nvSpPr>
          <p:cNvPr id="20" name="TextBox 19"/>
          <p:cNvSpPr txBox="1"/>
          <p:nvPr/>
        </p:nvSpPr>
        <p:spPr>
          <a:xfrm>
            <a:off x="3581400" y="990600"/>
            <a:ext cx="1600200" cy="523220"/>
          </a:xfrm>
          <a:prstGeom prst="rect">
            <a:avLst/>
          </a:prstGeom>
          <a:noFill/>
        </p:spPr>
        <p:txBody>
          <a:bodyPr wrap="square" rtlCol="0">
            <a:spAutoFit/>
          </a:bodyPr>
          <a:lstStyle/>
          <a:p>
            <a:r>
              <a:rPr lang="en-US" sz="2800" dirty="0" err="1">
                <a:latin typeface="Algerian" pitchFamily="82" charset="0"/>
              </a:rPr>
              <a:t>asinan</a:t>
            </a:r>
            <a:endParaRPr lang="en-US" sz="2800" dirty="0">
              <a:latin typeface="Algerian" pitchFamily="82" charset="0"/>
            </a:endParaRPr>
          </a:p>
        </p:txBody>
      </p:sp>
      <p:sp>
        <p:nvSpPr>
          <p:cNvPr id="14" name="TextBox 13"/>
          <p:cNvSpPr txBox="1"/>
          <p:nvPr/>
        </p:nvSpPr>
        <p:spPr>
          <a:xfrm>
            <a:off x="6096000" y="685800"/>
            <a:ext cx="2590800" cy="954107"/>
          </a:xfrm>
          <a:prstGeom prst="rect">
            <a:avLst/>
          </a:prstGeom>
          <a:noFill/>
        </p:spPr>
        <p:txBody>
          <a:bodyPr wrap="square" rtlCol="0">
            <a:spAutoFit/>
          </a:bodyPr>
          <a:lstStyle/>
          <a:p>
            <a:r>
              <a:rPr lang="en-US" sz="2800" dirty="0" err="1">
                <a:latin typeface="Algerian" pitchFamily="82" charset="0"/>
              </a:rPr>
              <a:t>Bubur</a:t>
            </a:r>
            <a:r>
              <a:rPr lang="en-US" sz="2800" dirty="0">
                <a:latin typeface="Algerian" pitchFamily="82" charset="0"/>
              </a:rPr>
              <a:t> </a:t>
            </a:r>
            <a:r>
              <a:rPr lang="en-US" sz="2800" dirty="0" err="1">
                <a:latin typeface="Algerian" pitchFamily="82" charset="0"/>
              </a:rPr>
              <a:t>kacang</a:t>
            </a:r>
            <a:r>
              <a:rPr lang="en-US" sz="2800" dirty="0">
                <a:latin typeface="Algerian" pitchFamily="82" charset="0"/>
              </a:rPr>
              <a:t> </a:t>
            </a:r>
            <a:r>
              <a:rPr lang="en-US" sz="2800" dirty="0" err="1">
                <a:latin typeface="Algerian" pitchFamily="82" charset="0"/>
              </a:rPr>
              <a:t>ijo</a:t>
            </a:r>
            <a:endParaRPr lang="en-US" sz="2800" dirty="0">
              <a:latin typeface="Algerian" pitchFamily="82" charset="0"/>
            </a:endParaRPr>
          </a:p>
        </p:txBody>
      </p:sp>
      <p:sp>
        <p:nvSpPr>
          <p:cNvPr id="16" name="Rounded Rectangle 15"/>
          <p:cNvSpPr/>
          <p:nvPr/>
        </p:nvSpPr>
        <p:spPr>
          <a:xfrm>
            <a:off x="609600" y="4648200"/>
            <a:ext cx="1905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250 </a:t>
            </a:r>
            <a:r>
              <a:rPr lang="en-US" dirty="0" err="1">
                <a:solidFill>
                  <a:schemeClr val="tx2"/>
                </a:solidFill>
              </a:rPr>
              <a:t>kkal</a:t>
            </a:r>
            <a:r>
              <a:rPr lang="en-US" dirty="0">
                <a:solidFill>
                  <a:schemeClr val="tx2"/>
                </a:solidFill>
              </a:rPr>
              <a:t> | </a:t>
            </a:r>
            <a:r>
              <a:rPr lang="en-US" dirty="0" err="1">
                <a:solidFill>
                  <a:schemeClr val="tx2"/>
                </a:solidFill>
              </a:rPr>
              <a:t>Lemak</a:t>
            </a:r>
            <a:r>
              <a:rPr lang="en-US" dirty="0">
                <a:solidFill>
                  <a:schemeClr val="tx2"/>
                </a:solidFill>
              </a:rPr>
              <a:t>: 19,64g | </a:t>
            </a:r>
            <a:r>
              <a:rPr lang="en-US" dirty="0" err="1">
                <a:solidFill>
                  <a:schemeClr val="tx2"/>
                </a:solidFill>
              </a:rPr>
              <a:t>Karb</a:t>
            </a:r>
            <a:r>
              <a:rPr lang="en-US" dirty="0">
                <a:solidFill>
                  <a:schemeClr val="tx2"/>
                </a:solidFill>
              </a:rPr>
              <a:t>: 62,11g | Prot: 5,10g</a:t>
            </a:r>
          </a:p>
        </p:txBody>
      </p:sp>
      <p:sp>
        <p:nvSpPr>
          <p:cNvPr id="17" name="Rounded Rectangle 16"/>
          <p:cNvSpPr/>
          <p:nvPr/>
        </p:nvSpPr>
        <p:spPr>
          <a:xfrm>
            <a:off x="3505200" y="4648200"/>
            <a:ext cx="1905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200 </a:t>
            </a:r>
            <a:r>
              <a:rPr lang="en-US" dirty="0" err="1">
                <a:solidFill>
                  <a:schemeClr val="tx2"/>
                </a:solidFill>
              </a:rPr>
              <a:t>gr</a:t>
            </a:r>
            <a:r>
              <a:rPr lang="en-US" dirty="0">
                <a:solidFill>
                  <a:schemeClr val="tx2"/>
                </a:solidFill>
              </a:rPr>
              <a:t> 148 </a:t>
            </a:r>
            <a:r>
              <a:rPr lang="en-US" dirty="0" err="1">
                <a:solidFill>
                  <a:schemeClr val="tx2"/>
                </a:solidFill>
              </a:rPr>
              <a:t>kal</a:t>
            </a:r>
            <a:r>
              <a:rPr lang="en-US" dirty="0">
                <a:solidFill>
                  <a:schemeClr val="tx2"/>
                </a:solidFill>
              </a:rPr>
              <a:t>, 22gr </a:t>
            </a:r>
            <a:r>
              <a:rPr lang="en-US" dirty="0" err="1">
                <a:solidFill>
                  <a:schemeClr val="tx2"/>
                </a:solidFill>
              </a:rPr>
              <a:t>karb</a:t>
            </a:r>
            <a:r>
              <a:rPr lang="en-US" dirty="0">
                <a:solidFill>
                  <a:schemeClr val="tx2"/>
                </a:solidFill>
              </a:rPr>
              <a:t>, </a:t>
            </a:r>
            <a:r>
              <a:rPr lang="en-US" dirty="0" err="1">
                <a:solidFill>
                  <a:schemeClr val="tx2"/>
                </a:solidFill>
              </a:rPr>
              <a:t>serat</a:t>
            </a:r>
            <a:r>
              <a:rPr lang="en-US" dirty="0">
                <a:solidFill>
                  <a:schemeClr val="tx2"/>
                </a:solidFill>
              </a:rPr>
              <a:t> 3,8 </a:t>
            </a:r>
            <a:r>
              <a:rPr lang="en-US" dirty="0" err="1">
                <a:solidFill>
                  <a:schemeClr val="tx2"/>
                </a:solidFill>
              </a:rPr>
              <a:t>gr</a:t>
            </a:r>
            <a:endParaRPr lang="en-US" dirty="0">
              <a:solidFill>
                <a:schemeClr val="tx2"/>
              </a:solidFill>
            </a:endParaRPr>
          </a:p>
        </p:txBody>
      </p:sp>
      <p:sp>
        <p:nvSpPr>
          <p:cNvPr id="21" name="Rounded Rectangle 20"/>
          <p:cNvSpPr/>
          <p:nvPr/>
        </p:nvSpPr>
        <p:spPr>
          <a:xfrm>
            <a:off x="6553200" y="4648200"/>
            <a:ext cx="1905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dirty="0"/>
              <a:t> </a:t>
            </a:r>
            <a:r>
              <a:rPr lang="en-US" dirty="0">
                <a:solidFill>
                  <a:schemeClr val="tx2"/>
                </a:solidFill>
              </a:rPr>
              <a:t>147 </a:t>
            </a:r>
            <a:r>
              <a:rPr lang="en-US" dirty="0" err="1">
                <a:solidFill>
                  <a:schemeClr val="tx2"/>
                </a:solidFill>
              </a:rPr>
              <a:t>kalori</a:t>
            </a:r>
            <a:endParaRPr lang="en-US" dirty="0">
              <a:solidFill>
                <a:schemeClr val="tx2"/>
              </a:solidFill>
            </a:endParaRPr>
          </a:p>
          <a:p>
            <a:pPr fontAlgn="ctr"/>
            <a:r>
              <a:rPr lang="fi-FI" dirty="0">
                <a:solidFill>
                  <a:schemeClr val="tx2"/>
                </a:solidFill>
              </a:rPr>
              <a:t> </a:t>
            </a:r>
            <a:r>
              <a:rPr lang="fi-FI" b="1" dirty="0">
                <a:solidFill>
                  <a:schemeClr val="tx2"/>
                </a:solidFill>
              </a:rPr>
              <a:t> 1 g lemak</a:t>
            </a:r>
            <a:r>
              <a:rPr lang="fi-FI" dirty="0">
                <a:solidFill>
                  <a:schemeClr val="tx2"/>
                </a:solidFill>
              </a:rPr>
              <a:t>, 25gr karb, 12g prot. Serat 9 gr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a:xfrm>
            <a:off x="457200" y="1295400"/>
            <a:ext cx="8229600" cy="4525963"/>
          </a:xfrm>
        </p:spPr>
        <p:txBody>
          <a:bodyPr>
            <a:noAutofit/>
          </a:bodyPr>
          <a:lstStyle/>
          <a:p>
            <a:r>
              <a:rPr lang="en-US" sz="3200" dirty="0" err="1"/>
              <a:t>Batasi</a:t>
            </a:r>
            <a:r>
              <a:rPr lang="en-US" sz="3200" dirty="0"/>
              <a:t> </a:t>
            </a:r>
            <a:r>
              <a:rPr lang="en-US" sz="3200" dirty="0" err="1"/>
              <a:t>gorengan</a:t>
            </a:r>
            <a:r>
              <a:rPr lang="en-US" sz="3200" dirty="0"/>
              <a:t>  </a:t>
            </a:r>
            <a:r>
              <a:rPr lang="en-US" sz="3200" dirty="0">
                <a:sym typeface="Wingdings" pitchFamily="2" charset="2"/>
              </a:rPr>
              <a:t></a:t>
            </a:r>
            <a:r>
              <a:rPr lang="en-US" sz="3200" dirty="0" err="1"/>
              <a:t>meningkatkan</a:t>
            </a:r>
            <a:r>
              <a:rPr lang="en-US" sz="3200" dirty="0"/>
              <a:t> </a:t>
            </a:r>
            <a:r>
              <a:rPr lang="en-US" sz="3200" dirty="0" err="1"/>
              <a:t>sel–sel</a:t>
            </a:r>
            <a:r>
              <a:rPr lang="en-US" sz="3200" dirty="0"/>
              <a:t> </a:t>
            </a:r>
            <a:r>
              <a:rPr lang="en-US" sz="3200" dirty="0" err="1"/>
              <a:t>lemak</a:t>
            </a:r>
            <a:r>
              <a:rPr lang="en-US" sz="3200" dirty="0"/>
              <a:t> </a:t>
            </a:r>
            <a:r>
              <a:rPr lang="en-US" sz="3200" dirty="0" err="1"/>
              <a:t>dalam</a:t>
            </a:r>
            <a:r>
              <a:rPr lang="en-US" sz="3200" dirty="0"/>
              <a:t> </a:t>
            </a:r>
            <a:r>
              <a:rPr lang="en-US" sz="3200" dirty="0" err="1"/>
              <a:t>tubuh</a:t>
            </a:r>
            <a:r>
              <a:rPr lang="en-US" sz="3200" dirty="0"/>
              <a:t> </a:t>
            </a:r>
          </a:p>
          <a:p>
            <a:r>
              <a:rPr lang="en-US" sz="3200" dirty="0" err="1"/>
              <a:t>penyakit</a:t>
            </a:r>
            <a:r>
              <a:rPr lang="en-US" sz="3200" dirty="0"/>
              <a:t> yang </a:t>
            </a:r>
            <a:r>
              <a:rPr lang="en-US" sz="3200" dirty="0" err="1"/>
              <a:t>disebabkan</a:t>
            </a:r>
            <a:r>
              <a:rPr lang="en-US" sz="3200" dirty="0"/>
              <a:t> </a:t>
            </a:r>
            <a:r>
              <a:rPr lang="en-US" sz="3200" dirty="0" err="1"/>
              <a:t>lemak</a:t>
            </a:r>
            <a:r>
              <a:rPr lang="en-US" sz="3200" dirty="0"/>
              <a:t> : </a:t>
            </a:r>
            <a:r>
              <a:rPr lang="en-US" sz="3200" dirty="0" err="1"/>
              <a:t>gangguan</a:t>
            </a:r>
            <a:r>
              <a:rPr lang="en-US" sz="3200" dirty="0"/>
              <a:t> </a:t>
            </a:r>
            <a:r>
              <a:rPr lang="en-US" sz="3200" dirty="0" err="1"/>
              <a:t>pencernaan</a:t>
            </a:r>
            <a:r>
              <a:rPr lang="en-US" sz="3200" dirty="0"/>
              <a:t>, </a:t>
            </a:r>
            <a:r>
              <a:rPr lang="en-US" sz="3200" dirty="0" err="1"/>
              <a:t>jantung</a:t>
            </a:r>
            <a:r>
              <a:rPr lang="en-US" sz="3200" dirty="0"/>
              <a:t> </a:t>
            </a:r>
            <a:r>
              <a:rPr lang="en-US" sz="3200" dirty="0" err="1"/>
              <a:t>koroner</a:t>
            </a:r>
            <a:r>
              <a:rPr lang="en-US" sz="3200" dirty="0"/>
              <a:t> </a:t>
            </a:r>
            <a:r>
              <a:rPr lang="en-US" sz="3200" dirty="0" err="1"/>
              <a:t>dan</a:t>
            </a:r>
            <a:r>
              <a:rPr lang="en-US" sz="3200" dirty="0"/>
              <a:t> </a:t>
            </a:r>
            <a:r>
              <a:rPr lang="en-US" sz="3200" dirty="0" err="1"/>
              <a:t>hipertensi</a:t>
            </a:r>
            <a:endParaRPr lang="en-US" sz="3200" dirty="0"/>
          </a:p>
        </p:txBody>
      </p:sp>
      <p:pic>
        <p:nvPicPr>
          <p:cNvPr id="6" name="Content Placeholder 6"/>
          <p:cNvPicPr>
            <a:picLocks noChangeAspect="1" noChangeArrowheads="1"/>
          </p:cNvPicPr>
          <p:nvPr/>
        </p:nvPicPr>
        <p:blipFill>
          <a:blip r:embed="rId3" cstate="print"/>
          <a:srcRect/>
          <a:stretch>
            <a:fillRect/>
          </a:stretch>
        </p:blipFill>
        <p:spPr bwMode="auto">
          <a:xfrm>
            <a:off x="4800600" y="3733800"/>
            <a:ext cx="2641600" cy="1981200"/>
          </a:xfrm>
          <a:prstGeom prst="rect">
            <a:avLst/>
          </a:prstGeom>
          <a:ln>
            <a:noFill/>
          </a:ln>
          <a:effectLst>
            <a:softEdge rad="112500"/>
          </a:effectLst>
        </p:spPr>
      </p:pic>
      <p:pic>
        <p:nvPicPr>
          <p:cNvPr id="7" name="Picture 11"/>
          <p:cNvPicPr>
            <a:picLocks noChangeAspect="1" noChangeArrowheads="1"/>
          </p:cNvPicPr>
          <p:nvPr/>
        </p:nvPicPr>
        <p:blipFill>
          <a:blip r:embed="rId4" cstate="print"/>
          <a:srcRect/>
          <a:stretch>
            <a:fillRect/>
          </a:stretch>
        </p:blipFill>
        <p:spPr bwMode="auto">
          <a:xfrm>
            <a:off x="1295400" y="3429000"/>
            <a:ext cx="2424112" cy="2438400"/>
          </a:xfrm>
          <a:prstGeom prst="rect">
            <a:avLst/>
          </a:prstGeom>
          <a:ln>
            <a:noFill/>
          </a:ln>
          <a:effectLst>
            <a:softEdge rad="112500"/>
          </a:effectLst>
        </p:spPr>
      </p:pic>
      <p:sp>
        <p:nvSpPr>
          <p:cNvPr id="8" name="Oval 7"/>
          <p:cNvSpPr/>
          <p:nvPr/>
        </p:nvSpPr>
        <p:spPr>
          <a:xfrm>
            <a:off x="2209800" y="304800"/>
            <a:ext cx="4800600" cy="1066800"/>
          </a:xfrm>
          <a:prstGeom prst="ellipse">
            <a:avLst/>
          </a:prstGeom>
          <a:solidFill>
            <a:srgbClr val="FFFFCC"/>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tx2"/>
                </a:solidFill>
                <a:latin typeface="Arial Rounded MT Bold" pitchFamily="34" charset="0"/>
              </a:rPr>
              <a:t>Berbuka</a:t>
            </a:r>
            <a:endParaRPr lang="id-ID" sz="2800" dirty="0">
              <a:solidFill>
                <a:schemeClr val="tx2"/>
              </a:solidFill>
              <a:latin typeface="Arial Rounded MT Bold"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1143000"/>
          </a:xfrm>
        </p:spPr>
        <p:txBody>
          <a:bodyPr>
            <a:normAutofit fontScale="90000"/>
          </a:bodyPr>
          <a:lstStyle/>
          <a:p>
            <a:r>
              <a:rPr lang="en-US" dirty="0" err="1"/>
              <a:t>mitos</a:t>
            </a:r>
            <a:r>
              <a:rPr lang="en-US" dirty="0"/>
              <a:t> </a:t>
            </a:r>
            <a:r>
              <a:rPr lang="en-US" dirty="0" err="1"/>
              <a:t>berbuka</a:t>
            </a:r>
            <a:r>
              <a:rPr lang="en-US" dirty="0"/>
              <a:t> </a:t>
            </a:r>
            <a:r>
              <a:rPr lang="en-US" dirty="0" err="1"/>
              <a:t>puasa</a:t>
            </a:r>
            <a:r>
              <a:rPr lang="en-US" dirty="0"/>
              <a:t> </a:t>
            </a:r>
            <a:r>
              <a:rPr lang="en-US" dirty="0" err="1"/>
              <a:t>dengan</a:t>
            </a:r>
            <a:r>
              <a:rPr lang="en-US" dirty="0"/>
              <a:t> yang </a:t>
            </a:r>
            <a:r>
              <a:rPr lang="en-US" dirty="0" err="1"/>
              <a:t>manis</a:t>
            </a:r>
            <a:endParaRPr lang="en-US" dirty="0"/>
          </a:p>
        </p:txBody>
      </p:sp>
      <p:sp>
        <p:nvSpPr>
          <p:cNvPr id="7" name="Text Placeholder 6"/>
          <p:cNvSpPr>
            <a:spLocks noGrp="1"/>
          </p:cNvSpPr>
          <p:nvPr>
            <p:ph type="body" idx="1"/>
          </p:nvPr>
        </p:nvSpPr>
        <p:spPr>
          <a:xfrm>
            <a:off x="457200" y="1066800"/>
            <a:ext cx="4040188" cy="914400"/>
          </a:xfrm>
        </p:spPr>
        <p:txBody>
          <a:bodyPr>
            <a:normAutofit/>
          </a:bodyPr>
          <a:lstStyle/>
          <a:p>
            <a:r>
              <a:rPr lang="en-US" dirty="0" err="1"/>
              <a:t>Kenaikan</a:t>
            </a:r>
            <a:r>
              <a:rPr lang="en-US" dirty="0"/>
              <a:t> </a:t>
            </a:r>
            <a:r>
              <a:rPr lang="en-US" dirty="0" err="1"/>
              <a:t>kadar</a:t>
            </a:r>
            <a:r>
              <a:rPr lang="en-US" dirty="0"/>
              <a:t> </a:t>
            </a:r>
            <a:r>
              <a:rPr lang="en-US" dirty="0" err="1"/>
              <a:t>gula</a:t>
            </a:r>
            <a:r>
              <a:rPr lang="en-US" dirty="0"/>
              <a:t> </a:t>
            </a:r>
            <a:r>
              <a:rPr lang="en-US" dirty="0" err="1"/>
              <a:t>darah</a:t>
            </a:r>
            <a:r>
              <a:rPr lang="en-US" dirty="0"/>
              <a:t> </a:t>
            </a:r>
            <a:r>
              <a:rPr lang="en-US" dirty="0" err="1"/>
              <a:t>diikuti</a:t>
            </a:r>
            <a:r>
              <a:rPr lang="en-US" dirty="0"/>
              <a:t> </a:t>
            </a:r>
            <a:r>
              <a:rPr lang="en-US" dirty="0" err="1"/>
              <a:t>kenaikan</a:t>
            </a:r>
            <a:r>
              <a:rPr lang="en-US" dirty="0"/>
              <a:t> insulin</a:t>
            </a:r>
          </a:p>
        </p:txBody>
      </p:sp>
      <p:pic>
        <p:nvPicPr>
          <p:cNvPr id="4098" name="Picture 2" descr="D:\PRAKTEK GK\puasa\insulin-typical1.jpg"/>
          <p:cNvPicPr>
            <a:picLocks noGrp="1" noChangeAspect="1" noChangeArrowheads="1"/>
          </p:cNvPicPr>
          <p:nvPr>
            <p:ph sz="half" idx="2"/>
          </p:nvPr>
        </p:nvPicPr>
        <p:blipFill>
          <a:blip r:embed="rId3" cstate="print"/>
          <a:stretch>
            <a:fillRect/>
          </a:stretch>
        </p:blipFill>
        <p:spPr bwMode="auto">
          <a:xfrm>
            <a:off x="457200" y="2615699"/>
            <a:ext cx="4040188" cy="3069640"/>
          </a:xfrm>
          <a:prstGeom prst="rect">
            <a:avLst/>
          </a:prstGeom>
          <a:noFill/>
        </p:spPr>
      </p:pic>
      <p:sp>
        <p:nvSpPr>
          <p:cNvPr id="8" name="Text Placeholder 7"/>
          <p:cNvSpPr>
            <a:spLocks noGrp="1"/>
          </p:cNvSpPr>
          <p:nvPr>
            <p:ph type="body" sz="quarter" idx="3"/>
          </p:nvPr>
        </p:nvSpPr>
        <p:spPr>
          <a:xfrm>
            <a:off x="4800600" y="1143000"/>
            <a:ext cx="3962400" cy="990599"/>
          </a:xfrm>
        </p:spPr>
        <p:txBody>
          <a:bodyPr>
            <a:normAutofit fontScale="85000" lnSpcReduction="10000"/>
          </a:bodyPr>
          <a:lstStyle/>
          <a:p>
            <a:r>
              <a:rPr lang="en-US" dirty="0" err="1"/>
              <a:t>respon</a:t>
            </a:r>
            <a:r>
              <a:rPr lang="en-US" dirty="0"/>
              <a:t> insulin </a:t>
            </a:r>
            <a:r>
              <a:rPr lang="en-US" dirty="0" err="1"/>
              <a:t>pada</a:t>
            </a:r>
            <a:r>
              <a:rPr lang="en-US" dirty="0"/>
              <a:t> </a:t>
            </a:r>
            <a:r>
              <a:rPr lang="en-US" dirty="0" err="1"/>
              <a:t>makanan</a:t>
            </a:r>
            <a:r>
              <a:rPr lang="en-US" dirty="0"/>
              <a:t> yang </a:t>
            </a:r>
            <a:r>
              <a:rPr lang="en-US" dirty="0" err="1"/>
              <a:t>tinggi</a:t>
            </a:r>
            <a:r>
              <a:rPr lang="en-US" dirty="0"/>
              <a:t> </a:t>
            </a:r>
            <a:r>
              <a:rPr lang="en-US" dirty="0" err="1"/>
              <a:t>gula</a:t>
            </a:r>
            <a:r>
              <a:rPr lang="en-US" dirty="0"/>
              <a:t>/ </a:t>
            </a:r>
            <a:r>
              <a:rPr lang="en-US" dirty="0" err="1"/>
              <a:t>karbohidrat</a:t>
            </a:r>
            <a:r>
              <a:rPr lang="en-US" dirty="0"/>
              <a:t> </a:t>
            </a:r>
            <a:r>
              <a:rPr lang="en-US" dirty="0" err="1"/>
              <a:t>sederhana</a:t>
            </a:r>
            <a:r>
              <a:rPr lang="en-US" dirty="0"/>
              <a:t>, </a:t>
            </a:r>
            <a:r>
              <a:rPr lang="en-US" dirty="0" err="1"/>
              <a:t>rendah</a:t>
            </a:r>
            <a:r>
              <a:rPr lang="en-US" dirty="0"/>
              <a:t> </a:t>
            </a:r>
            <a:r>
              <a:rPr lang="en-US" dirty="0" err="1"/>
              <a:t>lemak</a:t>
            </a:r>
            <a:r>
              <a:rPr lang="en-US" dirty="0"/>
              <a:t> </a:t>
            </a:r>
            <a:r>
              <a:rPr lang="en-US" dirty="0" err="1"/>
              <a:t>dan</a:t>
            </a:r>
            <a:r>
              <a:rPr lang="en-US" dirty="0"/>
              <a:t> </a:t>
            </a:r>
            <a:r>
              <a:rPr lang="en-US" dirty="0" err="1"/>
              <a:t>rendah</a:t>
            </a:r>
            <a:r>
              <a:rPr lang="en-US" dirty="0"/>
              <a:t> protein</a:t>
            </a:r>
          </a:p>
        </p:txBody>
      </p:sp>
      <p:pic>
        <p:nvPicPr>
          <p:cNvPr id="10" name="Picture 2" descr="D:\PRAKTEK GK\puasa\Resep SOP buah seger enak banget oleh fuji2802 - Cookpad_files\insulin.gif"/>
          <p:cNvPicPr>
            <a:picLocks noChangeAspect="1" noChangeArrowheads="1"/>
          </p:cNvPicPr>
          <p:nvPr/>
        </p:nvPicPr>
        <p:blipFill>
          <a:blip r:embed="rId4" cstate="print"/>
          <a:stretch>
            <a:fillRect/>
          </a:stretch>
        </p:blipFill>
        <p:spPr bwMode="auto">
          <a:xfrm>
            <a:off x="228600" y="1981200"/>
            <a:ext cx="4572000" cy="4038600"/>
          </a:xfrm>
          <a:prstGeom prst="rect">
            <a:avLst/>
          </a:prstGeom>
          <a:ln>
            <a:noFill/>
          </a:ln>
          <a:effectLst>
            <a:softEdge rad="112500"/>
          </a:effectLst>
        </p:spPr>
      </p:pic>
      <p:sp>
        <p:nvSpPr>
          <p:cNvPr id="11" name="TextBox 10"/>
          <p:cNvSpPr txBox="1"/>
          <p:nvPr/>
        </p:nvSpPr>
        <p:spPr>
          <a:xfrm>
            <a:off x="4953000" y="5410200"/>
            <a:ext cx="38862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err="1"/>
              <a:t>Lonjakan</a:t>
            </a:r>
            <a:r>
              <a:rPr lang="en-US" dirty="0"/>
              <a:t> insulin -&gt; </a:t>
            </a:r>
            <a:r>
              <a:rPr lang="en-US" dirty="0" err="1"/>
              <a:t>menyimpan</a:t>
            </a:r>
            <a:r>
              <a:rPr lang="en-US" dirty="0"/>
              <a:t> </a:t>
            </a:r>
            <a:r>
              <a:rPr lang="en-US" dirty="0" err="1"/>
              <a:t>gula</a:t>
            </a:r>
            <a:r>
              <a:rPr lang="en-US" dirty="0"/>
              <a:t> -&gt; </a:t>
            </a:r>
            <a:r>
              <a:rPr lang="en-US" dirty="0" err="1"/>
              <a:t>simpanan</a:t>
            </a:r>
            <a:r>
              <a:rPr lang="en-US" dirty="0"/>
              <a:t> </a:t>
            </a:r>
            <a:r>
              <a:rPr lang="en-US" dirty="0" err="1"/>
              <a:t>lemak</a:t>
            </a:r>
            <a:r>
              <a:rPr lang="en-US" dirty="0"/>
              <a:t> </a:t>
            </a:r>
          </a:p>
        </p:txBody>
      </p:sp>
      <p:pic>
        <p:nvPicPr>
          <p:cNvPr id="1026" name="Picture 2" descr="D:\PRAKTEK GK\puasa\insulin-typical1.jpg"/>
          <p:cNvPicPr>
            <a:picLocks noGrp="1" noChangeAspect="1" noChangeArrowheads="1"/>
          </p:cNvPicPr>
          <p:nvPr>
            <p:ph sz="quarter" idx="4"/>
          </p:nvPr>
        </p:nvPicPr>
        <p:blipFill>
          <a:blip r:embed="rId3" cstate="print"/>
          <a:srcRect/>
          <a:stretch>
            <a:fillRect/>
          </a:stretch>
        </p:blipFill>
        <p:spPr bwMode="auto">
          <a:xfrm>
            <a:off x="4800600" y="2263154"/>
            <a:ext cx="4041775" cy="3070846"/>
          </a:xfrm>
          <a:prstGeom prst="rect">
            <a:avLst/>
          </a:prstGeom>
          <a:ln>
            <a:noFill/>
          </a:ln>
          <a:effectLst>
            <a:softEdge rad="11250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457200"/>
            <a:ext cx="8229600" cy="2286000"/>
          </a:xfrm>
        </p:spPr>
        <p:txBody>
          <a:bodyPr>
            <a:normAutofit fontScale="85000" lnSpcReduction="20000"/>
          </a:bodyPr>
          <a:lstStyle/>
          <a:p>
            <a:r>
              <a:rPr lang="en-US" sz="2800" dirty="0" err="1"/>
              <a:t>Dianjurkan</a:t>
            </a:r>
            <a:r>
              <a:rPr lang="en-US" sz="2800" dirty="0"/>
              <a:t> </a:t>
            </a:r>
            <a:r>
              <a:rPr lang="en-US" sz="2800" dirty="0" err="1"/>
              <a:t>untuk</a:t>
            </a:r>
            <a:r>
              <a:rPr lang="en-US" sz="2800" dirty="0"/>
              <a:t> </a:t>
            </a:r>
            <a:r>
              <a:rPr lang="en-US" sz="2800" dirty="0" err="1"/>
              <a:t>mengkonsumsi</a:t>
            </a:r>
            <a:r>
              <a:rPr lang="en-US" sz="2800" dirty="0"/>
              <a:t> </a:t>
            </a:r>
            <a:r>
              <a:rPr lang="en-US" sz="2800" dirty="0" err="1"/>
              <a:t>makanan</a:t>
            </a:r>
            <a:r>
              <a:rPr lang="en-US" sz="2800" dirty="0"/>
              <a:t> yang </a:t>
            </a:r>
            <a:r>
              <a:rPr lang="en-US" sz="2800" dirty="0" err="1"/>
              <a:t>lambat</a:t>
            </a:r>
            <a:r>
              <a:rPr lang="en-US" sz="2800" dirty="0"/>
              <a:t> </a:t>
            </a:r>
            <a:r>
              <a:rPr lang="en-US" sz="2800" dirty="0" err="1"/>
              <a:t>di</a:t>
            </a:r>
            <a:r>
              <a:rPr lang="en-US" sz="2800" dirty="0"/>
              <a:t> </a:t>
            </a:r>
            <a:r>
              <a:rPr lang="en-US" sz="2800" dirty="0" err="1"/>
              <a:t>cerna</a:t>
            </a:r>
            <a:r>
              <a:rPr lang="en-US" sz="2800" dirty="0"/>
              <a:t> </a:t>
            </a:r>
            <a:r>
              <a:rPr lang="en-US" sz="2800" dirty="0" err="1"/>
              <a:t>dan</a:t>
            </a:r>
            <a:r>
              <a:rPr lang="en-US" sz="2800" dirty="0"/>
              <a:t> </a:t>
            </a:r>
            <a:r>
              <a:rPr lang="en-US" sz="2800" dirty="0" err="1"/>
              <a:t>memiliki</a:t>
            </a:r>
            <a:r>
              <a:rPr lang="en-US" sz="2800" dirty="0"/>
              <a:t> </a:t>
            </a:r>
            <a:r>
              <a:rPr lang="en-US" sz="2800" dirty="0" err="1"/>
              <a:t>serat</a:t>
            </a:r>
            <a:r>
              <a:rPr lang="en-US" sz="2800" dirty="0"/>
              <a:t> yang </a:t>
            </a:r>
            <a:r>
              <a:rPr lang="en-US" sz="2800" dirty="0" err="1"/>
              <a:t>tinggi</a:t>
            </a:r>
            <a:r>
              <a:rPr lang="en-US" sz="2800" dirty="0"/>
              <a:t>.</a:t>
            </a:r>
          </a:p>
          <a:p>
            <a:r>
              <a:rPr lang="en-US" sz="2800" dirty="0"/>
              <a:t> snack yang </a:t>
            </a:r>
            <a:r>
              <a:rPr lang="en-US" sz="2800" dirty="0" err="1"/>
              <a:t>tinggi</a:t>
            </a:r>
            <a:r>
              <a:rPr lang="en-US" sz="2800" dirty="0"/>
              <a:t> </a:t>
            </a:r>
            <a:r>
              <a:rPr lang="en-US" sz="2800" dirty="0" err="1"/>
              <a:t>serat</a:t>
            </a:r>
            <a:endParaRPr lang="en-US" sz="2800" dirty="0"/>
          </a:p>
          <a:p>
            <a:r>
              <a:rPr lang="en-US" sz="2800" dirty="0"/>
              <a:t> </a:t>
            </a:r>
            <a:r>
              <a:rPr lang="en-US" sz="2800" dirty="0" err="1"/>
              <a:t>gandum</a:t>
            </a:r>
            <a:r>
              <a:rPr lang="en-US" sz="2800" dirty="0"/>
              <a:t>, </a:t>
            </a:r>
            <a:r>
              <a:rPr lang="en-US" sz="2800" dirty="0" err="1"/>
              <a:t>padi–padian</a:t>
            </a:r>
            <a:r>
              <a:rPr lang="en-US" sz="2800" dirty="0"/>
              <a:t>, </a:t>
            </a:r>
          </a:p>
          <a:p>
            <a:r>
              <a:rPr lang="en-US" sz="2800" dirty="0" err="1"/>
              <a:t>kacang-kacangan</a:t>
            </a:r>
            <a:r>
              <a:rPr lang="en-US" sz="2800" dirty="0"/>
              <a:t>, </a:t>
            </a:r>
            <a:r>
              <a:rPr lang="en-US" sz="2800" dirty="0" err="1"/>
              <a:t>biji–bijian</a:t>
            </a:r>
            <a:r>
              <a:rPr lang="en-US" sz="2800" dirty="0"/>
              <a:t> </a:t>
            </a:r>
          </a:p>
          <a:p>
            <a:r>
              <a:rPr lang="en-US" sz="2800" dirty="0" err="1"/>
              <a:t>dan</a:t>
            </a:r>
            <a:r>
              <a:rPr lang="en-US" sz="2800" dirty="0"/>
              <a:t> </a:t>
            </a:r>
            <a:r>
              <a:rPr lang="en-US" sz="2800" dirty="0" err="1"/>
              <a:t>nasi</a:t>
            </a:r>
            <a:r>
              <a:rPr lang="en-US" sz="2800" dirty="0"/>
              <a:t> </a:t>
            </a:r>
            <a:r>
              <a:rPr lang="en-US" sz="2800" dirty="0" err="1"/>
              <a:t>merah</a:t>
            </a:r>
            <a:endParaRPr lang="en-US" sz="2800" dirty="0"/>
          </a:p>
        </p:txBody>
      </p:sp>
      <p:pic>
        <p:nvPicPr>
          <p:cNvPr id="8" name="Picture 2"/>
          <p:cNvPicPr>
            <a:picLocks noChangeAspect="1" noChangeArrowheads="1"/>
          </p:cNvPicPr>
          <p:nvPr/>
        </p:nvPicPr>
        <p:blipFill>
          <a:blip r:embed="rId3" cstate="print"/>
          <a:srcRect/>
          <a:stretch>
            <a:fillRect/>
          </a:stretch>
        </p:blipFill>
        <p:spPr bwMode="auto">
          <a:xfrm>
            <a:off x="3733800" y="4702563"/>
            <a:ext cx="1676400" cy="2155437"/>
          </a:xfrm>
          <a:prstGeom prst="rect">
            <a:avLst/>
          </a:prstGeom>
          <a:ln>
            <a:noFill/>
          </a:ln>
          <a:effectLst>
            <a:softEdge rad="112500"/>
          </a:effectLst>
        </p:spPr>
      </p:pic>
      <p:pic>
        <p:nvPicPr>
          <p:cNvPr id="102402" name="Picture 2" descr="D:\PRAKTEK GK\puasa\manfaat-kacang-merah-untuk-ibu-hamil-730x430.png"/>
          <p:cNvPicPr>
            <a:picLocks noChangeAspect="1" noChangeArrowheads="1"/>
          </p:cNvPicPr>
          <p:nvPr/>
        </p:nvPicPr>
        <p:blipFill>
          <a:blip r:embed="rId4" cstate="print"/>
          <a:srcRect/>
          <a:stretch>
            <a:fillRect/>
          </a:stretch>
        </p:blipFill>
        <p:spPr bwMode="auto">
          <a:xfrm>
            <a:off x="381000" y="4038600"/>
            <a:ext cx="2762250" cy="2209800"/>
          </a:xfrm>
          <a:prstGeom prst="rect">
            <a:avLst/>
          </a:prstGeom>
          <a:ln>
            <a:noFill/>
          </a:ln>
          <a:effectLst>
            <a:softEdge rad="112500"/>
          </a:effectLst>
        </p:spPr>
      </p:pic>
      <p:pic>
        <p:nvPicPr>
          <p:cNvPr id="13" name="Picture 2"/>
          <p:cNvPicPr>
            <a:picLocks noChangeAspect="1" noChangeArrowheads="1"/>
          </p:cNvPicPr>
          <p:nvPr/>
        </p:nvPicPr>
        <p:blipFill>
          <a:blip r:embed="rId5" cstate="print"/>
          <a:srcRect/>
          <a:stretch>
            <a:fillRect/>
          </a:stretch>
        </p:blipFill>
        <p:spPr bwMode="auto">
          <a:xfrm>
            <a:off x="3733800" y="2514600"/>
            <a:ext cx="1600200" cy="2133600"/>
          </a:xfrm>
          <a:prstGeom prst="rect">
            <a:avLst/>
          </a:prstGeom>
          <a:ln>
            <a:noFill/>
          </a:ln>
          <a:effectLst>
            <a:softEdge rad="112500"/>
          </a:effectLst>
        </p:spPr>
      </p:pic>
      <p:pic>
        <p:nvPicPr>
          <p:cNvPr id="102403" name="Picture 3" descr="D:\PRAKTEK GK\puasa\kacang-rebus.jpg"/>
          <p:cNvPicPr>
            <a:picLocks noChangeAspect="1" noChangeArrowheads="1"/>
          </p:cNvPicPr>
          <p:nvPr/>
        </p:nvPicPr>
        <p:blipFill>
          <a:blip r:embed="rId6" cstate="print"/>
          <a:srcRect/>
          <a:stretch>
            <a:fillRect/>
          </a:stretch>
        </p:blipFill>
        <p:spPr bwMode="auto">
          <a:xfrm>
            <a:off x="6019800" y="2667000"/>
            <a:ext cx="2590800" cy="1371600"/>
          </a:xfrm>
          <a:prstGeom prst="rect">
            <a:avLst/>
          </a:prstGeom>
          <a:ln>
            <a:noFill/>
          </a:ln>
          <a:effectLst>
            <a:softEdge rad="112500"/>
          </a:effectLst>
        </p:spPr>
      </p:pic>
      <p:pic>
        <p:nvPicPr>
          <p:cNvPr id="6146" name="Picture 2" descr="D:\PRAKTEK GK\puasa\KE.jpg"/>
          <p:cNvPicPr>
            <a:picLocks noChangeAspect="1" noChangeArrowheads="1"/>
          </p:cNvPicPr>
          <p:nvPr/>
        </p:nvPicPr>
        <p:blipFill>
          <a:blip r:embed="rId7" cstate="print"/>
          <a:srcRect/>
          <a:stretch>
            <a:fillRect/>
          </a:stretch>
        </p:blipFill>
        <p:spPr bwMode="auto">
          <a:xfrm>
            <a:off x="6019800" y="4114800"/>
            <a:ext cx="2590800" cy="2133600"/>
          </a:xfrm>
          <a:prstGeom prst="rect">
            <a:avLst/>
          </a:prstGeom>
          <a:ln>
            <a:noFill/>
          </a:ln>
          <a:effectLst>
            <a:softEdge rad="112500"/>
          </a:effectLst>
        </p:spPr>
      </p:pic>
      <p:pic>
        <p:nvPicPr>
          <p:cNvPr id="10" name="Picture 9"/>
          <p:cNvPicPr/>
          <p:nvPr/>
        </p:nvPicPr>
        <p:blipFill>
          <a:blip r:embed="rId8" cstate="print"/>
          <a:srcRect/>
          <a:stretch>
            <a:fillRect/>
          </a:stretch>
        </p:blipFill>
        <p:spPr bwMode="auto">
          <a:xfrm>
            <a:off x="381000" y="2667000"/>
            <a:ext cx="2768352" cy="1219200"/>
          </a:xfrm>
          <a:prstGeom prst="rect">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b="1" dirty="0" err="1">
                <a:solidFill>
                  <a:schemeClr val="accent3">
                    <a:lumMod val="75000"/>
                  </a:schemeClr>
                </a:solidFill>
                <a:effectLst>
                  <a:outerShdw blurRad="38100" dist="38100" dir="2700000" algn="tl">
                    <a:srgbClr val="000000">
                      <a:alpha val="43137"/>
                    </a:srgbClr>
                  </a:outerShdw>
                </a:effectLst>
                <a:latin typeface="Algerian" pitchFamily="82" charset="0"/>
              </a:rPr>
              <a:t>Gula</a:t>
            </a:r>
            <a:r>
              <a:rPr lang="en-US" b="1" dirty="0">
                <a:solidFill>
                  <a:schemeClr val="accent3">
                    <a:lumMod val="75000"/>
                  </a:schemeClr>
                </a:solidFill>
                <a:effectLst>
                  <a:outerShdw blurRad="38100" dist="38100" dir="2700000" algn="tl">
                    <a:srgbClr val="000000">
                      <a:alpha val="43137"/>
                    </a:srgbClr>
                  </a:outerShdw>
                </a:effectLst>
                <a:latin typeface="Algerian" pitchFamily="82" charset="0"/>
              </a:rPr>
              <a:t> </a:t>
            </a:r>
            <a:r>
              <a:rPr lang="en-US" b="1" dirty="0" err="1">
                <a:solidFill>
                  <a:schemeClr val="accent3">
                    <a:lumMod val="75000"/>
                  </a:schemeClr>
                </a:solidFill>
                <a:effectLst>
                  <a:outerShdw blurRad="38100" dist="38100" dir="2700000" algn="tl">
                    <a:srgbClr val="000000">
                      <a:alpha val="43137"/>
                    </a:srgbClr>
                  </a:outerShdw>
                </a:effectLst>
                <a:latin typeface="Algerian" pitchFamily="82" charset="0"/>
              </a:rPr>
              <a:t>stevia</a:t>
            </a:r>
            <a:endParaRPr lang="en-US" b="1" dirty="0">
              <a:solidFill>
                <a:schemeClr val="accent3">
                  <a:lumMod val="75000"/>
                </a:schemeClr>
              </a:solidFill>
              <a:effectLst>
                <a:outerShdw blurRad="38100" dist="38100" dir="2700000" algn="tl">
                  <a:srgbClr val="000000">
                    <a:alpha val="43137"/>
                  </a:srgbClr>
                </a:outerShdw>
              </a:effectLst>
              <a:latin typeface="Algerian" pitchFamily="82" charset="0"/>
            </a:endParaRPr>
          </a:p>
        </p:txBody>
      </p:sp>
      <p:sp>
        <p:nvSpPr>
          <p:cNvPr id="3" name="Content Placeholder 2"/>
          <p:cNvSpPr>
            <a:spLocks noGrp="1"/>
          </p:cNvSpPr>
          <p:nvPr>
            <p:ph idx="1"/>
          </p:nvPr>
        </p:nvSpPr>
        <p:spPr/>
        <p:txBody>
          <a:bodyPr/>
          <a:lstStyle/>
          <a:p>
            <a:endParaRPr lang="en-US"/>
          </a:p>
        </p:txBody>
      </p:sp>
      <p:pic>
        <p:nvPicPr>
          <p:cNvPr id="7170" name="Picture 2" descr="D:\PRAKTEK GK\puasa\daun-stevia.jpg"/>
          <p:cNvPicPr>
            <a:picLocks noChangeAspect="1" noChangeArrowheads="1"/>
          </p:cNvPicPr>
          <p:nvPr/>
        </p:nvPicPr>
        <p:blipFill>
          <a:blip r:embed="rId2" cstate="print"/>
          <a:srcRect/>
          <a:stretch>
            <a:fillRect/>
          </a:stretch>
        </p:blipFill>
        <p:spPr bwMode="auto">
          <a:xfrm>
            <a:off x="609600" y="1143000"/>
            <a:ext cx="7772400" cy="5231423"/>
          </a:xfrm>
          <a:prstGeom prst="rect">
            <a:avLst/>
          </a:prstGeom>
          <a:ln>
            <a:noFill/>
          </a:ln>
          <a:effectLst>
            <a:softEdge rad="11250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Autofit/>
          </a:bodyPr>
          <a:lstStyle/>
          <a:p>
            <a:endParaRPr lang="en-US" sz="3600" dirty="0"/>
          </a:p>
        </p:txBody>
      </p:sp>
      <p:pic>
        <p:nvPicPr>
          <p:cNvPr id="79877" name="Picture 5" descr="C:\Documents and Settings\ACER\My Documents\Bluetooth Exchange Folder\IMG_20160519_094759_004.jpg"/>
          <p:cNvPicPr>
            <a:picLocks noGrp="1" noChangeAspect="1" noChangeArrowheads="1"/>
          </p:cNvPicPr>
          <p:nvPr>
            <p:ph sz="half" idx="1"/>
          </p:nvPr>
        </p:nvPicPr>
        <p:blipFill>
          <a:blip r:embed="rId3" cstate="print"/>
          <a:stretch>
            <a:fillRect/>
          </a:stretch>
        </p:blipFill>
        <p:spPr bwMode="auto">
          <a:xfrm>
            <a:off x="76200" y="1828800"/>
            <a:ext cx="4038600" cy="3511338"/>
          </a:xfrm>
          <a:prstGeom prst="rect">
            <a:avLst/>
          </a:prstGeom>
          <a:ln>
            <a:noFill/>
          </a:ln>
          <a:effectLst>
            <a:softEdge rad="112500"/>
          </a:effectLst>
        </p:spPr>
      </p:pic>
      <p:pic>
        <p:nvPicPr>
          <p:cNvPr id="79878" name="Picture 6" descr="C:\Documents and Settings\ACER\My Documents\Bluetooth Exchange Folder\IMG_20160519_105400_953.jpg"/>
          <p:cNvPicPr>
            <a:picLocks noGrp="1" noChangeAspect="1" noChangeArrowheads="1"/>
          </p:cNvPicPr>
          <p:nvPr>
            <p:ph sz="half" idx="2"/>
          </p:nvPr>
        </p:nvPicPr>
        <p:blipFill>
          <a:blip r:embed="rId4" cstate="print"/>
          <a:stretch>
            <a:fillRect/>
          </a:stretch>
        </p:blipFill>
        <p:spPr bwMode="auto">
          <a:xfrm rot="5400000">
            <a:off x="4853780" y="1318419"/>
            <a:ext cx="3505202" cy="4525963"/>
          </a:xfrm>
          <a:prstGeom prst="rect">
            <a:avLst/>
          </a:prstGeom>
          <a:ln>
            <a:noFill/>
          </a:ln>
          <a:effectLst>
            <a:softEdge rad="112500"/>
          </a:effectLst>
        </p:spPr>
      </p:pic>
      <p:sp>
        <p:nvSpPr>
          <p:cNvPr id="11" name="Rounded Rectangle 10"/>
          <p:cNvSpPr/>
          <p:nvPr/>
        </p:nvSpPr>
        <p:spPr>
          <a:xfrm>
            <a:off x="609600" y="533400"/>
            <a:ext cx="7620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4000" dirty="0">
                <a:solidFill>
                  <a:schemeClr val="accent3">
                    <a:lumMod val="75000"/>
                  </a:schemeClr>
                </a:solidFill>
              </a:rPr>
              <a:t>Contoh Menu </a:t>
            </a:r>
            <a:r>
              <a:rPr lang="en-US" sz="4000" dirty="0" err="1">
                <a:solidFill>
                  <a:schemeClr val="accent3">
                    <a:lumMod val="75000"/>
                  </a:schemeClr>
                </a:solidFill>
              </a:rPr>
              <a:t>Makan</a:t>
            </a:r>
            <a:r>
              <a:rPr lang="en-US" sz="4000" dirty="0">
                <a:solidFill>
                  <a:schemeClr val="accent3">
                    <a:lumMod val="75000"/>
                  </a:schemeClr>
                </a:solidFill>
              </a:rPr>
              <a:t> </a:t>
            </a:r>
            <a:r>
              <a:rPr lang="en-US" sz="4000" dirty="0" err="1">
                <a:solidFill>
                  <a:schemeClr val="accent3">
                    <a:lumMod val="75000"/>
                  </a:schemeClr>
                </a:solidFill>
              </a:rPr>
              <a:t>besar</a:t>
            </a:r>
            <a:r>
              <a:rPr lang="id-ID" sz="4000" dirty="0">
                <a:solidFill>
                  <a:schemeClr val="accent3">
                    <a:lumMod val="75000"/>
                  </a:schemeClr>
                </a:solidFill>
              </a:rPr>
              <a:t> </a:t>
            </a:r>
            <a:r>
              <a:rPr lang="en-US" sz="4000" dirty="0">
                <a:solidFill>
                  <a:schemeClr val="accent3">
                    <a:lumMod val="75000"/>
                  </a:schemeClr>
                </a:solidFill>
              </a:rPr>
              <a:t>BERBUKA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Down Arrow 10"/>
          <p:cNvSpPr/>
          <p:nvPr/>
        </p:nvSpPr>
        <p:spPr>
          <a:xfrm flipH="1" flipV="1">
            <a:off x="2514600" y="5105400"/>
            <a:ext cx="4343400" cy="1600200"/>
          </a:xfrm>
          <a:prstGeom prst="downArrow">
            <a:avLst/>
          </a:prstGeom>
          <a:solidFill>
            <a:srgbClr val="E1DB69">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pic>
        <p:nvPicPr>
          <p:cNvPr id="5" name="Picture 4"/>
          <p:cNvPicPr/>
          <p:nvPr/>
        </p:nvPicPr>
        <p:blipFill>
          <a:blip r:embed="rId3" cstate="print"/>
          <a:srcRect/>
          <a:stretch>
            <a:fillRect/>
          </a:stretch>
        </p:blipFill>
        <p:spPr bwMode="auto">
          <a:xfrm>
            <a:off x="609600" y="381000"/>
            <a:ext cx="3124200" cy="2438400"/>
          </a:xfrm>
          <a:prstGeom prst="rect">
            <a:avLst/>
          </a:prstGeom>
          <a:ln>
            <a:noFill/>
          </a:ln>
          <a:effectLst>
            <a:softEdge rad="112500"/>
          </a:effectLst>
        </p:spPr>
      </p:pic>
      <p:pic>
        <p:nvPicPr>
          <p:cNvPr id="7" name="Picture 6"/>
          <p:cNvPicPr/>
          <p:nvPr/>
        </p:nvPicPr>
        <p:blipFill>
          <a:blip r:embed="rId4" cstate="print"/>
          <a:srcRect/>
          <a:stretch>
            <a:fillRect/>
          </a:stretch>
        </p:blipFill>
        <p:spPr bwMode="auto">
          <a:xfrm>
            <a:off x="2590800" y="2819400"/>
            <a:ext cx="3896072" cy="2175792"/>
          </a:xfrm>
          <a:prstGeom prst="rect">
            <a:avLst/>
          </a:prstGeom>
          <a:ln>
            <a:noFill/>
          </a:ln>
          <a:effectLst>
            <a:softEdge rad="112500"/>
          </a:effectLst>
        </p:spPr>
      </p:pic>
      <p:sp>
        <p:nvSpPr>
          <p:cNvPr id="8" name="Rounded Rectangle 7"/>
          <p:cNvSpPr/>
          <p:nvPr/>
        </p:nvSpPr>
        <p:spPr>
          <a:xfrm>
            <a:off x="3505200" y="5410200"/>
            <a:ext cx="2209800" cy="990600"/>
          </a:xfrm>
          <a:prstGeom prst="round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t>CEMILAN BA</a:t>
            </a:r>
            <a:r>
              <a:rPr lang="id-ID" b="1" dirty="0"/>
              <a:t>’</a:t>
            </a:r>
            <a:r>
              <a:rPr lang="en-US" b="1" dirty="0"/>
              <a:t>DA TARAWIH</a:t>
            </a:r>
          </a:p>
        </p:txBody>
      </p:sp>
      <p:pic>
        <p:nvPicPr>
          <p:cNvPr id="9" name="Picture 7" descr="20"/>
          <p:cNvPicPr>
            <a:picLocks noChangeAspect="1" noChangeArrowheads="1"/>
          </p:cNvPicPr>
          <p:nvPr/>
        </p:nvPicPr>
        <p:blipFill>
          <a:blip r:embed="rId5" cstate="print"/>
          <a:srcRect/>
          <a:stretch>
            <a:fillRect/>
          </a:stretch>
        </p:blipFill>
        <p:spPr bwMode="auto">
          <a:xfrm>
            <a:off x="5029200" y="350544"/>
            <a:ext cx="3417888" cy="2392656"/>
          </a:xfrm>
          <a:prstGeom prst="rect">
            <a:avLst/>
          </a:prstGeom>
          <a:ln>
            <a:noFill/>
          </a:ln>
          <a:effectLst>
            <a:softEdge rad="112500"/>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533400"/>
          </a:xfrm>
        </p:spPr>
        <p:txBody>
          <a:bodyPr>
            <a:normAutofit fontScale="90000"/>
          </a:bodyPr>
          <a:lstStyle/>
          <a:p>
            <a:pPr>
              <a:defRPr/>
            </a:pPr>
            <a:r>
              <a:rPr lang="id-ID" b="1" dirty="0">
                <a:latin typeface="Aharoni" pitchFamily="2" charset="-79"/>
                <a:cs typeface="Aharoni" pitchFamily="2" charset="-79"/>
              </a:rPr>
              <a:t>Mengapa sayur dan buah?</a:t>
            </a:r>
            <a:endParaRPr lang="en-US" b="1" dirty="0">
              <a:latin typeface="Aharoni" pitchFamily="2" charset="-79"/>
              <a:cs typeface="Aharoni" pitchFamily="2" charset="-79"/>
            </a:endParaRPr>
          </a:p>
        </p:txBody>
      </p:sp>
      <p:sp>
        <p:nvSpPr>
          <p:cNvPr id="25603" name="Content Placeholder 2"/>
          <p:cNvSpPr>
            <a:spLocks noGrp="1"/>
          </p:cNvSpPr>
          <p:nvPr>
            <p:ph idx="1"/>
          </p:nvPr>
        </p:nvSpPr>
        <p:spPr>
          <a:xfrm>
            <a:off x="304800" y="914400"/>
            <a:ext cx="8839200" cy="3886200"/>
          </a:xfrm>
        </p:spPr>
        <p:txBody>
          <a:bodyPr>
            <a:normAutofit/>
          </a:bodyPr>
          <a:lstStyle/>
          <a:p>
            <a:r>
              <a:rPr lang="id-ID" sz="2800" dirty="0"/>
              <a:t>K</a:t>
            </a:r>
            <a:r>
              <a:rPr lang="en-US" sz="2800" dirty="0" err="1"/>
              <a:t>aya</a:t>
            </a:r>
            <a:r>
              <a:rPr lang="en-US" sz="2800" dirty="0"/>
              <a:t> </a:t>
            </a:r>
            <a:r>
              <a:rPr lang="en-US" sz="2800" dirty="0" err="1"/>
              <a:t>akan</a:t>
            </a:r>
            <a:r>
              <a:rPr lang="en-US" sz="2800" dirty="0"/>
              <a:t> </a:t>
            </a:r>
            <a:r>
              <a:rPr lang="en-US" sz="2800" dirty="0" err="1"/>
              <a:t>berbagai</a:t>
            </a:r>
            <a:r>
              <a:rPr lang="en-US" sz="2800" dirty="0"/>
              <a:t> </a:t>
            </a:r>
            <a:r>
              <a:rPr lang="en-US" sz="2800" dirty="0" err="1"/>
              <a:t>zat</a:t>
            </a:r>
            <a:r>
              <a:rPr lang="en-US" sz="2800" dirty="0"/>
              <a:t> </a:t>
            </a:r>
            <a:r>
              <a:rPr lang="en-US" sz="2800" dirty="0" err="1"/>
              <a:t>gizi</a:t>
            </a:r>
            <a:r>
              <a:rPr lang="en-US" sz="2800" dirty="0"/>
              <a:t>, SERAT, vitamin </a:t>
            </a:r>
            <a:r>
              <a:rPr lang="en-US" sz="2800" dirty="0" err="1"/>
              <a:t>dan</a:t>
            </a:r>
            <a:r>
              <a:rPr lang="en-US" sz="2800" dirty="0"/>
              <a:t> mineral, </a:t>
            </a:r>
            <a:r>
              <a:rPr lang="en-US" sz="2800" dirty="0" err="1"/>
              <a:t>termasuk</a:t>
            </a:r>
            <a:r>
              <a:rPr lang="en-US" sz="2800" dirty="0"/>
              <a:t> </a:t>
            </a:r>
            <a:r>
              <a:rPr lang="en-US" sz="2800" dirty="0" err="1"/>
              <a:t>zat</a:t>
            </a:r>
            <a:r>
              <a:rPr lang="en-US" sz="2800" dirty="0"/>
              <a:t> </a:t>
            </a:r>
            <a:r>
              <a:rPr lang="en-US" sz="2800" dirty="0" err="1"/>
              <a:t>aktif</a:t>
            </a:r>
            <a:r>
              <a:rPr lang="en-US" sz="2800" dirty="0"/>
              <a:t> </a:t>
            </a:r>
            <a:r>
              <a:rPr lang="en-US" sz="2800" i="1" dirty="0" err="1"/>
              <a:t>Phytochemical</a:t>
            </a:r>
            <a:r>
              <a:rPr lang="en-US" sz="2800" i="1" dirty="0"/>
              <a:t> agent</a:t>
            </a:r>
          </a:p>
          <a:p>
            <a:r>
              <a:rPr lang="en-US" sz="2800" dirty="0" err="1"/>
              <a:t>Berwarna</a:t>
            </a:r>
            <a:r>
              <a:rPr lang="en-US" sz="2800" dirty="0"/>
              <a:t> </a:t>
            </a:r>
            <a:r>
              <a:rPr lang="en-US" sz="2800" dirty="0" err="1"/>
              <a:t>warni</a:t>
            </a:r>
            <a:r>
              <a:rPr lang="en-US" sz="2800" dirty="0"/>
              <a:t> yang </a:t>
            </a:r>
            <a:r>
              <a:rPr lang="en-US" sz="2800" dirty="0" err="1"/>
              <a:t>menunjukkan</a:t>
            </a:r>
            <a:r>
              <a:rPr lang="en-US" sz="2800" dirty="0"/>
              <a:t> </a:t>
            </a:r>
            <a:r>
              <a:rPr lang="en-US" sz="2800" dirty="0" err="1"/>
              <a:t>adanya</a:t>
            </a:r>
            <a:r>
              <a:rPr lang="en-US" sz="2800" dirty="0"/>
              <a:t> </a:t>
            </a:r>
            <a:r>
              <a:rPr lang="en-US" sz="2800" dirty="0" err="1"/>
              <a:t>bahan</a:t>
            </a:r>
            <a:r>
              <a:rPr lang="en-US" sz="2800" dirty="0"/>
              <a:t> </a:t>
            </a:r>
            <a:r>
              <a:rPr lang="en-US" sz="2800" dirty="0" err="1"/>
              <a:t>aktif</a:t>
            </a:r>
            <a:r>
              <a:rPr lang="en-US" sz="2800" dirty="0"/>
              <a:t> </a:t>
            </a:r>
            <a:r>
              <a:rPr lang="en-US" sz="2800" dirty="0" err="1"/>
              <a:t>dalam</a:t>
            </a:r>
            <a:r>
              <a:rPr lang="en-US" sz="2800" dirty="0"/>
              <a:t> </a:t>
            </a:r>
            <a:r>
              <a:rPr lang="en-US" sz="2800" dirty="0" err="1"/>
              <a:t>daunnya</a:t>
            </a:r>
            <a:r>
              <a:rPr lang="en-US" sz="2800" dirty="0"/>
              <a:t>.</a:t>
            </a:r>
          </a:p>
          <a:p>
            <a:r>
              <a:rPr lang="en-US" sz="2800" dirty="0" err="1"/>
              <a:t>Mengandung</a:t>
            </a:r>
            <a:r>
              <a:rPr lang="en-US" sz="2800" dirty="0"/>
              <a:t> </a:t>
            </a:r>
            <a:r>
              <a:rPr lang="en-US" sz="2800" dirty="0" err="1"/>
              <a:t>semua</a:t>
            </a:r>
            <a:r>
              <a:rPr lang="en-US" sz="2800" dirty="0"/>
              <a:t> </a:t>
            </a:r>
            <a:r>
              <a:rPr lang="en-US" sz="2800" dirty="0" err="1"/>
              <a:t>unsur-unsur</a:t>
            </a:r>
            <a:r>
              <a:rPr lang="en-US" sz="2800" dirty="0"/>
              <a:t> yang </a:t>
            </a:r>
            <a:r>
              <a:rPr lang="en-US" sz="2800" dirty="0" err="1"/>
              <a:t>dibutuhkan</a:t>
            </a:r>
            <a:r>
              <a:rPr lang="en-US" sz="2800" dirty="0"/>
              <a:t> </a:t>
            </a:r>
            <a:r>
              <a:rPr lang="en-US" sz="2800" dirty="0" err="1"/>
              <a:t>dalam</a:t>
            </a:r>
            <a:r>
              <a:rPr lang="en-US" sz="2800" dirty="0"/>
              <a:t> </a:t>
            </a:r>
            <a:r>
              <a:rPr lang="en-US" sz="2800" dirty="0" err="1"/>
              <a:t>tubuh</a:t>
            </a:r>
            <a:r>
              <a:rPr lang="en-US" sz="2800" dirty="0"/>
              <a:t> </a:t>
            </a:r>
            <a:r>
              <a:rPr lang="en-US" sz="2800" dirty="0" err="1"/>
              <a:t>terutama</a:t>
            </a:r>
            <a:r>
              <a:rPr lang="en-US" sz="2800" dirty="0"/>
              <a:t> </a:t>
            </a:r>
            <a:r>
              <a:rPr lang="en-US" sz="2800" dirty="0" err="1"/>
              <a:t>antioksidan</a:t>
            </a:r>
            <a:endParaRPr lang="en-US" sz="2800" dirty="0"/>
          </a:p>
          <a:p>
            <a:endParaRPr lang="en-US" sz="2800" dirty="0"/>
          </a:p>
        </p:txBody>
      </p:sp>
      <p:pic>
        <p:nvPicPr>
          <p:cNvPr id="4" name="Picture 3" descr="6.healthyeating_0.jpg6.healthyeating_0_0.jpg">
            <a:extLst>
              <a:ext uri="{FF2B5EF4-FFF2-40B4-BE49-F238E27FC236}">
                <a16:creationId xmlns:a16="http://schemas.microsoft.com/office/drawing/2014/main" id="{D17E592C-3DA5-4755-800D-14FEE9852B2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3238500" y="647700"/>
            <a:ext cx="2819400" cy="8991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167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a:noFill/>
              </a:ln>
              <a:solidFill>
                <a:prstClr val="black"/>
              </a:solidFill>
              <a:effectLst/>
              <a:uLnTx/>
              <a:uFillTx/>
              <a:latin typeface="Berlin Sans FB" pitchFamily="34" charset="0"/>
              <a:ea typeface="+mn-ea"/>
              <a:cs typeface="Mangal" pitchFamily="2"/>
            </a:endParaRPr>
          </a:p>
        </p:txBody>
      </p:sp>
      <p:grpSp>
        <p:nvGrpSpPr>
          <p:cNvPr id="2" name="Group 11"/>
          <p:cNvGrpSpPr>
            <a:grpSpLocks/>
          </p:cNvGrpSpPr>
          <p:nvPr/>
        </p:nvGrpSpPr>
        <p:grpSpPr bwMode="auto">
          <a:xfrm>
            <a:off x="457200" y="457200"/>
            <a:ext cx="3733800" cy="1981200"/>
            <a:chOff x="1565694" y="1782748"/>
            <a:chExt cx="7044906" cy="1781638"/>
          </a:xfrm>
        </p:grpSpPr>
        <p:pic>
          <p:nvPicPr>
            <p:cNvPr id="28680" name="Picture 2" descr="D:\DATA-D. KOMPUTER PAK DADANG\My Documents\Unduhan\red app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65694" y="1782748"/>
              <a:ext cx="2444151" cy="178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4191000" y="2262419"/>
              <a:ext cx="4419600" cy="8908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Calibri"/>
                  <a:ea typeface="+mn-ea"/>
                  <a:cs typeface="Mangal" pitchFamily="2"/>
                </a:rPr>
                <a:t>1 </a:t>
              </a:r>
              <a:r>
                <a:rPr kumimoji="0" lang="en-US" sz="4800" b="1" i="0" u="none" strike="noStrike" kern="1200" cap="none" spc="0" normalizeH="0" baseline="0" noProof="0" dirty="0" err="1">
                  <a:ln>
                    <a:noFill/>
                  </a:ln>
                  <a:solidFill>
                    <a:prstClr val="black"/>
                  </a:solidFill>
                  <a:effectLst/>
                  <a:uLnTx/>
                  <a:uFillTx/>
                  <a:latin typeface="Calibri"/>
                  <a:ea typeface="+mn-ea"/>
                  <a:cs typeface="Mangal" pitchFamily="2"/>
                </a:rPr>
                <a:t>porsi</a:t>
              </a:r>
              <a:endParaRPr kumimoji="0" lang="en-US" sz="4800" b="1" i="0" u="none" strike="noStrike" kern="1200" cap="none" spc="0" normalizeH="0" baseline="0" noProof="0" dirty="0">
                <a:ln>
                  <a:noFill/>
                </a:ln>
                <a:solidFill>
                  <a:prstClr val="black"/>
                </a:solidFill>
                <a:effectLst/>
                <a:uLnTx/>
                <a:uFillTx/>
                <a:latin typeface="Calibri"/>
                <a:ea typeface="+mn-ea"/>
                <a:cs typeface="Mangal" pitchFamily="2"/>
              </a:endParaRPr>
            </a:p>
          </p:txBody>
        </p:sp>
      </p:grpSp>
      <p:grpSp>
        <p:nvGrpSpPr>
          <p:cNvPr id="4" name="Group 12"/>
          <p:cNvGrpSpPr>
            <a:grpSpLocks/>
          </p:cNvGrpSpPr>
          <p:nvPr/>
        </p:nvGrpSpPr>
        <p:grpSpPr bwMode="auto">
          <a:xfrm>
            <a:off x="304800" y="2514600"/>
            <a:ext cx="4630615" cy="3164630"/>
            <a:chOff x="685800" y="3657600"/>
            <a:chExt cx="10032999" cy="5146477"/>
          </a:xfrm>
        </p:grpSpPr>
        <p:pic>
          <p:nvPicPr>
            <p:cNvPr id="28677" name="Picture 3" descr="D:\DATA-D. KOMPUTER PAK DADANG\My Documents\Unduhan\Navel_orange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3657600"/>
              <a:ext cx="3124200" cy="2726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6299200" y="7127365"/>
              <a:ext cx="4419599" cy="16767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Calibri"/>
                  <a:ea typeface="+mn-ea"/>
                  <a:cs typeface="Mangal" pitchFamily="2"/>
                </a:rPr>
                <a:t>1 </a:t>
              </a:r>
              <a:r>
                <a:rPr kumimoji="0" lang="en-US" sz="4800" b="1" i="0" u="none" strike="noStrike" kern="1200" cap="none" spc="0" normalizeH="0" baseline="0" noProof="0" dirty="0" err="1">
                  <a:ln>
                    <a:noFill/>
                  </a:ln>
                  <a:solidFill>
                    <a:prstClr val="black"/>
                  </a:solidFill>
                  <a:effectLst/>
                  <a:uLnTx/>
                  <a:uFillTx/>
                  <a:latin typeface="Calibri"/>
                  <a:ea typeface="+mn-ea"/>
                  <a:cs typeface="Mangal" pitchFamily="2"/>
                </a:rPr>
                <a:t>porsi</a:t>
              </a:r>
              <a:endParaRPr kumimoji="0" lang="en-US" sz="4800" b="1" i="0" u="none" strike="noStrike" kern="1200" cap="none" spc="0" normalizeH="0" baseline="0" noProof="0" dirty="0">
                <a:ln>
                  <a:noFill/>
                </a:ln>
                <a:solidFill>
                  <a:prstClr val="black"/>
                </a:solidFill>
                <a:effectLst/>
                <a:uLnTx/>
                <a:uFillTx/>
                <a:latin typeface="Calibri"/>
                <a:ea typeface="+mn-ea"/>
                <a:cs typeface="Mangal" pitchFamily="2"/>
              </a:endParaRPr>
            </a:p>
          </p:txBody>
        </p:sp>
        <p:sp>
          <p:nvSpPr>
            <p:cNvPr id="14" name="Rectangle 13"/>
            <p:cNvSpPr/>
            <p:nvPr/>
          </p:nvSpPr>
          <p:spPr>
            <a:xfrm>
              <a:off x="4318000" y="4277201"/>
              <a:ext cx="4419599" cy="16767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Calibri"/>
                  <a:ea typeface="+mn-ea"/>
                  <a:cs typeface="Mangal" pitchFamily="2"/>
                </a:rPr>
                <a:t>1 </a:t>
              </a:r>
              <a:r>
                <a:rPr kumimoji="0" lang="en-US" sz="4800" b="1" i="0" u="none" strike="noStrike" kern="1200" cap="none" spc="0" normalizeH="0" baseline="0" noProof="0" dirty="0" err="1">
                  <a:ln>
                    <a:noFill/>
                  </a:ln>
                  <a:solidFill>
                    <a:prstClr val="black"/>
                  </a:solidFill>
                  <a:effectLst/>
                  <a:uLnTx/>
                  <a:uFillTx/>
                  <a:latin typeface="Calibri"/>
                  <a:ea typeface="+mn-ea"/>
                  <a:cs typeface="Mangal" pitchFamily="2"/>
                </a:rPr>
                <a:t>porsi</a:t>
              </a:r>
              <a:endParaRPr kumimoji="0" lang="en-US" sz="4800" b="1" i="0" u="none" strike="noStrike" kern="1200" cap="none" spc="0" normalizeH="0" baseline="0" noProof="0" dirty="0">
                <a:ln>
                  <a:noFill/>
                </a:ln>
                <a:solidFill>
                  <a:prstClr val="black"/>
                </a:solidFill>
                <a:effectLst/>
                <a:uLnTx/>
                <a:uFillTx/>
                <a:latin typeface="Calibri"/>
                <a:ea typeface="+mn-ea"/>
                <a:cs typeface="Mangal" pitchFamily="2"/>
              </a:endParaRPr>
            </a:p>
          </p:txBody>
        </p:sp>
      </p:grpSp>
      <p:pic>
        <p:nvPicPr>
          <p:cNvPr id="1026" name="Picture 2" descr="D:\PRAKTEK GK\puasa\My-healthy-plate-HPB.png"/>
          <p:cNvPicPr>
            <a:picLocks noChangeAspect="1" noChangeArrowheads="1"/>
          </p:cNvPicPr>
          <p:nvPr/>
        </p:nvPicPr>
        <p:blipFill>
          <a:blip r:embed="rId5" cstate="print"/>
          <a:srcRect/>
          <a:stretch>
            <a:fillRect/>
          </a:stretch>
        </p:blipFill>
        <p:spPr bwMode="auto">
          <a:xfrm>
            <a:off x="5105400" y="1524000"/>
            <a:ext cx="3762375" cy="3905250"/>
          </a:xfrm>
          <a:prstGeom prst="rect">
            <a:avLst/>
          </a:prstGeom>
          <a:noFill/>
        </p:spPr>
      </p:pic>
      <p:pic>
        <p:nvPicPr>
          <p:cNvPr id="1027" name="Picture 3" descr="D:\PRAKTEK GK\puasa\sayur.jpg"/>
          <p:cNvPicPr>
            <a:picLocks noChangeAspect="1" noChangeArrowheads="1"/>
          </p:cNvPicPr>
          <p:nvPr/>
        </p:nvPicPr>
        <p:blipFill>
          <a:blip r:embed="rId6" cstate="print"/>
          <a:srcRect/>
          <a:stretch>
            <a:fillRect/>
          </a:stretch>
        </p:blipFill>
        <p:spPr bwMode="auto">
          <a:xfrm>
            <a:off x="152400" y="4419600"/>
            <a:ext cx="2638425" cy="1733550"/>
          </a:xfrm>
          <a:prstGeom prst="rect">
            <a:avLst/>
          </a:prstGeom>
          <a:ln>
            <a:noFill/>
          </a:ln>
          <a:effectLst>
            <a:softEdge rad="112500"/>
          </a:effectLst>
        </p:spPr>
      </p:pic>
      <p:sp>
        <p:nvSpPr>
          <p:cNvPr id="13" name="TextBox 12"/>
          <p:cNvSpPr txBox="1"/>
          <p:nvPr/>
        </p:nvSpPr>
        <p:spPr>
          <a:xfrm>
            <a:off x="4343400" y="609600"/>
            <a:ext cx="4495800" cy="646331"/>
          </a:xfrm>
          <a:prstGeom prst="rect">
            <a:avLst/>
          </a:prstGeom>
          <a:noFill/>
        </p:spPr>
        <p:txBody>
          <a:bodyPr wrap="square" rtlCol="0">
            <a:spAutoFit/>
          </a:bodyPr>
          <a:lstStyle/>
          <a:p>
            <a:r>
              <a:rPr lang="en-US" sz="3600" b="1" dirty="0"/>
              <a:t>PIRING MAKANKU</a:t>
            </a:r>
          </a:p>
        </p:txBody>
      </p:sp>
    </p:spTree>
    <p:extLst>
      <p:ext uri="{BB962C8B-B14F-4D97-AF65-F5344CB8AC3E}">
        <p14:creationId xmlns:p14="http://schemas.microsoft.com/office/powerpoint/2010/main" val="35433625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ubtitle 2"/>
          <p:cNvSpPr txBox="1">
            <a:spLocks/>
          </p:cNvSpPr>
          <p:nvPr/>
        </p:nvSpPr>
        <p:spPr bwMode="auto">
          <a:xfrm>
            <a:off x="500063" y="928688"/>
            <a:ext cx="8110537" cy="42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18288"/>
          <a:lstStyle>
            <a:lvl1pPr marL="269875" indent="-269875"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269875" marR="0" lvl="0" indent="-269875" algn="just" defTabSz="914400" rtl="0" eaLnBrk="1" fontAlgn="base" latinLnBrk="0" hangingPunct="1">
              <a:lnSpc>
                <a:spcPct val="100000"/>
              </a:lnSpc>
              <a:spcBef>
                <a:spcPct val="0"/>
              </a:spcBef>
              <a:spcAft>
                <a:spcPct val="0"/>
              </a:spcAft>
              <a:buClrTx/>
              <a:buSzTx/>
              <a:buFontTx/>
              <a:buNone/>
              <a:tabLst/>
              <a:defRPr/>
            </a:pPr>
            <a:endParaRPr kumimoji="0" lang="en-US" altLang="id-ID" sz="2600" b="0" i="0" u="none" strike="noStrike" kern="1200" cap="none" spc="0" normalizeH="0" baseline="0" noProof="0">
              <a:ln>
                <a:noFill/>
              </a:ln>
              <a:solidFill>
                <a:prstClr val="black"/>
              </a:solidFill>
              <a:effectLst/>
              <a:uLnTx/>
              <a:uFillTx/>
              <a:latin typeface="Lucida Sans Unicode" panose="020B0602030504020204" pitchFamily="34" charset="0"/>
              <a:ea typeface="+mn-ea"/>
              <a:cs typeface="Arial" panose="020B0604020202020204" pitchFamily="34" charset="0"/>
            </a:endParaRPr>
          </a:p>
        </p:txBody>
      </p:sp>
      <p:sp>
        <p:nvSpPr>
          <p:cNvPr id="26627" name="Subtitle 2"/>
          <p:cNvSpPr txBox="1">
            <a:spLocks/>
          </p:cNvSpPr>
          <p:nvPr/>
        </p:nvSpPr>
        <p:spPr bwMode="auto">
          <a:xfrm>
            <a:off x="500063" y="152400"/>
            <a:ext cx="8110537"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18288"/>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id-ID" sz="5400" b="1" i="0" u="none" strike="noStrike" kern="1200" cap="none" spc="0" normalizeH="0" baseline="0" noProof="0" dirty="0" err="1">
                <a:ln>
                  <a:noFill/>
                </a:ln>
                <a:solidFill>
                  <a:srgbClr val="FF0000"/>
                </a:solidFill>
                <a:effectLst/>
                <a:uLnTx/>
                <a:uFillTx/>
                <a:latin typeface="Monotype Corsiva" panose="03010101010201010101" pitchFamily="66" charset="0"/>
                <a:ea typeface="+mn-ea"/>
                <a:cs typeface="Arial" panose="020B0604020202020204" pitchFamily="34" charset="0"/>
              </a:rPr>
              <a:t>Bila</a:t>
            </a:r>
            <a:r>
              <a:rPr kumimoji="0" lang="en-US" altLang="id-ID" sz="5400" b="1" i="0" u="none" strike="noStrike" kern="1200" cap="none" spc="0" normalizeH="0" baseline="0" noProof="0" dirty="0">
                <a:ln>
                  <a:noFill/>
                </a:ln>
                <a:solidFill>
                  <a:srgbClr val="FF0000"/>
                </a:solidFill>
                <a:effectLst/>
                <a:uLnTx/>
                <a:uFillTx/>
                <a:latin typeface="Monotype Corsiva" panose="03010101010201010101" pitchFamily="66" charset="0"/>
                <a:ea typeface="+mn-ea"/>
                <a:cs typeface="Arial" panose="020B0604020202020204" pitchFamily="34" charset="0"/>
              </a:rPr>
              <a:t> </a:t>
            </a:r>
            <a:r>
              <a:rPr kumimoji="0" lang="en-US" altLang="id-ID" sz="5400" b="1" i="0" u="none" strike="noStrike" kern="1200" cap="none" spc="0" normalizeH="0" baseline="0" noProof="0" dirty="0" err="1">
                <a:ln>
                  <a:noFill/>
                </a:ln>
                <a:solidFill>
                  <a:srgbClr val="FF0000"/>
                </a:solidFill>
                <a:effectLst/>
                <a:uLnTx/>
                <a:uFillTx/>
                <a:latin typeface="Monotype Corsiva" panose="03010101010201010101" pitchFamily="66" charset="0"/>
                <a:ea typeface="+mn-ea"/>
                <a:cs typeface="Arial" panose="020B0604020202020204" pitchFamily="34" charset="0"/>
              </a:rPr>
              <a:t>cukup</a:t>
            </a:r>
            <a:r>
              <a:rPr kumimoji="0" lang="en-US" altLang="id-ID" sz="5400" b="1" i="0" u="none" strike="noStrike" kern="1200" cap="none" spc="0" normalizeH="0" baseline="0" noProof="0" dirty="0">
                <a:ln>
                  <a:noFill/>
                </a:ln>
                <a:solidFill>
                  <a:srgbClr val="FF0000"/>
                </a:solidFill>
                <a:effectLst/>
                <a:uLnTx/>
                <a:uFillTx/>
                <a:latin typeface="Monotype Corsiva" panose="03010101010201010101" pitchFamily="66" charset="0"/>
                <a:ea typeface="+mn-ea"/>
                <a:cs typeface="Arial" panose="020B0604020202020204" pitchFamily="34" charset="0"/>
              </a:rPr>
              <a:t> </a:t>
            </a:r>
            <a:r>
              <a:rPr kumimoji="0" lang="en-US" altLang="id-ID" sz="5400" b="1" i="0" u="none" strike="noStrike" kern="1200" cap="none" spc="0" normalizeH="0" baseline="0" noProof="0" dirty="0" err="1">
                <a:ln>
                  <a:noFill/>
                </a:ln>
                <a:solidFill>
                  <a:srgbClr val="FF0000"/>
                </a:solidFill>
                <a:effectLst/>
                <a:uLnTx/>
                <a:uFillTx/>
                <a:latin typeface="Monotype Corsiva" panose="03010101010201010101" pitchFamily="66" charset="0"/>
                <a:ea typeface="+mn-ea"/>
                <a:cs typeface="Arial" panose="020B0604020202020204" pitchFamily="34" charset="0"/>
              </a:rPr>
              <a:t>sayur-buah</a:t>
            </a:r>
            <a:endParaRPr kumimoji="0" lang="en-US" altLang="id-ID" sz="5400" b="0" i="0" u="none" strike="noStrike" kern="1200" cap="none" spc="0" normalizeH="0" baseline="0" noProof="0" dirty="0">
              <a:ln>
                <a:noFill/>
              </a:ln>
              <a:solidFill>
                <a:srgbClr val="FF0000"/>
              </a:solidFill>
              <a:effectLst/>
              <a:uLnTx/>
              <a:uFillTx/>
              <a:latin typeface="Lucida Sans Unicode" panose="020B0602030504020204" pitchFamily="34" charset="0"/>
              <a:ea typeface="+mn-ea"/>
              <a:cs typeface="Arial" panose="020B0604020202020204" pitchFamily="34" charset="0"/>
            </a:endParaRPr>
          </a:p>
        </p:txBody>
      </p:sp>
      <p:sp>
        <p:nvSpPr>
          <p:cNvPr id="7" name="Rounded Rectangle 6"/>
          <p:cNvSpPr/>
          <p:nvPr/>
        </p:nvSpPr>
        <p:spPr>
          <a:xfrm>
            <a:off x="571500" y="1054100"/>
            <a:ext cx="8286750" cy="107950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a:p>
            <a:pPr marL="269875" marR="0" lvl="0" indent="-269875" algn="l"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id-ID" sz="3200" b="1" i="0" u="none" strike="noStrike" kern="1200" cap="none" spc="0" normalizeH="0" baseline="0" noProof="0" dirty="0">
                <a:ln>
                  <a:noFill/>
                </a:ln>
                <a:solidFill>
                  <a:prstClr val="black"/>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ndara" pitchFamily="34" charset="0"/>
                <a:ea typeface="+mn-ea"/>
                <a:cs typeface="+mn-cs"/>
              </a:rPr>
              <a:t>terpenuhi</a:t>
            </a:r>
            <a:r>
              <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ndara" pitchFamily="34" charset="0"/>
                <a:ea typeface="+mn-ea"/>
                <a:cs typeface="+mn-cs"/>
              </a:rPr>
              <a:t>serat</a:t>
            </a:r>
            <a:r>
              <a:rPr lang="en-US" sz="3200" b="1" dirty="0">
                <a:solidFill>
                  <a:prstClr val="black"/>
                </a:solidFill>
                <a:latin typeface="Candara" pitchFamily="34" charset="0"/>
              </a:rPr>
              <a:t>,</a:t>
            </a:r>
            <a:r>
              <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rPr>
              <a:t> </a:t>
            </a:r>
            <a:r>
              <a:rPr lang="en-US" sz="3200" b="1" noProof="0" dirty="0">
                <a:solidFill>
                  <a:prstClr val="black"/>
                </a:solidFill>
                <a:latin typeface="Candara" pitchFamily="34" charset="0"/>
              </a:rPr>
              <a:t>vitamin, mineral </a:t>
            </a:r>
            <a:r>
              <a:rPr lang="en-US" sz="3200" b="1" noProof="0" dirty="0" err="1">
                <a:solidFill>
                  <a:prstClr val="black"/>
                </a:solidFill>
                <a:latin typeface="Candara" pitchFamily="34" charset="0"/>
              </a:rPr>
              <a:t>dan</a:t>
            </a:r>
            <a:r>
              <a:rPr lang="en-US" sz="3200" b="1" noProof="0" dirty="0">
                <a:solidFill>
                  <a:prstClr val="black"/>
                </a:solidFill>
                <a:latin typeface="Candara" pitchFamily="34" charset="0"/>
              </a:rPr>
              <a:t> </a:t>
            </a:r>
            <a:r>
              <a:rPr lang="en-US" sz="3200" b="1" noProof="0" dirty="0" err="1">
                <a:solidFill>
                  <a:prstClr val="black"/>
                </a:solidFill>
                <a:latin typeface="Candara" pitchFamily="34" charset="0"/>
              </a:rPr>
              <a:t>antioksidan</a:t>
            </a: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p:txBody>
      </p:sp>
      <p:sp>
        <p:nvSpPr>
          <p:cNvPr id="9" name="Rounded Rectangle 8"/>
          <p:cNvSpPr/>
          <p:nvPr/>
        </p:nvSpPr>
        <p:spPr>
          <a:xfrm>
            <a:off x="623887" y="2941637"/>
            <a:ext cx="8215313" cy="792163"/>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a:p>
            <a:pPr marL="354013" marR="0" lvl="0" indent="-354013" algn="just"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US" sz="3200" b="1" i="0" u="none" strike="noStrike" kern="1200" cap="none" spc="0" normalizeH="0" baseline="0" noProof="0" dirty="0" err="1">
                <a:ln>
                  <a:noFill/>
                </a:ln>
                <a:solidFill>
                  <a:prstClr val="black"/>
                </a:solidFill>
                <a:effectLst/>
                <a:uLnTx/>
                <a:uFillTx/>
                <a:latin typeface="Candara" pitchFamily="34" charset="0"/>
                <a:ea typeface="+mn-ea"/>
                <a:cs typeface="+mn-cs"/>
              </a:rPr>
              <a:t>Langsing</a:t>
            </a:r>
            <a:r>
              <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ndara" pitchFamily="34" charset="0"/>
                <a:ea typeface="+mn-ea"/>
                <a:cs typeface="+mn-cs"/>
              </a:rPr>
              <a:t>awet</a:t>
            </a:r>
            <a:r>
              <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ndara" pitchFamily="34" charset="0"/>
                <a:ea typeface="+mn-ea"/>
                <a:cs typeface="+mn-cs"/>
              </a:rPr>
              <a:t>muda</a:t>
            </a: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p:txBody>
      </p:sp>
      <p:sp>
        <p:nvSpPr>
          <p:cNvPr id="10" name="Rounded Rectangle 9"/>
          <p:cNvSpPr/>
          <p:nvPr/>
        </p:nvSpPr>
        <p:spPr>
          <a:xfrm>
            <a:off x="609600" y="2190750"/>
            <a:ext cx="8215313" cy="70485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endParaRPr>
          </a:p>
          <a:p>
            <a:pPr marL="354013" marR="0" lvl="0" indent="-354013" algn="just"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US" sz="3200" b="1" i="0" u="none" strike="noStrike" kern="1200" cap="none" spc="0" normalizeH="0" baseline="0" noProof="0" dirty="0" err="1">
                <a:ln>
                  <a:noFill/>
                </a:ln>
                <a:solidFill>
                  <a:schemeClr val="tx1"/>
                </a:solidFill>
                <a:effectLst/>
                <a:uLnTx/>
                <a:uFillTx/>
                <a:latin typeface="Candara" pitchFamily="34" charset="0"/>
                <a:ea typeface="+mn-ea"/>
                <a:cs typeface="+mn-cs"/>
              </a:rPr>
              <a:t>Jauh</a:t>
            </a:r>
            <a:r>
              <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schemeClr val="tx1"/>
                </a:solidFill>
                <a:effectLst/>
                <a:uLnTx/>
                <a:uFillTx/>
                <a:latin typeface="Candara" pitchFamily="34" charset="0"/>
                <a:ea typeface="+mn-ea"/>
                <a:cs typeface="+mn-cs"/>
              </a:rPr>
              <a:t>dari</a:t>
            </a:r>
            <a:r>
              <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schemeClr val="tx1"/>
                </a:solidFill>
                <a:effectLst/>
                <a:uLnTx/>
                <a:uFillTx/>
                <a:latin typeface="Candara" pitchFamily="34" charset="0"/>
                <a:ea typeface="+mn-ea"/>
                <a:cs typeface="+mn-cs"/>
              </a:rPr>
              <a:t>penyakit</a:t>
            </a:r>
            <a:r>
              <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schemeClr val="tx1"/>
                </a:solidFill>
                <a:effectLst/>
                <a:uLnTx/>
                <a:uFillTx/>
                <a:latin typeface="Candara" pitchFamily="34" charset="0"/>
                <a:ea typeface="+mn-ea"/>
                <a:cs typeface="+mn-cs"/>
              </a:rPr>
              <a:t>degeneratif</a:t>
            </a:r>
            <a:endPar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endParaRPr>
          </a:p>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endParaRPr>
          </a:p>
        </p:txBody>
      </p:sp>
      <p:pic>
        <p:nvPicPr>
          <p:cNvPr id="26631" name="Picture 5" descr="titik 64 t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3962400"/>
            <a:ext cx="2208212" cy="27114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Picture 4" descr="old-woman-to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200" y="3886200"/>
            <a:ext cx="2209800" cy="27368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1571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title"/>
          </p:nvPr>
        </p:nvSpPr>
        <p:spPr>
          <a:xfrm>
            <a:off x="838200" y="620712"/>
            <a:ext cx="8237537" cy="827088"/>
          </a:xfrm>
        </p:spPr>
        <p:txBody>
          <a:bodyPr>
            <a:normAutofit fontScale="90000"/>
          </a:bodyPr>
          <a:lstStyle/>
          <a:p>
            <a:pPr eaLnBrk="1" fontAlgn="auto" hangingPunct="1">
              <a:spcAft>
                <a:spcPts val="0"/>
              </a:spcAft>
              <a:defRPr/>
            </a:pPr>
            <a:r>
              <a:rPr lang="en-US" sz="8700" dirty="0" err="1">
                <a:solidFill>
                  <a:srgbClr val="FF3300"/>
                </a:solidFill>
                <a:latin typeface="Bernard MT Condensed" pitchFamily="18" charset="0"/>
              </a:rPr>
              <a:t>Puasa</a:t>
            </a:r>
            <a:endParaRPr lang="en-US" sz="8700" dirty="0">
              <a:solidFill>
                <a:srgbClr val="FF3300"/>
              </a:solidFill>
              <a:latin typeface="Bernard MT Condensed" pitchFamily="18" charset="0"/>
            </a:endParaRPr>
          </a:p>
        </p:txBody>
      </p:sp>
      <p:pic>
        <p:nvPicPr>
          <p:cNvPr id="18435" name="Picture 25"/>
          <p:cNvPicPr>
            <a:picLocks noGrp="1" noChangeAspect="1" noChangeArrowheads="1"/>
          </p:cNvPicPr>
          <p:nvPr>
            <p:ph idx="1"/>
          </p:nvPr>
        </p:nvPicPr>
        <p:blipFill>
          <a:blip r:embed="rId3" cstate="print"/>
          <a:stretch>
            <a:fillRect/>
          </a:stretch>
        </p:blipFill>
        <p:spPr>
          <a:xfrm>
            <a:off x="228600" y="457200"/>
            <a:ext cx="2581275" cy="1771650"/>
          </a:xfrm>
          <a:prstGeom prst="rect">
            <a:avLst/>
          </a:prstGeom>
          <a:ln>
            <a:noFill/>
          </a:ln>
          <a:effectLst>
            <a:softEdge rad="112500"/>
          </a:effectLst>
        </p:spPr>
      </p:pic>
      <p:grpSp>
        <p:nvGrpSpPr>
          <p:cNvPr id="2" name="Group 25"/>
          <p:cNvGrpSpPr>
            <a:grpSpLocks/>
          </p:cNvGrpSpPr>
          <p:nvPr/>
        </p:nvGrpSpPr>
        <p:grpSpPr bwMode="auto">
          <a:xfrm>
            <a:off x="609600" y="3200400"/>
            <a:ext cx="7759700" cy="2633663"/>
            <a:chOff x="372" y="1344"/>
            <a:chExt cx="4888" cy="1659"/>
          </a:xfrm>
        </p:grpSpPr>
        <p:sp>
          <p:nvSpPr>
            <p:cNvPr id="18437" name="AutoShape 5"/>
            <p:cNvSpPr>
              <a:spLocks noChangeArrowheads="1"/>
            </p:cNvSpPr>
            <p:nvPr/>
          </p:nvSpPr>
          <p:spPr bwMode="auto">
            <a:xfrm>
              <a:off x="2615" y="1640"/>
              <a:ext cx="842" cy="305"/>
            </a:xfrm>
            <a:prstGeom prst="rightArrow">
              <a:avLst>
                <a:gd name="adj1" fmla="val 50000"/>
                <a:gd name="adj2" fmla="val 69016"/>
              </a:avLst>
            </a:prstGeom>
            <a:solidFill>
              <a:schemeClr val="accent1"/>
            </a:solidFill>
            <a:ln w="9525">
              <a:solidFill>
                <a:schemeClr val="tx1"/>
              </a:solidFill>
              <a:miter lim="800000"/>
              <a:headEnd/>
              <a:tailEnd/>
            </a:ln>
          </p:spPr>
          <p:txBody>
            <a:bodyPr wrap="none" anchor="ctr"/>
            <a:lstStyle/>
            <a:p>
              <a:endParaRPr lang="id-ID"/>
            </a:p>
          </p:txBody>
        </p:sp>
        <p:sp>
          <p:nvSpPr>
            <p:cNvPr id="18438" name="Rectangle 6"/>
            <p:cNvSpPr>
              <a:spLocks noChangeArrowheads="1"/>
            </p:cNvSpPr>
            <p:nvPr/>
          </p:nvSpPr>
          <p:spPr bwMode="auto">
            <a:xfrm>
              <a:off x="372" y="2149"/>
              <a:ext cx="987" cy="318"/>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03</a:t>
              </a:r>
              <a:r>
                <a:rPr lang="en-US" sz="2700" baseline="30000">
                  <a:solidFill>
                    <a:srgbClr val="000000"/>
                  </a:solidFill>
                  <a:latin typeface="Arial" charset="0"/>
                  <a:cs typeface="Arial" charset="0"/>
                </a:rPr>
                <a:t>00</a:t>
              </a:r>
              <a:r>
                <a:rPr lang="en-US" sz="2700">
                  <a:solidFill>
                    <a:srgbClr val="000000"/>
                  </a:solidFill>
                  <a:latin typeface="Arial" charset="0"/>
                  <a:cs typeface="Arial" charset="0"/>
                </a:rPr>
                <a:t>-04</a:t>
              </a:r>
              <a:r>
                <a:rPr lang="en-US" sz="2700" baseline="30000">
                  <a:solidFill>
                    <a:srgbClr val="000000"/>
                  </a:solidFill>
                  <a:latin typeface="Arial" charset="0"/>
                  <a:cs typeface="Arial" charset="0"/>
                </a:rPr>
                <a:t>00</a:t>
              </a:r>
              <a:endParaRPr lang="en-US" sz="2700" baseline="30000">
                <a:solidFill>
                  <a:srgbClr val="000000"/>
                </a:solidFill>
                <a:latin typeface="Arial" charset="0"/>
                <a:cs typeface="Arial" charset="0"/>
                <a:sym typeface="Symbol" pitchFamily="18" charset="2"/>
              </a:endParaRPr>
            </a:p>
          </p:txBody>
        </p:sp>
        <p:sp>
          <p:nvSpPr>
            <p:cNvPr id="18439" name="Rectangle 7"/>
            <p:cNvSpPr>
              <a:spLocks noChangeArrowheads="1"/>
            </p:cNvSpPr>
            <p:nvPr/>
          </p:nvSpPr>
          <p:spPr bwMode="auto">
            <a:xfrm>
              <a:off x="4653" y="2153"/>
              <a:ext cx="515" cy="31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18</a:t>
              </a:r>
              <a:r>
                <a:rPr lang="en-US" sz="2700" baseline="30000">
                  <a:solidFill>
                    <a:srgbClr val="000000"/>
                  </a:solidFill>
                  <a:latin typeface="Arial" charset="0"/>
                  <a:cs typeface="Arial" charset="0"/>
                </a:rPr>
                <a:t>00</a:t>
              </a:r>
              <a:endParaRPr lang="en-US" sz="2700" baseline="30000">
                <a:solidFill>
                  <a:srgbClr val="000000"/>
                </a:solidFill>
                <a:latin typeface="Arial" charset="0"/>
                <a:cs typeface="Arial" charset="0"/>
                <a:sym typeface="Symbol" pitchFamily="18" charset="2"/>
              </a:endParaRPr>
            </a:p>
          </p:txBody>
        </p:sp>
        <p:sp>
          <p:nvSpPr>
            <p:cNvPr id="18440" name="Line 8"/>
            <p:cNvSpPr>
              <a:spLocks noChangeShapeType="1"/>
            </p:cNvSpPr>
            <p:nvPr/>
          </p:nvSpPr>
          <p:spPr bwMode="auto">
            <a:xfrm>
              <a:off x="1453" y="2334"/>
              <a:ext cx="3243" cy="0"/>
            </a:xfrm>
            <a:prstGeom prst="line">
              <a:avLst/>
            </a:prstGeom>
            <a:noFill/>
            <a:ln w="57150">
              <a:solidFill>
                <a:srgbClr val="FF3300"/>
              </a:solidFill>
              <a:round/>
              <a:headEnd/>
              <a:tailEnd type="triangle" w="med" len="med"/>
            </a:ln>
          </p:spPr>
          <p:txBody>
            <a:bodyPr/>
            <a:lstStyle/>
            <a:p>
              <a:endParaRPr lang="en-US"/>
            </a:p>
          </p:txBody>
        </p:sp>
        <p:sp>
          <p:nvSpPr>
            <p:cNvPr id="18441" name="Rectangle 9"/>
            <p:cNvSpPr>
              <a:spLocks noChangeArrowheads="1"/>
            </p:cNvSpPr>
            <p:nvPr/>
          </p:nvSpPr>
          <p:spPr bwMode="auto">
            <a:xfrm>
              <a:off x="372" y="2681"/>
              <a:ext cx="691" cy="31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Sahur</a:t>
              </a:r>
              <a:endParaRPr lang="en-US" sz="2700" baseline="30000">
                <a:solidFill>
                  <a:srgbClr val="000000"/>
                </a:solidFill>
                <a:latin typeface="Arial" charset="0"/>
                <a:cs typeface="Arial" charset="0"/>
                <a:sym typeface="Symbol" pitchFamily="18" charset="2"/>
              </a:endParaRPr>
            </a:p>
          </p:txBody>
        </p:sp>
        <p:sp>
          <p:nvSpPr>
            <p:cNvPr id="18442" name="Rectangle 10"/>
            <p:cNvSpPr>
              <a:spLocks noChangeArrowheads="1"/>
            </p:cNvSpPr>
            <p:nvPr/>
          </p:nvSpPr>
          <p:spPr bwMode="auto">
            <a:xfrm>
              <a:off x="4653" y="2685"/>
              <a:ext cx="607" cy="318"/>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Buka</a:t>
              </a:r>
              <a:endParaRPr lang="en-US" sz="2700" baseline="30000">
                <a:solidFill>
                  <a:srgbClr val="000000"/>
                </a:solidFill>
                <a:latin typeface="Arial" charset="0"/>
                <a:cs typeface="Arial" charset="0"/>
                <a:sym typeface="Symbol" pitchFamily="18" charset="2"/>
              </a:endParaRPr>
            </a:p>
          </p:txBody>
        </p:sp>
        <p:sp>
          <p:nvSpPr>
            <p:cNvPr id="18443" name="Rectangle 11"/>
            <p:cNvSpPr>
              <a:spLocks noChangeArrowheads="1"/>
            </p:cNvSpPr>
            <p:nvPr/>
          </p:nvSpPr>
          <p:spPr bwMode="auto">
            <a:xfrm>
              <a:off x="2428" y="1344"/>
              <a:ext cx="1076" cy="31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12-16 jam</a:t>
              </a:r>
              <a:endParaRPr lang="en-US" sz="2700" baseline="30000">
                <a:solidFill>
                  <a:srgbClr val="000000"/>
                </a:solidFill>
                <a:latin typeface="Arial" charset="0"/>
                <a:cs typeface="Arial" charset="0"/>
                <a:sym typeface="Symbol" pitchFamily="18" charset="2"/>
              </a:endParaRPr>
            </a:p>
          </p:txBody>
        </p:sp>
        <p:grpSp>
          <p:nvGrpSpPr>
            <p:cNvPr id="3" name="Group 12"/>
            <p:cNvGrpSpPr>
              <a:grpSpLocks/>
            </p:cNvGrpSpPr>
            <p:nvPr/>
          </p:nvGrpSpPr>
          <p:grpSpPr bwMode="auto">
            <a:xfrm>
              <a:off x="1467" y="1379"/>
              <a:ext cx="721" cy="250"/>
              <a:chOff x="1629" y="1526"/>
              <a:chExt cx="800" cy="277"/>
            </a:xfrm>
          </p:grpSpPr>
          <p:sp>
            <p:nvSpPr>
              <p:cNvPr id="18455" name="Rectangle 13"/>
              <p:cNvSpPr>
                <a:spLocks noChangeArrowheads="1"/>
              </p:cNvSpPr>
              <p:nvPr/>
            </p:nvSpPr>
            <p:spPr bwMode="auto">
              <a:xfrm>
                <a:off x="1629" y="1526"/>
                <a:ext cx="780" cy="27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000">
                    <a:solidFill>
                      <a:srgbClr val="000000"/>
                    </a:solidFill>
                    <a:latin typeface="Arial" charset="0"/>
                    <a:cs typeface="Arial" charset="0"/>
                  </a:rPr>
                  <a:t>Glukosa</a:t>
                </a:r>
                <a:endParaRPr lang="en-US" sz="2000">
                  <a:solidFill>
                    <a:srgbClr val="000000"/>
                  </a:solidFill>
                  <a:latin typeface="Arial" charset="0"/>
                  <a:cs typeface="Arial" charset="0"/>
                  <a:sym typeface="Symbol" pitchFamily="18" charset="2"/>
                </a:endParaRPr>
              </a:p>
            </p:txBody>
          </p:sp>
          <p:sp>
            <p:nvSpPr>
              <p:cNvPr id="18456" name="Line 14"/>
              <p:cNvSpPr>
                <a:spLocks noChangeShapeType="1"/>
              </p:cNvSpPr>
              <p:nvPr/>
            </p:nvSpPr>
            <p:spPr bwMode="auto">
              <a:xfrm>
                <a:off x="2429" y="1527"/>
                <a:ext cx="0" cy="240"/>
              </a:xfrm>
              <a:prstGeom prst="line">
                <a:avLst/>
              </a:prstGeom>
              <a:noFill/>
              <a:ln w="38100">
                <a:solidFill>
                  <a:srgbClr val="FF3300"/>
                </a:solidFill>
                <a:round/>
                <a:headEnd/>
                <a:tailEnd type="triangle" w="med" len="med"/>
              </a:ln>
            </p:spPr>
            <p:txBody>
              <a:bodyPr/>
              <a:lstStyle/>
              <a:p>
                <a:endParaRPr lang="en-US"/>
              </a:p>
            </p:txBody>
          </p:sp>
        </p:grpSp>
        <p:grpSp>
          <p:nvGrpSpPr>
            <p:cNvPr id="4" name="Group 15"/>
            <p:cNvGrpSpPr>
              <a:grpSpLocks/>
            </p:cNvGrpSpPr>
            <p:nvPr/>
          </p:nvGrpSpPr>
          <p:grpSpPr bwMode="auto">
            <a:xfrm>
              <a:off x="1467" y="1849"/>
              <a:ext cx="764" cy="250"/>
              <a:chOff x="1629" y="2046"/>
              <a:chExt cx="848" cy="277"/>
            </a:xfrm>
          </p:grpSpPr>
          <p:sp>
            <p:nvSpPr>
              <p:cNvPr id="18453" name="Rectangle 16"/>
              <p:cNvSpPr>
                <a:spLocks noChangeArrowheads="1"/>
              </p:cNvSpPr>
              <p:nvPr/>
            </p:nvSpPr>
            <p:spPr bwMode="auto">
              <a:xfrm>
                <a:off x="1629" y="2046"/>
                <a:ext cx="830" cy="27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000">
                    <a:solidFill>
                      <a:srgbClr val="000000"/>
                    </a:solidFill>
                    <a:latin typeface="Arial" charset="0"/>
                    <a:cs typeface="Arial" charset="0"/>
                  </a:rPr>
                  <a:t>Glikogen</a:t>
                </a:r>
                <a:endParaRPr lang="en-US" sz="2000">
                  <a:solidFill>
                    <a:srgbClr val="000000"/>
                  </a:solidFill>
                  <a:latin typeface="Arial" charset="0"/>
                  <a:cs typeface="Arial" charset="0"/>
                  <a:sym typeface="Symbol" pitchFamily="18" charset="2"/>
                </a:endParaRPr>
              </a:p>
            </p:txBody>
          </p:sp>
          <p:sp>
            <p:nvSpPr>
              <p:cNvPr id="18454" name="Line 17"/>
              <p:cNvSpPr>
                <a:spLocks noChangeShapeType="1"/>
              </p:cNvSpPr>
              <p:nvPr/>
            </p:nvSpPr>
            <p:spPr bwMode="auto">
              <a:xfrm>
                <a:off x="2477" y="2055"/>
                <a:ext cx="0" cy="240"/>
              </a:xfrm>
              <a:prstGeom prst="line">
                <a:avLst/>
              </a:prstGeom>
              <a:noFill/>
              <a:ln w="38100">
                <a:solidFill>
                  <a:srgbClr val="FF3300"/>
                </a:solidFill>
                <a:round/>
                <a:headEnd/>
                <a:tailEnd type="triangle" w="med" len="med"/>
              </a:ln>
            </p:spPr>
            <p:txBody>
              <a:bodyPr/>
              <a:lstStyle/>
              <a:p>
                <a:endParaRPr lang="en-US"/>
              </a:p>
            </p:txBody>
          </p:sp>
        </p:grpSp>
        <p:grpSp>
          <p:nvGrpSpPr>
            <p:cNvPr id="5" name="Group 18"/>
            <p:cNvGrpSpPr>
              <a:grpSpLocks/>
            </p:cNvGrpSpPr>
            <p:nvPr/>
          </p:nvGrpSpPr>
          <p:grpSpPr bwMode="auto">
            <a:xfrm>
              <a:off x="3529" y="1380"/>
              <a:ext cx="648" cy="252"/>
              <a:chOff x="3917" y="1527"/>
              <a:chExt cx="720" cy="279"/>
            </a:xfrm>
          </p:grpSpPr>
          <p:sp>
            <p:nvSpPr>
              <p:cNvPr id="18451" name="Rectangle 19"/>
              <p:cNvSpPr>
                <a:spLocks noChangeArrowheads="1"/>
              </p:cNvSpPr>
              <p:nvPr/>
            </p:nvSpPr>
            <p:spPr bwMode="auto">
              <a:xfrm>
                <a:off x="3917" y="1529"/>
                <a:ext cx="662" cy="27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000">
                    <a:solidFill>
                      <a:srgbClr val="000000"/>
                    </a:solidFill>
                    <a:latin typeface="Arial" charset="0"/>
                    <a:cs typeface="Arial" charset="0"/>
                  </a:rPr>
                  <a:t>Lemak</a:t>
                </a:r>
                <a:endParaRPr lang="en-US" sz="2000">
                  <a:solidFill>
                    <a:srgbClr val="000000"/>
                  </a:solidFill>
                  <a:latin typeface="Arial" charset="0"/>
                  <a:cs typeface="Arial" charset="0"/>
                  <a:sym typeface="Symbol" pitchFamily="18" charset="2"/>
                </a:endParaRPr>
              </a:p>
            </p:txBody>
          </p:sp>
          <p:sp>
            <p:nvSpPr>
              <p:cNvPr id="18452" name="Line 20"/>
              <p:cNvSpPr>
                <a:spLocks noChangeShapeType="1"/>
              </p:cNvSpPr>
              <p:nvPr/>
            </p:nvSpPr>
            <p:spPr bwMode="auto">
              <a:xfrm>
                <a:off x="4637" y="1527"/>
                <a:ext cx="0" cy="240"/>
              </a:xfrm>
              <a:prstGeom prst="line">
                <a:avLst/>
              </a:prstGeom>
              <a:noFill/>
              <a:ln w="38100">
                <a:solidFill>
                  <a:srgbClr val="FF3300"/>
                </a:solidFill>
                <a:round/>
                <a:headEnd/>
                <a:tailEnd type="triangle" w="med" len="med"/>
              </a:ln>
            </p:spPr>
            <p:txBody>
              <a:bodyPr/>
              <a:lstStyle/>
              <a:p>
                <a:endParaRPr lang="en-US"/>
              </a:p>
            </p:txBody>
          </p:sp>
        </p:grpSp>
        <p:grpSp>
          <p:nvGrpSpPr>
            <p:cNvPr id="6" name="Group 21"/>
            <p:cNvGrpSpPr>
              <a:grpSpLocks/>
            </p:cNvGrpSpPr>
            <p:nvPr/>
          </p:nvGrpSpPr>
          <p:grpSpPr bwMode="auto">
            <a:xfrm>
              <a:off x="3529" y="1851"/>
              <a:ext cx="648" cy="250"/>
              <a:chOff x="3917" y="2049"/>
              <a:chExt cx="720" cy="276"/>
            </a:xfrm>
          </p:grpSpPr>
          <p:sp>
            <p:nvSpPr>
              <p:cNvPr id="18449" name="Rectangle 22"/>
              <p:cNvSpPr>
                <a:spLocks noChangeArrowheads="1"/>
              </p:cNvSpPr>
              <p:nvPr/>
            </p:nvSpPr>
            <p:spPr bwMode="auto">
              <a:xfrm>
                <a:off x="3917" y="2049"/>
                <a:ext cx="692" cy="276"/>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000">
                    <a:solidFill>
                      <a:srgbClr val="000000"/>
                    </a:solidFill>
                    <a:latin typeface="Arial" charset="0"/>
                    <a:cs typeface="Arial" charset="0"/>
                  </a:rPr>
                  <a:t>Protein</a:t>
                </a:r>
                <a:endParaRPr lang="en-US" sz="2000">
                  <a:solidFill>
                    <a:srgbClr val="000000"/>
                  </a:solidFill>
                  <a:latin typeface="Arial" charset="0"/>
                  <a:cs typeface="Arial" charset="0"/>
                  <a:sym typeface="Symbol" pitchFamily="18" charset="2"/>
                </a:endParaRPr>
              </a:p>
            </p:txBody>
          </p:sp>
          <p:sp>
            <p:nvSpPr>
              <p:cNvPr id="18450" name="Line 23"/>
              <p:cNvSpPr>
                <a:spLocks noChangeShapeType="1"/>
              </p:cNvSpPr>
              <p:nvPr/>
            </p:nvSpPr>
            <p:spPr bwMode="auto">
              <a:xfrm>
                <a:off x="4637" y="2055"/>
                <a:ext cx="0" cy="240"/>
              </a:xfrm>
              <a:prstGeom prst="line">
                <a:avLst/>
              </a:prstGeom>
              <a:noFill/>
              <a:ln w="38100">
                <a:solidFill>
                  <a:srgbClr val="FF3300"/>
                </a:solidFill>
                <a:round/>
                <a:headEnd/>
                <a:tailEnd type="triangle" w="med" len="med"/>
              </a:ln>
            </p:spPr>
            <p:txBody>
              <a:bodyPr/>
              <a:lstStyle/>
              <a:p>
                <a:endParaRPr lang="en-US"/>
              </a:p>
            </p:txBody>
          </p:sp>
        </p:grpSp>
        <p:sp>
          <p:nvSpPr>
            <p:cNvPr id="18448" name="Rectangle 24"/>
            <p:cNvSpPr>
              <a:spLocks noChangeArrowheads="1"/>
            </p:cNvSpPr>
            <p:nvPr/>
          </p:nvSpPr>
          <p:spPr bwMode="auto">
            <a:xfrm>
              <a:off x="2352" y="2371"/>
              <a:ext cx="764" cy="31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14 jam</a:t>
              </a:r>
              <a:endParaRPr lang="en-US" sz="2700" baseline="30000">
                <a:solidFill>
                  <a:srgbClr val="000000"/>
                </a:solidFill>
                <a:latin typeface="Arial" charset="0"/>
                <a:cs typeface="Arial" charset="0"/>
                <a:sym typeface="Symbol" pitchFamily="18" charset="2"/>
              </a:endParaRPr>
            </a:p>
          </p:txBody>
        </p:sp>
      </p:grpSp>
      <p:sp>
        <p:nvSpPr>
          <p:cNvPr id="25" name="Rectangle 24"/>
          <p:cNvSpPr/>
          <p:nvPr/>
        </p:nvSpPr>
        <p:spPr>
          <a:xfrm>
            <a:off x="5867400" y="2209800"/>
            <a:ext cx="1905000" cy="8382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err="1"/>
              <a:t>Glukoneogenesiscadangan</a:t>
            </a:r>
            <a:r>
              <a:rPr lang="en-US" dirty="0"/>
              <a:t> </a:t>
            </a:r>
            <a:r>
              <a:rPr lang="en-US" dirty="0" err="1"/>
              <a:t>lemak</a:t>
            </a:r>
            <a:r>
              <a:rPr lang="en-US" dirty="0"/>
              <a:t> </a:t>
            </a:r>
            <a:r>
              <a:rPr lang="en-US" dirty="0" err="1"/>
              <a:t>dan</a:t>
            </a:r>
            <a:r>
              <a:rPr lang="en-US" dirty="0"/>
              <a:t> </a:t>
            </a:r>
            <a:r>
              <a:rPr lang="en-US" dirty="0" err="1"/>
              <a:t>otot</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3" name="Picture 3" descr="D:\PRAKTEK GK\puasa\tumpeng-gizi-seimbang-e1503040903729.jpg"/>
          <p:cNvPicPr>
            <a:picLocks noGrp="1" noChangeAspect="1" noChangeArrowheads="1"/>
          </p:cNvPicPr>
          <p:nvPr>
            <p:ph idx="1"/>
          </p:nvPr>
        </p:nvPicPr>
        <p:blipFill>
          <a:blip r:embed="rId2" cstate="print"/>
          <a:srcRect/>
          <a:stretch>
            <a:fillRect/>
          </a:stretch>
        </p:blipFill>
        <p:spPr bwMode="auto">
          <a:xfrm>
            <a:off x="304800" y="304800"/>
            <a:ext cx="8382000" cy="4419600"/>
          </a:xfrm>
          <a:prstGeom prst="rect">
            <a:avLst/>
          </a:prstGeom>
          <a:noFill/>
        </p:spPr>
      </p:pic>
      <p:graphicFrame>
        <p:nvGraphicFramePr>
          <p:cNvPr id="7" name="Diagram 6"/>
          <p:cNvGraphicFramePr/>
          <p:nvPr/>
        </p:nvGraphicFramePr>
        <p:xfrm>
          <a:off x="228600" y="4902200"/>
          <a:ext cx="8382000" cy="195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124" name="Picture 4" descr="D:\PRAKTEK GK\puasa\PAKREAS.jpg"/>
          <p:cNvPicPr>
            <a:picLocks noChangeAspect="1" noChangeArrowheads="1"/>
          </p:cNvPicPr>
          <p:nvPr/>
        </p:nvPicPr>
        <p:blipFill>
          <a:blip r:embed="rId8" cstate="print"/>
          <a:srcRect/>
          <a:stretch>
            <a:fillRect/>
          </a:stretch>
        </p:blipFill>
        <p:spPr bwMode="auto">
          <a:xfrm>
            <a:off x="3276600" y="685800"/>
            <a:ext cx="2390775" cy="19145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2-12 at 3.19.41 PM.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7474"/>
            <a:ext cx="9144000" cy="6875474"/>
          </a:xfrm>
          <a:prstGeom prst="rect">
            <a:avLst/>
          </a:prstGeom>
        </p:spPr>
      </p:pic>
      <p:sp>
        <p:nvSpPr>
          <p:cNvPr id="17" name="Oval 16"/>
          <p:cNvSpPr/>
          <p:nvPr/>
        </p:nvSpPr>
        <p:spPr>
          <a:xfrm>
            <a:off x="120290" y="6350878"/>
            <a:ext cx="324351" cy="32435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 name="TextBox 5"/>
          <p:cNvSpPr txBox="1"/>
          <p:nvPr/>
        </p:nvSpPr>
        <p:spPr>
          <a:xfrm>
            <a:off x="5898844" y="665232"/>
            <a:ext cx="2924420" cy="464230"/>
          </a:xfrm>
          <a:prstGeom prst="rect">
            <a:avLst/>
          </a:prstGeom>
          <a:noFill/>
        </p:spPr>
        <p:txBody>
          <a:bodyPr wrap="square" rtlCol="0">
            <a:spAutoFit/>
          </a:bodyPr>
          <a:lstStyle/>
          <a:p>
            <a:pPr>
              <a:lnSpc>
                <a:spcPct val="80000"/>
              </a:lnSpc>
            </a:pPr>
            <a:r>
              <a:rPr lang="en-US" sz="2900" b="1" spc="-150" dirty="0">
                <a:solidFill>
                  <a:srgbClr val="363636"/>
                </a:solidFill>
                <a:latin typeface="Helvetica"/>
                <a:cs typeface="Helvetica"/>
              </a:rPr>
              <a:t>KELETIHAN</a:t>
            </a:r>
          </a:p>
        </p:txBody>
      </p:sp>
      <p:sp>
        <p:nvSpPr>
          <p:cNvPr id="7" name="TextBox 6"/>
          <p:cNvSpPr txBox="1"/>
          <p:nvPr/>
        </p:nvSpPr>
        <p:spPr>
          <a:xfrm>
            <a:off x="3158124" y="5977843"/>
            <a:ext cx="2876788" cy="464230"/>
          </a:xfrm>
          <a:prstGeom prst="rect">
            <a:avLst/>
          </a:prstGeom>
          <a:noFill/>
        </p:spPr>
        <p:txBody>
          <a:bodyPr wrap="square" rtlCol="0">
            <a:spAutoFit/>
          </a:bodyPr>
          <a:lstStyle/>
          <a:p>
            <a:pPr>
              <a:lnSpc>
                <a:spcPct val="80000"/>
              </a:lnSpc>
            </a:pPr>
            <a:r>
              <a:rPr lang="en-US" sz="2900" b="1" spc="-150" dirty="0">
                <a:solidFill>
                  <a:srgbClr val="363636"/>
                </a:solidFill>
                <a:latin typeface="Helvetica"/>
                <a:cs typeface="Helvetica"/>
              </a:rPr>
              <a:t>MIGRAIN</a:t>
            </a:r>
          </a:p>
        </p:txBody>
      </p:sp>
      <p:sp>
        <p:nvSpPr>
          <p:cNvPr id="8" name="TextBox 7"/>
          <p:cNvSpPr txBox="1"/>
          <p:nvPr/>
        </p:nvSpPr>
        <p:spPr>
          <a:xfrm>
            <a:off x="5898843" y="2071498"/>
            <a:ext cx="2833501" cy="464230"/>
          </a:xfrm>
          <a:prstGeom prst="rect">
            <a:avLst/>
          </a:prstGeom>
          <a:noFill/>
        </p:spPr>
        <p:txBody>
          <a:bodyPr wrap="square" rtlCol="0">
            <a:spAutoFit/>
          </a:bodyPr>
          <a:lstStyle/>
          <a:p>
            <a:pPr>
              <a:lnSpc>
                <a:spcPct val="80000"/>
              </a:lnSpc>
            </a:pPr>
            <a:r>
              <a:rPr lang="en-US" sz="2900" b="1" spc="-150" dirty="0">
                <a:solidFill>
                  <a:srgbClr val="363636"/>
                </a:solidFill>
                <a:latin typeface="Helvetica"/>
                <a:cs typeface="Helvetica"/>
              </a:rPr>
              <a:t>SEMBELIT</a:t>
            </a:r>
          </a:p>
        </p:txBody>
      </p:sp>
      <p:sp>
        <p:nvSpPr>
          <p:cNvPr id="9" name="TextBox 8"/>
          <p:cNvSpPr txBox="1"/>
          <p:nvPr/>
        </p:nvSpPr>
        <p:spPr>
          <a:xfrm>
            <a:off x="324623" y="5469372"/>
            <a:ext cx="2833501" cy="464230"/>
          </a:xfrm>
          <a:prstGeom prst="rect">
            <a:avLst/>
          </a:prstGeom>
          <a:noFill/>
        </p:spPr>
        <p:txBody>
          <a:bodyPr wrap="square" rtlCol="0">
            <a:spAutoFit/>
          </a:bodyPr>
          <a:lstStyle/>
          <a:p>
            <a:pPr>
              <a:lnSpc>
                <a:spcPct val="80000"/>
              </a:lnSpc>
            </a:pPr>
            <a:r>
              <a:rPr lang="en-US" sz="2900" b="1" spc="-150" dirty="0">
                <a:solidFill>
                  <a:srgbClr val="363636"/>
                </a:solidFill>
                <a:latin typeface="Helvetica"/>
                <a:cs typeface="Helvetica"/>
              </a:rPr>
              <a:t>KULIT KERING </a:t>
            </a:r>
            <a:endParaRPr lang="en-US" sz="2900" spc="-150" dirty="0">
              <a:solidFill>
                <a:srgbClr val="363636"/>
              </a:solidFill>
              <a:latin typeface="Helvetica"/>
              <a:cs typeface="Helvetica"/>
            </a:endParaRPr>
          </a:p>
        </p:txBody>
      </p:sp>
      <p:sp>
        <p:nvSpPr>
          <p:cNvPr id="10" name="TextBox 9"/>
          <p:cNvSpPr txBox="1"/>
          <p:nvPr/>
        </p:nvSpPr>
        <p:spPr>
          <a:xfrm>
            <a:off x="4191001" y="4419600"/>
            <a:ext cx="2514600" cy="449354"/>
          </a:xfrm>
          <a:prstGeom prst="rect">
            <a:avLst/>
          </a:prstGeom>
          <a:noFill/>
        </p:spPr>
        <p:txBody>
          <a:bodyPr wrap="square" rtlCol="0">
            <a:spAutoFit/>
          </a:bodyPr>
          <a:lstStyle/>
          <a:p>
            <a:pPr>
              <a:lnSpc>
                <a:spcPct val="80000"/>
              </a:lnSpc>
            </a:pPr>
            <a:r>
              <a:rPr lang="en-US" sz="2900" b="1" spc="-150" dirty="0">
                <a:solidFill>
                  <a:srgbClr val="363636"/>
                </a:solidFill>
                <a:latin typeface="Helvetica"/>
                <a:cs typeface="Helvetica"/>
              </a:rPr>
              <a:t>KRAM OTOT</a:t>
            </a:r>
          </a:p>
        </p:txBody>
      </p:sp>
      <p:sp>
        <p:nvSpPr>
          <p:cNvPr id="11" name="TextBox 10"/>
          <p:cNvSpPr txBox="1"/>
          <p:nvPr/>
        </p:nvSpPr>
        <p:spPr>
          <a:xfrm>
            <a:off x="165021" y="1113906"/>
            <a:ext cx="4188954" cy="1639423"/>
          </a:xfrm>
          <a:prstGeom prst="rect">
            <a:avLst/>
          </a:prstGeom>
          <a:noFill/>
        </p:spPr>
        <p:txBody>
          <a:bodyPr wrap="square" rtlCol="0">
            <a:spAutoFit/>
          </a:bodyPr>
          <a:lstStyle/>
          <a:p>
            <a:pPr algn="ctr">
              <a:lnSpc>
                <a:spcPct val="80000"/>
              </a:lnSpc>
            </a:pPr>
            <a:r>
              <a:rPr lang="en-US" sz="4000" dirty="0" err="1">
                <a:solidFill>
                  <a:schemeClr val="bg1"/>
                </a:solidFill>
                <a:latin typeface="Helvetica"/>
                <a:cs typeface="Helvetica"/>
              </a:rPr>
              <a:t>kekurangan</a:t>
            </a:r>
            <a:r>
              <a:rPr lang="en-US" sz="4000" dirty="0">
                <a:solidFill>
                  <a:schemeClr val="bg1"/>
                </a:solidFill>
                <a:latin typeface="Helvetica"/>
                <a:cs typeface="Helvetica"/>
              </a:rPr>
              <a:t> </a:t>
            </a:r>
            <a:br>
              <a:rPr lang="en-US" sz="4000" dirty="0">
                <a:solidFill>
                  <a:schemeClr val="bg1"/>
                </a:solidFill>
                <a:latin typeface="Helvetica"/>
                <a:cs typeface="Helvetica"/>
              </a:rPr>
            </a:br>
            <a:r>
              <a:rPr lang="en-US" sz="4400" b="1" dirty="0">
                <a:solidFill>
                  <a:schemeClr val="bg1"/>
                </a:solidFill>
                <a:latin typeface="Helvetica"/>
                <a:cs typeface="Helvetica"/>
              </a:rPr>
              <a:t>air</a:t>
            </a:r>
            <a:r>
              <a:rPr lang="en-US" sz="4000" b="1" dirty="0">
                <a:solidFill>
                  <a:schemeClr val="bg1"/>
                </a:solidFill>
                <a:latin typeface="Helvetica"/>
                <a:cs typeface="Helvetica"/>
              </a:rPr>
              <a:t> </a:t>
            </a:r>
            <a:r>
              <a:rPr lang="en-US" sz="4000" dirty="0" err="1">
                <a:solidFill>
                  <a:schemeClr val="bg1"/>
                </a:solidFill>
                <a:latin typeface="Helvetica"/>
                <a:cs typeface="Helvetica"/>
              </a:rPr>
              <a:t>dapat</a:t>
            </a:r>
            <a:r>
              <a:rPr lang="en-US" sz="4000" dirty="0">
                <a:solidFill>
                  <a:schemeClr val="bg1"/>
                </a:solidFill>
                <a:latin typeface="Helvetica"/>
                <a:cs typeface="Helvetica"/>
              </a:rPr>
              <a:t> </a:t>
            </a:r>
            <a:r>
              <a:rPr lang="en-US" sz="4000" dirty="0" err="1">
                <a:solidFill>
                  <a:schemeClr val="bg1"/>
                </a:solidFill>
                <a:latin typeface="Helvetica"/>
                <a:cs typeface="Helvetica"/>
              </a:rPr>
              <a:t>mengakibatkan</a:t>
            </a:r>
            <a:r>
              <a:rPr lang="en-US" sz="4000" dirty="0">
                <a:solidFill>
                  <a:schemeClr val="bg1"/>
                </a:solidFill>
                <a:latin typeface="Helvetica"/>
                <a:cs typeface="Helvetica"/>
              </a:rPr>
              <a:t> </a:t>
            </a:r>
            <a:endParaRPr lang="en-US" sz="4000" b="1" dirty="0">
              <a:solidFill>
                <a:schemeClr val="bg1"/>
              </a:solidFill>
              <a:latin typeface="Helvetica"/>
              <a:cs typeface="Helvetica"/>
            </a:endParaRPr>
          </a:p>
        </p:txBody>
      </p:sp>
      <p:pic>
        <p:nvPicPr>
          <p:cNvPr id="13" name="Picture 12"/>
          <p:cNvPicPr>
            <a:picLocks noChangeAspect="1"/>
          </p:cNvPicPr>
          <p:nvPr/>
        </p:nvPicPr>
        <p:blipFill>
          <a:blip r:embed="rId4" cstate="print"/>
          <a:stretch>
            <a:fillRect/>
          </a:stretch>
        </p:blipFill>
        <p:spPr>
          <a:xfrm>
            <a:off x="4344280" y="2553788"/>
            <a:ext cx="1751714" cy="542650"/>
          </a:xfrm>
          <a:prstGeom prst="rect">
            <a:avLst/>
          </a:prstGeom>
        </p:spPr>
      </p:pic>
      <p:pic>
        <p:nvPicPr>
          <p:cNvPr id="15" name="Picture 14"/>
          <p:cNvPicPr>
            <a:picLocks noChangeAspect="1"/>
          </p:cNvPicPr>
          <p:nvPr/>
        </p:nvPicPr>
        <p:blipFill>
          <a:blip r:embed="rId5" cstate="print"/>
          <a:stretch>
            <a:fillRect/>
          </a:stretch>
        </p:blipFill>
        <p:spPr>
          <a:xfrm>
            <a:off x="4128855" y="3520966"/>
            <a:ext cx="1413300" cy="972206"/>
          </a:xfrm>
          <a:prstGeom prst="rect">
            <a:avLst/>
          </a:prstGeom>
        </p:spPr>
      </p:pic>
      <p:pic>
        <p:nvPicPr>
          <p:cNvPr id="19" name="Picture 18"/>
          <p:cNvPicPr>
            <a:picLocks noChangeAspect="1"/>
          </p:cNvPicPr>
          <p:nvPr/>
        </p:nvPicPr>
        <p:blipFill>
          <a:blip r:embed="rId6" cstate="print"/>
          <a:stretch>
            <a:fillRect/>
          </a:stretch>
        </p:blipFill>
        <p:spPr>
          <a:xfrm>
            <a:off x="3243098" y="4032982"/>
            <a:ext cx="978820" cy="1900620"/>
          </a:xfrm>
          <a:prstGeom prst="rect">
            <a:avLst/>
          </a:prstGeom>
        </p:spPr>
      </p:pic>
      <p:pic>
        <p:nvPicPr>
          <p:cNvPr id="2" name="Picture 1"/>
          <p:cNvPicPr>
            <a:picLocks noChangeAspect="1"/>
          </p:cNvPicPr>
          <p:nvPr/>
        </p:nvPicPr>
        <p:blipFill>
          <a:blip r:embed="rId7" cstate="print"/>
          <a:stretch>
            <a:fillRect/>
          </a:stretch>
        </p:blipFill>
        <p:spPr>
          <a:xfrm>
            <a:off x="757836" y="4221656"/>
            <a:ext cx="884192" cy="1169712"/>
          </a:xfrm>
          <a:prstGeom prst="rect">
            <a:avLst/>
          </a:prstGeom>
        </p:spPr>
      </p:pic>
      <p:pic>
        <p:nvPicPr>
          <p:cNvPr id="4" name="Picture 3"/>
          <p:cNvPicPr>
            <a:picLocks noChangeAspect="1"/>
          </p:cNvPicPr>
          <p:nvPr/>
        </p:nvPicPr>
        <p:blipFill>
          <a:blip r:embed="rId8" cstate="print"/>
          <a:stretch>
            <a:fillRect/>
          </a:stretch>
        </p:blipFill>
        <p:spPr>
          <a:xfrm>
            <a:off x="4221918" y="237912"/>
            <a:ext cx="2145500" cy="427320"/>
          </a:xfrm>
          <a:prstGeom prst="rect">
            <a:avLst/>
          </a:prstGeom>
        </p:spPr>
      </p:pic>
      <p:pic>
        <p:nvPicPr>
          <p:cNvPr id="20" name="Picture 6" descr="http://www.dermalinstitute.com/us/news2/wp-content/uploads/2011/07/Glass-of-water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29400" y="4071938"/>
            <a:ext cx="2514600" cy="27860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6858000" y="3429000"/>
            <a:ext cx="2057400" cy="523220"/>
          </a:xfrm>
          <a:prstGeom prst="rect">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800" dirty="0"/>
              <a:t>CUKUP AIR</a:t>
            </a:r>
          </a:p>
        </p:txBody>
      </p:sp>
    </p:spTree>
    <p:extLst>
      <p:ext uri="{BB962C8B-B14F-4D97-AF65-F5344CB8AC3E}">
        <p14:creationId xmlns:p14="http://schemas.microsoft.com/office/powerpoint/2010/main" val="38219949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4648200" cy="990600"/>
          </a:xfrm>
        </p:spPr>
        <p:txBody>
          <a:bodyPr>
            <a:normAutofit/>
          </a:bodyPr>
          <a:lstStyle/>
          <a:p>
            <a:r>
              <a:rPr lang="en-US" dirty="0">
                <a:solidFill>
                  <a:srgbClr val="336699"/>
                </a:solidFill>
                <a:effectLst>
                  <a:outerShdw blurRad="38100" dist="38100" dir="2700000" algn="tl">
                    <a:srgbClr val="000000">
                      <a:alpha val="43137"/>
                    </a:srgbClr>
                  </a:outerShdw>
                </a:effectLst>
                <a:latin typeface="Algerian" pitchFamily="82" charset="0"/>
              </a:rPr>
              <a:t>SAHUR</a:t>
            </a:r>
          </a:p>
        </p:txBody>
      </p:sp>
      <p:pic>
        <p:nvPicPr>
          <p:cNvPr id="4" name="Picture 2" descr="D:\PRAKTEK GK\kanker\air-minum.jpg"/>
          <p:cNvPicPr>
            <a:picLocks noGrp="1" noChangeAspect="1" noChangeArrowheads="1"/>
          </p:cNvPicPr>
          <p:nvPr>
            <p:ph idx="1"/>
          </p:nvPr>
        </p:nvPicPr>
        <p:blipFill>
          <a:blip r:embed="rId2" cstate="print"/>
          <a:srcRect/>
          <a:stretch>
            <a:fillRect/>
          </a:stretch>
        </p:blipFill>
        <p:spPr bwMode="auto">
          <a:xfrm>
            <a:off x="685800" y="1600200"/>
            <a:ext cx="1857375" cy="2667000"/>
          </a:xfrm>
          <a:prstGeom prst="rect">
            <a:avLst/>
          </a:prstGeom>
          <a:ln>
            <a:noFill/>
          </a:ln>
          <a:effectLst>
            <a:softEdge rad="112500"/>
          </a:effectLst>
        </p:spPr>
      </p:pic>
      <p:sp>
        <p:nvSpPr>
          <p:cNvPr id="6" name="Rectangle 5"/>
          <p:cNvSpPr/>
          <p:nvPr/>
        </p:nvSpPr>
        <p:spPr>
          <a:xfrm>
            <a:off x="381000" y="4971871"/>
            <a:ext cx="7543800" cy="1200329"/>
          </a:xfrm>
          <a:prstGeom prst="rect">
            <a:avLst/>
          </a:prstGeom>
        </p:spPr>
        <p:txBody>
          <a:bodyPr wrap="square">
            <a:spAutoFit/>
          </a:bodyPr>
          <a:lstStyle/>
          <a:p>
            <a:r>
              <a:rPr lang="en-US" dirty="0"/>
              <a:t>Dari </a:t>
            </a:r>
            <a:r>
              <a:rPr lang="en-US" dirty="0" err="1"/>
              <a:t>Aisyah</a:t>
            </a:r>
            <a:r>
              <a:rPr lang="en-US" dirty="0"/>
              <a:t> </a:t>
            </a:r>
            <a:r>
              <a:rPr lang="en-US" dirty="0" err="1"/>
              <a:t>dia</a:t>
            </a:r>
            <a:r>
              <a:rPr lang="en-US" dirty="0"/>
              <a:t> </a:t>
            </a:r>
            <a:r>
              <a:rPr lang="en-US" dirty="0" err="1"/>
              <a:t>berkata</a:t>
            </a:r>
            <a:r>
              <a:rPr lang="en-US" dirty="0"/>
              <a:t>, “</a:t>
            </a:r>
            <a:r>
              <a:rPr lang="en-US" dirty="0" err="1"/>
              <a:t>Kami</a:t>
            </a:r>
            <a:r>
              <a:rPr lang="en-US" dirty="0"/>
              <a:t> </a:t>
            </a:r>
            <a:r>
              <a:rPr lang="en-US" dirty="0" err="1"/>
              <a:t>biasa</a:t>
            </a:r>
            <a:r>
              <a:rPr lang="en-US" dirty="0"/>
              <a:t> </a:t>
            </a:r>
            <a:r>
              <a:rPr lang="en-US" dirty="0" err="1"/>
              <a:t>membuat</a:t>
            </a:r>
            <a:r>
              <a:rPr lang="en-US" dirty="0"/>
              <a:t> </a:t>
            </a:r>
            <a:r>
              <a:rPr lang="en-US" dirty="0" err="1"/>
              <a:t>perasan</a:t>
            </a:r>
            <a:r>
              <a:rPr lang="en-US" dirty="0"/>
              <a:t> </a:t>
            </a:r>
            <a:r>
              <a:rPr lang="en-US" dirty="0" err="1"/>
              <a:t>untuk</a:t>
            </a:r>
            <a:r>
              <a:rPr lang="en-US" dirty="0"/>
              <a:t> </a:t>
            </a:r>
            <a:r>
              <a:rPr lang="en-US" dirty="0" err="1"/>
              <a:t>Rasulullah</a:t>
            </a:r>
            <a:r>
              <a:rPr lang="en-US" dirty="0"/>
              <a:t> SAW </a:t>
            </a:r>
            <a:r>
              <a:rPr lang="en-US" dirty="0" err="1"/>
              <a:t>di</a:t>
            </a:r>
            <a:r>
              <a:rPr lang="en-US" dirty="0"/>
              <a:t> </a:t>
            </a:r>
            <a:r>
              <a:rPr lang="en-US" dirty="0" err="1"/>
              <a:t>dalam</a:t>
            </a:r>
            <a:r>
              <a:rPr lang="en-US" dirty="0"/>
              <a:t> air </a:t>
            </a:r>
            <a:r>
              <a:rPr lang="en-US" dirty="0" err="1"/>
              <a:t>minum</a:t>
            </a:r>
            <a:r>
              <a:rPr lang="en-US" dirty="0"/>
              <a:t> yang </a:t>
            </a:r>
            <a:r>
              <a:rPr lang="en-US" dirty="0" err="1"/>
              <a:t>bertali</a:t>
            </a:r>
            <a:r>
              <a:rPr lang="en-US" dirty="0"/>
              <a:t> </a:t>
            </a:r>
            <a:r>
              <a:rPr lang="en-US" dirty="0" err="1"/>
              <a:t>di</a:t>
            </a:r>
            <a:r>
              <a:rPr lang="en-US" dirty="0"/>
              <a:t> </a:t>
            </a:r>
            <a:r>
              <a:rPr lang="en-US" dirty="0" err="1"/>
              <a:t>atasnya</a:t>
            </a:r>
            <a:r>
              <a:rPr lang="en-US" dirty="0"/>
              <a:t>, </a:t>
            </a:r>
            <a:r>
              <a:rPr lang="en-US" dirty="0" err="1"/>
              <a:t>kami</a:t>
            </a:r>
            <a:r>
              <a:rPr lang="en-US" dirty="0"/>
              <a:t> </a:t>
            </a:r>
            <a:r>
              <a:rPr lang="en-US" dirty="0" err="1"/>
              <a:t>membuat</a:t>
            </a:r>
            <a:r>
              <a:rPr lang="en-US" dirty="0"/>
              <a:t> </a:t>
            </a:r>
            <a:r>
              <a:rPr lang="en-US" dirty="0" err="1"/>
              <a:t>rendaman</a:t>
            </a:r>
            <a:r>
              <a:rPr lang="en-US" dirty="0"/>
              <a:t> </a:t>
            </a:r>
            <a:r>
              <a:rPr lang="en-US" dirty="0" err="1"/>
              <a:t>di</a:t>
            </a:r>
            <a:r>
              <a:rPr lang="en-US" dirty="0"/>
              <a:t> </a:t>
            </a:r>
            <a:r>
              <a:rPr lang="en-US" dirty="0" err="1"/>
              <a:t>pagi</a:t>
            </a:r>
            <a:r>
              <a:rPr lang="en-US" dirty="0"/>
              <a:t> </a:t>
            </a:r>
            <a:r>
              <a:rPr lang="en-US" dirty="0" err="1"/>
              <a:t>hari</a:t>
            </a:r>
            <a:r>
              <a:rPr lang="en-US" dirty="0"/>
              <a:t> </a:t>
            </a:r>
            <a:r>
              <a:rPr lang="en-US" dirty="0" err="1"/>
              <a:t>dan</a:t>
            </a:r>
            <a:r>
              <a:rPr lang="en-US" dirty="0"/>
              <a:t> </a:t>
            </a:r>
            <a:r>
              <a:rPr lang="en-US" dirty="0" err="1"/>
              <a:t>meminumnya</a:t>
            </a:r>
            <a:r>
              <a:rPr lang="en-US" dirty="0"/>
              <a:t> </a:t>
            </a:r>
            <a:r>
              <a:rPr lang="en-US" dirty="0" err="1"/>
              <a:t>di</a:t>
            </a:r>
            <a:r>
              <a:rPr lang="en-US" dirty="0"/>
              <a:t> sore </a:t>
            </a:r>
            <a:r>
              <a:rPr lang="en-US" dirty="0" err="1"/>
              <a:t>hari</a:t>
            </a:r>
            <a:r>
              <a:rPr lang="en-US" dirty="0"/>
              <a:t>, </a:t>
            </a:r>
            <a:r>
              <a:rPr lang="en-US" dirty="0" err="1"/>
              <a:t>atau</a:t>
            </a:r>
            <a:r>
              <a:rPr lang="en-US" dirty="0"/>
              <a:t> </a:t>
            </a:r>
            <a:r>
              <a:rPr lang="en-US" dirty="0" err="1"/>
              <a:t>membuat</a:t>
            </a:r>
            <a:r>
              <a:rPr lang="en-US" dirty="0"/>
              <a:t> </a:t>
            </a:r>
            <a:r>
              <a:rPr lang="en-US" dirty="0" err="1"/>
              <a:t>rendaman</a:t>
            </a:r>
            <a:r>
              <a:rPr lang="en-US" dirty="0"/>
              <a:t> </a:t>
            </a:r>
            <a:r>
              <a:rPr lang="en-US" dirty="0" err="1"/>
              <a:t>di</a:t>
            </a:r>
            <a:r>
              <a:rPr lang="en-US" dirty="0"/>
              <a:t> sore </a:t>
            </a:r>
            <a:r>
              <a:rPr lang="en-US" dirty="0" err="1"/>
              <a:t>hari</a:t>
            </a:r>
            <a:r>
              <a:rPr lang="en-US" dirty="0"/>
              <a:t> </a:t>
            </a:r>
            <a:r>
              <a:rPr lang="en-US" dirty="0" err="1"/>
              <a:t>lalu</a:t>
            </a:r>
            <a:r>
              <a:rPr lang="en-US" dirty="0"/>
              <a:t> </a:t>
            </a:r>
            <a:r>
              <a:rPr lang="en-US" dirty="0" err="1"/>
              <a:t>meminumnya</a:t>
            </a:r>
            <a:r>
              <a:rPr lang="en-US" dirty="0"/>
              <a:t> </a:t>
            </a:r>
            <a:r>
              <a:rPr lang="en-US" dirty="0" err="1"/>
              <a:t>di</a:t>
            </a:r>
            <a:r>
              <a:rPr lang="en-US" dirty="0"/>
              <a:t> </a:t>
            </a:r>
            <a:r>
              <a:rPr lang="en-US" dirty="0" err="1"/>
              <a:t>pagi</a:t>
            </a:r>
            <a:r>
              <a:rPr lang="en-US" dirty="0"/>
              <a:t> </a:t>
            </a:r>
            <a:r>
              <a:rPr lang="en-US" dirty="0" err="1"/>
              <a:t>hari</a:t>
            </a:r>
            <a:r>
              <a:rPr lang="en-US" dirty="0"/>
              <a:t>.” (H.R. Muslim)</a:t>
            </a:r>
          </a:p>
        </p:txBody>
      </p:sp>
      <p:pic>
        <p:nvPicPr>
          <p:cNvPr id="2051" name="Picture 3"/>
          <p:cNvPicPr>
            <a:picLocks noChangeAspect="1" noChangeArrowheads="1"/>
          </p:cNvPicPr>
          <p:nvPr/>
        </p:nvPicPr>
        <p:blipFill>
          <a:blip r:embed="rId3" cstate="print"/>
          <a:srcRect/>
          <a:stretch>
            <a:fillRect/>
          </a:stretch>
        </p:blipFill>
        <p:spPr bwMode="auto">
          <a:xfrm>
            <a:off x="5867400" y="1143000"/>
            <a:ext cx="2533650" cy="3086100"/>
          </a:xfrm>
          <a:prstGeom prst="rect">
            <a:avLst/>
          </a:prstGeom>
          <a:ln>
            <a:noFill/>
          </a:ln>
          <a:effectLst>
            <a:softEdge rad="112500"/>
          </a:effectLst>
        </p:spPr>
      </p:pic>
      <p:sp>
        <p:nvSpPr>
          <p:cNvPr id="9" name="TextBox 8"/>
          <p:cNvSpPr txBox="1"/>
          <p:nvPr/>
        </p:nvSpPr>
        <p:spPr>
          <a:xfrm>
            <a:off x="4648200" y="685800"/>
            <a:ext cx="44196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INFUSED WATER KURMA ; AIR NABEEZ</a:t>
            </a:r>
          </a:p>
        </p:txBody>
      </p:sp>
      <p:sp>
        <p:nvSpPr>
          <p:cNvPr id="11" name="TextBox 10"/>
          <p:cNvSpPr txBox="1"/>
          <p:nvPr/>
        </p:nvSpPr>
        <p:spPr>
          <a:xfrm>
            <a:off x="5867400" y="4343400"/>
            <a:ext cx="2209800" cy="369332"/>
          </a:xfrm>
          <a:prstGeom prst="rect">
            <a:avLst/>
          </a:prstGeom>
          <a:noFill/>
        </p:spPr>
        <p:txBody>
          <a:bodyPr wrap="square" rtlCol="0">
            <a:spAutoFit/>
          </a:bodyPr>
          <a:lstStyle/>
          <a:p>
            <a:r>
              <a:rPr lang="en-US" dirty="0" err="1"/>
              <a:t>Rendaman</a:t>
            </a:r>
            <a:r>
              <a:rPr lang="en-US" dirty="0"/>
              <a:t> 8-12  jam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ACER\My Documents\Bluetooth Exchange Folder\Screenshot_2016-03-29-19-57-11.png"/>
          <p:cNvPicPr>
            <a:picLocks noGrp="1" noChangeAspect="1" noChangeArrowheads="1"/>
          </p:cNvPicPr>
          <p:nvPr>
            <p:ph sz="half" idx="1"/>
          </p:nvPr>
        </p:nvPicPr>
        <p:blipFill>
          <a:blip r:embed="rId3" cstate="print"/>
          <a:srcRect t="4598"/>
          <a:stretch>
            <a:fillRect/>
          </a:stretch>
        </p:blipFill>
        <p:spPr bwMode="auto">
          <a:xfrm>
            <a:off x="381000" y="457200"/>
            <a:ext cx="3505200" cy="6324600"/>
          </a:xfrm>
          <a:prstGeom prst="rect">
            <a:avLst/>
          </a:prstGeom>
          <a:ln>
            <a:noFill/>
          </a:ln>
          <a:effectLst>
            <a:softEdge rad="112500"/>
          </a:effectLst>
        </p:spPr>
      </p:pic>
      <p:sp>
        <p:nvSpPr>
          <p:cNvPr id="6" name="Content Placeholder 5"/>
          <p:cNvSpPr>
            <a:spLocks noGrp="1"/>
          </p:cNvSpPr>
          <p:nvPr>
            <p:ph sz="half" idx="2"/>
          </p:nvPr>
        </p:nvSpPr>
        <p:spPr>
          <a:xfrm>
            <a:off x="4191000" y="1143000"/>
            <a:ext cx="4191000" cy="5364325"/>
          </a:xfrm>
        </p:spPr>
        <p:txBody>
          <a:bodyPr>
            <a:noAutofit/>
          </a:bodyPr>
          <a:lstStyle/>
          <a:p>
            <a:endParaRPr lang="en-US" sz="3200" dirty="0"/>
          </a:p>
          <a:p>
            <a:endParaRPr lang="en-US" sz="3200" dirty="0"/>
          </a:p>
          <a:p>
            <a:pPr>
              <a:buNone/>
            </a:pPr>
            <a:r>
              <a:rPr lang="id-ID" sz="3200" dirty="0"/>
              <a:t>    </a:t>
            </a:r>
            <a:r>
              <a:rPr lang="en-US" sz="3200" dirty="0" err="1"/>
              <a:t>Hindari</a:t>
            </a:r>
            <a:r>
              <a:rPr lang="en-US" sz="3200" dirty="0"/>
              <a:t> kopi </a:t>
            </a:r>
            <a:r>
              <a:rPr lang="en-US" sz="3200" dirty="0" err="1"/>
              <a:t>dan</a:t>
            </a:r>
            <a:r>
              <a:rPr lang="en-US" sz="3200" dirty="0"/>
              <a:t> t</a:t>
            </a:r>
            <a:r>
              <a:rPr lang="id-ID" sz="3200" dirty="0"/>
              <a:t>eh </a:t>
            </a:r>
            <a:r>
              <a:rPr lang="en-US" sz="3200" dirty="0" err="1"/>
              <a:t>manis</a:t>
            </a:r>
            <a:r>
              <a:rPr lang="en-US" sz="3200" dirty="0"/>
              <a:t>  </a:t>
            </a:r>
            <a:r>
              <a:rPr lang="en-US" sz="3200" dirty="0" err="1"/>
              <a:t>atau</a:t>
            </a:r>
            <a:r>
              <a:rPr lang="en-US" sz="3200" dirty="0"/>
              <a:t> </a:t>
            </a:r>
            <a:r>
              <a:rPr lang="en-US" sz="3200" dirty="0" err="1"/>
              <a:t>makanan</a:t>
            </a:r>
            <a:r>
              <a:rPr lang="en-US" sz="3200" dirty="0"/>
              <a:t> </a:t>
            </a:r>
            <a:r>
              <a:rPr lang="en-US" sz="3200" dirty="0" err="1"/>
              <a:t>manis</a:t>
            </a:r>
            <a:r>
              <a:rPr lang="en-US" sz="3200" dirty="0"/>
              <a:t>  -&gt;</a:t>
            </a:r>
            <a:r>
              <a:rPr lang="en-US" sz="3200" dirty="0" err="1"/>
              <a:t>merangsang</a:t>
            </a:r>
            <a:r>
              <a:rPr lang="en-US" sz="3200" dirty="0"/>
              <a:t> </a:t>
            </a:r>
            <a:r>
              <a:rPr lang="en-US" sz="3200" dirty="0" err="1"/>
              <a:t>produksi</a:t>
            </a:r>
            <a:r>
              <a:rPr lang="en-US" sz="3200" dirty="0"/>
              <a:t> insulin </a:t>
            </a:r>
            <a:r>
              <a:rPr lang="en-US" sz="3200" dirty="0" err="1"/>
              <a:t>untuk</a:t>
            </a:r>
            <a:r>
              <a:rPr lang="en-US" sz="3200" dirty="0"/>
              <a:t> </a:t>
            </a:r>
            <a:r>
              <a:rPr lang="en-US" sz="3200" dirty="0" err="1"/>
              <a:t>menyimpan</a:t>
            </a:r>
            <a:r>
              <a:rPr lang="en-US" sz="3200" dirty="0"/>
              <a:t> </a:t>
            </a:r>
            <a:r>
              <a:rPr lang="en-US" sz="3200" dirty="0" err="1"/>
              <a:t>gula</a:t>
            </a:r>
            <a:r>
              <a:rPr lang="en-US" sz="3200" dirty="0"/>
              <a:t> </a:t>
            </a:r>
            <a:r>
              <a:rPr lang="en-US" sz="3200" dirty="0" err="1"/>
              <a:t>darah</a:t>
            </a:r>
            <a:r>
              <a:rPr lang="en-US" sz="3200" dirty="0"/>
              <a:t>. </a:t>
            </a:r>
            <a:r>
              <a:rPr lang="en-US" sz="3200" dirty="0" err="1"/>
              <a:t>Akibatnya</a:t>
            </a:r>
            <a:r>
              <a:rPr lang="en-US" sz="3200" dirty="0"/>
              <a:t> </a:t>
            </a:r>
            <a:r>
              <a:rPr lang="en-US" sz="3200" dirty="0" err="1"/>
              <a:t>jadi</a:t>
            </a:r>
            <a:r>
              <a:rPr lang="en-US" sz="3200" dirty="0"/>
              <a:t> </a:t>
            </a:r>
            <a:r>
              <a:rPr lang="en-US" sz="3200" dirty="0" err="1"/>
              <a:t>lemas</a:t>
            </a:r>
            <a:r>
              <a:rPr lang="en-US" sz="3200" dirty="0"/>
              <a:t> </a:t>
            </a:r>
            <a:r>
              <a:rPr lang="en-US" sz="3200" dirty="0" err="1"/>
              <a:t>dan</a:t>
            </a:r>
            <a:r>
              <a:rPr lang="en-US" sz="3200" dirty="0"/>
              <a:t> </a:t>
            </a:r>
            <a:r>
              <a:rPr lang="en-US" sz="3200" dirty="0" err="1"/>
              <a:t>cepat</a:t>
            </a:r>
            <a:r>
              <a:rPr lang="en-US" sz="3200" dirty="0"/>
              <a:t> </a:t>
            </a:r>
            <a:r>
              <a:rPr lang="en-US" sz="3200" dirty="0" err="1"/>
              <a:t>lapar</a:t>
            </a:r>
            <a:endParaRPr lang="en-US" sz="3200" dirty="0"/>
          </a:p>
        </p:txBody>
      </p:sp>
      <p:sp>
        <p:nvSpPr>
          <p:cNvPr id="8" name="Rectangle 7"/>
          <p:cNvSpPr/>
          <p:nvPr/>
        </p:nvSpPr>
        <p:spPr>
          <a:xfrm>
            <a:off x="381000" y="3886200"/>
            <a:ext cx="3505200" cy="685800"/>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US" sz="3600" dirty="0"/>
              <a:t>SAHUR</a:t>
            </a:r>
          </a:p>
        </p:txBody>
      </p:sp>
      <p:pic>
        <p:nvPicPr>
          <p:cNvPr id="1026" name="Picture 2"/>
          <p:cNvPicPr>
            <a:picLocks noChangeAspect="1" noChangeArrowheads="1"/>
          </p:cNvPicPr>
          <p:nvPr/>
        </p:nvPicPr>
        <p:blipFill>
          <a:blip r:embed="rId4" cstate="print"/>
          <a:srcRect/>
          <a:stretch>
            <a:fillRect/>
          </a:stretch>
        </p:blipFill>
        <p:spPr bwMode="auto">
          <a:xfrm>
            <a:off x="4543425" y="3414713"/>
            <a:ext cx="57150" cy="28575"/>
          </a:xfrm>
          <a:prstGeom prst="rect">
            <a:avLst/>
          </a:prstGeom>
          <a:noFill/>
          <a:ln w="9525">
            <a:noFill/>
            <a:miter lim="800000"/>
            <a:headEnd/>
            <a:tailEnd/>
          </a:ln>
        </p:spPr>
      </p:pic>
      <p:pic>
        <p:nvPicPr>
          <p:cNvPr id="1027" name="Picture 3" descr="D:\PRAKTEK GK\puasa\kopi.jpg"/>
          <p:cNvPicPr>
            <a:picLocks noChangeAspect="1" noChangeArrowheads="1"/>
          </p:cNvPicPr>
          <p:nvPr/>
        </p:nvPicPr>
        <p:blipFill>
          <a:blip r:embed="rId5" cstate="print"/>
          <a:srcRect/>
          <a:stretch>
            <a:fillRect/>
          </a:stretch>
        </p:blipFill>
        <p:spPr bwMode="auto">
          <a:xfrm>
            <a:off x="4724400" y="466725"/>
            <a:ext cx="3228975" cy="1743075"/>
          </a:xfrm>
          <a:prstGeom prst="rect">
            <a:avLst/>
          </a:prstGeom>
          <a:ln>
            <a:noFill/>
          </a:ln>
          <a:effectLst>
            <a:softEdge rad="112500"/>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10" y="452718"/>
            <a:ext cx="8545530" cy="614082"/>
          </a:xfrm>
        </p:spPr>
        <p:txBody>
          <a:bodyPr>
            <a:normAutofit fontScale="90000"/>
          </a:bodyPr>
          <a:lstStyle/>
          <a:p>
            <a:r>
              <a:rPr lang="id-ID" sz="3600" dirty="0"/>
              <a:t> </a:t>
            </a:r>
            <a:r>
              <a:rPr lang="en-US" sz="3600" dirty="0" err="1">
                <a:solidFill>
                  <a:schemeClr val="accent3">
                    <a:lumMod val="75000"/>
                  </a:schemeClr>
                </a:solidFill>
                <a:latin typeface="Algerian" pitchFamily="82" charset="0"/>
              </a:rPr>
              <a:t>jika</a:t>
            </a:r>
            <a:r>
              <a:rPr lang="en-US" sz="3600" dirty="0">
                <a:solidFill>
                  <a:schemeClr val="accent3">
                    <a:lumMod val="75000"/>
                  </a:schemeClr>
                </a:solidFill>
                <a:latin typeface="Algerian" pitchFamily="82" charset="0"/>
              </a:rPr>
              <a:t> </a:t>
            </a:r>
            <a:r>
              <a:rPr lang="en-US" sz="3600" dirty="0" err="1">
                <a:solidFill>
                  <a:schemeClr val="accent3">
                    <a:lumMod val="75000"/>
                  </a:schemeClr>
                </a:solidFill>
                <a:latin typeface="Algerian" pitchFamily="82" charset="0"/>
              </a:rPr>
              <a:t>tidak</a:t>
            </a:r>
            <a:r>
              <a:rPr lang="en-US" sz="3600" dirty="0">
                <a:solidFill>
                  <a:schemeClr val="accent3">
                    <a:lumMod val="75000"/>
                  </a:schemeClr>
                </a:solidFill>
                <a:latin typeface="Algerian" pitchFamily="82" charset="0"/>
              </a:rPr>
              <a:t> </a:t>
            </a:r>
            <a:r>
              <a:rPr lang="en-US" sz="3600" dirty="0" err="1">
                <a:solidFill>
                  <a:schemeClr val="accent3">
                    <a:lumMod val="75000"/>
                  </a:schemeClr>
                </a:solidFill>
                <a:latin typeface="Algerian" pitchFamily="82" charset="0"/>
              </a:rPr>
              <a:t>sahur</a:t>
            </a:r>
            <a:endParaRPr lang="id-ID" sz="3600" dirty="0">
              <a:solidFill>
                <a:schemeClr val="accent3">
                  <a:lumMod val="75000"/>
                </a:schemeClr>
              </a:solidFill>
              <a:latin typeface="Algerian" pitchFamily="82" charset="0"/>
            </a:endParaRP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white">
                    <a:tint val="75000"/>
                    <a:alpha val="60000"/>
                  </a:prstClr>
                </a:solidFill>
                <a:effectLst/>
                <a:uLnTx/>
                <a:uFillTx/>
                <a:latin typeface="Century Gothic" panose="020B0502020202020204"/>
                <a:ea typeface="+mn-ea"/>
                <a:cs typeface="+mn-cs"/>
              </a:rPr>
              <a:t>www.themegallery.com</a:t>
            </a:r>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white">
                    <a:tint val="75000"/>
                    <a:alpha val="60000"/>
                  </a:prstClr>
                </a:solidFill>
                <a:effectLst/>
                <a:uLnTx/>
                <a:uFillTx/>
                <a:latin typeface="Century Gothic" panose="020B0502020202020204"/>
                <a:ea typeface="+mn-ea"/>
                <a:cs typeface="+mn-cs"/>
              </a:rPr>
              <a:t>Company Logo</a:t>
            </a:r>
          </a:p>
        </p:txBody>
      </p:sp>
      <p:pic>
        <p:nvPicPr>
          <p:cNvPr id="7170" name="Picture 2" descr="http://www.apki.or.id/wp-content/uploads/2016/01/Grafik-Gula-Darah.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66800"/>
            <a:ext cx="9030240" cy="43751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914400" y="5486400"/>
            <a:ext cx="7488832" cy="52322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solidFill>
                    <a:schemeClr val="tx2"/>
                  </a:solidFill>
                </a:ln>
                <a:solidFill>
                  <a:schemeClr val="tx1"/>
                </a:solidFill>
                <a:effectLst/>
                <a:uLnTx/>
                <a:uFillTx/>
                <a:latin typeface="Century Gothic" panose="020B0502020202020204"/>
                <a:ea typeface="+mn-ea"/>
                <a:cs typeface="+mn-cs"/>
              </a:rPr>
              <a:t>www. sciencedrivennutrition.com/do-carbohydrates-control-body-fat/</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solidFill>
                    <a:schemeClr val="tx2"/>
                  </a:solidFill>
                </a:ln>
                <a:solidFill>
                  <a:schemeClr val="tx1"/>
                </a:solidFill>
                <a:effectLst/>
                <a:uLnTx/>
                <a:uFillTx/>
                <a:latin typeface="Century Gothic" panose="020B0502020202020204"/>
                <a:ea typeface="+mn-ea"/>
                <a:cs typeface="+mn-cs"/>
              </a:rPr>
              <a:t>Effendi YH. 2013.Patofisiologi gizi. Bogor: IPB Press</a:t>
            </a:r>
          </a:p>
        </p:txBody>
      </p:sp>
    </p:spTree>
    <p:extLst>
      <p:ext uri="{BB962C8B-B14F-4D97-AF65-F5344CB8AC3E}">
        <p14:creationId xmlns:p14="http://schemas.microsoft.com/office/powerpoint/2010/main" val="29261866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a:xfrm>
            <a:off x="457200" y="457200"/>
            <a:ext cx="8229600" cy="457200"/>
          </a:xfrm>
        </p:spPr>
        <p:txBody>
          <a:bodyPr>
            <a:normAutofit fontScale="90000"/>
          </a:bodyPr>
          <a:lstStyle/>
          <a:p>
            <a:pPr>
              <a:defRPr/>
            </a:pPr>
            <a:r>
              <a:rPr lang="id-ID" dirty="0">
                <a:latin typeface="Algerian" pitchFamily="82" charset="0"/>
              </a:rPr>
              <a:t>Pola hidup sehat</a:t>
            </a:r>
            <a:r>
              <a:rPr lang="en-US" dirty="0">
                <a:latin typeface="Algerian" pitchFamily="82" charset="0"/>
              </a:rPr>
              <a:t>:</a:t>
            </a:r>
          </a:p>
        </p:txBody>
      </p:sp>
      <p:sp>
        <p:nvSpPr>
          <p:cNvPr id="56323" name="Rectangle 3"/>
          <p:cNvSpPr>
            <a:spLocks noGrp="1" noRot="1" noChangeArrowheads="1"/>
          </p:cNvSpPr>
          <p:nvPr>
            <p:ph idx="1"/>
          </p:nvPr>
        </p:nvSpPr>
        <p:spPr>
          <a:xfrm>
            <a:off x="152400" y="990600"/>
            <a:ext cx="8915400" cy="5410200"/>
          </a:xfrm>
        </p:spPr>
        <p:txBody>
          <a:bodyPr>
            <a:normAutofit/>
          </a:bodyPr>
          <a:lstStyle/>
          <a:p>
            <a:pPr>
              <a:lnSpc>
                <a:spcPct val="90000"/>
              </a:lnSpc>
            </a:pPr>
            <a:r>
              <a:rPr lang="id-ID" sz="2800" dirty="0"/>
              <a:t>Berpuasa yang rutin, minimal puasa putih (3 hari ), atau Senin dan Kamis. Bagi penderita penyakit degeneratif dianjurkan puasa Daud.</a:t>
            </a:r>
            <a:endParaRPr lang="en-US" sz="2800" dirty="0"/>
          </a:p>
          <a:p>
            <a:pPr>
              <a:lnSpc>
                <a:spcPct val="90000"/>
              </a:lnSpc>
            </a:pPr>
            <a:r>
              <a:rPr lang="id-ID" sz="2800" dirty="0"/>
              <a:t>Makan sederhana (kurangi jumlahnya), dan kurangi minyak, makanan manis, dan garam.</a:t>
            </a:r>
            <a:endParaRPr lang="en-US" sz="2800" dirty="0"/>
          </a:p>
          <a:p>
            <a:pPr>
              <a:lnSpc>
                <a:spcPct val="90000"/>
              </a:lnSpc>
            </a:pPr>
            <a:r>
              <a:rPr lang="id-ID" sz="2800" dirty="0"/>
              <a:t>Konsumsi sayur dan buah dalam jumlah yg banyak.</a:t>
            </a:r>
          </a:p>
          <a:p>
            <a:pPr>
              <a:lnSpc>
                <a:spcPct val="90000"/>
              </a:lnSpc>
            </a:pPr>
            <a:r>
              <a:rPr lang="id-ID" sz="2800" dirty="0"/>
              <a:t>Konsumsi air dalam jumlah yang cukup</a:t>
            </a:r>
          </a:p>
          <a:p>
            <a:pPr>
              <a:lnSpc>
                <a:spcPct val="90000"/>
              </a:lnSpc>
            </a:pPr>
            <a:r>
              <a:rPr lang="id-ID" sz="2800" dirty="0"/>
              <a:t>Tidur yang lelap pada jam 10 malam sampai jam 2.00 dini hari.</a:t>
            </a:r>
          </a:p>
          <a:p>
            <a:pPr>
              <a:lnSpc>
                <a:spcPct val="90000"/>
              </a:lnSpc>
            </a:pPr>
            <a:r>
              <a:rPr lang="id-ID" sz="2800" dirty="0"/>
              <a:t>Olah raga ringan dengan jalan kaki</a:t>
            </a:r>
          </a:p>
          <a:p>
            <a:pPr>
              <a:lnSpc>
                <a:spcPct val="90000"/>
              </a:lnSpc>
            </a:pPr>
            <a:r>
              <a:rPr lang="id-ID" sz="2800" dirty="0"/>
              <a:t>Berperilaku dan beribadah sesuai Rasulullah</a:t>
            </a:r>
            <a:endParaRPr lang="en-US" sz="2800"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Content Placeholder 3" descr="healthy-eating-for-children.jpg">
            <a:extLst>
              <a:ext uri="{FF2B5EF4-FFF2-40B4-BE49-F238E27FC236}">
                <a16:creationId xmlns:a16="http://schemas.microsoft.com/office/drawing/2014/main" id="{59194C22-D599-47D6-B090-F15FBCFE818D}"/>
              </a:ext>
            </a:extLst>
          </p:cNvPr>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990600" y="1752600"/>
            <a:ext cx="2857500" cy="2771775"/>
          </a:xfrm>
        </p:spPr>
      </p:pic>
      <p:sp>
        <p:nvSpPr>
          <p:cNvPr id="11" name="Content Placeholder 10"/>
          <p:cNvSpPr>
            <a:spLocks noGrp="1"/>
          </p:cNvSpPr>
          <p:nvPr>
            <p:ph sz="half" idx="2"/>
          </p:nvPr>
        </p:nvSpPr>
        <p:spPr>
          <a:xfrm>
            <a:off x="4114800" y="1600200"/>
            <a:ext cx="4038600" cy="4525963"/>
          </a:xfrm>
        </p:spPr>
        <p:txBody>
          <a:bodyPr/>
          <a:lstStyle/>
          <a:p>
            <a:pPr marL="457189" indent="-457189" algn="ctr">
              <a:buNone/>
              <a:defRPr/>
            </a:pPr>
            <a:r>
              <a:rPr lang="id-ID" dirty="0">
                <a:latin typeface="Arial" charset="0"/>
                <a:cs typeface="Arial" charset="0"/>
              </a:rPr>
              <a:t>T</a:t>
            </a:r>
            <a:r>
              <a:rPr lang="en-GB" dirty="0">
                <a:latin typeface="Arial" charset="0"/>
                <a:cs typeface="Arial" charset="0"/>
              </a:rPr>
              <a:t>he first of rule of healthy eating is to </a:t>
            </a:r>
            <a:r>
              <a:rPr lang="en-GB" b="1" u="sng" dirty="0">
                <a:solidFill>
                  <a:srgbClr val="0F7B33"/>
                </a:solidFill>
                <a:latin typeface="Arial" charset="0"/>
                <a:cs typeface="Arial" charset="0"/>
              </a:rPr>
              <a:t>ENJOY</a:t>
            </a:r>
            <a:r>
              <a:rPr lang="en-GB" dirty="0">
                <a:latin typeface="Arial" charset="0"/>
                <a:cs typeface="Arial" charset="0"/>
              </a:rPr>
              <a:t> your food!</a:t>
            </a:r>
            <a:endParaRPr lang="id-ID" dirty="0">
              <a:latin typeface="Arial" charset="0"/>
              <a:cs typeface="Arial" charset="0"/>
            </a:endParaRPr>
          </a:p>
          <a:p>
            <a:pPr marL="457189" indent="-457189" algn="ctr">
              <a:defRPr/>
            </a:pPr>
            <a:r>
              <a:rPr lang="id-ID" dirty="0">
                <a:latin typeface="Arial" charset="0"/>
                <a:cs typeface="Arial" charset="0"/>
              </a:rPr>
              <a:t>G</a:t>
            </a:r>
            <a:r>
              <a:rPr lang="en-GB" dirty="0" err="1">
                <a:latin typeface="Arial" charset="0"/>
                <a:cs typeface="Arial" charset="0"/>
              </a:rPr>
              <a:t>etting</a:t>
            </a:r>
            <a:r>
              <a:rPr lang="en-GB" dirty="0">
                <a:latin typeface="Arial" charset="0"/>
                <a:cs typeface="Arial" charset="0"/>
              </a:rPr>
              <a:t> the balance right</a:t>
            </a:r>
            <a:r>
              <a:rPr lang="id-ID" dirty="0">
                <a:latin typeface="Arial" charset="0"/>
                <a:cs typeface="Arial" charset="0"/>
              </a:rPr>
              <a:t> : </a:t>
            </a:r>
            <a:r>
              <a:rPr lang="id-ID" b="1" u="sng" dirty="0">
                <a:solidFill>
                  <a:srgbClr val="0F7B33"/>
                </a:solidFill>
                <a:latin typeface="Arial" charset="0"/>
                <a:cs typeface="Arial" charset="0"/>
              </a:rPr>
              <a:t>SEIMBANG</a:t>
            </a:r>
            <a:endParaRPr lang="id-ID" b="1" u="sng" dirty="0">
              <a:solidFill>
                <a:srgbClr val="0F7B33"/>
              </a:solidFill>
            </a:endParaRPr>
          </a:p>
          <a:p>
            <a:endParaRPr lang="en-US" dirty="0"/>
          </a:p>
        </p:txBody>
      </p:sp>
      <p:sp>
        <p:nvSpPr>
          <p:cNvPr id="5" name="Content Placeholder 2">
            <a:extLst>
              <a:ext uri="{FF2B5EF4-FFF2-40B4-BE49-F238E27FC236}">
                <a16:creationId xmlns:a16="http://schemas.microsoft.com/office/drawing/2014/main" id="{F387313B-4416-4D23-9A97-EDD423FFB768}"/>
              </a:ext>
            </a:extLst>
          </p:cNvPr>
          <p:cNvSpPr txBox="1">
            <a:spLocks/>
          </p:cNvSpPr>
          <p:nvPr/>
        </p:nvSpPr>
        <p:spPr bwMode="auto">
          <a:xfrm>
            <a:off x="457200" y="3577169"/>
            <a:ext cx="8229600" cy="2696633"/>
          </a:xfrm>
          <a:prstGeom prst="rect">
            <a:avLst/>
          </a:prstGeom>
          <a:noFill/>
          <a:ln w="9525">
            <a:noFill/>
            <a:miter lim="800000"/>
            <a:headEnd/>
            <a:tailEnd/>
          </a:ln>
        </p:spPr>
        <p:txBody>
          <a:bodyPr/>
          <a:lstStyle/>
          <a:p>
            <a:pPr marL="457189" indent="-457189" algn="ctr">
              <a:spcBef>
                <a:spcPct val="20000"/>
              </a:spcBef>
              <a:defRPr/>
            </a:pPr>
            <a:r>
              <a:rPr lang="id-ID" sz="4267" dirty="0">
                <a:latin typeface="Arial" charset="0"/>
                <a:cs typeface="Arial" charset="0"/>
              </a:rPr>
              <a:t>	</a:t>
            </a:r>
            <a:endParaRPr lang="id-ID" sz="4267" b="1" u="sng" dirty="0">
              <a:solidFill>
                <a:srgbClr val="0F7B33"/>
              </a:solidFill>
            </a:endParaRPr>
          </a:p>
        </p:txBody>
      </p:sp>
    </p:spTree>
    <p:extLst>
      <p:ext uri="{BB962C8B-B14F-4D97-AF65-F5344CB8AC3E}">
        <p14:creationId xmlns:p14="http://schemas.microsoft.com/office/powerpoint/2010/main" val="28687913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backgrounds\cornucopia.png"/>
          <p:cNvPicPr>
            <a:picLocks noChangeAspect="1" noChangeArrowheads="1"/>
          </p:cNvPicPr>
          <p:nvPr/>
        </p:nvPicPr>
        <p:blipFill>
          <a:blip r:embed="rId3" cstate="print"/>
          <a:srcRect/>
          <a:stretch>
            <a:fillRect/>
          </a:stretch>
        </p:blipFill>
        <p:spPr bwMode="auto">
          <a:xfrm>
            <a:off x="0" y="685800"/>
            <a:ext cx="6477000" cy="6141325"/>
          </a:xfrm>
          <a:prstGeom prst="rect">
            <a:avLst/>
          </a:prstGeom>
          <a:ln>
            <a:noFill/>
          </a:ln>
          <a:effectLst>
            <a:softEdge rad="112500"/>
          </a:effectLst>
        </p:spPr>
      </p:pic>
      <p:sp>
        <p:nvSpPr>
          <p:cNvPr id="10243" name="Text Box 3"/>
          <p:cNvSpPr txBox="1">
            <a:spLocks noChangeArrowheads="1"/>
          </p:cNvSpPr>
          <p:nvPr/>
        </p:nvSpPr>
        <p:spPr bwMode="auto">
          <a:xfrm>
            <a:off x="1524000" y="1066800"/>
            <a:ext cx="7620000" cy="769441"/>
          </a:xfrm>
          <a:prstGeom prst="rect">
            <a:avLst/>
          </a:prstGeom>
          <a:noFill/>
          <a:ln w="9525">
            <a:noFill/>
            <a:miter lim="800000"/>
            <a:headEnd/>
            <a:tailEnd/>
          </a:ln>
          <a:effectLst/>
        </p:spPr>
        <p:txBody>
          <a:bodyPr wrap="square">
            <a:spAutoFit/>
          </a:bodyPr>
          <a:lstStyle/>
          <a:p>
            <a:pPr algn="ctr">
              <a:spcBef>
                <a:spcPct val="50000"/>
              </a:spcBef>
            </a:pPr>
            <a:r>
              <a:rPr lang="en-US" sz="4400" b="1" dirty="0">
                <a:latin typeface="Verdana" pitchFamily="34" charset="0"/>
              </a:rPr>
              <a:t>BAARAKALLAHU FIKUM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tagon 4"/>
          <p:cNvSpPr/>
          <p:nvPr/>
        </p:nvSpPr>
        <p:spPr>
          <a:xfrm>
            <a:off x="685800" y="2209800"/>
            <a:ext cx="7924800" cy="914400"/>
          </a:xfrm>
          <a:prstGeom prst="homePlate">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entagon 3"/>
          <p:cNvSpPr/>
          <p:nvPr/>
        </p:nvSpPr>
        <p:spPr>
          <a:xfrm>
            <a:off x="685800" y="457200"/>
            <a:ext cx="7848600" cy="609600"/>
          </a:xfrm>
          <a:prstGeom prst="homePlate">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0" name="Rectangle 2"/>
          <p:cNvSpPr>
            <a:spLocks noGrp="1" noChangeArrowheads="1"/>
          </p:cNvSpPr>
          <p:nvPr>
            <p:ph type="title"/>
          </p:nvPr>
        </p:nvSpPr>
        <p:spPr>
          <a:xfrm>
            <a:off x="457200" y="533400"/>
            <a:ext cx="8229600" cy="438912"/>
          </a:xfrm>
        </p:spPr>
        <p:txBody>
          <a:bodyPr>
            <a:normAutofit fontScale="90000"/>
          </a:bodyPr>
          <a:lstStyle/>
          <a:p>
            <a:pPr eaLnBrk="1" hangingPunct="1">
              <a:defRPr/>
            </a:pPr>
            <a:r>
              <a:rPr lang="en-US" sz="3200" b="1" dirty="0"/>
              <a:t>EFEK PUASA TERHADAP ORGAN SALURAN</a:t>
            </a:r>
            <a:r>
              <a:rPr lang="en-US" sz="4000" b="1" dirty="0"/>
              <a:t> </a:t>
            </a:r>
            <a:r>
              <a:rPr lang="en-US" sz="3200" b="1" dirty="0"/>
              <a:t>CERNA</a:t>
            </a:r>
            <a:r>
              <a:rPr lang="en-US" sz="4000" dirty="0"/>
              <a:t>  </a:t>
            </a:r>
          </a:p>
        </p:txBody>
      </p:sp>
      <p:sp>
        <p:nvSpPr>
          <p:cNvPr id="7171" name="Rectangle 3"/>
          <p:cNvSpPr>
            <a:spLocks noGrp="1" noChangeArrowheads="1"/>
          </p:cNvSpPr>
          <p:nvPr>
            <p:ph idx="1"/>
          </p:nvPr>
        </p:nvSpPr>
        <p:spPr>
          <a:xfrm>
            <a:off x="762000" y="1295400"/>
            <a:ext cx="7924800" cy="5157788"/>
          </a:xfrm>
        </p:spPr>
        <p:txBody>
          <a:bodyPr>
            <a:normAutofit/>
          </a:bodyPr>
          <a:lstStyle/>
          <a:p>
            <a:pPr eaLnBrk="1" hangingPunct="1">
              <a:lnSpc>
                <a:spcPct val="80000"/>
              </a:lnSpc>
            </a:pPr>
            <a:r>
              <a:rPr lang="en-US" sz="2400" dirty="0"/>
              <a:t> “Dan </a:t>
            </a:r>
            <a:r>
              <a:rPr lang="en-US" sz="2400" dirty="0" err="1"/>
              <a:t>kalau</a:t>
            </a:r>
            <a:r>
              <a:rPr lang="en-US" sz="2400" dirty="0"/>
              <a:t> kalian </a:t>
            </a:r>
            <a:r>
              <a:rPr lang="en-US" sz="2400" dirty="0" err="1"/>
              <a:t>puasa</a:t>
            </a:r>
            <a:r>
              <a:rPr lang="en-US" sz="2400" dirty="0"/>
              <a:t>, </a:t>
            </a:r>
            <a:r>
              <a:rPr lang="en-US" sz="2400" dirty="0" err="1"/>
              <a:t>itu</a:t>
            </a:r>
            <a:r>
              <a:rPr lang="en-US" sz="2400" dirty="0"/>
              <a:t> </a:t>
            </a:r>
            <a:r>
              <a:rPr lang="en-US" sz="2400" dirty="0" err="1"/>
              <a:t>lebih</a:t>
            </a:r>
            <a:r>
              <a:rPr lang="en-US" sz="2400" dirty="0"/>
              <a:t> </a:t>
            </a:r>
            <a:r>
              <a:rPr lang="en-US" sz="2400" dirty="0" err="1"/>
              <a:t>baik</a:t>
            </a:r>
            <a:r>
              <a:rPr lang="en-US" sz="2400" dirty="0"/>
              <a:t> </a:t>
            </a:r>
            <a:r>
              <a:rPr lang="en-US" sz="2400" dirty="0" err="1"/>
              <a:t>bagi</a:t>
            </a:r>
            <a:r>
              <a:rPr lang="en-US" sz="2400" dirty="0"/>
              <a:t> kalian </a:t>
            </a:r>
            <a:r>
              <a:rPr lang="en-US" sz="2400" dirty="0" err="1"/>
              <a:t>kalau</a:t>
            </a:r>
            <a:r>
              <a:rPr lang="en-US" sz="2400" dirty="0"/>
              <a:t> kalian </a:t>
            </a:r>
            <a:r>
              <a:rPr lang="en-US" sz="2400" dirty="0" err="1"/>
              <a:t>mengetahuinya</a:t>
            </a:r>
            <a:r>
              <a:rPr lang="en-US" sz="2400" dirty="0"/>
              <a:t>" [Al-</a:t>
            </a:r>
            <a:r>
              <a:rPr lang="en-US" sz="2400" dirty="0" err="1"/>
              <a:t>Baqarah</a:t>
            </a:r>
            <a:r>
              <a:rPr lang="en-US" sz="2400" dirty="0"/>
              <a:t> : 184]. </a:t>
            </a:r>
          </a:p>
          <a:p>
            <a:pPr eaLnBrk="1" hangingPunct="1">
              <a:lnSpc>
                <a:spcPct val="80000"/>
              </a:lnSpc>
            </a:pPr>
            <a:endParaRPr lang="en-US" sz="2400" b="1" dirty="0"/>
          </a:p>
          <a:p>
            <a:pPr eaLnBrk="1" hangingPunct="1">
              <a:lnSpc>
                <a:spcPct val="80000"/>
              </a:lnSpc>
              <a:buFontTx/>
              <a:buNone/>
            </a:pPr>
            <a:r>
              <a:rPr lang="en-US" sz="2400" b="1" dirty="0"/>
              <a:t>EFEK PUASA TERHADAP ORGAN SALURAN CERNA </a:t>
            </a:r>
          </a:p>
          <a:p>
            <a:pPr eaLnBrk="1" hangingPunct="1">
              <a:lnSpc>
                <a:spcPct val="80000"/>
              </a:lnSpc>
              <a:buFontTx/>
              <a:buNone/>
            </a:pPr>
            <a:r>
              <a:rPr lang="en-US" sz="2400" b="1" dirty="0"/>
              <a:t>LAMBUNG DAN USUS:</a:t>
            </a:r>
          </a:p>
          <a:p>
            <a:pPr eaLnBrk="1" hangingPunct="1">
              <a:lnSpc>
                <a:spcPct val="80000"/>
              </a:lnSpc>
              <a:buFontTx/>
              <a:buNone/>
            </a:pPr>
            <a:endParaRPr lang="en-US" sz="2400" b="1" dirty="0"/>
          </a:p>
          <a:p>
            <a:pPr eaLnBrk="1" hangingPunct="1">
              <a:lnSpc>
                <a:spcPct val="80000"/>
              </a:lnSpc>
            </a:pPr>
            <a:r>
              <a:rPr lang="en-US" sz="2400" b="1" dirty="0"/>
              <a:t> </a:t>
            </a:r>
            <a:r>
              <a:rPr lang="en-US" sz="2400" b="1" dirty="0" err="1"/>
              <a:t>Lambung</a:t>
            </a:r>
            <a:r>
              <a:rPr lang="en-US" sz="2400" b="1" dirty="0"/>
              <a:t> </a:t>
            </a:r>
            <a:r>
              <a:rPr lang="en-US" sz="2400" b="1" dirty="0" err="1"/>
              <a:t>dan</a:t>
            </a:r>
            <a:r>
              <a:rPr lang="en-US" sz="2400" b="1" dirty="0"/>
              <a:t> </a:t>
            </a:r>
            <a:r>
              <a:rPr lang="en-US" sz="2400" b="1" dirty="0" err="1"/>
              <a:t>usus</a:t>
            </a:r>
            <a:r>
              <a:rPr lang="en-US" sz="2400" b="1" dirty="0"/>
              <a:t> </a:t>
            </a:r>
            <a:r>
              <a:rPr lang="en-US" sz="2400" b="1" dirty="0">
                <a:sym typeface="Wingdings" pitchFamily="2" charset="2"/>
              </a:rPr>
              <a:t></a:t>
            </a:r>
            <a:r>
              <a:rPr lang="en-US" sz="2400" b="1" dirty="0" err="1"/>
              <a:t>gerakan</a:t>
            </a:r>
            <a:r>
              <a:rPr lang="en-US" sz="2400" b="1" dirty="0"/>
              <a:t> </a:t>
            </a:r>
            <a:r>
              <a:rPr lang="en-US" sz="2400" b="1" dirty="0" err="1"/>
              <a:t>peristaltik</a:t>
            </a:r>
            <a:r>
              <a:rPr lang="en-US" sz="2400" b="1" dirty="0"/>
              <a:t>  24 jam.  </a:t>
            </a:r>
            <a:r>
              <a:rPr lang="en-US" sz="2400" b="1" dirty="0" err="1"/>
              <a:t>proses</a:t>
            </a:r>
            <a:r>
              <a:rPr lang="en-US" sz="2400" b="1" dirty="0"/>
              <a:t> </a:t>
            </a:r>
            <a:r>
              <a:rPr lang="en-US" sz="2400" b="1" dirty="0" err="1"/>
              <a:t>pencernaan</a:t>
            </a:r>
            <a:r>
              <a:rPr lang="en-US" sz="2400" b="1" dirty="0"/>
              <a:t> </a:t>
            </a:r>
            <a:r>
              <a:rPr lang="en-US" sz="2400" b="1" dirty="0" err="1"/>
              <a:t>itu</a:t>
            </a:r>
            <a:r>
              <a:rPr lang="en-US" sz="2400" b="1" dirty="0"/>
              <a:t> </a:t>
            </a:r>
            <a:r>
              <a:rPr lang="en-US" sz="2400" b="1" dirty="0" err="1"/>
              <a:t>berlangsung</a:t>
            </a:r>
            <a:r>
              <a:rPr lang="en-US" sz="2400" b="1" dirty="0"/>
              <a:t> 6-8 jam.</a:t>
            </a:r>
          </a:p>
          <a:p>
            <a:pPr eaLnBrk="1" hangingPunct="1">
              <a:lnSpc>
                <a:spcPct val="80000"/>
              </a:lnSpc>
            </a:pPr>
            <a:r>
              <a:rPr lang="en-US" sz="2400" b="1" dirty="0"/>
              <a:t> </a:t>
            </a:r>
            <a:r>
              <a:rPr lang="en-US" sz="2400" b="1" dirty="0" err="1"/>
              <a:t>Ada</a:t>
            </a:r>
            <a:r>
              <a:rPr lang="en-US" sz="2400" b="1" dirty="0"/>
              <a:t> </a:t>
            </a:r>
            <a:r>
              <a:rPr lang="en-US" sz="2400" b="1" dirty="0" err="1"/>
              <a:t>ratusan</a:t>
            </a:r>
            <a:r>
              <a:rPr lang="en-US" sz="2400" b="1" dirty="0"/>
              <a:t> </a:t>
            </a:r>
            <a:r>
              <a:rPr lang="en-US" sz="2400" b="1" dirty="0" err="1"/>
              <a:t>proses</a:t>
            </a:r>
            <a:r>
              <a:rPr lang="en-US" sz="2400" b="1" dirty="0"/>
              <a:t> </a:t>
            </a:r>
            <a:r>
              <a:rPr lang="en-US" sz="2400" b="1" dirty="0" err="1"/>
              <a:t>kimiawi</a:t>
            </a:r>
            <a:r>
              <a:rPr lang="en-US" sz="2400" b="1" dirty="0"/>
              <a:t> </a:t>
            </a:r>
            <a:r>
              <a:rPr lang="en-US" sz="2400" b="1" dirty="0" err="1"/>
              <a:t>dalam</a:t>
            </a:r>
            <a:r>
              <a:rPr lang="en-US" sz="2400" b="1" dirty="0"/>
              <a:t> organ-organ </a:t>
            </a:r>
            <a:r>
              <a:rPr lang="en-US" sz="2400" b="1" dirty="0" err="1"/>
              <a:t>pencernaan</a:t>
            </a:r>
            <a:r>
              <a:rPr lang="en-US" sz="2400" b="1" dirty="0"/>
              <a:t> </a:t>
            </a:r>
            <a:r>
              <a:rPr lang="en-US" sz="2400" b="1" dirty="0" err="1"/>
              <a:t>ikut</a:t>
            </a:r>
            <a:r>
              <a:rPr lang="en-US" sz="2400" b="1" dirty="0"/>
              <a:t> </a:t>
            </a:r>
            <a:r>
              <a:rPr lang="en-US" sz="2400" b="1" dirty="0" err="1"/>
              <a:t>bekerja</a:t>
            </a:r>
            <a:r>
              <a:rPr lang="en-US" sz="2400" b="1" dirty="0"/>
              <a:t> </a:t>
            </a:r>
            <a:r>
              <a:rPr lang="en-US" sz="2400" b="1" dirty="0" err="1"/>
              <a:t>secara</a:t>
            </a:r>
            <a:r>
              <a:rPr lang="en-US" sz="2400" b="1" dirty="0"/>
              <a:t> </a:t>
            </a:r>
            <a:r>
              <a:rPr lang="en-US" sz="2400" b="1" dirty="0" err="1"/>
              <a:t>terus</a:t>
            </a:r>
            <a:r>
              <a:rPr lang="en-US" sz="2400" b="1" dirty="0"/>
              <a:t> </a:t>
            </a:r>
            <a:r>
              <a:rPr lang="en-US" sz="2400" b="1" dirty="0" err="1"/>
              <a:t>menerus</a:t>
            </a:r>
            <a:r>
              <a:rPr lang="en-US" sz="2400" b="1" dirty="0"/>
              <a:t> yang  </a:t>
            </a:r>
            <a:r>
              <a:rPr lang="en-US" sz="2400" b="1" dirty="0" err="1"/>
              <a:t>memakan</a:t>
            </a:r>
            <a:r>
              <a:rPr lang="en-US" sz="2400" b="1" dirty="0"/>
              <a:t> </a:t>
            </a:r>
            <a:r>
              <a:rPr lang="en-US" sz="2400" b="1" dirty="0" err="1"/>
              <a:t>sejumlah</a:t>
            </a:r>
            <a:r>
              <a:rPr lang="en-US" sz="2400" b="1" dirty="0"/>
              <a:t> </a:t>
            </a:r>
            <a:r>
              <a:rPr lang="en-US" sz="2400" b="1" dirty="0" err="1"/>
              <a:t>besar</a:t>
            </a:r>
            <a:r>
              <a:rPr lang="en-US" sz="2400" b="1" dirty="0"/>
              <a:t> </a:t>
            </a:r>
            <a:r>
              <a:rPr lang="en-US" sz="2400" b="1" dirty="0" err="1"/>
              <a:t>energi</a:t>
            </a:r>
            <a:r>
              <a:rPr lang="en-US" sz="2400" b="1" dirty="0"/>
              <a:t>. </a:t>
            </a:r>
          </a:p>
          <a:p>
            <a:pPr eaLnBrk="1" hangingPunct="1">
              <a:lnSpc>
                <a:spcPct val="80000"/>
              </a:lnSpc>
            </a:pPr>
            <a:r>
              <a:rPr lang="en-US" sz="2400" b="1" dirty="0" err="1"/>
              <a:t>Puasa</a:t>
            </a:r>
            <a:r>
              <a:rPr lang="en-US" sz="2400" b="1" dirty="0"/>
              <a:t> </a:t>
            </a:r>
            <a:r>
              <a:rPr lang="en-US" sz="2400" b="1" dirty="0" err="1"/>
              <a:t>mengurangi</a:t>
            </a:r>
            <a:r>
              <a:rPr lang="en-US" sz="2400" b="1" dirty="0"/>
              <a:t> </a:t>
            </a:r>
            <a:r>
              <a:rPr lang="en-US" sz="2400" b="1" dirty="0" err="1"/>
              <a:t>beban</a:t>
            </a:r>
            <a:r>
              <a:rPr lang="en-US" sz="2400" b="1" dirty="0"/>
              <a:t> </a:t>
            </a:r>
            <a:r>
              <a:rPr lang="en-US" sz="2400" b="1" dirty="0" err="1"/>
              <a:t>pencernaan</a:t>
            </a:r>
            <a:r>
              <a:rPr lang="en-US" sz="2400" b="1" dirty="0"/>
              <a:t> </a:t>
            </a:r>
            <a:r>
              <a:rPr lang="en-US" sz="2400" b="1" dirty="0" err="1"/>
              <a:t>dengan</a:t>
            </a:r>
            <a:r>
              <a:rPr lang="en-US" sz="2400" b="1" dirty="0"/>
              <a:t> </a:t>
            </a:r>
            <a:r>
              <a:rPr lang="en-US" sz="2400" b="1" dirty="0" err="1"/>
              <a:t>mengistirahatkan</a:t>
            </a:r>
            <a:r>
              <a:rPr lang="en-US" sz="2400" b="1" dirty="0"/>
              <a:t> </a:t>
            </a:r>
            <a:r>
              <a:rPr lang="en-US" sz="2400" b="1" dirty="0" err="1"/>
              <a:t>lambung</a:t>
            </a:r>
            <a:r>
              <a:rPr lang="en-US" sz="2400" b="1" dirty="0"/>
              <a:t>, </a:t>
            </a:r>
            <a:r>
              <a:rPr lang="en-US" sz="2400" b="1" dirty="0" err="1"/>
              <a:t>mengalihkan</a:t>
            </a:r>
            <a:r>
              <a:rPr lang="en-US" sz="2400" b="1" dirty="0"/>
              <a:t> </a:t>
            </a:r>
            <a:r>
              <a:rPr lang="en-US" sz="2400" b="1" dirty="0" err="1"/>
              <a:t>sebagian</a:t>
            </a:r>
            <a:r>
              <a:rPr lang="en-US" sz="2400" b="1" dirty="0"/>
              <a:t> </a:t>
            </a:r>
            <a:r>
              <a:rPr lang="en-US" sz="2400" b="1" dirty="0" err="1"/>
              <a:t>energi</a:t>
            </a:r>
            <a:r>
              <a:rPr lang="en-US" sz="2400" b="1" dirty="0"/>
              <a:t> </a:t>
            </a:r>
            <a:r>
              <a:rPr lang="en-US" sz="2400" b="1" dirty="0" err="1"/>
              <a:t>untuk</a:t>
            </a:r>
            <a:r>
              <a:rPr lang="en-US" sz="2400" b="1" dirty="0"/>
              <a:t> </a:t>
            </a:r>
            <a:r>
              <a:rPr lang="en-US" sz="2400" b="1" dirty="0" err="1"/>
              <a:t>penyembuhan</a:t>
            </a:r>
            <a:r>
              <a:rPr lang="en-US" sz="2400" b="1" dirty="0"/>
              <a:t>.</a:t>
            </a:r>
            <a:r>
              <a:rPr lang="en-US" sz="2400" dirty="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p:cNvPicPr>
            <a:picLocks noGrp="1" noChangeAspect="1" noChangeArrowheads="1"/>
          </p:cNvPicPr>
          <p:nvPr>
            <p:ph idx="1"/>
          </p:nvPr>
        </p:nvPicPr>
        <p:blipFill>
          <a:blip r:embed="rId3" cstate="print"/>
          <a:srcRect/>
          <a:stretch>
            <a:fillRect/>
          </a:stretch>
        </p:blipFill>
        <p:spPr bwMode="auto">
          <a:xfrm>
            <a:off x="0" y="304800"/>
            <a:ext cx="9144000" cy="2418581"/>
          </a:xfrm>
          <a:prstGeom prst="rect">
            <a:avLst/>
          </a:prstGeom>
          <a:noFill/>
          <a:ln w="9525">
            <a:noFill/>
            <a:miter lim="800000"/>
            <a:headEnd/>
            <a:tailEnd/>
          </a:ln>
        </p:spPr>
      </p:pic>
      <p:sp>
        <p:nvSpPr>
          <p:cNvPr id="6" name="Left Arrow 5"/>
          <p:cNvSpPr/>
          <p:nvPr/>
        </p:nvSpPr>
        <p:spPr>
          <a:xfrm>
            <a:off x="304800" y="2971800"/>
            <a:ext cx="3352800" cy="3505200"/>
          </a:xfrm>
          <a:prstGeom prst="leftArrow">
            <a:avLst/>
          </a:prstGeom>
        </p:spPr>
        <p:style>
          <a:lnRef idx="2">
            <a:schemeClr val="dk1"/>
          </a:lnRef>
          <a:fillRef idx="1">
            <a:schemeClr val="lt1"/>
          </a:fillRef>
          <a:effectRef idx="0">
            <a:schemeClr val="dk1"/>
          </a:effectRef>
          <a:fontRef idx="minor">
            <a:schemeClr val="dk1"/>
          </a:fontRef>
        </p:style>
        <p:txBody>
          <a:bodyPr rtlCol="0" anchor="ctr"/>
          <a:lstStyle/>
          <a:p>
            <a:pPr lvl="0" algn="ctr"/>
            <a:r>
              <a:rPr lang="en-US" dirty="0">
                <a:solidFill>
                  <a:schemeClr val="accent2">
                    <a:lumMod val="75000"/>
                  </a:schemeClr>
                </a:solidFill>
                <a:latin typeface="Arial Black" pitchFamily="34" charset="0"/>
                <a:cs typeface="Aharoni" pitchFamily="2" charset="-79"/>
              </a:rPr>
              <a:t>RESTRIKSI KALORI 60-85%</a:t>
            </a:r>
          </a:p>
          <a:p>
            <a:pPr algn="ctr"/>
            <a:endParaRPr lang="en-US" dirty="0">
              <a:latin typeface="Arial Black" pitchFamily="34" charset="0"/>
              <a:cs typeface="Aharoni" pitchFamily="2" charset="-79"/>
            </a:endParaRPr>
          </a:p>
        </p:txBody>
      </p:sp>
      <p:sp>
        <p:nvSpPr>
          <p:cNvPr id="7" name="Right Arrow 6"/>
          <p:cNvSpPr/>
          <p:nvPr/>
        </p:nvSpPr>
        <p:spPr>
          <a:xfrm>
            <a:off x="5334000" y="2971800"/>
            <a:ext cx="3505200" cy="3505200"/>
          </a:xfrm>
          <a:prstGeom prst="rightArrow">
            <a:avLst/>
          </a:prstGeom>
        </p:spPr>
        <p:style>
          <a:lnRef idx="1">
            <a:schemeClr val="accent5"/>
          </a:lnRef>
          <a:fillRef idx="3">
            <a:schemeClr val="accent5"/>
          </a:fillRef>
          <a:effectRef idx="2">
            <a:schemeClr val="accent5"/>
          </a:effectRef>
          <a:fontRef idx="minor">
            <a:schemeClr val="lt1"/>
          </a:fontRef>
        </p:style>
        <p:txBody>
          <a:bodyPr rtlCol="0" anchor="ctr"/>
          <a:lstStyle/>
          <a:p>
            <a:pPr lvl="0" algn="ctr"/>
            <a:r>
              <a:rPr lang="en-US" dirty="0">
                <a:solidFill>
                  <a:schemeClr val="bg1"/>
                </a:solidFill>
                <a:latin typeface="Arial Black" pitchFamily="34" charset="0"/>
              </a:rPr>
              <a:t>PUASA SELANG SEHARI(PUASA NABI DAUD)</a:t>
            </a:r>
          </a:p>
          <a:p>
            <a:pPr algn="ct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Placeholder 5"/>
          <p:cNvSpPr>
            <a:spLocks noGrp="1"/>
          </p:cNvSpPr>
          <p:nvPr>
            <p:ph type="subTitle" idx="4294967295"/>
          </p:nvPr>
        </p:nvSpPr>
        <p:spPr bwMode="auto">
          <a:xfrm>
            <a:off x="0" y="990600"/>
            <a:ext cx="7662863" cy="13477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72000" rIns="36000" bIns="36000">
            <a:normAutofit lnSpcReduction="10000"/>
          </a:bodyPr>
          <a:lstStyle/>
          <a:p>
            <a:pPr marL="0" indent="0">
              <a:lnSpc>
                <a:spcPct val="125000"/>
              </a:lnSpc>
              <a:spcAft>
                <a:spcPct val="0"/>
              </a:spcAft>
              <a:buFont typeface="Wingdings" pitchFamily="2" charset="2"/>
              <a:buNone/>
            </a:pPr>
            <a:r>
              <a:rPr lang="id-ID" b="1" dirty="0"/>
              <a:t>Apa itu Nutrisi</a:t>
            </a:r>
            <a:r>
              <a:rPr lang="en-US" b="1" dirty="0"/>
              <a:t>? </a:t>
            </a:r>
          </a:p>
          <a:p>
            <a:pPr marL="0" indent="0">
              <a:lnSpc>
                <a:spcPct val="125000"/>
              </a:lnSpc>
              <a:spcAft>
                <a:spcPct val="0"/>
              </a:spcAft>
              <a:buFont typeface="Wingdings" pitchFamily="2" charset="2"/>
              <a:buNone/>
            </a:pPr>
            <a:r>
              <a:rPr lang="id-ID" sz="1600" i="1" dirty="0"/>
              <a:t>Subtansi kimia yang terdapat di dalam makanan yang mampu membantu memelihara tubuh</a:t>
            </a:r>
            <a:r>
              <a:rPr lang="en-US" sz="1600" i="1" dirty="0"/>
              <a:t>. </a:t>
            </a:r>
            <a:r>
              <a:rPr lang="id-ID" sz="1600" i="1" dirty="0"/>
              <a:t>Beberapa diantaranya menyediakan energi serta membangun sel dan jaringan</a:t>
            </a:r>
            <a:r>
              <a:rPr lang="en-US" sz="1600" i="1" dirty="0"/>
              <a:t>.</a:t>
            </a:r>
            <a:endParaRPr lang="id-ID" sz="1600" dirty="0"/>
          </a:p>
          <a:p>
            <a:pPr marL="0" indent="0">
              <a:lnSpc>
                <a:spcPct val="125000"/>
              </a:lnSpc>
              <a:spcAft>
                <a:spcPct val="0"/>
              </a:spcAft>
              <a:buFont typeface="Wingdings" pitchFamily="2" charset="2"/>
              <a:buNone/>
            </a:pPr>
            <a:endParaRPr lang="en-US" sz="1600" dirty="0"/>
          </a:p>
          <a:p>
            <a:pPr marL="0" indent="0">
              <a:lnSpc>
                <a:spcPct val="125000"/>
              </a:lnSpc>
              <a:spcAft>
                <a:spcPct val="0"/>
              </a:spcAft>
              <a:buFont typeface="Wingdings" pitchFamily="2" charset="2"/>
              <a:buNone/>
            </a:pPr>
            <a:endParaRPr lang="en-US" sz="1600" dirty="0"/>
          </a:p>
          <a:p>
            <a:pPr marL="0" indent="0">
              <a:lnSpc>
                <a:spcPct val="125000"/>
              </a:lnSpc>
              <a:spcAft>
                <a:spcPct val="0"/>
              </a:spcAft>
              <a:buFont typeface="Wingdings" pitchFamily="2" charset="2"/>
              <a:buNone/>
            </a:pPr>
            <a:endParaRPr lang="id-ID" sz="1600" dirty="0"/>
          </a:p>
          <a:p>
            <a:pPr marL="0" indent="0">
              <a:lnSpc>
                <a:spcPct val="125000"/>
              </a:lnSpc>
              <a:spcAft>
                <a:spcPct val="0"/>
              </a:spcAft>
              <a:buFont typeface="Wingdings" pitchFamily="2" charset="2"/>
              <a:buNone/>
            </a:pPr>
            <a:endParaRPr lang="en-US" sz="1600" dirty="0"/>
          </a:p>
          <a:p>
            <a:pPr marL="0" indent="0">
              <a:lnSpc>
                <a:spcPct val="125000"/>
              </a:lnSpc>
              <a:spcAft>
                <a:spcPct val="0"/>
              </a:spcAft>
              <a:buFont typeface="Wingdings" pitchFamily="2" charset="2"/>
              <a:buNone/>
            </a:pPr>
            <a:endParaRPr lang="en-US" b="1" dirty="0"/>
          </a:p>
        </p:txBody>
      </p:sp>
      <p:sp>
        <p:nvSpPr>
          <p:cNvPr id="6148" name="Text Box 3"/>
          <p:cNvSpPr txBox="1">
            <a:spLocks noChangeArrowheads="1"/>
          </p:cNvSpPr>
          <p:nvPr/>
        </p:nvSpPr>
        <p:spPr bwMode="auto">
          <a:xfrm>
            <a:off x="6304084" y="6125234"/>
            <a:ext cx="24691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0"/>
              </a:spcBef>
              <a:spcAft>
                <a:spcPct val="0"/>
              </a:spcAft>
              <a:defRPr sz="1400">
                <a:solidFill>
                  <a:schemeClr val="tx1"/>
                </a:solidFill>
                <a:latin typeface="Verdana" pitchFamily="34" charset="0"/>
              </a:defRPr>
            </a:lvl6pPr>
            <a:lvl7pPr marL="2971800" indent="-228600" eaLnBrk="0" fontAlgn="base" hangingPunct="0">
              <a:spcBef>
                <a:spcPct val="0"/>
              </a:spcBef>
              <a:spcAft>
                <a:spcPct val="0"/>
              </a:spcAft>
              <a:defRPr sz="1400">
                <a:solidFill>
                  <a:schemeClr val="tx1"/>
                </a:solidFill>
                <a:latin typeface="Verdana" pitchFamily="34" charset="0"/>
              </a:defRPr>
            </a:lvl7pPr>
            <a:lvl8pPr marL="3429000" indent="-228600" eaLnBrk="0" fontAlgn="base" hangingPunct="0">
              <a:spcBef>
                <a:spcPct val="0"/>
              </a:spcBef>
              <a:spcAft>
                <a:spcPct val="0"/>
              </a:spcAft>
              <a:defRPr sz="1400">
                <a:solidFill>
                  <a:schemeClr val="tx1"/>
                </a:solidFill>
                <a:latin typeface="Verdana" pitchFamily="34" charset="0"/>
              </a:defRPr>
            </a:lvl8pPr>
            <a:lvl9pPr marL="3886200" indent="-228600" eaLnBrk="0" fontAlgn="base" hangingPunct="0">
              <a:spcBef>
                <a:spcPct val="0"/>
              </a:spcBef>
              <a:spcAft>
                <a:spcPct val="0"/>
              </a:spcAft>
              <a:defRPr sz="1400">
                <a:solidFill>
                  <a:schemeClr val="tx1"/>
                </a:solidFill>
                <a:latin typeface="Verdana" pitchFamily="34" charset="0"/>
              </a:defRPr>
            </a:lvl9pPr>
          </a:lstStyle>
          <a:p>
            <a:pPr>
              <a:spcBef>
                <a:spcPct val="50000"/>
              </a:spcBef>
            </a:pPr>
            <a:r>
              <a:rPr lang="en-US" sz="1000">
                <a:solidFill>
                  <a:schemeClr val="hlink"/>
                </a:solidFill>
                <a:latin typeface="Arial" charset="0"/>
              </a:rPr>
              <a:t>Lochs H et al., Clin Nutr 25, 2006: 180-186</a:t>
            </a:r>
          </a:p>
        </p:txBody>
      </p:sp>
      <p:sp>
        <p:nvSpPr>
          <p:cNvPr id="6149" name="Rectangle 3"/>
          <p:cNvSpPr>
            <a:spLocks noChangeArrowheads="1"/>
          </p:cNvSpPr>
          <p:nvPr/>
        </p:nvSpPr>
        <p:spPr bwMode="auto">
          <a:xfrm>
            <a:off x="588988" y="260648"/>
            <a:ext cx="5026269"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eaLnBrk="0" hangingPunct="0">
              <a:lnSpc>
                <a:spcPts val="2600"/>
              </a:lnSpc>
            </a:pPr>
            <a:endParaRPr lang="en-US" sz="2000" baseline="30000" dirty="0">
              <a:solidFill>
                <a:srgbClr val="002967"/>
              </a:solidFill>
            </a:endParaRPr>
          </a:p>
        </p:txBody>
      </p:sp>
      <p:sp>
        <p:nvSpPr>
          <p:cNvPr id="13" name="Rectangle 48"/>
          <p:cNvSpPr>
            <a:spLocks noChangeArrowheads="1"/>
          </p:cNvSpPr>
          <p:nvPr/>
        </p:nvSpPr>
        <p:spPr bwMode="auto">
          <a:xfrm>
            <a:off x="4343400" y="3962400"/>
            <a:ext cx="871649" cy="338554"/>
          </a:xfrm>
          <a:prstGeom prst="rect">
            <a:avLst/>
          </a:prstGeom>
          <a:solidFill>
            <a:schemeClr val="bg1"/>
          </a:solidFill>
          <a:ln>
            <a:noFill/>
          </a:ln>
          <a:effectLst/>
        </p:spPr>
        <p:txBody>
          <a:bodyPr wrap="none">
            <a:spAutoFit/>
          </a:bodyPr>
          <a:lstStyle>
            <a:lvl1pPr>
              <a:defRPr sz="2400">
                <a:solidFill>
                  <a:schemeClr val="tx1"/>
                </a:solidFill>
                <a:latin typeface="Times New Roman" pitchFamily="18" charset="0"/>
              </a:defRPr>
            </a:lvl1pPr>
            <a:lvl2pPr marL="571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marL="1714500">
              <a:defRPr sz="2400">
                <a:solidFill>
                  <a:schemeClr val="tx1"/>
                </a:solidFill>
                <a:latin typeface="Times New Roman" pitchFamily="18" charset="0"/>
              </a:defRPr>
            </a:lvl4pPr>
            <a:lvl5pPr marL="2286000">
              <a:defRPr sz="2400">
                <a:solidFill>
                  <a:schemeClr val="tx1"/>
                </a:solidFill>
                <a:latin typeface="Times New Roman" pitchFamily="18" charset="0"/>
              </a:defRPr>
            </a:lvl5pPr>
            <a:lvl6pPr marL="2743200" eaLnBrk="0" fontAlgn="base" hangingPunct="0">
              <a:spcBef>
                <a:spcPct val="0"/>
              </a:spcBef>
              <a:spcAft>
                <a:spcPct val="0"/>
              </a:spcAft>
              <a:defRPr sz="2400">
                <a:solidFill>
                  <a:schemeClr val="tx1"/>
                </a:solidFill>
                <a:latin typeface="Times New Roman" pitchFamily="18" charset="0"/>
              </a:defRPr>
            </a:lvl6pPr>
            <a:lvl7pPr marL="3200400" eaLnBrk="0" fontAlgn="base" hangingPunct="0">
              <a:spcBef>
                <a:spcPct val="0"/>
              </a:spcBef>
              <a:spcAft>
                <a:spcPct val="0"/>
              </a:spcAft>
              <a:defRPr sz="2400">
                <a:solidFill>
                  <a:schemeClr val="tx1"/>
                </a:solidFill>
                <a:latin typeface="Times New Roman" pitchFamily="18" charset="0"/>
              </a:defRPr>
            </a:lvl7pPr>
            <a:lvl8pPr marL="3657600" eaLnBrk="0" fontAlgn="base" hangingPunct="0">
              <a:spcBef>
                <a:spcPct val="0"/>
              </a:spcBef>
              <a:spcAft>
                <a:spcPct val="0"/>
              </a:spcAft>
              <a:defRPr sz="2400">
                <a:solidFill>
                  <a:schemeClr val="tx1"/>
                </a:solidFill>
                <a:latin typeface="Times New Roman" pitchFamily="18" charset="0"/>
              </a:defRPr>
            </a:lvl8pPr>
            <a:lvl9pPr marL="4114800" eaLnBrk="0" fontAlgn="base" hangingPunct="0">
              <a:spcBef>
                <a:spcPct val="0"/>
              </a:spcBef>
              <a:spcAft>
                <a:spcPct val="0"/>
              </a:spcAft>
              <a:defRPr sz="2400">
                <a:solidFill>
                  <a:schemeClr val="tx1"/>
                </a:solidFill>
                <a:latin typeface="Times New Roman" pitchFamily="18" charset="0"/>
              </a:defRPr>
            </a:lvl9pPr>
          </a:lstStyle>
          <a:p>
            <a:pPr algn="l">
              <a:defRPr/>
            </a:pPr>
            <a:r>
              <a:rPr lang="en-GB" altLang="fr-FR" sz="1600" b="0" dirty="0">
                <a:solidFill>
                  <a:srgbClr val="000080"/>
                </a:solidFill>
                <a:effectLst>
                  <a:outerShdw blurRad="38100" dist="38100" dir="2700000" algn="tl">
                    <a:srgbClr val="C0C0C0"/>
                  </a:outerShdw>
                </a:effectLst>
                <a:latin typeface="Calibri" panose="020F0502020204030204" pitchFamily="34" charset="0"/>
              </a:rPr>
              <a:t>Proteins</a:t>
            </a:r>
          </a:p>
        </p:txBody>
      </p:sp>
      <p:sp>
        <p:nvSpPr>
          <p:cNvPr id="14" name="Rectangle 49"/>
          <p:cNvSpPr>
            <a:spLocks noChangeArrowheads="1"/>
          </p:cNvSpPr>
          <p:nvPr/>
        </p:nvSpPr>
        <p:spPr bwMode="auto">
          <a:xfrm>
            <a:off x="6858000" y="3962400"/>
            <a:ext cx="659155" cy="338554"/>
          </a:xfrm>
          <a:prstGeom prst="rect">
            <a:avLst/>
          </a:prstGeom>
          <a:solidFill>
            <a:schemeClr val="bg1"/>
          </a:solidFill>
          <a:ln>
            <a:noFill/>
          </a:ln>
          <a:effectLst/>
        </p:spPr>
        <p:txBody>
          <a:bodyPr wrap="none">
            <a:spAutoFit/>
          </a:bodyPr>
          <a:lstStyle>
            <a:lvl1pPr>
              <a:defRPr sz="2400">
                <a:solidFill>
                  <a:schemeClr val="tx1"/>
                </a:solidFill>
                <a:latin typeface="Times New Roman" pitchFamily="18" charset="0"/>
              </a:defRPr>
            </a:lvl1pPr>
            <a:lvl2pPr marL="571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marL="1714500">
              <a:defRPr sz="2400">
                <a:solidFill>
                  <a:schemeClr val="tx1"/>
                </a:solidFill>
                <a:latin typeface="Times New Roman" pitchFamily="18" charset="0"/>
              </a:defRPr>
            </a:lvl4pPr>
            <a:lvl5pPr marL="2286000">
              <a:defRPr sz="2400">
                <a:solidFill>
                  <a:schemeClr val="tx1"/>
                </a:solidFill>
                <a:latin typeface="Times New Roman" pitchFamily="18" charset="0"/>
              </a:defRPr>
            </a:lvl5pPr>
            <a:lvl6pPr marL="2743200" eaLnBrk="0" fontAlgn="base" hangingPunct="0">
              <a:spcBef>
                <a:spcPct val="0"/>
              </a:spcBef>
              <a:spcAft>
                <a:spcPct val="0"/>
              </a:spcAft>
              <a:defRPr sz="2400">
                <a:solidFill>
                  <a:schemeClr val="tx1"/>
                </a:solidFill>
                <a:latin typeface="Times New Roman" pitchFamily="18" charset="0"/>
              </a:defRPr>
            </a:lvl6pPr>
            <a:lvl7pPr marL="3200400" eaLnBrk="0" fontAlgn="base" hangingPunct="0">
              <a:spcBef>
                <a:spcPct val="0"/>
              </a:spcBef>
              <a:spcAft>
                <a:spcPct val="0"/>
              </a:spcAft>
              <a:defRPr sz="2400">
                <a:solidFill>
                  <a:schemeClr val="tx1"/>
                </a:solidFill>
                <a:latin typeface="Times New Roman" pitchFamily="18" charset="0"/>
              </a:defRPr>
            </a:lvl7pPr>
            <a:lvl8pPr marL="3657600" eaLnBrk="0" fontAlgn="base" hangingPunct="0">
              <a:spcBef>
                <a:spcPct val="0"/>
              </a:spcBef>
              <a:spcAft>
                <a:spcPct val="0"/>
              </a:spcAft>
              <a:defRPr sz="2400">
                <a:solidFill>
                  <a:schemeClr val="tx1"/>
                </a:solidFill>
                <a:latin typeface="Times New Roman" pitchFamily="18" charset="0"/>
              </a:defRPr>
            </a:lvl8pPr>
            <a:lvl9pPr marL="4114800" eaLnBrk="0" fontAlgn="base" hangingPunct="0">
              <a:spcBef>
                <a:spcPct val="0"/>
              </a:spcBef>
              <a:spcAft>
                <a:spcPct val="0"/>
              </a:spcAft>
              <a:defRPr sz="2400">
                <a:solidFill>
                  <a:schemeClr val="tx1"/>
                </a:solidFill>
                <a:latin typeface="Times New Roman" pitchFamily="18" charset="0"/>
              </a:defRPr>
            </a:lvl9pPr>
          </a:lstStyle>
          <a:p>
            <a:pPr algn="l">
              <a:defRPr/>
            </a:pPr>
            <a:r>
              <a:rPr lang="en-GB" altLang="fr-FR" sz="1600" b="0" dirty="0">
                <a:solidFill>
                  <a:srgbClr val="000080"/>
                </a:solidFill>
                <a:effectLst>
                  <a:outerShdw blurRad="38100" dist="38100" dir="2700000" algn="tl">
                    <a:srgbClr val="C0C0C0"/>
                  </a:outerShdw>
                </a:effectLst>
                <a:latin typeface="Calibri" panose="020F0502020204030204" pitchFamily="34" charset="0"/>
              </a:rPr>
              <a:t>Lipids</a:t>
            </a:r>
            <a:endParaRPr lang="en-GB" altLang="fr-FR" sz="1800" b="0" dirty="0">
              <a:solidFill>
                <a:srgbClr val="000080"/>
              </a:solidFill>
              <a:effectLst>
                <a:outerShdw blurRad="38100" dist="38100" dir="2700000" algn="tl">
                  <a:srgbClr val="C0C0C0"/>
                </a:outerShdw>
              </a:effectLst>
              <a:latin typeface="Calibri" panose="020F0502020204030204" pitchFamily="34" charset="0"/>
            </a:endParaRPr>
          </a:p>
        </p:txBody>
      </p:sp>
      <p:grpSp>
        <p:nvGrpSpPr>
          <p:cNvPr id="2" name="Group 1"/>
          <p:cNvGrpSpPr/>
          <p:nvPr/>
        </p:nvGrpSpPr>
        <p:grpSpPr>
          <a:xfrm>
            <a:off x="381000" y="4572001"/>
            <a:ext cx="1716927" cy="1953344"/>
            <a:chOff x="-312896" y="3995416"/>
            <a:chExt cx="1489924" cy="1542231"/>
          </a:xfrm>
        </p:grpSpPr>
        <p:pic>
          <p:nvPicPr>
            <p:cNvPr id="15" name="Picture 51" descr="View image detail">
              <a:hlinkClick r:id="rId3" tooltip="View image detail"/>
            </p:cNvPr>
            <p:cNvPicPr>
              <a:picLocks noChangeAspect="1" noChangeArrowheads="1"/>
            </p:cNvPicPr>
            <p:nvPr/>
          </p:nvPicPr>
          <p:blipFill>
            <a:blip r:embed="rId4" cstate="print">
              <a:extLst>
                <a:ext uri="{28A0092B-C50C-407E-A947-70E740481C1C}">
                  <a14:useLocalDpi xmlns:a14="http://schemas.microsoft.com/office/drawing/2010/main" val="0"/>
                </a:ext>
              </a:extLst>
            </a:blip>
            <a:srcRect t="26666"/>
            <a:stretch>
              <a:fillRect/>
            </a:stretch>
          </p:blipFill>
          <p:spPr bwMode="auto">
            <a:xfrm>
              <a:off x="-312896" y="3995416"/>
              <a:ext cx="1209675"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53"/>
            <p:cNvSpPr>
              <a:spLocks noChangeArrowheads="1"/>
            </p:cNvSpPr>
            <p:nvPr/>
          </p:nvSpPr>
          <p:spPr bwMode="auto">
            <a:xfrm>
              <a:off x="82882" y="4952872"/>
              <a:ext cx="1094146" cy="584775"/>
            </a:xfrm>
            <a:prstGeom prst="rect">
              <a:avLst/>
            </a:prstGeom>
            <a:solidFill>
              <a:schemeClr val="bg1"/>
            </a:solidFill>
            <a:ln>
              <a:noFill/>
            </a:ln>
            <a:effectLst/>
          </p:spPr>
          <p:txBody>
            <a:bodyPr wrap="none">
              <a:spAutoFit/>
            </a:bodyPr>
            <a:lstStyle>
              <a:lvl1pPr>
                <a:defRPr sz="2400">
                  <a:solidFill>
                    <a:schemeClr val="tx1"/>
                  </a:solidFill>
                  <a:latin typeface="Times New Roman" pitchFamily="18" charset="0"/>
                </a:defRPr>
              </a:lvl1pPr>
              <a:lvl2pPr marL="571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marL="1714500">
                <a:defRPr sz="2400">
                  <a:solidFill>
                    <a:schemeClr val="tx1"/>
                  </a:solidFill>
                  <a:latin typeface="Times New Roman" pitchFamily="18" charset="0"/>
                </a:defRPr>
              </a:lvl4pPr>
              <a:lvl5pPr marL="2286000">
                <a:defRPr sz="2400">
                  <a:solidFill>
                    <a:schemeClr val="tx1"/>
                  </a:solidFill>
                  <a:latin typeface="Times New Roman" pitchFamily="18" charset="0"/>
                </a:defRPr>
              </a:lvl5pPr>
              <a:lvl6pPr marL="2743200" eaLnBrk="0" fontAlgn="base" hangingPunct="0">
                <a:spcBef>
                  <a:spcPct val="0"/>
                </a:spcBef>
                <a:spcAft>
                  <a:spcPct val="0"/>
                </a:spcAft>
                <a:defRPr sz="2400">
                  <a:solidFill>
                    <a:schemeClr val="tx1"/>
                  </a:solidFill>
                  <a:latin typeface="Times New Roman" pitchFamily="18" charset="0"/>
                </a:defRPr>
              </a:lvl6pPr>
              <a:lvl7pPr marL="3200400" eaLnBrk="0" fontAlgn="base" hangingPunct="0">
                <a:spcBef>
                  <a:spcPct val="0"/>
                </a:spcBef>
                <a:spcAft>
                  <a:spcPct val="0"/>
                </a:spcAft>
                <a:defRPr sz="2400">
                  <a:solidFill>
                    <a:schemeClr val="tx1"/>
                  </a:solidFill>
                  <a:latin typeface="Times New Roman" pitchFamily="18" charset="0"/>
                </a:defRPr>
              </a:lvl7pPr>
              <a:lvl8pPr marL="3657600" eaLnBrk="0" fontAlgn="base" hangingPunct="0">
                <a:spcBef>
                  <a:spcPct val="0"/>
                </a:spcBef>
                <a:spcAft>
                  <a:spcPct val="0"/>
                </a:spcAft>
                <a:defRPr sz="2400">
                  <a:solidFill>
                    <a:schemeClr val="tx1"/>
                  </a:solidFill>
                  <a:latin typeface="Times New Roman" pitchFamily="18" charset="0"/>
                </a:defRPr>
              </a:lvl8pPr>
              <a:lvl9pPr marL="4114800" eaLnBrk="0" fontAlgn="base" hangingPunct="0">
                <a:spcBef>
                  <a:spcPct val="0"/>
                </a:spcBef>
                <a:spcAft>
                  <a:spcPct val="0"/>
                </a:spcAft>
                <a:defRPr sz="2400">
                  <a:solidFill>
                    <a:schemeClr val="tx1"/>
                  </a:solidFill>
                  <a:latin typeface="Times New Roman" pitchFamily="18" charset="0"/>
                </a:defRPr>
              </a:lvl9pPr>
            </a:lstStyle>
            <a:p>
              <a:pPr algn="l">
                <a:defRPr/>
              </a:pPr>
              <a:r>
                <a:rPr lang="en-GB" altLang="fr-FR" sz="1600" b="0" dirty="0">
                  <a:solidFill>
                    <a:srgbClr val="000080"/>
                  </a:solidFill>
                  <a:effectLst>
                    <a:outerShdw blurRad="38100" dist="38100" dir="2700000" algn="tl">
                      <a:srgbClr val="C0C0C0"/>
                    </a:outerShdw>
                  </a:effectLst>
                  <a:latin typeface="Calibri" panose="020F0502020204030204" pitchFamily="34" charset="0"/>
                </a:rPr>
                <a:t>Vitamins</a:t>
              </a:r>
            </a:p>
            <a:p>
              <a:pPr algn="l">
                <a:defRPr/>
              </a:pPr>
              <a:r>
                <a:rPr lang="en-GB" altLang="fr-FR" sz="1600" b="0" dirty="0">
                  <a:solidFill>
                    <a:srgbClr val="000080"/>
                  </a:solidFill>
                  <a:effectLst>
                    <a:outerShdw blurRad="38100" dist="38100" dir="2700000" algn="tl">
                      <a:srgbClr val="C0C0C0"/>
                    </a:outerShdw>
                  </a:effectLst>
                  <a:latin typeface="Calibri" panose="020F0502020204030204" pitchFamily="34" charset="0"/>
                </a:rPr>
                <a:t>&amp; Minerals</a:t>
              </a:r>
            </a:p>
          </p:txBody>
        </p:sp>
      </p:grpSp>
      <p:sp>
        <p:nvSpPr>
          <p:cNvPr id="19" name="Rectangle 56"/>
          <p:cNvSpPr>
            <a:spLocks noChangeArrowheads="1"/>
          </p:cNvSpPr>
          <p:nvPr/>
        </p:nvSpPr>
        <p:spPr bwMode="auto">
          <a:xfrm>
            <a:off x="4589742" y="6137322"/>
            <a:ext cx="697627" cy="338554"/>
          </a:xfrm>
          <a:prstGeom prst="rect">
            <a:avLst/>
          </a:prstGeom>
          <a:solidFill>
            <a:schemeClr val="bg1"/>
          </a:solidFill>
          <a:ln>
            <a:noFill/>
          </a:ln>
          <a:effectLst/>
        </p:spPr>
        <p:txBody>
          <a:bodyPr wrap="none">
            <a:spAutoFit/>
          </a:bodyPr>
          <a:lstStyle>
            <a:lvl1pPr>
              <a:defRPr sz="2400">
                <a:solidFill>
                  <a:schemeClr val="tx1"/>
                </a:solidFill>
                <a:latin typeface="Times New Roman" pitchFamily="18" charset="0"/>
              </a:defRPr>
            </a:lvl1pPr>
            <a:lvl2pPr marL="571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marL="1714500">
              <a:defRPr sz="2400">
                <a:solidFill>
                  <a:schemeClr val="tx1"/>
                </a:solidFill>
                <a:latin typeface="Times New Roman" pitchFamily="18" charset="0"/>
              </a:defRPr>
            </a:lvl4pPr>
            <a:lvl5pPr marL="2286000">
              <a:defRPr sz="2400">
                <a:solidFill>
                  <a:schemeClr val="tx1"/>
                </a:solidFill>
                <a:latin typeface="Times New Roman" pitchFamily="18" charset="0"/>
              </a:defRPr>
            </a:lvl5pPr>
            <a:lvl6pPr marL="2743200" eaLnBrk="0" fontAlgn="base" hangingPunct="0">
              <a:spcBef>
                <a:spcPct val="0"/>
              </a:spcBef>
              <a:spcAft>
                <a:spcPct val="0"/>
              </a:spcAft>
              <a:defRPr sz="2400">
                <a:solidFill>
                  <a:schemeClr val="tx1"/>
                </a:solidFill>
                <a:latin typeface="Times New Roman" pitchFamily="18" charset="0"/>
              </a:defRPr>
            </a:lvl6pPr>
            <a:lvl7pPr marL="3200400" eaLnBrk="0" fontAlgn="base" hangingPunct="0">
              <a:spcBef>
                <a:spcPct val="0"/>
              </a:spcBef>
              <a:spcAft>
                <a:spcPct val="0"/>
              </a:spcAft>
              <a:defRPr sz="2400">
                <a:solidFill>
                  <a:schemeClr val="tx1"/>
                </a:solidFill>
                <a:latin typeface="Times New Roman" pitchFamily="18" charset="0"/>
              </a:defRPr>
            </a:lvl7pPr>
            <a:lvl8pPr marL="3657600" eaLnBrk="0" fontAlgn="base" hangingPunct="0">
              <a:spcBef>
                <a:spcPct val="0"/>
              </a:spcBef>
              <a:spcAft>
                <a:spcPct val="0"/>
              </a:spcAft>
              <a:defRPr sz="2400">
                <a:solidFill>
                  <a:schemeClr val="tx1"/>
                </a:solidFill>
                <a:latin typeface="Times New Roman" pitchFamily="18" charset="0"/>
              </a:defRPr>
            </a:lvl8pPr>
            <a:lvl9pPr marL="4114800" eaLnBrk="0" fontAlgn="base" hangingPunct="0">
              <a:spcBef>
                <a:spcPct val="0"/>
              </a:spcBef>
              <a:spcAft>
                <a:spcPct val="0"/>
              </a:spcAft>
              <a:defRPr sz="2400">
                <a:solidFill>
                  <a:schemeClr val="tx1"/>
                </a:solidFill>
                <a:latin typeface="Times New Roman" pitchFamily="18" charset="0"/>
              </a:defRPr>
            </a:lvl9pPr>
          </a:lstStyle>
          <a:p>
            <a:pPr algn="l">
              <a:defRPr/>
            </a:pPr>
            <a:r>
              <a:rPr lang="en-GB" altLang="fr-FR" sz="1600" b="0" dirty="0">
                <a:solidFill>
                  <a:srgbClr val="000080"/>
                </a:solidFill>
                <a:effectLst>
                  <a:outerShdw blurRad="38100" dist="38100" dir="2700000" algn="tl">
                    <a:srgbClr val="C0C0C0"/>
                  </a:outerShdw>
                </a:effectLst>
                <a:latin typeface="Calibri" panose="020F0502020204030204" pitchFamily="34" charset="0"/>
              </a:rPr>
              <a:t>Water</a:t>
            </a:r>
          </a:p>
        </p:txBody>
      </p:sp>
      <p:pic>
        <p:nvPicPr>
          <p:cNvPr id="20" name="Picture 2" descr="D:\PRAKTEK GK\kanker\air-minum.jpg"/>
          <p:cNvPicPr>
            <a:picLocks noChangeAspect="1" noChangeArrowheads="1"/>
          </p:cNvPicPr>
          <p:nvPr/>
        </p:nvPicPr>
        <p:blipFill>
          <a:blip r:embed="rId5" cstate="print"/>
          <a:srcRect/>
          <a:stretch>
            <a:fillRect/>
          </a:stretch>
        </p:blipFill>
        <p:spPr bwMode="auto">
          <a:xfrm>
            <a:off x="2895600" y="4800600"/>
            <a:ext cx="1476375" cy="1447800"/>
          </a:xfrm>
          <a:prstGeom prst="rect">
            <a:avLst/>
          </a:prstGeom>
          <a:noFill/>
        </p:spPr>
      </p:pic>
      <p:sp>
        <p:nvSpPr>
          <p:cNvPr id="21" name="Rounded Rectangle 20"/>
          <p:cNvSpPr/>
          <p:nvPr/>
        </p:nvSpPr>
        <p:spPr>
          <a:xfrm>
            <a:off x="0" y="304800"/>
            <a:ext cx="6172200" cy="7620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3200" dirty="0"/>
          </a:p>
          <a:p>
            <a:pPr algn="ctr"/>
            <a:r>
              <a:rPr lang="en-US" sz="3200" dirty="0"/>
              <a:t>NUTRISI</a:t>
            </a:r>
            <a:r>
              <a:rPr lang="id-ID" sz="3200" dirty="0"/>
              <a:t> SEIMBANG</a:t>
            </a:r>
            <a:r>
              <a:rPr lang="en-US" sz="3200" dirty="0"/>
              <a:t> { </a:t>
            </a:r>
            <a:r>
              <a:rPr lang="en-US" sz="3200" dirty="0" err="1"/>
              <a:t>prinsip</a:t>
            </a:r>
            <a:r>
              <a:rPr lang="en-US" sz="3200" dirty="0"/>
              <a:t> diet</a:t>
            </a:r>
            <a:r>
              <a:rPr lang="id-ID" sz="3200" dirty="0"/>
              <a:t> </a:t>
            </a:r>
            <a:r>
              <a:rPr lang="en-US" sz="3200" dirty="0"/>
              <a:t>}</a:t>
            </a:r>
            <a:endParaRPr lang="id-ID" sz="3200" dirty="0"/>
          </a:p>
          <a:p>
            <a:pPr algn="ctr"/>
            <a:endParaRPr lang="en-US" sz="3200" dirty="0"/>
          </a:p>
        </p:txBody>
      </p:sp>
      <p:pic>
        <p:nvPicPr>
          <p:cNvPr id="24" name="Content Placeholder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62600" y="4343400"/>
            <a:ext cx="2743200" cy="1145422"/>
          </a:xfrm>
          <a:prstGeom prst="rect">
            <a:avLst/>
          </a:prstGeom>
        </p:spPr>
        <p:style>
          <a:lnRef idx="0">
            <a:schemeClr val="accent2"/>
          </a:lnRef>
          <a:fillRef idx="3">
            <a:schemeClr val="accent2"/>
          </a:fillRef>
          <a:effectRef idx="3">
            <a:schemeClr val="accent2"/>
          </a:effectRef>
          <a:fontRef idx="minor">
            <a:schemeClr val="lt1"/>
          </a:fontRef>
        </p:style>
      </p:pic>
      <p:sp>
        <p:nvSpPr>
          <p:cNvPr id="25" name="TextBox 24"/>
          <p:cNvSpPr txBox="1"/>
          <p:nvPr/>
        </p:nvSpPr>
        <p:spPr>
          <a:xfrm>
            <a:off x="5715000" y="5791200"/>
            <a:ext cx="2667000" cy="369332"/>
          </a:xfrm>
          <a:prstGeom prst="rect">
            <a:avLst/>
          </a:prstGeom>
          <a:noFill/>
        </p:spPr>
        <p:txBody>
          <a:bodyPr wrap="square" rtlCol="0">
            <a:spAutoFit/>
          </a:bodyPr>
          <a:lstStyle/>
          <a:p>
            <a:r>
              <a:rPr lang="en-US" dirty="0"/>
              <a:t>SERAT  </a:t>
            </a:r>
            <a:r>
              <a:rPr lang="en-US" dirty="0" err="1"/>
              <a:t>dan</a:t>
            </a:r>
            <a:r>
              <a:rPr lang="en-US" dirty="0"/>
              <a:t> FITONUTRIEN</a:t>
            </a:r>
          </a:p>
        </p:txBody>
      </p:sp>
      <p:pic>
        <p:nvPicPr>
          <p:cNvPr id="22" name="Picture 24" descr="fette_oel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8400" y="2362200"/>
            <a:ext cx="2160587" cy="1435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23" name="Picture 2"/>
          <p:cNvPicPr>
            <a:picLocks noChangeAspect="1" noChangeArrowheads="1"/>
          </p:cNvPicPr>
          <p:nvPr/>
        </p:nvPicPr>
        <p:blipFill>
          <a:blip r:embed="rId8" cstate="print"/>
          <a:srcRect/>
          <a:stretch>
            <a:fillRect/>
          </a:stretch>
        </p:blipFill>
        <p:spPr bwMode="auto">
          <a:xfrm>
            <a:off x="533400" y="2438400"/>
            <a:ext cx="1828800" cy="1600200"/>
          </a:xfrm>
          <a:prstGeom prst="rect">
            <a:avLst/>
          </a:prstGeom>
          <a:noFill/>
          <a:ln w="9525">
            <a:noFill/>
            <a:miter lim="800000"/>
            <a:headEnd/>
            <a:tailEnd/>
          </a:ln>
          <a:effectLst/>
        </p:spPr>
      </p:pic>
      <p:sp>
        <p:nvSpPr>
          <p:cNvPr id="26" name="TextBox 25"/>
          <p:cNvSpPr txBox="1"/>
          <p:nvPr/>
        </p:nvSpPr>
        <p:spPr>
          <a:xfrm>
            <a:off x="1066800" y="4114800"/>
            <a:ext cx="1524000" cy="369332"/>
          </a:xfrm>
          <a:prstGeom prst="rect">
            <a:avLst/>
          </a:prstGeom>
          <a:noFill/>
        </p:spPr>
        <p:txBody>
          <a:bodyPr wrap="square" rtlCol="0">
            <a:spAutoFit/>
          </a:bodyPr>
          <a:lstStyle/>
          <a:p>
            <a:r>
              <a:rPr lang="en-US" dirty="0" err="1"/>
              <a:t>karbohidrat</a:t>
            </a:r>
            <a:endParaRPr lang="en-US" dirty="0"/>
          </a:p>
        </p:txBody>
      </p:sp>
      <p:pic>
        <p:nvPicPr>
          <p:cNvPr id="3074" name="Picture 2" descr="D:\PRAKTEK GK\kanker\gambar\fe2.jpg"/>
          <p:cNvPicPr>
            <a:picLocks noChangeAspect="1" noChangeArrowheads="1"/>
          </p:cNvPicPr>
          <p:nvPr/>
        </p:nvPicPr>
        <p:blipFill>
          <a:blip r:embed="rId9" cstate="print"/>
          <a:srcRect/>
          <a:stretch>
            <a:fillRect/>
          </a:stretch>
        </p:blipFill>
        <p:spPr bwMode="auto">
          <a:xfrm>
            <a:off x="3429000" y="2562225"/>
            <a:ext cx="2462213" cy="1323975"/>
          </a:xfrm>
          <a:prstGeom prst="rect">
            <a:avLst/>
          </a:prstGeom>
          <a:noFill/>
        </p:spPr>
      </p:pic>
    </p:spTree>
    <p:extLst>
      <p:ext uri="{BB962C8B-B14F-4D97-AF65-F5344CB8AC3E}">
        <p14:creationId xmlns:p14="http://schemas.microsoft.com/office/powerpoint/2010/main" val="189339819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sz="quarter"/>
          </p:nvPr>
        </p:nvSpPr>
        <p:spPr>
          <a:xfrm>
            <a:off x="228600" y="304800"/>
            <a:ext cx="2362200" cy="838200"/>
          </a:xfrm>
        </p:spPr>
        <p:txBody>
          <a:bodyPr>
            <a:normAutofit/>
          </a:bodyPr>
          <a:lstStyle/>
          <a:p>
            <a:pPr eaLnBrk="1" hangingPunct="1"/>
            <a:r>
              <a:rPr lang="en-US" sz="4600" b="1" dirty="0">
                <a:ln w="18000">
                  <a:solidFill>
                    <a:schemeClr val="accent3"/>
                  </a:solidFill>
                  <a:prstDash val="solid"/>
                  <a:miter lim="800000"/>
                </a:ln>
                <a:solidFill>
                  <a:srgbClr val="99FFCC"/>
                </a:solidFill>
                <a:effectLst>
                  <a:outerShdw blurRad="25500" dist="23000" dir="7020000" algn="tl">
                    <a:srgbClr val="000000">
                      <a:alpha val="50000"/>
                    </a:srgbClr>
                  </a:outerShdw>
                </a:effectLst>
              </a:rPr>
              <a:t>PUASA</a:t>
            </a:r>
          </a:p>
        </p:txBody>
      </p:sp>
      <p:sp>
        <p:nvSpPr>
          <p:cNvPr id="36868" name="Rectangle 4"/>
          <p:cNvSpPr>
            <a:spLocks noChangeArrowheads="1"/>
          </p:cNvSpPr>
          <p:nvPr/>
        </p:nvSpPr>
        <p:spPr bwMode="auto">
          <a:xfrm>
            <a:off x="685800" y="914400"/>
            <a:ext cx="7924800" cy="1219200"/>
          </a:xfrm>
          <a:prstGeom prst="rect">
            <a:avLst/>
          </a:prstGeom>
          <a:noFill/>
          <a:ln w="9525">
            <a:noFill/>
            <a:miter lim="800000"/>
            <a:headEnd/>
            <a:tailEnd/>
          </a:ln>
        </p:spPr>
        <p:txBody>
          <a:bodyPr/>
          <a:lstStyle/>
          <a:p>
            <a:pPr marL="461963" indent="-461963" eaLnBrk="1" hangingPunct="1">
              <a:spcBef>
                <a:spcPct val="20000"/>
              </a:spcBef>
              <a:buClr>
                <a:schemeClr val="hlink"/>
              </a:buClr>
              <a:buFontTx/>
              <a:buBlip>
                <a:blip r:embed="rId3"/>
              </a:buBlip>
            </a:pPr>
            <a:r>
              <a:rPr lang="en-US" sz="3000" b="1" dirty="0">
                <a:solidFill>
                  <a:schemeClr val="tx2"/>
                </a:solidFill>
                <a:latin typeface="Arial" charset="0"/>
              </a:rPr>
              <a:t>Diet</a:t>
            </a:r>
          </a:p>
          <a:p>
            <a:pPr marL="461963" indent="-461963" eaLnBrk="1" hangingPunct="1">
              <a:lnSpc>
                <a:spcPct val="0"/>
              </a:lnSpc>
              <a:spcBef>
                <a:spcPct val="20000"/>
              </a:spcBef>
              <a:buClr>
                <a:schemeClr val="hlink"/>
              </a:buClr>
            </a:pPr>
            <a:endParaRPr lang="en-US" sz="3000" b="1" dirty="0">
              <a:solidFill>
                <a:schemeClr val="tx2"/>
              </a:solidFill>
              <a:latin typeface="Arial" charset="0"/>
            </a:endParaRPr>
          </a:p>
          <a:p>
            <a:pPr marL="968375" lvl="1" indent="-392113" eaLnBrk="1" hangingPunct="1">
              <a:spcBef>
                <a:spcPct val="20000"/>
              </a:spcBef>
              <a:buFontTx/>
              <a:buBlip>
                <a:blip r:embed="rId4"/>
              </a:buBlip>
            </a:pPr>
            <a:r>
              <a:rPr lang="en-US" sz="2800" b="1" dirty="0" err="1">
                <a:solidFill>
                  <a:schemeClr val="tx2"/>
                </a:solidFill>
                <a:latin typeface="Arial" charset="0"/>
              </a:rPr>
              <a:t>Jadwal</a:t>
            </a:r>
            <a:r>
              <a:rPr lang="en-US" sz="2800" b="1" dirty="0">
                <a:solidFill>
                  <a:schemeClr val="tx2"/>
                </a:solidFill>
                <a:latin typeface="Arial" charset="0"/>
              </a:rPr>
              <a:t> </a:t>
            </a:r>
          </a:p>
        </p:txBody>
      </p:sp>
      <p:grpSp>
        <p:nvGrpSpPr>
          <p:cNvPr id="2" name="Group 5"/>
          <p:cNvGrpSpPr>
            <a:grpSpLocks/>
          </p:cNvGrpSpPr>
          <p:nvPr/>
        </p:nvGrpSpPr>
        <p:grpSpPr bwMode="auto">
          <a:xfrm>
            <a:off x="1524000" y="2133600"/>
            <a:ext cx="7239000" cy="1981200"/>
            <a:chOff x="1008" y="1536"/>
            <a:chExt cx="4560" cy="1248"/>
          </a:xfrm>
        </p:grpSpPr>
        <p:sp>
          <p:nvSpPr>
            <p:cNvPr id="36878" name="Line 6"/>
            <p:cNvSpPr>
              <a:spLocks noChangeShapeType="1"/>
            </p:cNvSpPr>
            <p:nvPr/>
          </p:nvSpPr>
          <p:spPr bwMode="auto">
            <a:xfrm>
              <a:off x="2736" y="1680"/>
              <a:ext cx="576" cy="0"/>
            </a:xfrm>
            <a:prstGeom prst="line">
              <a:avLst/>
            </a:prstGeom>
            <a:noFill/>
            <a:ln w="38100">
              <a:solidFill>
                <a:srgbClr val="00FFFF"/>
              </a:solidFill>
              <a:round/>
              <a:headEnd/>
              <a:tailEnd type="triangle" w="med" len="med"/>
            </a:ln>
          </p:spPr>
          <p:txBody>
            <a:bodyPr/>
            <a:lstStyle/>
            <a:p>
              <a:endParaRPr lang="en-US"/>
            </a:p>
          </p:txBody>
        </p:sp>
        <p:sp>
          <p:nvSpPr>
            <p:cNvPr id="36879" name="Line 7"/>
            <p:cNvSpPr>
              <a:spLocks noChangeShapeType="1"/>
            </p:cNvSpPr>
            <p:nvPr/>
          </p:nvSpPr>
          <p:spPr bwMode="auto">
            <a:xfrm>
              <a:off x="2736" y="1680"/>
              <a:ext cx="576" cy="336"/>
            </a:xfrm>
            <a:prstGeom prst="line">
              <a:avLst/>
            </a:prstGeom>
            <a:noFill/>
            <a:ln w="38100">
              <a:solidFill>
                <a:srgbClr val="00FFFF"/>
              </a:solidFill>
              <a:round/>
              <a:headEnd/>
              <a:tailEnd type="triangle" w="med" len="med"/>
            </a:ln>
          </p:spPr>
          <p:txBody>
            <a:bodyPr/>
            <a:lstStyle/>
            <a:p>
              <a:endParaRPr lang="en-US"/>
            </a:p>
          </p:txBody>
        </p:sp>
        <p:sp>
          <p:nvSpPr>
            <p:cNvPr id="36880" name="Line 8"/>
            <p:cNvSpPr>
              <a:spLocks noChangeShapeType="1"/>
            </p:cNvSpPr>
            <p:nvPr/>
          </p:nvSpPr>
          <p:spPr bwMode="auto">
            <a:xfrm>
              <a:off x="2736" y="1680"/>
              <a:ext cx="535" cy="864"/>
            </a:xfrm>
            <a:prstGeom prst="line">
              <a:avLst/>
            </a:prstGeom>
            <a:noFill/>
            <a:ln w="38100">
              <a:solidFill>
                <a:srgbClr val="00FFFF"/>
              </a:solidFill>
              <a:round/>
              <a:headEnd/>
              <a:tailEnd type="triangle" w="med" len="med"/>
            </a:ln>
          </p:spPr>
          <p:txBody>
            <a:bodyPr/>
            <a:lstStyle/>
            <a:p>
              <a:endParaRPr lang="en-US"/>
            </a:p>
          </p:txBody>
        </p:sp>
        <p:sp>
          <p:nvSpPr>
            <p:cNvPr id="36881" name="Text Box 9"/>
            <p:cNvSpPr txBox="1">
              <a:spLocks noChangeArrowheads="1"/>
            </p:cNvSpPr>
            <p:nvPr/>
          </p:nvSpPr>
          <p:spPr bwMode="auto">
            <a:xfrm>
              <a:off x="3312" y="1576"/>
              <a:ext cx="2256" cy="1208"/>
            </a:xfrm>
            <a:prstGeom prst="rect">
              <a:avLst/>
            </a:prstGeom>
            <a:noFill/>
            <a:ln w="9525">
              <a:noFill/>
              <a:miter lim="800000"/>
              <a:headEnd/>
              <a:tailEnd/>
            </a:ln>
          </p:spPr>
          <p:txBody>
            <a:bodyPr>
              <a:spAutoFit/>
            </a:bodyPr>
            <a:lstStyle/>
            <a:p>
              <a:pPr eaLnBrk="1" hangingPunct="1">
                <a:spcBef>
                  <a:spcPct val="20000"/>
                </a:spcBef>
                <a:buClr>
                  <a:schemeClr val="tx2"/>
                </a:buClr>
              </a:pPr>
              <a:r>
                <a:rPr lang="en-US" sz="2600" b="1" dirty="0" err="1">
                  <a:solidFill>
                    <a:srgbClr val="000000"/>
                  </a:solidFill>
                  <a:latin typeface="Arial" charset="0"/>
                </a:rPr>
                <a:t>Makan</a:t>
              </a:r>
              <a:r>
                <a:rPr lang="en-US" sz="2600" b="1" dirty="0">
                  <a:solidFill>
                    <a:srgbClr val="000000"/>
                  </a:solidFill>
                  <a:latin typeface="Arial" charset="0"/>
                </a:rPr>
                <a:t> </a:t>
              </a:r>
              <a:r>
                <a:rPr lang="en-US" sz="2600" b="1" dirty="0" err="1">
                  <a:solidFill>
                    <a:srgbClr val="000000"/>
                  </a:solidFill>
                  <a:latin typeface="Arial" charset="0"/>
                </a:rPr>
                <a:t>besar</a:t>
              </a:r>
              <a:r>
                <a:rPr lang="en-US" sz="2600" b="1" dirty="0">
                  <a:solidFill>
                    <a:srgbClr val="000000"/>
                  </a:solidFill>
                  <a:latin typeface="Arial" charset="0"/>
                </a:rPr>
                <a:t> 30%</a:t>
              </a:r>
            </a:p>
            <a:p>
              <a:pPr eaLnBrk="1" hangingPunct="1">
                <a:spcBef>
                  <a:spcPct val="20000"/>
                </a:spcBef>
                <a:buClr>
                  <a:schemeClr val="tx2"/>
                </a:buClr>
              </a:pPr>
              <a:r>
                <a:rPr lang="en-US" sz="2600" b="1" dirty="0" err="1">
                  <a:solidFill>
                    <a:srgbClr val="000000"/>
                  </a:solidFill>
                  <a:latin typeface="Arial" charset="0"/>
                </a:rPr>
                <a:t>Makan</a:t>
              </a:r>
              <a:r>
                <a:rPr lang="en-US" sz="2600" b="1" dirty="0">
                  <a:solidFill>
                    <a:srgbClr val="000000"/>
                  </a:solidFill>
                  <a:latin typeface="Arial" charset="0"/>
                </a:rPr>
                <a:t> </a:t>
              </a:r>
              <a:r>
                <a:rPr lang="en-US" sz="2600" b="1" dirty="0" err="1">
                  <a:solidFill>
                    <a:srgbClr val="000000"/>
                  </a:solidFill>
                  <a:latin typeface="Arial" charset="0"/>
                </a:rPr>
                <a:t>kecil</a:t>
              </a:r>
              <a:r>
                <a:rPr lang="en-US" sz="2600" b="1" dirty="0">
                  <a:solidFill>
                    <a:srgbClr val="000000"/>
                  </a:solidFill>
                  <a:latin typeface="Arial" charset="0"/>
                </a:rPr>
                <a:t> 10% </a:t>
              </a:r>
            </a:p>
            <a:p>
              <a:pPr eaLnBrk="1" hangingPunct="1">
                <a:spcBef>
                  <a:spcPct val="20000"/>
                </a:spcBef>
                <a:buClr>
                  <a:schemeClr val="tx2"/>
                </a:buClr>
              </a:pPr>
              <a:r>
                <a:rPr lang="en-US" sz="2600" b="1" dirty="0">
                  <a:solidFill>
                    <a:srgbClr val="000000"/>
                  </a:solidFill>
                  <a:latin typeface="Arial" charset="0"/>
                </a:rPr>
                <a:t>(</a:t>
              </a:r>
              <a:r>
                <a:rPr lang="en-US" sz="2600" b="1" dirty="0" err="1">
                  <a:solidFill>
                    <a:srgbClr val="000000"/>
                  </a:solidFill>
                  <a:latin typeface="Arial" charset="0"/>
                </a:rPr>
                <a:t>sebelum</a:t>
              </a:r>
              <a:r>
                <a:rPr lang="en-US" sz="2600" b="1" dirty="0">
                  <a:solidFill>
                    <a:srgbClr val="000000"/>
                  </a:solidFill>
                  <a:latin typeface="Arial" charset="0"/>
                </a:rPr>
                <a:t> </a:t>
              </a:r>
              <a:r>
                <a:rPr lang="en-US" sz="2600" b="1" dirty="0" err="1">
                  <a:solidFill>
                    <a:srgbClr val="000000"/>
                  </a:solidFill>
                  <a:latin typeface="Arial" charset="0"/>
                </a:rPr>
                <a:t>imsak</a:t>
              </a:r>
              <a:r>
                <a:rPr lang="en-US" sz="2600" b="1" dirty="0">
                  <a:solidFill>
                    <a:srgbClr val="000000"/>
                  </a:solidFill>
                  <a:latin typeface="Arial" charset="0"/>
                </a:rPr>
                <a:t>)</a:t>
              </a:r>
              <a:r>
                <a:rPr lang="en-US" sz="2600" dirty="0">
                  <a:solidFill>
                    <a:srgbClr val="000000"/>
                  </a:solidFill>
                  <a:latin typeface="Arial" charset="0"/>
                </a:rPr>
                <a:t> </a:t>
              </a:r>
            </a:p>
            <a:p>
              <a:pPr eaLnBrk="1" hangingPunct="1">
                <a:spcBef>
                  <a:spcPct val="20000"/>
                </a:spcBef>
                <a:buClr>
                  <a:schemeClr val="bg1"/>
                </a:buClr>
              </a:pPr>
              <a:r>
                <a:rPr lang="en-US" sz="2600" b="1" dirty="0" err="1">
                  <a:solidFill>
                    <a:srgbClr val="000000"/>
                  </a:solidFill>
                  <a:latin typeface="Arial" charset="0"/>
                </a:rPr>
                <a:t>Minum</a:t>
              </a:r>
              <a:r>
                <a:rPr lang="en-US" sz="2600" b="1" dirty="0">
                  <a:solidFill>
                    <a:srgbClr val="000000"/>
                  </a:solidFill>
                  <a:latin typeface="Arial" charset="0"/>
                </a:rPr>
                <a:t> 3-5 </a:t>
              </a:r>
              <a:r>
                <a:rPr lang="en-US" sz="2600" b="1" dirty="0" err="1">
                  <a:solidFill>
                    <a:srgbClr val="000000"/>
                  </a:solidFill>
                  <a:latin typeface="Arial" charset="0"/>
                </a:rPr>
                <a:t>gelas</a:t>
              </a:r>
              <a:endParaRPr lang="en-US" sz="2600" dirty="0">
                <a:solidFill>
                  <a:srgbClr val="000000"/>
                </a:solidFill>
                <a:latin typeface="Arial" charset="0"/>
              </a:endParaRPr>
            </a:p>
          </p:txBody>
        </p:sp>
        <p:sp>
          <p:nvSpPr>
            <p:cNvPr id="36882" name="Text Box 10"/>
            <p:cNvSpPr txBox="1">
              <a:spLocks noChangeArrowheads="1"/>
            </p:cNvSpPr>
            <p:nvPr/>
          </p:nvSpPr>
          <p:spPr bwMode="auto">
            <a:xfrm>
              <a:off x="1008" y="1536"/>
              <a:ext cx="1685" cy="308"/>
            </a:xfrm>
            <a:prstGeom prst="rect">
              <a:avLst/>
            </a:prstGeom>
            <a:noFill/>
            <a:ln w="9525">
              <a:noFill/>
              <a:miter lim="800000"/>
              <a:headEnd/>
              <a:tailEnd/>
            </a:ln>
          </p:spPr>
          <p:txBody>
            <a:bodyPr wrap="none">
              <a:spAutoFit/>
            </a:bodyPr>
            <a:lstStyle/>
            <a:p>
              <a:pPr marL="465138" indent="-465138">
                <a:buFontTx/>
                <a:buBlip>
                  <a:blip r:embed="rId5"/>
                </a:buBlip>
              </a:pPr>
              <a:r>
                <a:rPr lang="en-US" sz="2600" b="1">
                  <a:solidFill>
                    <a:srgbClr val="000000"/>
                  </a:solidFill>
                  <a:latin typeface="Arial" charset="0"/>
                </a:rPr>
                <a:t>Sahur	40%</a:t>
              </a:r>
            </a:p>
          </p:txBody>
        </p:sp>
      </p:grpSp>
      <p:grpSp>
        <p:nvGrpSpPr>
          <p:cNvPr id="3" name="Group 11"/>
          <p:cNvGrpSpPr>
            <a:grpSpLocks/>
          </p:cNvGrpSpPr>
          <p:nvPr/>
        </p:nvGrpSpPr>
        <p:grpSpPr bwMode="auto">
          <a:xfrm>
            <a:off x="1524000" y="4114800"/>
            <a:ext cx="6515100" cy="1452563"/>
            <a:chOff x="960" y="2736"/>
            <a:chExt cx="4104" cy="915"/>
          </a:xfrm>
        </p:grpSpPr>
        <p:sp>
          <p:nvSpPr>
            <p:cNvPr id="36873" name="Line 12"/>
            <p:cNvSpPr>
              <a:spLocks noChangeShapeType="1"/>
            </p:cNvSpPr>
            <p:nvPr/>
          </p:nvSpPr>
          <p:spPr bwMode="auto">
            <a:xfrm>
              <a:off x="2592" y="2880"/>
              <a:ext cx="672" cy="0"/>
            </a:xfrm>
            <a:prstGeom prst="line">
              <a:avLst/>
            </a:prstGeom>
            <a:noFill/>
            <a:ln w="38100">
              <a:solidFill>
                <a:srgbClr val="00FFFF"/>
              </a:solidFill>
              <a:round/>
              <a:headEnd/>
              <a:tailEnd type="triangle" w="med" len="med"/>
            </a:ln>
          </p:spPr>
          <p:txBody>
            <a:bodyPr/>
            <a:lstStyle/>
            <a:p>
              <a:endParaRPr lang="en-US"/>
            </a:p>
          </p:txBody>
        </p:sp>
        <p:sp>
          <p:nvSpPr>
            <p:cNvPr id="36874" name="Line 13"/>
            <p:cNvSpPr>
              <a:spLocks noChangeShapeType="1"/>
            </p:cNvSpPr>
            <p:nvPr/>
          </p:nvSpPr>
          <p:spPr bwMode="auto">
            <a:xfrm>
              <a:off x="2592" y="2880"/>
              <a:ext cx="672" cy="240"/>
            </a:xfrm>
            <a:prstGeom prst="line">
              <a:avLst/>
            </a:prstGeom>
            <a:noFill/>
            <a:ln w="38100">
              <a:solidFill>
                <a:srgbClr val="00FFFF"/>
              </a:solidFill>
              <a:round/>
              <a:headEnd/>
              <a:tailEnd type="triangle" w="med" len="med"/>
            </a:ln>
          </p:spPr>
          <p:txBody>
            <a:bodyPr/>
            <a:lstStyle/>
            <a:p>
              <a:endParaRPr lang="en-US"/>
            </a:p>
          </p:txBody>
        </p:sp>
        <p:sp>
          <p:nvSpPr>
            <p:cNvPr id="36875" name="Line 14"/>
            <p:cNvSpPr>
              <a:spLocks noChangeShapeType="1"/>
            </p:cNvSpPr>
            <p:nvPr/>
          </p:nvSpPr>
          <p:spPr bwMode="auto">
            <a:xfrm>
              <a:off x="2592" y="2880"/>
              <a:ext cx="624" cy="624"/>
            </a:xfrm>
            <a:prstGeom prst="line">
              <a:avLst/>
            </a:prstGeom>
            <a:noFill/>
            <a:ln w="38100">
              <a:solidFill>
                <a:srgbClr val="00FFFF"/>
              </a:solidFill>
              <a:round/>
              <a:headEnd/>
              <a:tailEnd type="triangle" w="med" len="med"/>
            </a:ln>
          </p:spPr>
          <p:txBody>
            <a:bodyPr/>
            <a:lstStyle/>
            <a:p>
              <a:endParaRPr lang="en-US"/>
            </a:p>
          </p:txBody>
        </p:sp>
        <p:sp>
          <p:nvSpPr>
            <p:cNvPr id="36876" name="Text Box 15"/>
            <p:cNvSpPr txBox="1">
              <a:spLocks noChangeArrowheads="1"/>
            </p:cNvSpPr>
            <p:nvPr/>
          </p:nvSpPr>
          <p:spPr bwMode="auto">
            <a:xfrm>
              <a:off x="3312" y="2736"/>
              <a:ext cx="1752" cy="915"/>
            </a:xfrm>
            <a:prstGeom prst="rect">
              <a:avLst/>
            </a:prstGeom>
            <a:noFill/>
            <a:ln w="9525">
              <a:noFill/>
              <a:miter lim="800000"/>
              <a:headEnd/>
              <a:tailEnd/>
            </a:ln>
          </p:spPr>
          <p:txBody>
            <a:bodyPr wrap="none">
              <a:spAutoFit/>
            </a:bodyPr>
            <a:lstStyle/>
            <a:p>
              <a:pPr eaLnBrk="1" hangingPunct="1">
                <a:spcBef>
                  <a:spcPct val="20000"/>
                </a:spcBef>
                <a:buClr>
                  <a:schemeClr val="bg1"/>
                </a:buClr>
              </a:pPr>
              <a:r>
                <a:rPr lang="en-US" sz="2600" b="1" dirty="0" err="1">
                  <a:solidFill>
                    <a:srgbClr val="000000"/>
                  </a:solidFill>
                  <a:latin typeface="Arial" charset="0"/>
                </a:rPr>
                <a:t>Berbuka</a:t>
              </a:r>
              <a:endParaRPr lang="en-US" sz="2600" b="1" dirty="0">
                <a:solidFill>
                  <a:srgbClr val="000000"/>
                </a:solidFill>
                <a:latin typeface="Arial" charset="0"/>
              </a:endParaRPr>
            </a:p>
            <a:p>
              <a:pPr eaLnBrk="1" hangingPunct="1">
                <a:spcBef>
                  <a:spcPct val="20000"/>
                </a:spcBef>
                <a:buClr>
                  <a:schemeClr val="bg1"/>
                </a:buClr>
              </a:pPr>
              <a:r>
                <a:rPr lang="en-US" sz="2600" b="1" dirty="0" err="1">
                  <a:solidFill>
                    <a:srgbClr val="000000"/>
                  </a:solidFill>
                  <a:latin typeface="Arial" charset="0"/>
                </a:rPr>
                <a:t>Setelah</a:t>
              </a:r>
              <a:r>
                <a:rPr lang="en-US" sz="2600" b="1" dirty="0">
                  <a:solidFill>
                    <a:srgbClr val="000000"/>
                  </a:solidFill>
                  <a:latin typeface="Arial" charset="0"/>
                </a:rPr>
                <a:t> </a:t>
              </a:r>
              <a:r>
                <a:rPr lang="en-US" sz="2600" b="1" dirty="0" err="1">
                  <a:solidFill>
                    <a:srgbClr val="000000"/>
                  </a:solidFill>
                  <a:latin typeface="Arial" charset="0"/>
                </a:rPr>
                <a:t>tarawih</a:t>
              </a:r>
              <a:endParaRPr lang="en-US" sz="2600" b="1" dirty="0">
                <a:solidFill>
                  <a:srgbClr val="000000"/>
                </a:solidFill>
                <a:latin typeface="Arial" charset="0"/>
              </a:endParaRPr>
            </a:p>
            <a:p>
              <a:pPr eaLnBrk="1" hangingPunct="1">
                <a:spcBef>
                  <a:spcPct val="20000"/>
                </a:spcBef>
                <a:buClr>
                  <a:schemeClr val="bg1"/>
                </a:buClr>
              </a:pPr>
              <a:r>
                <a:rPr lang="en-US" sz="2600" b="1" dirty="0" err="1">
                  <a:solidFill>
                    <a:srgbClr val="000000"/>
                  </a:solidFill>
                  <a:latin typeface="Arial" charset="0"/>
                </a:rPr>
                <a:t>Minum</a:t>
              </a:r>
              <a:r>
                <a:rPr lang="en-US" sz="2600" b="1" dirty="0">
                  <a:solidFill>
                    <a:srgbClr val="000000"/>
                  </a:solidFill>
                  <a:latin typeface="Arial" charset="0"/>
                </a:rPr>
                <a:t> 5-9 </a:t>
              </a:r>
              <a:r>
                <a:rPr lang="en-US" sz="2600" b="1" dirty="0" err="1">
                  <a:solidFill>
                    <a:srgbClr val="000000"/>
                  </a:solidFill>
                  <a:latin typeface="Arial" charset="0"/>
                </a:rPr>
                <a:t>gelas</a:t>
              </a:r>
              <a:endParaRPr lang="en-US" sz="2600" b="1" dirty="0">
                <a:solidFill>
                  <a:srgbClr val="000000"/>
                </a:solidFill>
                <a:latin typeface="Arial" charset="0"/>
              </a:endParaRPr>
            </a:p>
          </p:txBody>
        </p:sp>
        <p:sp>
          <p:nvSpPr>
            <p:cNvPr id="36877" name="Text Box 16"/>
            <p:cNvSpPr txBox="1">
              <a:spLocks noChangeArrowheads="1"/>
            </p:cNvSpPr>
            <p:nvPr/>
          </p:nvSpPr>
          <p:spPr bwMode="auto">
            <a:xfrm>
              <a:off x="960" y="2736"/>
              <a:ext cx="1685" cy="308"/>
            </a:xfrm>
            <a:prstGeom prst="rect">
              <a:avLst/>
            </a:prstGeom>
            <a:noFill/>
            <a:ln w="9525">
              <a:noFill/>
              <a:miter lim="800000"/>
              <a:headEnd/>
              <a:tailEnd/>
            </a:ln>
          </p:spPr>
          <p:txBody>
            <a:bodyPr wrap="none">
              <a:spAutoFit/>
            </a:bodyPr>
            <a:lstStyle/>
            <a:p>
              <a:pPr marL="465138" indent="-465138">
                <a:buFontTx/>
                <a:buBlip>
                  <a:blip r:embed="rId5"/>
                </a:buBlip>
              </a:pPr>
              <a:r>
                <a:rPr lang="en-US" sz="2600" b="1" dirty="0" err="1">
                  <a:solidFill>
                    <a:srgbClr val="000000"/>
                  </a:solidFill>
                  <a:latin typeface="Arial" charset="0"/>
                </a:rPr>
                <a:t>Buka</a:t>
              </a:r>
              <a:r>
                <a:rPr lang="en-US" sz="2600" b="1" dirty="0">
                  <a:solidFill>
                    <a:srgbClr val="000000"/>
                  </a:solidFill>
                  <a:latin typeface="Arial" charset="0"/>
                </a:rPr>
                <a:t> 	50%</a:t>
              </a:r>
            </a:p>
          </p:txBody>
        </p:sp>
      </p:grpSp>
      <p:sp>
        <p:nvSpPr>
          <p:cNvPr id="36871" name="Rectangle 17"/>
          <p:cNvSpPr>
            <a:spLocks noChangeArrowheads="1"/>
          </p:cNvSpPr>
          <p:nvPr/>
        </p:nvSpPr>
        <p:spPr bwMode="auto">
          <a:xfrm>
            <a:off x="1524000" y="5715000"/>
            <a:ext cx="3606800" cy="488950"/>
          </a:xfrm>
          <a:prstGeom prst="rect">
            <a:avLst/>
          </a:prstGeom>
          <a:noFill/>
          <a:ln>
            <a:noFill/>
            <a:headEnd/>
            <a:tailEnd/>
          </a:ln>
        </p:spPr>
        <p:style>
          <a:lnRef idx="2">
            <a:schemeClr val="dk1"/>
          </a:lnRef>
          <a:fillRef idx="1">
            <a:schemeClr val="lt1"/>
          </a:fillRef>
          <a:effectRef idx="0">
            <a:schemeClr val="dk1"/>
          </a:effectRef>
          <a:fontRef idx="minor">
            <a:schemeClr val="dk1"/>
          </a:fontRef>
        </p:style>
        <p:txBody>
          <a:bodyPr wrap="none">
            <a:spAutoFit/>
          </a:bodyPr>
          <a:lstStyle/>
          <a:p>
            <a:pPr marL="465138" indent="-465138">
              <a:buFontTx/>
              <a:buBlip>
                <a:blip r:embed="rId5"/>
              </a:buBlip>
            </a:pPr>
            <a:r>
              <a:rPr lang="en-US" sz="2600" b="1" dirty="0" err="1">
                <a:solidFill>
                  <a:srgbClr val="000000"/>
                </a:solidFill>
                <a:latin typeface="Arial" charset="0"/>
              </a:rPr>
              <a:t>Sebelum</a:t>
            </a:r>
            <a:r>
              <a:rPr lang="en-US" sz="2600" b="1" dirty="0">
                <a:solidFill>
                  <a:srgbClr val="000000"/>
                </a:solidFill>
                <a:latin typeface="Arial" charset="0"/>
              </a:rPr>
              <a:t> </a:t>
            </a:r>
            <a:r>
              <a:rPr lang="en-US" sz="2600" b="1" dirty="0" err="1">
                <a:solidFill>
                  <a:srgbClr val="000000"/>
                </a:solidFill>
                <a:latin typeface="Arial" charset="0"/>
              </a:rPr>
              <a:t>tidur</a:t>
            </a:r>
            <a:r>
              <a:rPr lang="en-US" sz="2600" b="1" dirty="0">
                <a:solidFill>
                  <a:srgbClr val="000000"/>
                </a:solidFill>
                <a:latin typeface="Arial" charset="0"/>
              </a:rPr>
              <a:t> 10%</a:t>
            </a:r>
          </a:p>
        </p:txBody>
      </p:sp>
      <p:pic>
        <p:nvPicPr>
          <p:cNvPr id="36872" name="Picture 18" descr="Slide 10"/>
          <p:cNvPicPr>
            <a:picLocks noChangeAspect="1" noChangeArrowheads="1"/>
          </p:cNvPicPr>
          <p:nvPr/>
        </p:nvPicPr>
        <p:blipFill>
          <a:blip r:embed="rId6" cstate="print"/>
          <a:srcRect/>
          <a:stretch>
            <a:fillRect/>
          </a:stretch>
        </p:blipFill>
        <p:spPr bwMode="auto">
          <a:xfrm>
            <a:off x="9525000" y="7315200"/>
            <a:ext cx="2686050" cy="2754313"/>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3600" dirty="0"/>
            </a:br>
            <a:endParaRPr lang="en-US" dirty="0"/>
          </a:p>
        </p:txBody>
      </p:sp>
      <p:sp>
        <p:nvSpPr>
          <p:cNvPr id="4" name="Content Placeholder 3"/>
          <p:cNvSpPr>
            <a:spLocks noGrp="1"/>
          </p:cNvSpPr>
          <p:nvPr>
            <p:ph sz="half" idx="1"/>
          </p:nvPr>
        </p:nvSpPr>
        <p:spPr>
          <a:xfrm>
            <a:off x="304800" y="1905000"/>
            <a:ext cx="5391472" cy="4419600"/>
          </a:xfrm>
          <a:solidFill>
            <a:srgbClr val="66FFFF"/>
          </a:solidFill>
        </p:spPr>
        <p:txBody>
          <a:bodyPr>
            <a:noAutofit/>
          </a:bodyPr>
          <a:lstStyle/>
          <a:p>
            <a:r>
              <a:rPr lang="en-US" sz="2000" b="1" dirty="0"/>
              <a:t>Dari </a:t>
            </a:r>
            <a:r>
              <a:rPr lang="en-US" sz="2000" b="1" dirty="0" err="1"/>
              <a:t>Anas</a:t>
            </a:r>
            <a:r>
              <a:rPr lang="en-US" sz="2000" b="1" dirty="0"/>
              <a:t> bin </a:t>
            </a:r>
            <a:r>
              <a:rPr lang="en-US" sz="2000" b="1" dirty="0" err="1"/>
              <a:t>Malik</a:t>
            </a:r>
            <a:r>
              <a:rPr lang="en-US" sz="2000" b="1" dirty="0"/>
              <a:t> </a:t>
            </a:r>
            <a:r>
              <a:rPr lang="en-US" sz="2000" b="1" dirty="0" err="1"/>
              <a:t>Radhiyallahu’anhu</a:t>
            </a:r>
            <a:r>
              <a:rPr lang="en-US" sz="2000" b="1" dirty="0"/>
              <a:t> </a:t>
            </a:r>
            <a:r>
              <a:rPr lang="en-US" sz="2000" b="1" dirty="0" err="1"/>
              <a:t>berkata</a:t>
            </a:r>
            <a:r>
              <a:rPr lang="en-US" sz="2000" b="1" dirty="0"/>
              <a:t>:</a:t>
            </a:r>
          </a:p>
          <a:p>
            <a:r>
              <a:rPr lang="en-US" sz="2000" b="1" i="1" dirty="0" err="1"/>
              <a:t>Adalah</a:t>
            </a:r>
            <a:r>
              <a:rPr lang="en-US" sz="2000" b="1" i="1" dirty="0"/>
              <a:t> </a:t>
            </a:r>
            <a:r>
              <a:rPr lang="en-US" sz="2000" b="1" i="1" dirty="0" err="1"/>
              <a:t>Rasullah</a:t>
            </a:r>
            <a:r>
              <a:rPr lang="en-US" sz="2000" b="1" i="1" dirty="0"/>
              <a:t> </a:t>
            </a:r>
            <a:r>
              <a:rPr lang="en-US" sz="2000" b="1" i="1" dirty="0" err="1"/>
              <a:t>Shallallahu’alaihi</a:t>
            </a:r>
            <a:r>
              <a:rPr lang="en-US" sz="2000" b="1" i="1" dirty="0"/>
              <a:t> </a:t>
            </a:r>
            <a:r>
              <a:rPr lang="en-US" sz="2000" b="1" i="1" dirty="0" err="1"/>
              <a:t>wa</a:t>
            </a:r>
            <a:r>
              <a:rPr lang="en-US" sz="2000" b="1" i="1" dirty="0"/>
              <a:t> </a:t>
            </a:r>
            <a:r>
              <a:rPr lang="en-US" sz="2000" b="1" i="1" dirty="0" err="1"/>
              <a:t>sallam</a:t>
            </a:r>
            <a:r>
              <a:rPr lang="en-US" sz="2000" b="1" i="1" dirty="0"/>
              <a:t> </a:t>
            </a:r>
            <a:r>
              <a:rPr lang="en-US" sz="2000" b="1" i="1" dirty="0" err="1"/>
              <a:t>berbuka</a:t>
            </a:r>
            <a:r>
              <a:rPr lang="en-US" sz="2000" b="1" i="1" dirty="0"/>
              <a:t>  </a:t>
            </a:r>
            <a:r>
              <a:rPr lang="en-US" sz="2000" b="1" i="1" dirty="0" err="1"/>
              <a:t>dengan</a:t>
            </a:r>
            <a:r>
              <a:rPr lang="en-US" sz="2000" b="1" i="1" dirty="0"/>
              <a:t> korma </a:t>
            </a:r>
            <a:r>
              <a:rPr lang="en-US" sz="2000" b="1" i="1" dirty="0" err="1"/>
              <a:t>basah</a:t>
            </a:r>
            <a:r>
              <a:rPr lang="en-US" sz="2000" b="1" i="1" dirty="0"/>
              <a:t> (</a:t>
            </a:r>
            <a:r>
              <a:rPr lang="en-US" sz="2000" b="1" i="1" dirty="0" err="1"/>
              <a:t>ruhthob</a:t>
            </a:r>
            <a:r>
              <a:rPr lang="en-US" sz="2000" b="1" i="1" dirty="0"/>
              <a:t>),</a:t>
            </a:r>
            <a:r>
              <a:rPr lang="en-US" sz="2000" b="1" i="1" dirty="0" err="1"/>
              <a:t>jika</a:t>
            </a:r>
            <a:r>
              <a:rPr lang="en-US" sz="2000" b="1" i="1" dirty="0"/>
              <a:t> </a:t>
            </a:r>
            <a:r>
              <a:rPr lang="en-US" sz="2000" b="1" i="1" dirty="0" err="1"/>
              <a:t>tidak</a:t>
            </a:r>
            <a:r>
              <a:rPr lang="en-US" sz="2000" b="1" i="1" dirty="0"/>
              <a:t> </a:t>
            </a:r>
            <a:r>
              <a:rPr lang="en-US" sz="2000" b="1" i="1" dirty="0" err="1"/>
              <a:t>ada</a:t>
            </a:r>
            <a:r>
              <a:rPr lang="en-US" sz="2000" b="1" i="1" dirty="0"/>
              <a:t> </a:t>
            </a:r>
            <a:r>
              <a:rPr lang="en-US" sz="2000" b="1" i="1" dirty="0" err="1"/>
              <a:t>ruhthob</a:t>
            </a:r>
            <a:r>
              <a:rPr lang="en-US" sz="2000" b="1" i="1" dirty="0"/>
              <a:t>, </a:t>
            </a:r>
            <a:r>
              <a:rPr lang="en-US" sz="2000" b="1" i="1" dirty="0" err="1"/>
              <a:t>maka</a:t>
            </a:r>
            <a:r>
              <a:rPr lang="en-US" sz="2000" b="1" i="1" dirty="0"/>
              <a:t> </a:t>
            </a:r>
            <a:r>
              <a:rPr lang="en-US" sz="2000" b="1" i="1" dirty="0" err="1"/>
              <a:t>dengan</a:t>
            </a:r>
            <a:r>
              <a:rPr lang="en-US" sz="2000" b="1" i="1" dirty="0"/>
              <a:t> </a:t>
            </a:r>
            <a:r>
              <a:rPr lang="en-US" sz="2000" b="1" i="1" dirty="0" err="1"/>
              <a:t>kurma</a:t>
            </a:r>
            <a:r>
              <a:rPr lang="en-US" sz="2000" b="1" i="1" dirty="0"/>
              <a:t> </a:t>
            </a:r>
            <a:r>
              <a:rPr lang="en-US" sz="2000" b="1" i="1" dirty="0" err="1"/>
              <a:t>kering</a:t>
            </a:r>
            <a:r>
              <a:rPr lang="en-US" sz="2000" b="1" i="1" dirty="0"/>
              <a:t>, </a:t>
            </a:r>
            <a:r>
              <a:rPr lang="en-US" sz="2000" b="1" i="1" dirty="0" err="1"/>
              <a:t>bila</a:t>
            </a:r>
            <a:r>
              <a:rPr lang="en-US" sz="2000" b="1" i="1" dirty="0"/>
              <a:t> </a:t>
            </a:r>
            <a:r>
              <a:rPr lang="en-US" sz="2000" b="1" i="1" dirty="0" err="1"/>
              <a:t>tidak</a:t>
            </a:r>
            <a:r>
              <a:rPr lang="en-US" sz="2000" b="1" i="1" dirty="0"/>
              <a:t> </a:t>
            </a:r>
            <a:r>
              <a:rPr lang="en-US" sz="2000" b="1" i="1" dirty="0" err="1"/>
              <a:t>ada</a:t>
            </a:r>
            <a:r>
              <a:rPr lang="en-US" sz="2000" b="1" i="1" dirty="0"/>
              <a:t> </a:t>
            </a:r>
            <a:r>
              <a:rPr lang="en-US" sz="2000" b="1" i="1" dirty="0" err="1"/>
              <a:t>hendaklah</a:t>
            </a:r>
            <a:r>
              <a:rPr lang="en-US" sz="2000" b="1" i="1" dirty="0"/>
              <a:t> </a:t>
            </a:r>
            <a:r>
              <a:rPr lang="en-US" sz="2000" b="1" i="1" dirty="0" err="1"/>
              <a:t>dengan</a:t>
            </a:r>
            <a:r>
              <a:rPr lang="en-US" sz="2000" b="1" i="1" dirty="0"/>
              <a:t> </a:t>
            </a:r>
            <a:r>
              <a:rPr lang="en-US" sz="2000" b="1" i="1" dirty="0" err="1"/>
              <a:t>berbuka</a:t>
            </a:r>
            <a:r>
              <a:rPr lang="en-US" sz="2000" b="1" i="1" dirty="0"/>
              <a:t> </a:t>
            </a:r>
            <a:r>
              <a:rPr lang="en-US" sz="2000" b="1" i="1" dirty="0" err="1"/>
              <a:t>dengan</a:t>
            </a:r>
            <a:r>
              <a:rPr lang="en-US" sz="2000" b="1" i="1" dirty="0"/>
              <a:t> </a:t>
            </a:r>
            <a:r>
              <a:rPr lang="en-US" sz="2000" b="1" i="1" dirty="0" err="1"/>
              <a:t>seteguk</a:t>
            </a:r>
            <a:r>
              <a:rPr lang="en-US" sz="2000" b="1" i="1" dirty="0"/>
              <a:t> air, ” (H.R. Ahmad </a:t>
            </a:r>
            <a:r>
              <a:rPr lang="en-US" sz="2000" b="1" i="1" dirty="0" err="1"/>
              <a:t>dan</a:t>
            </a:r>
            <a:r>
              <a:rPr lang="en-US" sz="2000" b="1" i="1" dirty="0"/>
              <a:t> </a:t>
            </a:r>
            <a:r>
              <a:rPr lang="en-US" sz="2000" b="1" i="1" dirty="0" err="1"/>
              <a:t>Tarmidzi</a:t>
            </a:r>
            <a:r>
              <a:rPr lang="en-US" sz="2000" b="1" i="1" dirty="0"/>
              <a:t>) </a:t>
            </a:r>
            <a:r>
              <a:rPr lang="en-US" sz="2000" b="1" i="1" dirty="0" err="1"/>
              <a:t>sanadnya</a:t>
            </a:r>
            <a:r>
              <a:rPr lang="en-US" sz="2000" b="1" i="1" dirty="0"/>
              <a:t> </a:t>
            </a:r>
            <a:r>
              <a:rPr lang="en-US" sz="2000" b="1" i="1" dirty="0" err="1"/>
              <a:t>shahih</a:t>
            </a:r>
            <a:endParaRPr lang="en-US" sz="2000" b="1" dirty="0"/>
          </a:p>
          <a:p>
            <a:r>
              <a:rPr lang="en-US" sz="2000" b="1" dirty="0"/>
              <a:t>QS An – </a:t>
            </a:r>
            <a:r>
              <a:rPr lang="en-US" sz="2000" b="1" dirty="0" err="1"/>
              <a:t>Nahl</a:t>
            </a:r>
            <a:r>
              <a:rPr lang="en-US" sz="2000" b="1" dirty="0"/>
              <a:t> : 69</a:t>
            </a:r>
          </a:p>
          <a:p>
            <a:r>
              <a:rPr lang="en-US" sz="2000" b="1" dirty="0"/>
              <a:t>“….Dari </a:t>
            </a:r>
            <a:r>
              <a:rPr lang="en-US" sz="2000" b="1" dirty="0" err="1"/>
              <a:t>perut</a:t>
            </a:r>
            <a:r>
              <a:rPr lang="en-US" sz="2000" b="1" dirty="0"/>
              <a:t> </a:t>
            </a:r>
            <a:r>
              <a:rPr lang="en-US" sz="2000" b="1" dirty="0" err="1"/>
              <a:t>lebah</a:t>
            </a:r>
            <a:r>
              <a:rPr lang="en-US" sz="2000" b="1" dirty="0"/>
              <a:t> </a:t>
            </a:r>
            <a:r>
              <a:rPr lang="en-US" sz="2000" b="1" dirty="0" err="1"/>
              <a:t>itu</a:t>
            </a:r>
            <a:r>
              <a:rPr lang="en-US" sz="2000" b="1" dirty="0"/>
              <a:t> </a:t>
            </a:r>
            <a:r>
              <a:rPr lang="en-US" sz="2000" b="1" dirty="0" err="1"/>
              <a:t>keluar</a:t>
            </a:r>
            <a:r>
              <a:rPr lang="en-US" sz="2000" b="1" dirty="0"/>
              <a:t> </a:t>
            </a:r>
            <a:r>
              <a:rPr lang="en-US" sz="2000" b="1" dirty="0" err="1"/>
              <a:t>madu</a:t>
            </a:r>
            <a:r>
              <a:rPr lang="en-US" sz="2000" b="1" dirty="0"/>
              <a:t> yang bermacam2  </a:t>
            </a:r>
            <a:r>
              <a:rPr lang="en-US" sz="2000" b="1" dirty="0" err="1"/>
              <a:t>warnanya</a:t>
            </a:r>
            <a:r>
              <a:rPr lang="en-US" sz="2000" b="1" dirty="0"/>
              <a:t>. </a:t>
            </a:r>
            <a:r>
              <a:rPr lang="en-US" sz="2000" b="1" dirty="0" err="1"/>
              <a:t>Didalamnya</a:t>
            </a:r>
            <a:r>
              <a:rPr lang="en-US" sz="2000" b="1" dirty="0"/>
              <a:t> </a:t>
            </a:r>
            <a:r>
              <a:rPr lang="en-US" sz="2000" b="1" dirty="0" err="1"/>
              <a:t>terdapat</a:t>
            </a:r>
            <a:r>
              <a:rPr lang="en-US" sz="2000" b="1" dirty="0"/>
              <a:t> </a:t>
            </a:r>
            <a:r>
              <a:rPr lang="en-US" sz="2000" b="1" dirty="0" err="1"/>
              <a:t>obat</a:t>
            </a:r>
            <a:r>
              <a:rPr lang="en-US" sz="2000" b="1" dirty="0"/>
              <a:t> yang </a:t>
            </a:r>
            <a:r>
              <a:rPr lang="en-US" sz="2000" b="1" dirty="0" err="1"/>
              <a:t>menyembuhkan</a:t>
            </a:r>
            <a:r>
              <a:rPr lang="en-US" sz="2000" b="1" dirty="0"/>
              <a:t> </a:t>
            </a:r>
            <a:r>
              <a:rPr lang="en-US" sz="2000" b="1" dirty="0" err="1"/>
              <a:t>bagi</a:t>
            </a:r>
            <a:r>
              <a:rPr lang="en-US" sz="2000" b="1" dirty="0"/>
              <a:t> </a:t>
            </a:r>
            <a:r>
              <a:rPr lang="en-US" sz="2000" b="1" dirty="0" err="1"/>
              <a:t>manusia</a:t>
            </a:r>
            <a:r>
              <a:rPr lang="en-US" sz="2000" b="1" dirty="0"/>
              <a:t>.”</a:t>
            </a:r>
          </a:p>
          <a:p>
            <a:endParaRPr lang="en-US" sz="2000" b="1" dirty="0"/>
          </a:p>
        </p:txBody>
      </p:sp>
      <p:pic>
        <p:nvPicPr>
          <p:cNvPr id="4099" name="Picture 3" descr="D:\PRAKTEK GK\puasa\kurma4.jpg"/>
          <p:cNvPicPr>
            <a:picLocks noGrp="1" noChangeAspect="1" noChangeArrowheads="1"/>
          </p:cNvPicPr>
          <p:nvPr>
            <p:ph sz="half" idx="2"/>
          </p:nvPr>
        </p:nvPicPr>
        <p:blipFill>
          <a:blip r:embed="rId3" cstate="print"/>
          <a:stretch>
            <a:fillRect/>
          </a:stretch>
        </p:blipFill>
        <p:spPr bwMode="auto">
          <a:xfrm>
            <a:off x="6419850" y="2590800"/>
            <a:ext cx="2724150" cy="1676400"/>
          </a:xfrm>
          <a:prstGeom prst="rect">
            <a:avLst/>
          </a:prstGeom>
          <a:ln>
            <a:noFill/>
          </a:ln>
          <a:effectLst>
            <a:softEdge rad="112500"/>
          </a:effectLst>
        </p:spPr>
      </p:pic>
      <p:sp>
        <p:nvSpPr>
          <p:cNvPr id="6" name="Text Box 3"/>
          <p:cNvSpPr txBox="1">
            <a:spLocks noChangeArrowheads="1"/>
          </p:cNvSpPr>
          <p:nvPr/>
        </p:nvSpPr>
        <p:spPr bwMode="auto">
          <a:xfrm>
            <a:off x="838200" y="382250"/>
            <a:ext cx="3581400" cy="1446550"/>
          </a:xfrm>
          <a:prstGeom prst="rect">
            <a:avLst/>
          </a:prstGeom>
          <a:solidFill>
            <a:srgbClr val="B0EB75"/>
          </a:solidFill>
          <a:ln w="9525">
            <a:noFill/>
            <a:miter lim="800000"/>
            <a:headEnd/>
            <a:tailEnd/>
          </a:ln>
          <a:effectLst/>
        </p:spPr>
        <p:txBody>
          <a:bodyPr wrap="square">
            <a:spAutoFit/>
          </a:bodyPr>
          <a:lstStyle/>
          <a:p>
            <a:pPr algn="ctr">
              <a:spcBef>
                <a:spcPct val="50000"/>
              </a:spcBef>
            </a:pPr>
            <a:r>
              <a:rPr lang="en-US" sz="4400" b="1" dirty="0">
                <a:solidFill>
                  <a:schemeClr val="bg1"/>
                </a:solidFill>
                <a:effectLst>
                  <a:outerShdw blurRad="50800" dist="38100" algn="tr" rotWithShape="0">
                    <a:prstClr val="black">
                      <a:alpha val="40000"/>
                    </a:prstClr>
                  </a:outerShdw>
                </a:effectLst>
              </a:rPr>
              <a:t>SAAT BERBUKA</a:t>
            </a:r>
            <a:endParaRPr lang="en-US" sz="4400" dirty="0">
              <a:solidFill>
                <a:schemeClr val="bg1"/>
              </a:solidFill>
              <a:latin typeface="Verdana" pitchFamily="34" charset="0"/>
            </a:endParaRPr>
          </a:p>
        </p:txBody>
      </p:sp>
      <p:pic>
        <p:nvPicPr>
          <p:cNvPr id="8" name="Picture 5"/>
          <p:cNvPicPr>
            <a:picLocks noChangeAspect="1" noChangeArrowheads="1"/>
          </p:cNvPicPr>
          <p:nvPr/>
        </p:nvPicPr>
        <p:blipFill>
          <a:blip r:embed="rId4" cstate="print"/>
          <a:srcRect/>
          <a:stretch>
            <a:fillRect/>
          </a:stretch>
        </p:blipFill>
        <p:spPr bwMode="auto">
          <a:xfrm>
            <a:off x="6324600" y="381000"/>
            <a:ext cx="2819400" cy="2133600"/>
          </a:xfrm>
          <a:prstGeom prst="rect">
            <a:avLst/>
          </a:prstGeom>
          <a:ln>
            <a:noFill/>
          </a:ln>
          <a:effectLst>
            <a:softEdge rad="112500"/>
          </a:effectLst>
        </p:spPr>
      </p:pic>
      <p:pic>
        <p:nvPicPr>
          <p:cNvPr id="4100" name="Picture 4" descr="D:\PRAKTEK GK\puasa\madu2.jpg"/>
          <p:cNvPicPr>
            <a:picLocks noChangeAspect="1" noChangeArrowheads="1"/>
          </p:cNvPicPr>
          <p:nvPr/>
        </p:nvPicPr>
        <p:blipFill>
          <a:blip r:embed="rId5" cstate="print"/>
          <a:srcRect/>
          <a:stretch>
            <a:fillRect/>
          </a:stretch>
        </p:blipFill>
        <p:spPr bwMode="auto">
          <a:xfrm>
            <a:off x="6400800" y="4267200"/>
            <a:ext cx="2476500" cy="1847850"/>
          </a:xfrm>
          <a:prstGeom prst="rect">
            <a:avLst/>
          </a:prstGeom>
          <a:ln>
            <a:noFill/>
          </a:ln>
          <a:effectLst>
            <a:softEdge rad="11250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229600" cy="838200"/>
          </a:xfrm>
          <a:solidFill>
            <a:srgbClr val="FFFF99"/>
          </a:solidFill>
        </p:spPr>
        <p:style>
          <a:lnRef idx="0">
            <a:schemeClr val="accent1"/>
          </a:lnRef>
          <a:fillRef idx="3">
            <a:schemeClr val="accent1"/>
          </a:fillRef>
          <a:effectRef idx="3">
            <a:schemeClr val="accent1"/>
          </a:effectRef>
          <a:fontRef idx="minor">
            <a:schemeClr val="lt1"/>
          </a:fontRef>
        </p:style>
        <p:txBody>
          <a:bodyPr>
            <a:noAutofit/>
          </a:bodyPr>
          <a:lstStyle/>
          <a:p>
            <a:r>
              <a:rPr lang="en-US" sz="4000" dirty="0">
                <a:ln>
                  <a:solidFill>
                    <a:schemeClr val="accent3"/>
                  </a:solidFill>
                </a:ln>
                <a:solidFill>
                  <a:schemeClr val="accent4">
                    <a:lumMod val="60000"/>
                    <a:lumOff val="40000"/>
                  </a:schemeClr>
                </a:solidFill>
              </a:rPr>
              <a:t>TIPS BERBUKA</a:t>
            </a:r>
          </a:p>
        </p:txBody>
      </p:sp>
      <p:sp>
        <p:nvSpPr>
          <p:cNvPr id="5" name="Content Placeholder 4"/>
          <p:cNvSpPr>
            <a:spLocks noGrp="1"/>
          </p:cNvSpPr>
          <p:nvPr>
            <p:ph sz="half" idx="1"/>
          </p:nvPr>
        </p:nvSpPr>
        <p:spPr>
          <a:xfrm>
            <a:off x="457200" y="1447800"/>
            <a:ext cx="4038600" cy="4907125"/>
          </a:xfrm>
        </p:spPr>
        <p:txBody>
          <a:bodyPr>
            <a:normAutofit fontScale="92500" lnSpcReduction="10000"/>
          </a:bodyPr>
          <a:lstStyle/>
          <a:p>
            <a:r>
              <a:rPr lang="en-US" dirty="0" err="1"/>
              <a:t>Berbuka</a:t>
            </a:r>
            <a:r>
              <a:rPr lang="en-US" dirty="0"/>
              <a:t> : </a:t>
            </a:r>
            <a:r>
              <a:rPr lang="en-US" dirty="0" err="1"/>
              <a:t>kurma</a:t>
            </a:r>
            <a:r>
              <a:rPr lang="en-US" dirty="0"/>
              <a:t>, </a:t>
            </a:r>
            <a:r>
              <a:rPr lang="en-US" dirty="0" err="1"/>
              <a:t>pisang</a:t>
            </a:r>
            <a:r>
              <a:rPr lang="en-US" dirty="0"/>
              <a:t>, </a:t>
            </a:r>
            <a:r>
              <a:rPr lang="en-US" dirty="0" err="1"/>
              <a:t>atau</a:t>
            </a:r>
            <a:r>
              <a:rPr lang="en-US" dirty="0"/>
              <a:t> jus </a:t>
            </a:r>
            <a:r>
              <a:rPr lang="en-US" dirty="0" err="1"/>
              <a:t>buah</a:t>
            </a:r>
            <a:r>
              <a:rPr lang="en-US" dirty="0"/>
              <a:t>,  </a:t>
            </a:r>
            <a:r>
              <a:rPr lang="en-US" dirty="0" err="1"/>
              <a:t>atau</a:t>
            </a:r>
            <a:r>
              <a:rPr lang="en-US" dirty="0"/>
              <a:t>  air </a:t>
            </a:r>
            <a:r>
              <a:rPr lang="en-US" dirty="0" err="1"/>
              <a:t>nabeez</a:t>
            </a:r>
            <a:r>
              <a:rPr lang="en-US" dirty="0"/>
              <a:t> </a:t>
            </a:r>
            <a:r>
              <a:rPr lang="en-US" dirty="0" err="1"/>
              <a:t>atau</a:t>
            </a:r>
            <a:r>
              <a:rPr lang="en-US" dirty="0"/>
              <a:t> air </a:t>
            </a:r>
            <a:r>
              <a:rPr lang="en-US" dirty="0" err="1"/>
              <a:t>madu</a:t>
            </a:r>
            <a:endParaRPr lang="en-US" dirty="0"/>
          </a:p>
          <a:p>
            <a:r>
              <a:rPr lang="en-US" dirty="0" err="1"/>
              <a:t>mengandung</a:t>
            </a:r>
            <a:r>
              <a:rPr lang="en-US" dirty="0"/>
              <a:t> </a:t>
            </a:r>
            <a:r>
              <a:rPr lang="en-US" dirty="0" err="1"/>
              <a:t>gula</a:t>
            </a:r>
            <a:r>
              <a:rPr lang="en-US" dirty="0"/>
              <a:t> </a:t>
            </a:r>
            <a:r>
              <a:rPr lang="en-US" dirty="0" err="1"/>
              <a:t>buah</a:t>
            </a:r>
            <a:r>
              <a:rPr lang="en-US" dirty="0"/>
              <a:t>, </a:t>
            </a:r>
            <a:r>
              <a:rPr lang="en-US" dirty="0" err="1"/>
              <a:t>serat</a:t>
            </a:r>
            <a:r>
              <a:rPr lang="en-US" dirty="0"/>
              <a:t>, vitamin </a:t>
            </a:r>
            <a:r>
              <a:rPr lang="en-US" dirty="0" err="1"/>
              <a:t>dan</a:t>
            </a:r>
            <a:r>
              <a:rPr lang="en-US" dirty="0"/>
              <a:t> mineral </a:t>
            </a:r>
            <a:r>
              <a:rPr lang="en-US" dirty="0" err="1"/>
              <a:t>spt</a:t>
            </a:r>
            <a:r>
              <a:rPr lang="en-US" dirty="0"/>
              <a:t> </a:t>
            </a:r>
            <a:r>
              <a:rPr lang="en-US" dirty="0" err="1"/>
              <a:t>kalium</a:t>
            </a:r>
            <a:r>
              <a:rPr lang="en-US" dirty="0"/>
              <a:t> </a:t>
            </a:r>
            <a:r>
              <a:rPr lang="en-US" dirty="0" err="1"/>
              <a:t>dan</a:t>
            </a:r>
            <a:r>
              <a:rPr lang="en-US" dirty="0"/>
              <a:t> magnesium. </a:t>
            </a:r>
          </a:p>
          <a:p>
            <a:r>
              <a:rPr lang="en-US" dirty="0" err="1"/>
              <a:t>kebutuhan</a:t>
            </a:r>
            <a:r>
              <a:rPr lang="en-US" dirty="0"/>
              <a:t> </a:t>
            </a:r>
            <a:r>
              <a:rPr lang="en-US" dirty="0" err="1"/>
              <a:t>nutrisi</a:t>
            </a:r>
            <a:r>
              <a:rPr lang="en-US" dirty="0"/>
              <a:t> </a:t>
            </a:r>
            <a:r>
              <a:rPr lang="en-US" dirty="0" err="1"/>
              <a:t>tubuh</a:t>
            </a:r>
            <a:r>
              <a:rPr lang="en-US" dirty="0"/>
              <a:t> yang </a:t>
            </a:r>
            <a:r>
              <a:rPr lang="en-US" dirty="0" err="1"/>
              <a:t>hilang</a:t>
            </a:r>
            <a:r>
              <a:rPr lang="en-US" dirty="0"/>
              <a:t> </a:t>
            </a:r>
            <a:r>
              <a:rPr lang="en-US" dirty="0" err="1"/>
              <a:t>selama</a:t>
            </a:r>
            <a:r>
              <a:rPr lang="en-US" dirty="0"/>
              <a:t> </a:t>
            </a:r>
            <a:r>
              <a:rPr lang="en-US" dirty="0" err="1"/>
              <a:t>berpuasa</a:t>
            </a:r>
            <a:r>
              <a:rPr lang="en-US" dirty="0"/>
              <a:t> </a:t>
            </a:r>
            <a:r>
              <a:rPr lang="en-US" dirty="0" err="1"/>
              <a:t>perlahan–lahan</a:t>
            </a:r>
            <a:r>
              <a:rPr lang="en-US" dirty="0"/>
              <a:t> </a:t>
            </a:r>
            <a:r>
              <a:rPr lang="en-US" dirty="0" err="1"/>
              <a:t>akan</a:t>
            </a:r>
            <a:r>
              <a:rPr lang="en-US" dirty="0"/>
              <a:t> </a:t>
            </a:r>
            <a:r>
              <a:rPr lang="en-US" dirty="0" err="1"/>
              <a:t>terpenuhi</a:t>
            </a:r>
            <a:r>
              <a:rPr lang="en-US" dirty="0"/>
              <a:t>.</a:t>
            </a:r>
          </a:p>
          <a:p>
            <a:r>
              <a:rPr lang="en-US" dirty="0" err="1"/>
              <a:t>Minum</a:t>
            </a:r>
            <a:r>
              <a:rPr lang="en-US" dirty="0"/>
              <a:t> </a:t>
            </a:r>
            <a:r>
              <a:rPr lang="en-US" dirty="0" err="1"/>
              <a:t>cukup</a:t>
            </a:r>
            <a:r>
              <a:rPr lang="en-US" dirty="0"/>
              <a:t> air </a:t>
            </a:r>
            <a:r>
              <a:rPr lang="en-US" dirty="0" err="1"/>
              <a:t>putih</a:t>
            </a:r>
            <a:endParaRPr lang="en-US" dirty="0"/>
          </a:p>
        </p:txBody>
      </p:sp>
      <p:pic>
        <p:nvPicPr>
          <p:cNvPr id="3074" name="Picture 2"/>
          <p:cNvPicPr>
            <a:picLocks noGrp="1" noChangeAspect="1" noChangeArrowheads="1"/>
          </p:cNvPicPr>
          <p:nvPr>
            <p:ph sz="half" idx="2"/>
          </p:nvPr>
        </p:nvPicPr>
        <p:blipFill>
          <a:blip r:embed="rId3" cstate="print"/>
          <a:stretch>
            <a:fillRect/>
          </a:stretch>
        </p:blipFill>
        <p:spPr bwMode="auto">
          <a:xfrm>
            <a:off x="5791200" y="1524000"/>
            <a:ext cx="1780953" cy="1990476"/>
          </a:xfrm>
          <a:prstGeom prst="rect">
            <a:avLst/>
          </a:prstGeom>
          <a:ln>
            <a:noFill/>
          </a:ln>
          <a:effectLst>
            <a:softEdge rad="112500"/>
          </a:effectLst>
        </p:spPr>
      </p:pic>
      <p:pic>
        <p:nvPicPr>
          <p:cNvPr id="8" name="Picture 2" descr="http://media3.picsearch.com/is?FZcdFsOkGPSerfmHxpwHurdoYXdpIfs6JuEju_yu0tg&amp;height=281"/>
          <p:cNvPicPr>
            <a:picLocks noChangeAspect="1" noChangeArrowheads="1"/>
          </p:cNvPicPr>
          <p:nvPr/>
        </p:nvPicPr>
        <p:blipFill>
          <a:blip r:embed="rId4" cstate="print"/>
          <a:srcRect/>
          <a:stretch>
            <a:fillRect/>
          </a:stretch>
        </p:blipFill>
        <p:spPr bwMode="auto">
          <a:xfrm>
            <a:off x="5715000" y="3886200"/>
            <a:ext cx="2286000" cy="1447800"/>
          </a:xfrm>
          <a:prstGeom prst="rect">
            <a:avLst/>
          </a:prstGeom>
          <a:ln>
            <a:noFill/>
          </a:ln>
          <a:effectLst>
            <a:softEdge rad="11250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lowchart: Off-page Connector 13"/>
          <p:cNvSpPr/>
          <p:nvPr/>
        </p:nvSpPr>
        <p:spPr>
          <a:xfrm>
            <a:off x="2743200" y="381000"/>
            <a:ext cx="3657600" cy="838200"/>
          </a:xfrm>
          <a:prstGeom prst="flowChartOffpageConnector">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Flowchart: Off-page Connector 11"/>
          <p:cNvSpPr/>
          <p:nvPr/>
        </p:nvSpPr>
        <p:spPr>
          <a:xfrm rot="10800000">
            <a:off x="6934200" y="4876800"/>
            <a:ext cx="1752600" cy="381000"/>
          </a:xfrm>
          <a:prstGeom prst="flowChartOffpageConnector">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Flowchart: Off-page Connector 12"/>
          <p:cNvSpPr/>
          <p:nvPr/>
        </p:nvSpPr>
        <p:spPr>
          <a:xfrm rot="10800000">
            <a:off x="4038600" y="4876799"/>
            <a:ext cx="1752600" cy="381000"/>
          </a:xfrm>
          <a:prstGeom prst="flowChartOffpageConnector">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Flowchart: Off-page Connector 10"/>
          <p:cNvSpPr/>
          <p:nvPr/>
        </p:nvSpPr>
        <p:spPr>
          <a:xfrm rot="10800000">
            <a:off x="762000" y="4876800"/>
            <a:ext cx="1752600" cy="381000"/>
          </a:xfrm>
          <a:prstGeom prst="flowChartOffpageConnector">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457200" y="152400"/>
            <a:ext cx="8229600" cy="1143000"/>
          </a:xfrm>
        </p:spPr>
        <p:txBody>
          <a:bodyPr/>
          <a:lstStyle/>
          <a:p>
            <a:r>
              <a:rPr lang="en-US" dirty="0"/>
              <a:t>Menu </a:t>
            </a:r>
            <a:r>
              <a:rPr lang="en-US" dirty="0" err="1"/>
              <a:t>berbuka</a:t>
            </a:r>
            <a:endParaRPr lang="en-US" dirty="0"/>
          </a:p>
        </p:txBody>
      </p:sp>
      <p:pic>
        <p:nvPicPr>
          <p:cNvPr id="1026" name="Picture 2" descr="D:\PRAKTEK GK\puasa\kolak.jpg"/>
          <p:cNvPicPr>
            <a:picLocks noGrp="1" noChangeAspect="1" noChangeArrowheads="1"/>
          </p:cNvPicPr>
          <p:nvPr>
            <p:ph sz="half" idx="1"/>
          </p:nvPr>
        </p:nvPicPr>
        <p:blipFill>
          <a:blip r:embed="rId2" cstate="print"/>
          <a:srcRect/>
          <a:stretch>
            <a:fillRect/>
          </a:stretch>
        </p:blipFill>
        <p:spPr bwMode="auto">
          <a:xfrm>
            <a:off x="381000" y="1448305"/>
            <a:ext cx="2590800" cy="3199895"/>
          </a:xfrm>
          <a:prstGeom prst="rect">
            <a:avLst/>
          </a:prstGeom>
          <a:ln>
            <a:noFill/>
          </a:ln>
          <a:effectLst>
            <a:softEdge rad="112500"/>
          </a:effectLst>
        </p:spPr>
      </p:pic>
      <p:pic>
        <p:nvPicPr>
          <p:cNvPr id="1027" name="Picture 3" descr="D:\PRAKTEK GK\puasa\Resep SOP buah seger enak banget oleh fuji2802 - Cookpad_files\photo(2).jpg"/>
          <p:cNvPicPr>
            <a:picLocks noGrp="1" noChangeAspect="1" noChangeArrowheads="1"/>
          </p:cNvPicPr>
          <p:nvPr>
            <p:ph sz="half" idx="2"/>
          </p:nvPr>
        </p:nvPicPr>
        <p:blipFill>
          <a:blip r:embed="rId3" cstate="print"/>
          <a:srcRect/>
          <a:stretch>
            <a:fillRect/>
          </a:stretch>
        </p:blipFill>
        <p:spPr bwMode="auto">
          <a:xfrm>
            <a:off x="3581400" y="1447800"/>
            <a:ext cx="2514600" cy="3200400"/>
          </a:xfrm>
          <a:prstGeom prst="rect">
            <a:avLst/>
          </a:prstGeom>
          <a:ln>
            <a:noFill/>
          </a:ln>
          <a:effectLst>
            <a:softEdge rad="112500"/>
          </a:effectLst>
        </p:spPr>
      </p:pic>
      <p:sp>
        <p:nvSpPr>
          <p:cNvPr id="8" name="TextBox 7"/>
          <p:cNvSpPr txBox="1"/>
          <p:nvPr/>
        </p:nvSpPr>
        <p:spPr>
          <a:xfrm>
            <a:off x="4038600" y="4876800"/>
            <a:ext cx="2057400" cy="381000"/>
          </a:xfrm>
          <a:prstGeom prst="rect">
            <a:avLst/>
          </a:prstGeom>
          <a:noFill/>
        </p:spPr>
        <p:txBody>
          <a:bodyPr wrap="square" rtlCol="0">
            <a:spAutoFit/>
          </a:bodyPr>
          <a:lstStyle/>
          <a:p>
            <a:r>
              <a:rPr lang="en-US" dirty="0"/>
              <a:t>247 </a:t>
            </a:r>
            <a:r>
              <a:rPr lang="en-US" dirty="0" err="1"/>
              <a:t>kal</a:t>
            </a:r>
            <a:r>
              <a:rPr lang="en-US" dirty="0"/>
              <a:t>/</a:t>
            </a:r>
            <a:r>
              <a:rPr lang="en-US" dirty="0" err="1"/>
              <a:t>gelas</a:t>
            </a:r>
            <a:endParaRPr lang="en-US" dirty="0"/>
          </a:p>
        </p:txBody>
      </p:sp>
      <p:sp>
        <p:nvSpPr>
          <p:cNvPr id="7" name="TextBox 6"/>
          <p:cNvSpPr txBox="1"/>
          <p:nvPr/>
        </p:nvSpPr>
        <p:spPr>
          <a:xfrm>
            <a:off x="762000" y="4876800"/>
            <a:ext cx="1905000" cy="381000"/>
          </a:xfrm>
          <a:prstGeom prst="rect">
            <a:avLst/>
          </a:prstGeom>
          <a:noFill/>
        </p:spPr>
        <p:txBody>
          <a:bodyPr wrap="square" rtlCol="0">
            <a:spAutoFit/>
          </a:bodyPr>
          <a:lstStyle/>
          <a:p>
            <a:r>
              <a:rPr lang="en-US" dirty="0"/>
              <a:t>163 </a:t>
            </a:r>
            <a:r>
              <a:rPr lang="en-US" dirty="0" err="1"/>
              <a:t>kal</a:t>
            </a:r>
            <a:r>
              <a:rPr lang="en-US" dirty="0"/>
              <a:t>/100 </a:t>
            </a:r>
            <a:r>
              <a:rPr lang="en-US" dirty="0" err="1"/>
              <a:t>gr</a:t>
            </a:r>
            <a:endParaRPr lang="en-US" dirty="0"/>
          </a:p>
        </p:txBody>
      </p:sp>
      <p:pic>
        <p:nvPicPr>
          <p:cNvPr id="9" name="Picture 3" descr="D:\PRAKTEK GK\kanker\JUS.jpg"/>
          <p:cNvPicPr>
            <a:picLocks noChangeAspect="1" noChangeArrowheads="1"/>
          </p:cNvPicPr>
          <p:nvPr/>
        </p:nvPicPr>
        <p:blipFill>
          <a:blip r:embed="rId4" cstate="print"/>
          <a:stretch>
            <a:fillRect/>
          </a:stretch>
        </p:blipFill>
        <p:spPr bwMode="auto">
          <a:xfrm>
            <a:off x="6477000" y="1447800"/>
            <a:ext cx="2438400" cy="3276600"/>
          </a:xfrm>
          <a:prstGeom prst="rect">
            <a:avLst/>
          </a:prstGeom>
          <a:ln>
            <a:noFill/>
          </a:ln>
          <a:effectLst>
            <a:softEdge rad="112500"/>
          </a:effectLst>
        </p:spPr>
      </p:pic>
      <p:sp>
        <p:nvSpPr>
          <p:cNvPr id="10" name="TextBox 9"/>
          <p:cNvSpPr txBox="1"/>
          <p:nvPr/>
        </p:nvSpPr>
        <p:spPr>
          <a:xfrm>
            <a:off x="6934200" y="4888468"/>
            <a:ext cx="1752600" cy="369332"/>
          </a:xfrm>
          <a:prstGeom prst="rect">
            <a:avLst/>
          </a:prstGeom>
          <a:noFill/>
        </p:spPr>
        <p:txBody>
          <a:bodyPr wrap="square" rtlCol="0">
            <a:spAutoFit/>
          </a:bodyPr>
          <a:lstStyle/>
          <a:p>
            <a:r>
              <a:rPr lang="en-US" dirty="0"/>
              <a:t>117 </a:t>
            </a:r>
            <a:r>
              <a:rPr lang="en-US" dirty="0" err="1"/>
              <a:t>kal</a:t>
            </a:r>
            <a:r>
              <a:rPr lang="en-US" dirty="0"/>
              <a:t>/ </a:t>
            </a:r>
            <a:r>
              <a:rPr lang="en-US" dirty="0" err="1"/>
              <a:t>gelas</a:t>
            </a:r>
            <a:endParaRPr lang="en-US" dirty="0"/>
          </a:p>
        </p:txBody>
      </p:sp>
    </p:spTree>
  </p:cSld>
  <p:clrMapOvr>
    <a:masterClrMapping/>
  </p:clrMapOvr>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7940</TotalTime>
  <Words>1138</Words>
  <Application>Microsoft Office PowerPoint</Application>
  <PresentationFormat>Tampilan Layar (4:3)</PresentationFormat>
  <Paragraphs>184</Paragraphs>
  <Slides>27</Slides>
  <Notes>21</Notes>
  <HiddenSlides>0</HiddenSlides>
  <MMClips>0</MMClips>
  <ScaleCrop>false</ScaleCrop>
  <HeadingPairs>
    <vt:vector size="4" baseType="variant">
      <vt:variant>
        <vt:lpstr>Tema</vt:lpstr>
      </vt:variant>
      <vt:variant>
        <vt:i4>1</vt:i4>
      </vt:variant>
      <vt:variant>
        <vt:lpstr>Judul Slide</vt:lpstr>
      </vt:variant>
      <vt:variant>
        <vt:i4>27</vt:i4>
      </vt:variant>
    </vt:vector>
  </HeadingPairs>
  <TitlesOfParts>
    <vt:vector size="28" baseType="lpstr">
      <vt:lpstr>Office Theme</vt:lpstr>
      <vt:lpstr>Presentasi PowerPoint</vt:lpstr>
      <vt:lpstr>Puasa</vt:lpstr>
      <vt:lpstr>EFEK PUASA TERHADAP ORGAN SALURAN CERNA  </vt:lpstr>
      <vt:lpstr>Presentasi PowerPoint</vt:lpstr>
      <vt:lpstr>Presentasi PowerPoint</vt:lpstr>
      <vt:lpstr>PUASA</vt:lpstr>
      <vt:lpstr> </vt:lpstr>
      <vt:lpstr>TIPS BERBUKA</vt:lpstr>
      <vt:lpstr>Menu berbuka</vt:lpstr>
      <vt:lpstr>Presentasi PowerPoint</vt:lpstr>
      <vt:lpstr>Presentasi PowerPoint</vt:lpstr>
      <vt:lpstr>mitos berbuka puasa dengan yang manis</vt:lpstr>
      <vt:lpstr>Presentasi PowerPoint</vt:lpstr>
      <vt:lpstr>Gula stevia</vt:lpstr>
      <vt:lpstr>Presentasi PowerPoint</vt:lpstr>
      <vt:lpstr>Presentasi PowerPoint</vt:lpstr>
      <vt:lpstr>Mengapa sayur dan buah?</vt:lpstr>
      <vt:lpstr>Presentasi PowerPoint</vt:lpstr>
      <vt:lpstr>Presentasi PowerPoint</vt:lpstr>
      <vt:lpstr>Presentasi PowerPoint</vt:lpstr>
      <vt:lpstr>Presentasi PowerPoint</vt:lpstr>
      <vt:lpstr>SAHUR</vt:lpstr>
      <vt:lpstr>Presentasi PowerPoint</vt:lpstr>
      <vt:lpstr> jika tidak sahur</vt:lpstr>
      <vt:lpstr>Pola hidup sehat:</vt:lpstr>
      <vt:lpstr>Presentasi PowerPoint</vt:lpstr>
      <vt:lpstr>Presentasi PowerPoint</vt:lpstr>
    </vt:vector>
  </TitlesOfParts>
  <Company>Acer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Valued Acer Customer</dc:creator>
  <cp:lastModifiedBy>ratri saumi Albar</cp:lastModifiedBy>
  <cp:revision>43</cp:revision>
  <dcterms:created xsi:type="dcterms:W3CDTF">2016-05-15T23:19:38Z</dcterms:created>
  <dcterms:modified xsi:type="dcterms:W3CDTF">2022-03-24T23:48:37Z</dcterms:modified>
</cp:coreProperties>
</file>