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1" r:id="rId3"/>
    <p:sldId id="262" r:id="rId4"/>
    <p:sldId id="263" r:id="rId5"/>
    <p:sldId id="264" r:id="rId6"/>
    <p:sldId id="265" r:id="rId7"/>
    <p:sldId id="257" r:id="rId8"/>
    <p:sldId id="258" r:id="rId9"/>
    <p:sldId id="259" r:id="rId10"/>
    <p:sldId id="260" r:id="rId11"/>
    <p:sldId id="266" r:id="rId12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9C2C2C-5801-41F4-A6C7-AB3B308B6067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D4DDFC-FB66-40EC-A9FA-C2CD0560CCFA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485B21-B01A-4CDA-9E92-D41CE2F3BBB1}" type="slidenum">
              <a:rPr lang="en-US"/>
              <a:pPr/>
              <a:t>11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>
                <a:cs typeface="Times New Roman" pitchFamily="18" charset="0"/>
              </a:rPr>
              <a:t>Lipids should normally account for 25%-30% of the total calorie provision and 20%-35% of total calories in stressed patients. Carbohydrates should provide between 50% and 65% of calories unless the patient’s condition requires less (about 30%), such as with COPD, diabetes mellitus, and stress-induced hyperglycemia.  Lipid should be about 50% of total calories in these cases.</a:t>
            </a:r>
          </a:p>
          <a:p>
            <a:pPr eaLnBrk="1" hangingPunct="1"/>
            <a:endParaRPr lang="en-US" dirty="0" smtClean="0">
              <a:cs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5537-AEC4-4DF3-8D01-FDF204E23CE3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D85FC-4C4E-4E38-B4D0-EE1F625B67E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5537-AEC4-4DF3-8D01-FDF204E23CE3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D85FC-4C4E-4E38-B4D0-EE1F625B67E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5537-AEC4-4DF3-8D01-FDF204E23CE3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D85FC-4C4E-4E38-B4D0-EE1F625B67E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5537-AEC4-4DF3-8D01-FDF204E23CE3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D85FC-4C4E-4E38-B4D0-EE1F625B67E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5537-AEC4-4DF3-8D01-FDF204E23CE3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D85FC-4C4E-4E38-B4D0-EE1F625B67E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5537-AEC4-4DF3-8D01-FDF204E23CE3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D85FC-4C4E-4E38-B4D0-EE1F625B67E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5537-AEC4-4DF3-8D01-FDF204E23CE3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D85FC-4C4E-4E38-B4D0-EE1F625B67E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5537-AEC4-4DF3-8D01-FDF204E23CE3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D85FC-4C4E-4E38-B4D0-EE1F625B67E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5537-AEC4-4DF3-8D01-FDF204E23CE3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D85FC-4C4E-4E38-B4D0-EE1F625B67E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5537-AEC4-4DF3-8D01-FDF204E23CE3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D85FC-4C4E-4E38-B4D0-EE1F625B67E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5537-AEC4-4DF3-8D01-FDF204E23CE3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6D85FC-4C4E-4E38-B4D0-EE1F625B67EE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D5537-AEC4-4DF3-8D01-FDF204E23CE3}" type="datetimeFigureOut">
              <a:rPr lang="id-ID" smtClean="0"/>
              <a:pPr/>
              <a:t>28/04/2014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6D85FC-4C4E-4E38-B4D0-EE1F625B67EE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43608" y="2492896"/>
            <a:ext cx="7143800" cy="30469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ja-JP" sz="2400" b="1" dirty="0" smtClean="0">
                <a:solidFill>
                  <a:schemeClr val="tx1"/>
                </a:solidFill>
                <a:ea typeface="ＭＳ Ｐゴシック" pitchFamily="50" charset="-128"/>
              </a:rPr>
              <a:t>For men</a:t>
            </a:r>
            <a:r>
              <a:rPr lang="en-US" altLang="ja-JP" sz="2400" b="1" dirty="0" smtClean="0">
                <a:ea typeface="ＭＳ Ｐゴシック" pitchFamily="50" charset="-128"/>
              </a:rPr>
              <a:t>: </a:t>
            </a:r>
          </a:p>
          <a:p>
            <a:r>
              <a:rPr lang="en-US" altLang="ja-JP" sz="2400" b="1" dirty="0" smtClean="0">
                <a:solidFill>
                  <a:srgbClr val="FF0000"/>
                </a:solidFill>
                <a:ea typeface="ＭＳ Ｐゴシック" pitchFamily="50" charset="-128"/>
              </a:rPr>
              <a:t>B.E.E. = 66.47 + (13.75 x W) + (5.003 x H) - (6.76 x A)</a:t>
            </a:r>
            <a:br>
              <a:rPr lang="en-US" altLang="ja-JP" sz="2400" b="1" dirty="0" smtClean="0">
                <a:solidFill>
                  <a:srgbClr val="FF0000"/>
                </a:solidFill>
                <a:ea typeface="ＭＳ Ｐゴシック" pitchFamily="50" charset="-128"/>
              </a:rPr>
            </a:br>
            <a:r>
              <a:rPr lang="en-US" altLang="ja-JP" sz="2400" b="1" dirty="0" smtClean="0">
                <a:ea typeface="ＭＳ Ｐゴシック" pitchFamily="50" charset="-128"/>
              </a:rPr>
              <a:t>For women:</a:t>
            </a:r>
          </a:p>
          <a:p>
            <a:r>
              <a:rPr lang="en-US" altLang="ja-JP" sz="2400" b="1" dirty="0" smtClean="0">
                <a:solidFill>
                  <a:srgbClr val="FF0000"/>
                </a:solidFill>
                <a:ea typeface="ＭＳ Ｐゴシック" pitchFamily="50" charset="-128"/>
              </a:rPr>
              <a:t>B.E.E. = 655.1 + (9.56 x W) + (1.85 x H) - (4.68 x A)</a:t>
            </a:r>
            <a:r>
              <a:rPr lang="en-US" altLang="ja-JP" sz="2400" b="1" dirty="0" smtClean="0">
                <a:ea typeface="ＭＳ Ｐゴシック" pitchFamily="50" charset="-128"/>
              </a:rPr>
              <a:t> </a:t>
            </a:r>
          </a:p>
          <a:p>
            <a:r>
              <a:rPr lang="en-US" altLang="ja-JP" sz="2400" b="1" dirty="0" smtClean="0">
                <a:ea typeface="ＭＳ Ｐゴシック" pitchFamily="50" charset="-128"/>
              </a:rPr>
              <a:t>Where:</a:t>
            </a:r>
            <a:br>
              <a:rPr lang="en-US" altLang="ja-JP" sz="2400" b="1" dirty="0" smtClean="0">
                <a:ea typeface="ＭＳ Ｐゴシック" pitchFamily="50" charset="-128"/>
              </a:rPr>
            </a:br>
            <a:r>
              <a:rPr lang="en-US" altLang="ja-JP" sz="2400" b="1" dirty="0" smtClean="0">
                <a:ea typeface="ＭＳ Ｐゴシック" pitchFamily="50" charset="-128"/>
              </a:rPr>
              <a:t>W = actual weight in kilograms</a:t>
            </a:r>
            <a:br>
              <a:rPr lang="en-US" altLang="ja-JP" sz="2400" b="1" dirty="0" smtClean="0">
                <a:ea typeface="ＭＳ Ｐゴシック" pitchFamily="50" charset="-128"/>
              </a:rPr>
            </a:br>
            <a:r>
              <a:rPr lang="en-US" altLang="ja-JP" sz="2400" b="1" dirty="0" smtClean="0">
                <a:ea typeface="ＭＳ Ｐゴシック" pitchFamily="50" charset="-128"/>
              </a:rPr>
              <a:t>H = height in centimeters </a:t>
            </a:r>
            <a:br>
              <a:rPr lang="en-US" altLang="ja-JP" sz="2400" b="1" dirty="0" smtClean="0">
                <a:ea typeface="ＭＳ Ｐゴシック" pitchFamily="50" charset="-128"/>
              </a:rPr>
            </a:br>
            <a:r>
              <a:rPr lang="en-US" altLang="ja-JP" sz="2400" b="1" dirty="0" smtClean="0">
                <a:ea typeface="ＭＳ Ｐゴシック" pitchFamily="50" charset="-128"/>
              </a:rPr>
              <a:t>A = age in years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619672" y="1196752"/>
            <a:ext cx="6048672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600" dirty="0" smtClean="0"/>
              <a:t>Kebutuhan Kalori</a:t>
            </a:r>
            <a:endParaRPr lang="id-ID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>
              <a:buNone/>
            </a:pPr>
            <a:r>
              <a:rPr lang="id-ID" sz="2800" dirty="0" smtClean="0"/>
              <a:t>Kebutuhan Kalori Berdasarkan BMI</a:t>
            </a:r>
          </a:p>
          <a:p>
            <a:pPr>
              <a:buNone/>
            </a:pPr>
            <a:endParaRPr lang="id-ID" dirty="0" smtClean="0"/>
          </a:p>
          <a:p>
            <a:pPr>
              <a:buNone/>
            </a:pPr>
            <a:endParaRPr lang="id-ID" dirty="0" smtClean="0"/>
          </a:p>
          <a:p>
            <a:pPr>
              <a:buNone/>
            </a:pPr>
            <a:endParaRPr lang="id-ID" dirty="0" smtClean="0"/>
          </a:p>
          <a:p>
            <a:pPr>
              <a:buNone/>
            </a:pPr>
            <a:endParaRPr lang="id-ID" sz="2400" dirty="0" smtClean="0"/>
          </a:p>
          <a:p>
            <a:pPr>
              <a:buNone/>
            </a:pPr>
            <a:r>
              <a:rPr lang="id-ID" sz="2800" dirty="0" smtClean="0"/>
              <a:t>Kebutuhan Energi Pd Anak</a:t>
            </a:r>
          </a:p>
          <a:p>
            <a:pPr>
              <a:buNone/>
            </a:pPr>
            <a:endParaRPr lang="id-ID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14414" y="857232"/>
          <a:ext cx="6572296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2"/>
                <a:gridCol w="1714512"/>
                <a:gridCol w="3857652"/>
              </a:tblGrid>
              <a:tr h="285752">
                <a:tc>
                  <a:txBody>
                    <a:bodyPr/>
                    <a:lstStyle/>
                    <a:p>
                      <a:r>
                        <a:rPr lang="id-ID" sz="1800" dirty="0" smtClean="0"/>
                        <a:t>BMI</a:t>
                      </a:r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800" dirty="0" smtClean="0"/>
                        <a:t>Pasien Kritis</a:t>
                      </a:r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800" dirty="0" smtClean="0"/>
                        <a:t>Pasien Lain  (BMR + TEF + TEA)</a:t>
                      </a:r>
                      <a:endParaRPr lang="id-ID" sz="1800" dirty="0"/>
                    </a:p>
                  </a:txBody>
                  <a:tcPr/>
                </a:tc>
              </a:tr>
              <a:tr h="307662">
                <a:tc>
                  <a:txBody>
                    <a:bodyPr/>
                    <a:lstStyle/>
                    <a:p>
                      <a:r>
                        <a:rPr lang="id-ID" sz="1800" dirty="0" smtClean="0"/>
                        <a:t>&lt; 15</a:t>
                      </a:r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800" dirty="0" smtClean="0"/>
                        <a:t>35 – 40</a:t>
                      </a:r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800" dirty="0" smtClean="0"/>
                        <a:t>(35 – 40) + 20 %</a:t>
                      </a:r>
                      <a:endParaRPr lang="id-ID" sz="1800" dirty="0"/>
                    </a:p>
                  </a:txBody>
                  <a:tcPr/>
                </a:tc>
              </a:tr>
              <a:tr h="329572">
                <a:tc>
                  <a:txBody>
                    <a:bodyPr/>
                    <a:lstStyle/>
                    <a:p>
                      <a:r>
                        <a:rPr lang="id-ID" sz="1800" dirty="0" smtClean="0"/>
                        <a:t>15 – 19</a:t>
                      </a:r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800" dirty="0" smtClean="0"/>
                        <a:t>30 – 35</a:t>
                      </a:r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800" dirty="0" smtClean="0"/>
                        <a:t>(30 –</a:t>
                      </a:r>
                      <a:r>
                        <a:rPr lang="id-ID" sz="1800" baseline="0" dirty="0" smtClean="0"/>
                        <a:t> 35) + 20 %</a:t>
                      </a:r>
                      <a:endParaRPr lang="id-ID" sz="1800" dirty="0"/>
                    </a:p>
                  </a:txBody>
                  <a:tcPr/>
                </a:tc>
              </a:tr>
              <a:tr h="280044">
                <a:tc>
                  <a:txBody>
                    <a:bodyPr/>
                    <a:lstStyle/>
                    <a:p>
                      <a:r>
                        <a:rPr lang="id-ID" sz="1800" dirty="0" smtClean="0"/>
                        <a:t>20 – 29</a:t>
                      </a:r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800" dirty="0" smtClean="0"/>
                        <a:t>20 – 25</a:t>
                      </a:r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800" dirty="0" smtClean="0"/>
                        <a:t>(20 – 25) + 20 %</a:t>
                      </a:r>
                      <a:endParaRPr lang="id-ID" sz="1800" dirty="0"/>
                    </a:p>
                  </a:txBody>
                  <a:tcPr/>
                </a:tc>
              </a:tr>
              <a:tr h="301954">
                <a:tc>
                  <a:txBody>
                    <a:bodyPr/>
                    <a:lstStyle/>
                    <a:p>
                      <a:r>
                        <a:rPr lang="id-ID" sz="1800" dirty="0" smtClean="0"/>
                        <a:t>≥ 30</a:t>
                      </a:r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800" dirty="0" smtClean="0"/>
                        <a:t>15 - 20</a:t>
                      </a:r>
                      <a:endParaRPr lang="id-ID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1800" dirty="0" smtClean="0"/>
                        <a:t>15 - 20</a:t>
                      </a:r>
                      <a:endParaRPr lang="id-ID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714480" y="3500438"/>
          <a:ext cx="6096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USIA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LAKI-LAKI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PEREMPUAN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0</a:t>
                      </a:r>
                      <a:r>
                        <a:rPr lang="id-ID" baseline="0" dirty="0" smtClean="0"/>
                        <a:t> - 1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110 - 120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110 – 120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1 - 3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100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100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4 - 6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90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90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7 - 9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80 - 90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60 – 80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10 - 14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50 – 70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40 – 65</a:t>
                      </a:r>
                      <a:endParaRPr lang="id-ID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dirty="0" smtClean="0"/>
                        <a:t>14 - 18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40</a:t>
                      </a:r>
                      <a:r>
                        <a:rPr lang="id-ID" baseline="0" dirty="0" smtClean="0"/>
                        <a:t> - 50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40</a:t>
                      </a:r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0"/>
            <a:ext cx="7772400" cy="100010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/>
            <a:r>
              <a:rPr lang="en-US" sz="2400" b="1" dirty="0" smtClean="0">
                <a:cs typeface="Times New Roman" pitchFamily="18" charset="0"/>
              </a:rPr>
              <a:t>Nutritional Requirements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642910" y="928670"/>
            <a:ext cx="7826375" cy="285752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spcAft>
                <a:spcPct val="20000"/>
              </a:spcAft>
              <a:buSzPct val="125000"/>
              <a:buFontTx/>
              <a:buChar char="•"/>
            </a:pPr>
            <a:r>
              <a:rPr lang="en-US" sz="18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Lipids</a:t>
            </a:r>
            <a:r>
              <a:rPr lang="en-US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/>
            </a:r>
            <a:br>
              <a:rPr lang="en-US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   –	Stable patient: 	25% – 30% of calories</a:t>
            </a:r>
            <a:br>
              <a:rPr lang="en-US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   –	Stressed patient: 	20% – 35% of calories</a:t>
            </a:r>
          </a:p>
          <a:p>
            <a:pPr eaLnBrk="1" hangingPunct="1">
              <a:spcAft>
                <a:spcPct val="20000"/>
              </a:spcAft>
              <a:buSzPct val="125000"/>
              <a:buFontTx/>
              <a:buChar char="•"/>
            </a:pPr>
            <a:r>
              <a:rPr lang="en-US" sz="1800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Carbohydrates</a:t>
            </a:r>
            <a:r>
              <a:rPr lang="en-US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/>
            </a:r>
            <a:br>
              <a:rPr lang="en-US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</a:br>
            <a:r>
              <a:rPr lang="en-US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   –	Stable patient:	50% – 65% of calories</a:t>
            </a:r>
          </a:p>
          <a:p>
            <a:pPr eaLnBrk="1" hangingPunct="1">
              <a:buSzPct val="125000"/>
              <a:buNone/>
            </a:pPr>
            <a:r>
              <a:rPr lang="en-US" sz="1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  <a:cs typeface="Times New Roman" pitchFamily="18" charset="0"/>
              </a:rPr>
              <a:t>Diabetes mellitus, hyperglycemia, COPD, </a:t>
            </a:r>
            <a:r>
              <a:rPr lang="en-US" sz="18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  <a:cs typeface="Times New Roman" pitchFamily="18" charset="0"/>
              </a:rPr>
              <a:t>hypercapnia</a:t>
            </a:r>
            <a:r>
              <a:rPr lang="en-US" sz="1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  <a:cs typeface="Times New Roman" pitchFamily="18" charset="0"/>
              </a:rPr>
              <a:t>,</a:t>
            </a:r>
            <a:r>
              <a:rPr lang="en-US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 may benefit from</a:t>
            </a:r>
          </a:p>
          <a:p>
            <a:pPr marL="914400" lvl="1" indent="-350838" eaLnBrk="1" hangingPunct="1">
              <a:buSzPct val="125000"/>
              <a:buFontTx/>
              <a:buNone/>
            </a:pPr>
            <a:r>
              <a:rPr lang="en-US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  <a:sym typeface="Wingdings 3" pitchFamily="18" charset="2"/>
              </a:rPr>
              <a:t>–	</a:t>
            </a:r>
            <a:r>
              <a:rPr lang="en-US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  <a:sym typeface="Symbol" pitchFamily="18" charset="2"/>
              </a:rPr>
              <a:t></a:t>
            </a:r>
            <a:r>
              <a:rPr lang="en-US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  <a:sym typeface="Wingdings 3" pitchFamily="18" charset="2"/>
              </a:rPr>
              <a:t> </a:t>
            </a:r>
            <a:r>
              <a:rPr lang="en-US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carbohydrates (about 30% of calories)</a:t>
            </a:r>
          </a:p>
          <a:p>
            <a:pPr marL="914400" lvl="1" indent="-350838" eaLnBrk="1" hangingPunct="1">
              <a:buSzPct val="125000"/>
              <a:buFontTx/>
              <a:buNone/>
            </a:pPr>
            <a:r>
              <a:rPr lang="en-US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  <a:sym typeface="Symbol" pitchFamily="18" charset="2"/>
              </a:rPr>
              <a:t>–	 </a:t>
            </a:r>
            <a:r>
              <a:rPr lang="en-US" sz="1800" dirty="0" smtClean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lipids (about 50% of calories)</a:t>
            </a:r>
          </a:p>
          <a:p>
            <a:pPr marL="914400" lvl="1" indent="-350838" eaLnBrk="1" hangingPunct="1">
              <a:buSzPct val="125000"/>
              <a:buFontTx/>
              <a:buNone/>
            </a:pPr>
            <a:endParaRPr lang="en-US" sz="1800" dirty="0" smtClean="0">
              <a:solidFill>
                <a:schemeClr val="tx1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42910" y="3571876"/>
            <a:ext cx="7858181" cy="30718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6075" lvl="0" indent="-346075">
              <a:lnSpc>
                <a:spcPct val="110000"/>
              </a:lnSpc>
              <a:spcBef>
                <a:spcPct val="0"/>
              </a:spcBef>
              <a:buSzPct val="125000"/>
              <a:buFontTx/>
              <a:buChar char="•"/>
              <a:tabLst>
                <a:tab pos="971550" algn="l"/>
                <a:tab pos="1028700" algn="l"/>
              </a:tabLst>
              <a:defRPr/>
            </a:pPr>
            <a:r>
              <a:rPr lang="en-US" b="1" dirty="0" smtClean="0">
                <a:solidFill>
                  <a:srgbClr val="FF0000"/>
                </a:solidFill>
                <a:latin typeface="Arial Narrow" pitchFamily="34" charset="0"/>
                <a:cs typeface="Times New Roman" pitchFamily="18" charset="0"/>
              </a:rPr>
              <a:t>Vitamins and Minerals</a:t>
            </a:r>
            <a:r>
              <a:rPr lang="en-US" sz="1600" b="1" dirty="0" smtClean="0">
                <a:latin typeface="Arial Narrow" pitchFamily="34" charset="0"/>
                <a:cs typeface="Times New Roman" pitchFamily="18" charset="0"/>
              </a:rPr>
              <a:t/>
            </a:r>
            <a:br>
              <a:rPr lang="en-US" sz="1600" b="1" dirty="0" smtClean="0">
                <a:latin typeface="Arial Narrow" pitchFamily="34" charset="0"/>
                <a:cs typeface="Times New Roman" pitchFamily="18" charset="0"/>
              </a:rPr>
            </a:br>
            <a:r>
              <a:rPr lang="en-US" sz="1600" b="1" dirty="0" smtClean="0">
                <a:latin typeface="Arial Narrow" pitchFamily="34" charset="0"/>
                <a:cs typeface="Times New Roman" pitchFamily="18" charset="0"/>
              </a:rPr>
              <a:t>    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–  Stable patient: 	100% daily recommended intake</a:t>
            </a:r>
          </a:p>
          <a:p>
            <a:pPr marL="346075" lvl="0" indent="-346075">
              <a:lnSpc>
                <a:spcPct val="110000"/>
              </a:lnSpc>
              <a:spcBef>
                <a:spcPct val="0"/>
              </a:spcBef>
              <a:buSzPct val="125000"/>
              <a:tabLst>
                <a:tab pos="971550" algn="l"/>
                <a:tab pos="1028700" algn="l"/>
              </a:tabLst>
              <a:defRPr/>
            </a:pP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	    –  Stressed patient: 	100% daily recommended intake,</a:t>
            </a:r>
          </a:p>
          <a:p>
            <a:pPr marL="346075" lvl="0" indent="-346075">
              <a:lnSpc>
                <a:spcPct val="110000"/>
              </a:lnSpc>
              <a:spcBef>
                <a:spcPct val="0"/>
              </a:spcBef>
              <a:buSzPct val="125000"/>
              <a:tabLst>
                <a:tab pos="971550" algn="l"/>
                <a:tab pos="1028700" algn="l"/>
              </a:tabLst>
              <a:defRPr/>
            </a:pP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			(COPD, cancer, 	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  <a:sym typeface="Wingdings 3" pitchFamily="18" charset="2"/>
              </a:rPr>
              <a:t>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antioxidants</a:t>
            </a:r>
          </a:p>
          <a:p>
            <a:pPr marL="346075" lvl="0" indent="-346075">
              <a:lnSpc>
                <a:spcPct val="110000"/>
              </a:lnSpc>
              <a:spcBef>
                <a:spcPct val="0"/>
              </a:spcBef>
              <a:buSzPct val="125000"/>
              <a:tabLst>
                <a:tab pos="971550" algn="l"/>
                <a:tab pos="1028700" algn="l"/>
              </a:tabLst>
              <a:defRPr/>
            </a:pP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		 critical care)</a:t>
            </a:r>
          </a:p>
          <a:p>
            <a:pPr marL="346075" lvl="0" indent="-346075">
              <a:lnSpc>
                <a:spcPct val="110000"/>
              </a:lnSpc>
              <a:spcBef>
                <a:spcPct val="0"/>
              </a:spcBef>
              <a:buSzPct val="125000"/>
              <a:tabLst>
                <a:tab pos="971550" algn="l"/>
                <a:tab pos="1028700" algn="l"/>
              </a:tabLst>
              <a:defRPr/>
            </a:pP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	    –  Hepatic patient:	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  <a:sym typeface="Wingdings 3" pitchFamily="18" charset="2"/>
              </a:rPr>
              <a:t>BCAA,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  <a:sym typeface="Wingdings 3" pitchFamily="18" charset="2"/>
              </a:rPr>
              <a:t>B V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itamins, 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  <a:sym typeface="Wingdings 3" pitchFamily="18" charset="2"/>
              </a:rPr>
              <a:t> </a:t>
            </a:r>
            <a:r>
              <a:rPr lang="en-US" sz="1600" dirty="0" err="1" smtClean="0">
                <a:latin typeface="Arial Narrow" pitchFamily="34" charset="0"/>
                <a:cs typeface="Times New Roman" pitchFamily="18" charset="0"/>
                <a:sym typeface="Wingdings 3" pitchFamily="18" charset="2"/>
              </a:rPr>
              <a:t>folate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 </a:t>
            </a:r>
          </a:p>
          <a:p>
            <a:pPr marL="346075" lvl="0" indent="-346075">
              <a:lnSpc>
                <a:spcPct val="110000"/>
              </a:lnSpc>
              <a:spcBef>
                <a:spcPct val="0"/>
              </a:spcBef>
              <a:buSzPct val="125000"/>
              <a:tabLst>
                <a:tab pos="971550" algn="l"/>
                <a:tab pos="1028700" algn="l"/>
              </a:tabLst>
              <a:defRPr/>
            </a:pPr>
            <a:r>
              <a:rPr lang="en-US" sz="1600" dirty="0" smtClean="0">
                <a:latin typeface="Arial Narrow" pitchFamily="34" charset="0"/>
                <a:cs typeface="Times New Roman" pitchFamily="18" charset="0"/>
                <a:sym typeface="Wingdings 3" pitchFamily="18" charset="2"/>
              </a:rPr>
              <a:t>						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Na, 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  <a:sym typeface="Wingdings 3" pitchFamily="18" charset="2"/>
              </a:rPr>
              <a:t>Cu, Fe, </a:t>
            </a:r>
            <a:r>
              <a:rPr lang="en-US" sz="1600" dirty="0" err="1" smtClean="0">
                <a:latin typeface="Arial Narrow" pitchFamily="34" charset="0"/>
                <a:cs typeface="Times New Roman" pitchFamily="18" charset="0"/>
                <a:sym typeface="Wingdings 3" pitchFamily="18" charset="2"/>
              </a:rPr>
              <a:t>Mn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  <a:sym typeface="Wingdings 3" pitchFamily="18" charset="2"/>
              </a:rPr>
              <a:t> 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		</a:t>
            </a:r>
          </a:p>
          <a:p>
            <a:pPr marL="346075" lvl="0" indent="-346075">
              <a:lnSpc>
                <a:spcPct val="110000"/>
              </a:lnSpc>
              <a:spcBef>
                <a:spcPct val="20000"/>
              </a:spcBef>
              <a:buSzPct val="125000"/>
              <a:tabLst>
                <a:tab pos="971550" algn="l"/>
                <a:tab pos="1028700" algn="l"/>
              </a:tabLst>
              <a:defRPr/>
            </a:pP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	    –  Renal failure: 		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  <a:sym typeface="Wingdings 3" pitchFamily="18" charset="2"/>
              </a:rPr>
              <a:t>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Na, 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  <a:sym typeface="Wingdings 3" pitchFamily="18" charset="2"/>
              </a:rPr>
              <a:t>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K, 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  <a:sym typeface="Wingdings 3" pitchFamily="18" charset="2"/>
              </a:rPr>
              <a:t>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CI, 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  <a:sym typeface="Wingdings 3" pitchFamily="18" charset="2"/>
              </a:rPr>
              <a:t>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PO</a:t>
            </a:r>
            <a:r>
              <a:rPr lang="en-US" sz="1600" baseline="-25000" dirty="0" smtClean="0">
                <a:latin typeface="Arial Narrow" pitchFamily="34" charset="0"/>
                <a:cs typeface="Times New Roman" pitchFamily="18" charset="0"/>
              </a:rPr>
              <a:t>4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,</a:t>
            </a:r>
          </a:p>
          <a:p>
            <a:pPr marL="346075" lvl="0" indent="-346075">
              <a:lnSpc>
                <a:spcPct val="110000"/>
              </a:lnSpc>
              <a:spcBef>
                <a:spcPct val="0"/>
              </a:spcBef>
              <a:buSzPct val="125000"/>
              <a:tabLst>
                <a:tab pos="971550" algn="l"/>
                <a:tab pos="1028700" algn="l"/>
              </a:tabLst>
              <a:defRPr/>
            </a:pP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						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  <a:sym typeface="Wingdings 3" pitchFamily="18" charset="2"/>
              </a:rPr>
              <a:t>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Vitamin A</a:t>
            </a:r>
            <a:br>
              <a:rPr lang="en-US" sz="1600" dirty="0" smtClean="0">
                <a:latin typeface="Arial Narrow" pitchFamily="34" charset="0"/>
                <a:cs typeface="Times New Roman" pitchFamily="18" charset="0"/>
              </a:rPr>
            </a:b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    –  HIV/AIDS: 		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  <a:sym typeface="Wingdings 3" pitchFamily="18" charset="2"/>
              </a:rPr>
              <a:t>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antioxidants,</a:t>
            </a:r>
          </a:p>
          <a:p>
            <a:pPr marL="346075" lvl="0" indent="-346075">
              <a:lnSpc>
                <a:spcPct val="110000"/>
              </a:lnSpc>
              <a:spcBef>
                <a:spcPct val="0"/>
              </a:spcBef>
              <a:buSzPct val="125000"/>
              <a:tabLst>
                <a:tab pos="971550" algn="l"/>
                <a:tab pos="1028700" algn="l"/>
              </a:tabLst>
              <a:defRPr/>
            </a:pP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					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  <a:sym typeface="Wingdings 3" pitchFamily="18" charset="2"/>
              </a:rPr>
              <a:t>V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itamins B</a:t>
            </a:r>
            <a:r>
              <a:rPr lang="en-US" sz="1600" baseline="-30000" dirty="0" smtClean="0">
                <a:latin typeface="Arial Narrow" pitchFamily="34" charset="0"/>
                <a:cs typeface="Times New Roman" pitchFamily="18" charset="0"/>
              </a:rPr>
              <a:t>6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, B</a:t>
            </a:r>
            <a:r>
              <a:rPr lang="en-US" sz="1600" baseline="-30000" dirty="0" smtClean="0">
                <a:latin typeface="Arial Narrow" pitchFamily="34" charset="0"/>
                <a:cs typeface="Times New Roman" pitchFamily="18" charset="0"/>
              </a:rPr>
              <a:t>12</a:t>
            </a:r>
            <a:r>
              <a:rPr lang="en-US" sz="1600" dirty="0" smtClean="0">
                <a:latin typeface="Arial Narrow" pitchFamily="34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786478"/>
          </a:xfrm>
        </p:spPr>
        <p:txBody>
          <a:bodyPr/>
          <a:lstStyle/>
          <a:p>
            <a:r>
              <a:rPr lang="id-ID" dirty="0" smtClean="0"/>
              <a:t>BMR SCHOFIELD</a:t>
            </a:r>
          </a:p>
          <a:p>
            <a:endParaRPr lang="id-ID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71472" y="1500174"/>
          <a:ext cx="8072494" cy="2147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7991"/>
                <a:gridCol w="3640535"/>
                <a:gridCol w="3323968"/>
              </a:tblGrid>
              <a:tr h="370840"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UMUR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LAKI-LAKI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PEREMPUAN</a:t>
                      </a:r>
                      <a:endParaRPr lang="id-ID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0 - 3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0,167 BB + 15,174 TB</a:t>
                      </a:r>
                      <a:r>
                        <a:rPr lang="id-ID" sz="2000" baseline="0" dirty="0" smtClean="0"/>
                        <a:t> – 617,6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16,252 BB + 10,232 TB – 413,5</a:t>
                      </a:r>
                      <a:endParaRPr lang="id-ID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3 - 10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19,49</a:t>
                      </a:r>
                      <a:r>
                        <a:rPr lang="id-ID" sz="2000" baseline="0" dirty="0" smtClean="0"/>
                        <a:t> BB + 1,303 TB + 414,9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16,969 BB + 1,618 TB – 371,2</a:t>
                      </a:r>
                      <a:endParaRPr lang="id-ID" sz="2000" dirty="0"/>
                    </a:p>
                  </a:txBody>
                  <a:tcPr/>
                </a:tc>
              </a:tr>
              <a:tr h="562290"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10 - 18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16,25 BB + 1,372 TB + 515,5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8,365 BB + 4,65 TB + 200</a:t>
                      </a:r>
                      <a:endParaRPr lang="id-ID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&gt; 18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15,057 BB + 1,004 TB + 705,8</a:t>
                      </a:r>
                      <a:endParaRPr lang="id-ID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sz="2000" dirty="0" smtClean="0"/>
                        <a:t>13,625 BB +</a:t>
                      </a:r>
                      <a:r>
                        <a:rPr lang="id-ID" sz="2000" baseline="0" dirty="0" smtClean="0"/>
                        <a:t> 23,8 TB + 98,2</a:t>
                      </a:r>
                      <a:endParaRPr lang="id-ID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571604" y="357166"/>
          <a:ext cx="6143635" cy="2362200"/>
        </p:xfrm>
        <a:graphic>
          <a:graphicData uri="http://schemas.openxmlformats.org/drawingml/2006/table">
            <a:tbl>
              <a:tblPr/>
              <a:tblGrid>
                <a:gridCol w="2047855"/>
                <a:gridCol w="1496535"/>
                <a:gridCol w="1496535"/>
                <a:gridCol w="1102710"/>
              </a:tblGrid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SEDENTARY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MODERATE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ACTIVE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OVERWEIGHT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20-25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30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35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NORMAL WEIGHT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30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35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40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590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UNDERWEIGHT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35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40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45-50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214282" y="3000372"/>
            <a:ext cx="4071966" cy="35394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400" b="1" u="sng" dirty="0" smtClean="0"/>
              <a:t>REE </a:t>
            </a:r>
            <a:r>
              <a:rPr lang="en-US" sz="2400" b="1" u="sng" dirty="0" err="1" smtClean="0"/>
              <a:t>ditentukan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sesuai</a:t>
            </a:r>
            <a:r>
              <a:rPr lang="en-US" sz="2400" b="1" u="sng" dirty="0" smtClean="0"/>
              <a:t> </a:t>
            </a:r>
            <a:r>
              <a:rPr lang="en-US" sz="2400" b="1" u="sng" dirty="0" err="1" smtClean="0"/>
              <a:t>umur</a:t>
            </a:r>
            <a:r>
              <a:rPr lang="en-US" sz="2400" b="1" u="sng" dirty="0" smtClean="0"/>
              <a:t> </a:t>
            </a:r>
            <a:r>
              <a:rPr lang="id-ID" sz="2400" b="1" u="sng" dirty="0" smtClean="0"/>
              <a:t> :</a:t>
            </a:r>
          </a:p>
          <a:p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err="1" smtClean="0">
                <a:solidFill>
                  <a:srgbClr val="FF0000"/>
                </a:solidFill>
              </a:rPr>
              <a:t>Umur</a:t>
            </a:r>
            <a:r>
              <a:rPr lang="en-US" sz="2000" b="1" dirty="0" smtClean="0">
                <a:solidFill>
                  <a:srgbClr val="FF0000"/>
                </a:solidFill>
              </a:rPr>
              <a:t> (</a:t>
            </a:r>
            <a:r>
              <a:rPr lang="en-US" sz="2000" b="1" dirty="0" err="1" smtClean="0">
                <a:solidFill>
                  <a:srgbClr val="FF0000"/>
                </a:solidFill>
              </a:rPr>
              <a:t>tahun</a:t>
            </a:r>
            <a:r>
              <a:rPr lang="en-US" sz="2000" b="1" dirty="0" smtClean="0">
                <a:solidFill>
                  <a:srgbClr val="FF0000"/>
                </a:solidFill>
              </a:rPr>
              <a:t>)REE (</a:t>
            </a:r>
            <a:r>
              <a:rPr lang="en-US" sz="2000" b="1" dirty="0" err="1" smtClean="0">
                <a:solidFill>
                  <a:srgbClr val="FF0000"/>
                </a:solidFill>
              </a:rPr>
              <a:t>kkal</a:t>
            </a:r>
            <a:r>
              <a:rPr lang="en-US" sz="2000" b="1" dirty="0" smtClean="0">
                <a:solidFill>
                  <a:srgbClr val="FF0000"/>
                </a:solidFill>
              </a:rPr>
              <a:t>/</a:t>
            </a:r>
            <a:r>
              <a:rPr lang="en-US" sz="2000" b="1" dirty="0" err="1" smtClean="0">
                <a:solidFill>
                  <a:srgbClr val="FF0000"/>
                </a:solidFill>
              </a:rPr>
              <a:t>kgBB</a:t>
            </a:r>
            <a:r>
              <a:rPr lang="en-US" sz="2000" b="1" dirty="0" smtClean="0">
                <a:solidFill>
                  <a:srgbClr val="FF0000"/>
                </a:solidFill>
              </a:rPr>
              <a:t>/</a:t>
            </a:r>
            <a:r>
              <a:rPr lang="en-US" sz="2000" b="1" dirty="0" err="1" smtClean="0">
                <a:solidFill>
                  <a:srgbClr val="FF0000"/>
                </a:solidFill>
              </a:rPr>
              <a:t>hari</a:t>
            </a:r>
            <a:r>
              <a:rPr lang="en-US" sz="2000" b="1" dirty="0" smtClean="0">
                <a:solidFill>
                  <a:srgbClr val="FF0000"/>
                </a:solidFill>
              </a:rPr>
              <a:t>)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>0 – 1 </a:t>
            </a:r>
            <a:r>
              <a:rPr lang="id-ID" sz="2000" b="1" dirty="0" smtClean="0"/>
              <a:t>			</a:t>
            </a:r>
            <a:r>
              <a:rPr lang="en-US" sz="2000" b="1" dirty="0" smtClean="0"/>
              <a:t>55 </a:t>
            </a:r>
            <a:br>
              <a:rPr lang="en-US" sz="2000" b="1" dirty="0" smtClean="0"/>
            </a:br>
            <a:r>
              <a:rPr lang="en-US" sz="2000" b="1" dirty="0" smtClean="0"/>
              <a:t>1 – 3 </a:t>
            </a:r>
            <a:r>
              <a:rPr lang="id-ID" sz="2000" b="1" dirty="0" smtClean="0"/>
              <a:t>			</a:t>
            </a:r>
            <a:r>
              <a:rPr lang="en-US" sz="2000" b="1" dirty="0" smtClean="0"/>
              <a:t>57 </a:t>
            </a:r>
            <a:br>
              <a:rPr lang="en-US" sz="2000" b="1" dirty="0" smtClean="0"/>
            </a:br>
            <a:r>
              <a:rPr lang="en-US" sz="2000" b="1" dirty="0" smtClean="0"/>
              <a:t>4 –6 </a:t>
            </a:r>
            <a:r>
              <a:rPr lang="id-ID" sz="2000" b="1" dirty="0" smtClean="0"/>
              <a:t>			</a:t>
            </a:r>
            <a:r>
              <a:rPr lang="en-US" sz="2000" b="1" dirty="0" smtClean="0"/>
              <a:t>48 </a:t>
            </a:r>
            <a:br>
              <a:rPr lang="en-US" sz="2000" b="1" dirty="0" smtClean="0"/>
            </a:br>
            <a:r>
              <a:rPr lang="en-US" sz="2000" b="1" dirty="0" smtClean="0"/>
              <a:t>7 –10 </a:t>
            </a:r>
            <a:r>
              <a:rPr lang="id-ID" sz="2000" b="1" dirty="0" smtClean="0"/>
              <a:t>			</a:t>
            </a:r>
            <a:r>
              <a:rPr lang="en-US" sz="2000" b="1" dirty="0" smtClean="0"/>
              <a:t>40 </a:t>
            </a:r>
            <a:br>
              <a:rPr lang="en-US" sz="2000" b="1" dirty="0" smtClean="0"/>
            </a:br>
            <a:r>
              <a:rPr lang="en-US" sz="2000" b="1" dirty="0" smtClean="0"/>
              <a:t>11-14 (</a:t>
            </a:r>
            <a:r>
              <a:rPr lang="en-US" sz="2000" b="1" dirty="0" err="1" smtClean="0"/>
              <a:t>Laki</a:t>
            </a:r>
            <a:r>
              <a:rPr lang="en-US" sz="2000" b="1" dirty="0" smtClean="0"/>
              <a:t>/</a:t>
            </a:r>
            <a:r>
              <a:rPr lang="en-US" sz="2000" b="1" dirty="0" err="1" smtClean="0"/>
              <a:t>Perempuan</a:t>
            </a:r>
            <a:r>
              <a:rPr lang="en-US" sz="2000" b="1" dirty="0" smtClean="0"/>
              <a:t>) 32/28 </a:t>
            </a:r>
            <a:br>
              <a:rPr lang="en-US" sz="2000" b="1" dirty="0" smtClean="0"/>
            </a:br>
            <a:r>
              <a:rPr lang="en-US" sz="2000" b="1" dirty="0" smtClean="0"/>
              <a:t>15-18 (</a:t>
            </a:r>
            <a:r>
              <a:rPr lang="en-US" sz="2000" b="1" dirty="0" err="1" smtClean="0"/>
              <a:t>Laki</a:t>
            </a:r>
            <a:r>
              <a:rPr lang="en-US" sz="2000" b="1" dirty="0" smtClean="0"/>
              <a:t>/</a:t>
            </a:r>
            <a:r>
              <a:rPr lang="en-US" sz="2000" b="1" dirty="0" err="1" smtClean="0"/>
              <a:t>Perempuan</a:t>
            </a:r>
            <a:r>
              <a:rPr lang="en-US" sz="2000" b="1" dirty="0" smtClean="0"/>
              <a:t>) 27/25 </a:t>
            </a:r>
            <a:br>
              <a:rPr lang="en-US" sz="2000" b="1" dirty="0" smtClean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endParaRPr lang="en-US" sz="2000" b="1" dirty="0"/>
          </a:p>
        </p:txBody>
      </p:sp>
      <p:sp>
        <p:nvSpPr>
          <p:cNvPr id="7" name="Rectangle 6"/>
          <p:cNvSpPr/>
          <p:nvPr/>
        </p:nvSpPr>
        <p:spPr>
          <a:xfrm>
            <a:off x="4429156" y="3000373"/>
            <a:ext cx="4572000" cy="34778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200" b="1" u="sng" dirty="0" err="1" smtClean="0">
                <a:solidFill>
                  <a:srgbClr val="FF0000"/>
                </a:solidFill>
              </a:rPr>
              <a:t>Faktor-faktor</a:t>
            </a:r>
            <a:r>
              <a:rPr lang="en-US" sz="2200" b="1" u="sng" dirty="0" smtClean="0">
                <a:solidFill>
                  <a:srgbClr val="FF0000"/>
                </a:solidFill>
              </a:rPr>
              <a:t> </a:t>
            </a:r>
            <a:r>
              <a:rPr lang="en-US" sz="2200" b="1" u="sng" dirty="0" err="1" smtClean="0">
                <a:solidFill>
                  <a:srgbClr val="FF0000"/>
                </a:solidFill>
              </a:rPr>
              <a:t>penambahan</a:t>
            </a:r>
            <a:r>
              <a:rPr lang="en-US" sz="2200" b="1" u="sng" dirty="0" smtClean="0">
                <a:solidFill>
                  <a:srgbClr val="FF0000"/>
                </a:solidFill>
              </a:rPr>
              <a:t> </a:t>
            </a:r>
            <a:r>
              <a:rPr lang="en-US" sz="2200" b="1" u="sng" dirty="0" err="1" smtClean="0">
                <a:solidFill>
                  <a:srgbClr val="FF0000"/>
                </a:solidFill>
              </a:rPr>
              <a:t>pada</a:t>
            </a:r>
            <a:r>
              <a:rPr lang="en-US" sz="2200" b="1" u="sng" dirty="0" smtClean="0">
                <a:solidFill>
                  <a:srgbClr val="FF0000"/>
                </a:solidFill>
              </a:rPr>
              <a:t> REE:</a:t>
            </a:r>
            <a:br>
              <a:rPr lang="en-US" sz="2200" b="1" u="sng" dirty="0" smtClean="0">
                <a:solidFill>
                  <a:srgbClr val="FF0000"/>
                </a:solidFill>
              </a:rPr>
            </a:br>
            <a:r>
              <a:rPr lang="en-US" sz="2200" b="1" dirty="0" err="1" smtClean="0"/>
              <a:t>Faktor</a:t>
            </a:r>
            <a:r>
              <a:rPr lang="en-US" sz="2200" b="1" dirty="0" smtClean="0"/>
              <a:t> </a:t>
            </a:r>
            <a:r>
              <a:rPr lang="en-US" sz="2200" b="1" dirty="0" err="1" smtClean="0"/>
              <a:t>perkalian</a:t>
            </a:r>
            <a:r>
              <a:rPr lang="en-US" sz="2200" b="1" dirty="0" smtClean="0"/>
              <a:t/>
            </a:r>
            <a:br>
              <a:rPr lang="en-US" sz="2200" b="1" dirty="0" smtClean="0"/>
            </a:br>
            <a:r>
              <a:rPr lang="en-US" sz="2200" b="1" dirty="0" err="1" smtClean="0"/>
              <a:t>Pemeliharaan</a:t>
            </a:r>
            <a:r>
              <a:rPr lang="en-US" sz="2200" b="1" dirty="0" smtClean="0"/>
              <a:t> </a:t>
            </a:r>
            <a:r>
              <a:rPr lang="id-ID" sz="2200" b="1" dirty="0" smtClean="0"/>
              <a:t>		</a:t>
            </a:r>
            <a:r>
              <a:rPr lang="en-US" sz="2200" b="1" dirty="0" smtClean="0"/>
              <a:t>0.2 </a:t>
            </a:r>
            <a:br>
              <a:rPr lang="en-US" sz="2200" b="1" dirty="0" smtClean="0"/>
            </a:br>
            <a:r>
              <a:rPr lang="en-US" sz="2200" b="1" dirty="0" err="1" smtClean="0"/>
              <a:t>Aktifitas</a:t>
            </a:r>
            <a:r>
              <a:rPr lang="en-US" sz="2200" b="1" dirty="0" smtClean="0"/>
              <a:t> </a:t>
            </a:r>
            <a:r>
              <a:rPr lang="id-ID" sz="2200" b="1" dirty="0" smtClean="0"/>
              <a:t>		</a:t>
            </a:r>
            <a:r>
              <a:rPr lang="en-US" sz="2200" b="1" dirty="0" smtClean="0"/>
              <a:t>0.1-0.25 </a:t>
            </a:r>
            <a:br>
              <a:rPr lang="en-US" sz="2200" b="1" dirty="0" smtClean="0"/>
            </a:br>
            <a:r>
              <a:rPr lang="en-US" sz="2200" b="1" dirty="0" err="1" smtClean="0"/>
              <a:t>Demam</a:t>
            </a:r>
            <a:r>
              <a:rPr lang="en-US" sz="2200" b="1" dirty="0" smtClean="0"/>
              <a:t> 0.13/per </a:t>
            </a:r>
            <a:r>
              <a:rPr lang="en-US" sz="2200" b="1" dirty="0" err="1" smtClean="0"/>
              <a:t>derajat</a:t>
            </a:r>
            <a:r>
              <a:rPr lang="en-US" sz="2200" b="1" dirty="0" smtClean="0"/>
              <a:t> &gt; 38ºC </a:t>
            </a:r>
            <a:br>
              <a:rPr lang="en-US" sz="2200" b="1" dirty="0" smtClean="0"/>
            </a:br>
            <a:r>
              <a:rPr lang="en-US" sz="2200" b="1" dirty="0" smtClean="0"/>
              <a:t>Trauma </a:t>
            </a:r>
            <a:r>
              <a:rPr lang="en-US" sz="2200" b="1" dirty="0" err="1" smtClean="0"/>
              <a:t>sederhana</a:t>
            </a:r>
            <a:r>
              <a:rPr lang="en-US" sz="2200" b="1" dirty="0" smtClean="0"/>
              <a:t> </a:t>
            </a:r>
            <a:r>
              <a:rPr lang="id-ID" sz="2200" b="1" dirty="0" smtClean="0"/>
              <a:t>	</a:t>
            </a:r>
            <a:r>
              <a:rPr lang="en-US" sz="2200" b="1" dirty="0" smtClean="0"/>
              <a:t>0.2 </a:t>
            </a:r>
            <a:br>
              <a:rPr lang="en-US" sz="2200" b="1" dirty="0" smtClean="0"/>
            </a:br>
            <a:r>
              <a:rPr lang="en-US" sz="2200" b="1" dirty="0" smtClean="0"/>
              <a:t>Luka </a:t>
            </a:r>
            <a:r>
              <a:rPr lang="en-US" sz="2200" b="1" dirty="0" err="1" smtClean="0"/>
              <a:t>multipel</a:t>
            </a:r>
            <a:r>
              <a:rPr lang="en-US" sz="2200" b="1" dirty="0" smtClean="0"/>
              <a:t> </a:t>
            </a:r>
            <a:r>
              <a:rPr lang="id-ID" sz="2200" b="1" dirty="0" smtClean="0"/>
              <a:t>		</a:t>
            </a:r>
            <a:r>
              <a:rPr lang="en-US" sz="2200" b="1" dirty="0" smtClean="0"/>
              <a:t>0.4 </a:t>
            </a:r>
            <a:br>
              <a:rPr lang="en-US" sz="2200" b="1" dirty="0" smtClean="0"/>
            </a:br>
            <a:r>
              <a:rPr lang="en-US" sz="2200" b="1" dirty="0" err="1" smtClean="0"/>
              <a:t>Terbakar</a:t>
            </a:r>
            <a:r>
              <a:rPr lang="en-US" sz="2200" b="1" dirty="0" smtClean="0"/>
              <a:t> </a:t>
            </a:r>
            <a:r>
              <a:rPr lang="id-ID" sz="2200" b="1" dirty="0" smtClean="0"/>
              <a:t>		</a:t>
            </a:r>
            <a:r>
              <a:rPr lang="en-US" sz="2200" b="1" dirty="0" smtClean="0"/>
              <a:t>0.5-1 </a:t>
            </a:r>
            <a:br>
              <a:rPr lang="en-US" sz="2200" b="1" dirty="0" smtClean="0"/>
            </a:br>
            <a:r>
              <a:rPr lang="en-US" sz="2200" b="1" dirty="0" smtClean="0"/>
              <a:t>Sepsis </a:t>
            </a:r>
            <a:r>
              <a:rPr lang="id-ID" sz="2200" b="1" dirty="0" smtClean="0"/>
              <a:t>			</a:t>
            </a:r>
            <a:r>
              <a:rPr lang="en-US" sz="2200" b="1" dirty="0" smtClean="0"/>
              <a:t>0.4 </a:t>
            </a:r>
            <a:br>
              <a:rPr lang="en-US" sz="2200" b="1" dirty="0" smtClean="0"/>
            </a:br>
            <a:r>
              <a:rPr lang="en-US" sz="2200" b="1" dirty="0" err="1" smtClean="0"/>
              <a:t>Pertumbuhan</a:t>
            </a:r>
            <a:r>
              <a:rPr lang="en-US" sz="2200" b="1" dirty="0" smtClean="0"/>
              <a:t> </a:t>
            </a:r>
            <a:r>
              <a:rPr lang="id-ID" sz="2200" b="1" dirty="0" smtClean="0"/>
              <a:t>		</a:t>
            </a:r>
            <a:r>
              <a:rPr lang="en-US" sz="2200" b="1" dirty="0" smtClean="0"/>
              <a:t>0.5 </a:t>
            </a:r>
            <a:endParaRPr lang="en-US" sz="22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95536" y="1268760"/>
          <a:ext cx="8539163" cy="3744415"/>
        </p:xfrm>
        <a:graphic>
          <a:graphicData uri="http://schemas.openxmlformats.org/drawingml/2006/table">
            <a:tbl>
              <a:tblPr/>
              <a:tblGrid>
                <a:gridCol w="1964763"/>
                <a:gridCol w="1586924"/>
                <a:gridCol w="1571181"/>
                <a:gridCol w="1708148"/>
                <a:gridCol w="1708147"/>
              </a:tblGrid>
              <a:tr h="560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Very Light</a:t>
                      </a:r>
                      <a:endParaRPr kumimoji="1" lang="ja-JP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Light</a:t>
                      </a:r>
                      <a:endParaRPr kumimoji="1" lang="ja-JP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Moderate</a:t>
                      </a:r>
                      <a:endParaRPr kumimoji="1" lang="ja-JP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Heavy</a:t>
                      </a:r>
                      <a:endParaRPr kumimoji="1" lang="ja-JP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Very Heavy</a:t>
                      </a:r>
                      <a:endParaRPr kumimoji="1" lang="ja-JP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60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1.2-1.3 X  BEE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1.4-1.5 X BEE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1.6-1.7 X BEE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1.8-1.9 X BEE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2.0+ X BEE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262369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Reading</a:t>
                      </a:r>
                      <a:b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</a:b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Sitting</a:t>
                      </a:r>
                      <a:b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</a:b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Driving</a:t>
                      </a:r>
                      <a:b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</a:b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Eating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Walking</a:t>
                      </a:r>
                      <a:b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</a:b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Sweeping</a:t>
                      </a:r>
                      <a:b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</a:b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Playing Piano</a:t>
                      </a:r>
                      <a:b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</a:b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Bicycling (easy)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Fast walk</a:t>
                      </a:r>
                      <a:b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</a:b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Dancing</a:t>
                      </a:r>
                      <a:b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</a:b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Ping-Pong</a:t>
                      </a:r>
                      <a:b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</a:b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Skating</a:t>
                      </a:r>
                      <a:b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</a:b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Light weight training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Swimming</a:t>
                      </a:r>
                      <a:b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</a:b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Running</a:t>
                      </a:r>
                      <a:b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</a:b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Bicycle Race</a:t>
                      </a:r>
                      <a:b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</a:b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Basketball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Boxing</a:t>
                      </a:r>
                      <a:b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</a:b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Rowing</a:t>
                      </a:r>
                      <a:b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</a:b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Mountain climbing</a:t>
                      </a:r>
                      <a:b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</a:b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Intense weight training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14282" y="214290"/>
          <a:ext cx="4286280" cy="6472247"/>
        </p:xfrm>
        <a:graphic>
          <a:graphicData uri="http://schemas.openxmlformats.org/drawingml/2006/table">
            <a:tbl>
              <a:tblPr/>
              <a:tblGrid>
                <a:gridCol w="2664445"/>
                <a:gridCol w="1621835"/>
              </a:tblGrid>
              <a:tr h="4286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Stress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Stress Factor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Starvation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0.9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348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Elective Operation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1.1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411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Peritonitis, major infection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1.25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Long Bone fracture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1.25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4372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Multiple blunt trauma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1.5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41141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Thermal Injury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10% BSA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1.25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3486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20% BSA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1.5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340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30% BSA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1.5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3314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40% BSA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1.75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3943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50% BSA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2.0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Arial" charset="0"/>
                        </a:rPr>
                        <a:t>Smoke Inhalation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1.5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Respiratory Failure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1,5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Trauma Skeletal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1,2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Closed head injury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1,4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Ventilator Non dependen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1,2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714876" y="214290"/>
          <a:ext cx="4214842" cy="6463357"/>
        </p:xfrm>
        <a:graphic>
          <a:graphicData uri="http://schemas.openxmlformats.org/drawingml/2006/table">
            <a:tbl>
              <a:tblPr/>
              <a:tblGrid>
                <a:gridCol w="2381656"/>
                <a:gridCol w="1833186"/>
              </a:tblGrid>
              <a:tr h="4286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Stress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Stress Factor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Minor Injury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1.2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Minor Surgery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1.2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Clean wound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1.2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Infected wound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1.3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430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Major Surgery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1.3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Bone fracture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1.3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Major trauma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1.5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Major Infection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1.5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Severe Burn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2.0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Combination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2.0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Mild Infection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1,2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Moderate Infection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1,4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Severe Infection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1,8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Ventilator  Dependen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1,4-1,5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14282" y="214290"/>
          <a:ext cx="4286280" cy="5457805"/>
        </p:xfrm>
        <a:graphic>
          <a:graphicData uri="http://schemas.openxmlformats.org/drawingml/2006/table">
            <a:tbl>
              <a:tblPr/>
              <a:tblGrid>
                <a:gridCol w="2571768"/>
                <a:gridCol w="1714512"/>
              </a:tblGrid>
              <a:tr h="4286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Activity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Activity</a:t>
                      </a: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 Factor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Bedrest, chair bed bound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1,2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348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Very sedentary mostly seated no option of moving little or no strenous leisure activity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1,4-1,5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411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Seated work with requirement to move around but little strenous work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1,6-1,7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Standing work/light exercise (eq. House work)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1,8-1,9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4372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Strenous work or highly active leisure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2,0-2,4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714876" y="214290"/>
          <a:ext cx="4214842" cy="6026794"/>
        </p:xfrm>
        <a:graphic>
          <a:graphicData uri="http://schemas.openxmlformats.org/drawingml/2006/table">
            <a:tbl>
              <a:tblPr/>
              <a:tblGrid>
                <a:gridCol w="2381656"/>
                <a:gridCol w="1833186"/>
              </a:tblGrid>
              <a:tr h="4286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Clinical Status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Factor</a:t>
                      </a:r>
                      <a:endParaRPr kumimoji="1" lang="ja-JP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Strict Bedrest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1,2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Out of Bed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1,3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Shivering/thrashing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1,3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Quadriparese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0,8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430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Paralisis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0,9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Hemiparese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1,2-1,3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Fever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1+1,13/C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Elective Surgery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1,0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Peritonitis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1,2-1,5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BDEDE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Soft tissue trauma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1,1-1,4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Cancer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1,1-1,3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AIDS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1,5-1,8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Multiple Fraktur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id-ID" altLang="ja-JP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ＭＳ Ｐゴシック" pitchFamily="50" charset="-128"/>
                          <a:cs typeface="Arial" charset="0"/>
                        </a:rPr>
                        <a:t>1,2-1,4</a:t>
                      </a:r>
                      <a:endParaRPr kumimoji="1" lang="ja-JP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ＭＳ Ｐゴシック" pitchFamily="50" charset="-128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FE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2198" y="2214554"/>
            <a:ext cx="2786082" cy="185738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/>
            <a:r>
              <a:rPr lang="en-US" sz="2000" b="1" dirty="0" smtClean="0">
                <a:solidFill>
                  <a:srgbClr val="FF0000"/>
                </a:solidFill>
              </a:rPr>
              <a:t>PERKIRAAN BB ANAK </a:t>
            </a:r>
            <a:endParaRPr lang="en-US" sz="2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000" b="1" dirty="0" smtClean="0"/>
              <a:t>	BB= 10+2(N-1)Kg</a:t>
            </a:r>
            <a:endParaRPr lang="en-US" sz="2000" dirty="0" smtClean="0"/>
          </a:p>
          <a:p>
            <a:pPr lvl="0"/>
            <a:r>
              <a:rPr lang="en-US" sz="2000" b="1" dirty="0" smtClean="0">
                <a:solidFill>
                  <a:srgbClr val="FF0000"/>
                </a:solidFill>
              </a:rPr>
              <a:t>PERKIRAAN TB ANAK</a:t>
            </a:r>
            <a:endParaRPr lang="en-US" sz="20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2000" b="1" dirty="0" smtClean="0"/>
              <a:t>	TB= 80+5.N</a:t>
            </a:r>
            <a:endParaRPr lang="en-US" sz="2000" dirty="0" smtClean="0"/>
          </a:p>
          <a:p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71406" y="346433"/>
            <a:ext cx="5786478" cy="59400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000" b="1" u="sng" dirty="0" err="1" smtClean="0"/>
              <a:t>Beberapa</a:t>
            </a:r>
            <a:r>
              <a:rPr lang="en-US" sz="2000" b="1" u="sng" dirty="0" smtClean="0"/>
              <a:t> </a:t>
            </a:r>
            <a:r>
              <a:rPr lang="en-US" sz="2000" b="1" u="sng" dirty="0" err="1" smtClean="0"/>
              <a:t>cara</a:t>
            </a:r>
            <a:r>
              <a:rPr lang="en-US" sz="2000" b="1" u="sng" dirty="0" smtClean="0"/>
              <a:t> </a:t>
            </a:r>
            <a:r>
              <a:rPr lang="en-US" sz="2000" b="1" u="sng" dirty="0" err="1" smtClean="0"/>
              <a:t>penghitungan</a:t>
            </a:r>
            <a:r>
              <a:rPr lang="en-US" sz="2000" b="1" u="sng" dirty="0" smtClean="0"/>
              <a:t> REE</a:t>
            </a:r>
            <a:endParaRPr lang="id-ID" sz="2000" b="1" u="sng" dirty="0" smtClean="0"/>
          </a:p>
          <a:p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>
                <a:solidFill>
                  <a:srgbClr val="FF0000"/>
                </a:solidFill>
              </a:rPr>
              <a:t>Harris Benedict BMR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err="1" smtClean="0"/>
              <a:t>Laki</a:t>
            </a:r>
            <a:r>
              <a:rPr lang="en-US" sz="2000" b="1" dirty="0" smtClean="0"/>
              <a:t>-</a:t>
            </a:r>
            <a:r>
              <a:rPr lang="en-US" sz="2000" b="1" dirty="0" err="1" smtClean="0"/>
              <a:t>laki</a:t>
            </a:r>
            <a:r>
              <a:rPr lang="en-US" sz="2000" b="1" dirty="0" smtClean="0"/>
              <a:t>:</a:t>
            </a:r>
            <a:r>
              <a:rPr lang="id-ID" sz="2000" b="1" dirty="0" smtClean="0"/>
              <a:t>	</a:t>
            </a:r>
            <a:r>
              <a:rPr lang="en-US" sz="2000" b="1" dirty="0" smtClean="0"/>
              <a:t>6</a:t>
            </a:r>
            <a:r>
              <a:rPr lang="id-ID" sz="2000" b="1" dirty="0" smtClean="0"/>
              <a:t>6,5</a:t>
            </a:r>
            <a:r>
              <a:rPr lang="en-US" sz="2000" b="1" dirty="0" smtClean="0"/>
              <a:t>+13.75BB+5.0TB-6.76U</a:t>
            </a:r>
            <a:br>
              <a:rPr lang="en-US" sz="2000" b="1" dirty="0" smtClean="0"/>
            </a:br>
            <a:r>
              <a:rPr lang="en-US" sz="2000" b="1" dirty="0" err="1" smtClean="0"/>
              <a:t>Perempuan</a:t>
            </a:r>
            <a:r>
              <a:rPr lang="en-US" sz="2000" b="1" dirty="0" smtClean="0"/>
              <a:t>:</a:t>
            </a:r>
            <a:r>
              <a:rPr lang="id-ID" sz="2000" b="1" dirty="0" smtClean="0"/>
              <a:t>	</a:t>
            </a:r>
            <a:r>
              <a:rPr lang="en-US" sz="2000" b="1" dirty="0" smtClean="0"/>
              <a:t>655.1+9.65BB+1.85TB-4.68U</a:t>
            </a:r>
            <a:br>
              <a:rPr lang="en-US" sz="2000" b="1" dirty="0" smtClean="0"/>
            </a:br>
            <a:r>
              <a:rPr lang="en-US" sz="2000" b="1" dirty="0" smtClean="0">
                <a:solidFill>
                  <a:srgbClr val="FF0000"/>
                </a:solidFill>
              </a:rPr>
              <a:t>WHO</a:t>
            </a:r>
            <a:r>
              <a:rPr lang="en-US" sz="2000" b="1" dirty="0" smtClean="0"/>
              <a:t> </a:t>
            </a:r>
            <a:br>
              <a:rPr lang="en-US" sz="2000" b="1" dirty="0" smtClean="0"/>
            </a:br>
            <a:r>
              <a:rPr lang="en-US" sz="2000" b="1" dirty="0" err="1" smtClean="0"/>
              <a:t>Laki</a:t>
            </a:r>
            <a:r>
              <a:rPr lang="en-US" sz="2000" b="1" dirty="0" smtClean="0"/>
              <a:t>-</a:t>
            </a:r>
            <a:r>
              <a:rPr lang="en-US" sz="2000" b="1" dirty="0" err="1" smtClean="0"/>
              <a:t>laki</a:t>
            </a:r>
            <a:r>
              <a:rPr lang="id-ID" sz="2000" b="1" dirty="0" smtClean="0"/>
              <a:t>		</a:t>
            </a:r>
            <a:r>
              <a:rPr lang="en-US" sz="2000" b="1" dirty="0" smtClean="0"/>
              <a:t>0-3 </a:t>
            </a:r>
            <a:r>
              <a:rPr lang="en-US" sz="2000" b="1" dirty="0" err="1" smtClean="0"/>
              <a:t>tahun</a:t>
            </a:r>
            <a:r>
              <a:rPr lang="id-ID" sz="2000" b="1" dirty="0" smtClean="0"/>
              <a:t>    	</a:t>
            </a:r>
            <a:r>
              <a:rPr lang="en-US" sz="2000" b="1" dirty="0" smtClean="0"/>
              <a:t>: 60.9BB-54</a:t>
            </a:r>
            <a:br>
              <a:rPr lang="en-US" sz="2000" b="1" dirty="0" smtClean="0"/>
            </a:br>
            <a:r>
              <a:rPr lang="id-ID" sz="2000" b="1" dirty="0" smtClean="0"/>
              <a:t>		</a:t>
            </a:r>
            <a:r>
              <a:rPr lang="en-US" sz="2000" b="1" dirty="0" smtClean="0"/>
              <a:t>3-10 </a:t>
            </a:r>
            <a:r>
              <a:rPr lang="en-US" sz="2000" b="1" dirty="0" err="1" smtClean="0"/>
              <a:t>tahun</a:t>
            </a:r>
            <a:r>
              <a:rPr lang="en-US" sz="2000" b="1" dirty="0" smtClean="0"/>
              <a:t> </a:t>
            </a:r>
            <a:r>
              <a:rPr lang="id-ID" sz="2000" b="1" dirty="0" smtClean="0"/>
              <a:t>	</a:t>
            </a:r>
            <a:r>
              <a:rPr lang="en-US" sz="2000" b="1" dirty="0" smtClean="0"/>
              <a:t>: 22.7BB+495</a:t>
            </a:r>
            <a:br>
              <a:rPr lang="en-US" sz="2000" b="1" dirty="0" smtClean="0"/>
            </a:br>
            <a:r>
              <a:rPr lang="en-US" sz="2000" b="1" dirty="0" err="1" smtClean="0"/>
              <a:t>Perempuan</a:t>
            </a:r>
            <a:r>
              <a:rPr lang="id-ID" sz="2000" b="1" dirty="0" smtClean="0"/>
              <a:t>	</a:t>
            </a:r>
            <a:r>
              <a:rPr lang="en-US" sz="2000" b="1" dirty="0" smtClean="0"/>
              <a:t>0-3 </a:t>
            </a:r>
            <a:r>
              <a:rPr lang="en-US" sz="2000" b="1" dirty="0" err="1" smtClean="0"/>
              <a:t>tahun</a:t>
            </a:r>
            <a:r>
              <a:rPr lang="en-US" sz="2000" b="1" dirty="0" smtClean="0"/>
              <a:t> </a:t>
            </a:r>
            <a:r>
              <a:rPr lang="id-ID" sz="2000" b="1" dirty="0" smtClean="0"/>
              <a:t>	</a:t>
            </a:r>
            <a:r>
              <a:rPr lang="en-US" sz="2000" b="1" dirty="0" smtClean="0"/>
              <a:t>: 61BB-51</a:t>
            </a:r>
            <a:br>
              <a:rPr lang="en-US" sz="2000" b="1" dirty="0" smtClean="0"/>
            </a:br>
            <a:r>
              <a:rPr lang="id-ID" sz="2000" b="1" dirty="0" smtClean="0"/>
              <a:t>		</a:t>
            </a:r>
            <a:r>
              <a:rPr lang="en-US" sz="2000" b="1" dirty="0" smtClean="0"/>
              <a:t>3-10 </a:t>
            </a:r>
            <a:r>
              <a:rPr lang="en-US" sz="2000" b="1" dirty="0" err="1" smtClean="0"/>
              <a:t>tahun</a:t>
            </a:r>
            <a:r>
              <a:rPr lang="id-ID" sz="2000" b="1" dirty="0" smtClean="0"/>
              <a:t>	</a:t>
            </a:r>
            <a:r>
              <a:rPr lang="en-US" sz="2000" b="1" dirty="0" smtClean="0"/>
              <a:t>: 22.5BB+499</a:t>
            </a:r>
            <a:br>
              <a:rPr lang="en-US" sz="2000" b="1" dirty="0" smtClean="0"/>
            </a:br>
            <a:r>
              <a:rPr lang="en-US" sz="2000" b="1" dirty="0" smtClean="0">
                <a:solidFill>
                  <a:srgbClr val="FF0000"/>
                </a:solidFill>
              </a:rPr>
              <a:t>Altman &amp; Dittmer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err="1" smtClean="0"/>
              <a:t>Laki</a:t>
            </a:r>
            <a:r>
              <a:rPr lang="en-US" sz="2000" b="1" dirty="0" smtClean="0"/>
              <a:t>-</a:t>
            </a:r>
            <a:r>
              <a:rPr lang="en-US" sz="2000" b="1" dirty="0" err="1" smtClean="0"/>
              <a:t>laki</a:t>
            </a:r>
            <a:r>
              <a:rPr lang="en-US" sz="2000" b="1" dirty="0" smtClean="0"/>
              <a:t> </a:t>
            </a:r>
            <a:r>
              <a:rPr lang="id-ID" sz="2000" b="1" dirty="0" smtClean="0"/>
              <a:t>	</a:t>
            </a:r>
            <a:r>
              <a:rPr lang="en-US" sz="2000" b="1" dirty="0" smtClean="0"/>
              <a:t>3-16 </a:t>
            </a:r>
            <a:r>
              <a:rPr lang="en-US" sz="2000" b="1" dirty="0" err="1" smtClean="0"/>
              <a:t>tahun</a:t>
            </a:r>
            <a:r>
              <a:rPr lang="en-US" sz="2000" b="1" dirty="0" smtClean="0"/>
              <a:t> </a:t>
            </a:r>
            <a:r>
              <a:rPr lang="id-ID" sz="2000" b="1" dirty="0" smtClean="0"/>
              <a:t>	</a:t>
            </a:r>
            <a:r>
              <a:rPr lang="en-US" sz="2000" b="1" dirty="0" smtClean="0"/>
              <a:t>:19.56BB+506.16</a:t>
            </a:r>
            <a:br>
              <a:rPr lang="en-US" sz="2000" b="1" dirty="0" smtClean="0"/>
            </a:br>
            <a:r>
              <a:rPr lang="en-US" sz="2000" b="1" dirty="0" err="1" smtClean="0"/>
              <a:t>Perempuan</a:t>
            </a:r>
            <a:r>
              <a:rPr lang="en-US" sz="2000" b="1" dirty="0" smtClean="0"/>
              <a:t> </a:t>
            </a:r>
            <a:r>
              <a:rPr lang="id-ID" sz="2000" b="1" dirty="0" smtClean="0"/>
              <a:t>	</a:t>
            </a:r>
            <a:r>
              <a:rPr lang="en-US" sz="2000" b="1" dirty="0" smtClean="0"/>
              <a:t>3-16 </a:t>
            </a:r>
            <a:r>
              <a:rPr lang="en-US" sz="2000" b="1" dirty="0" err="1" smtClean="0"/>
              <a:t>tahun</a:t>
            </a:r>
            <a:r>
              <a:rPr lang="en-US" sz="2000" b="1" dirty="0" smtClean="0"/>
              <a:t> </a:t>
            </a:r>
            <a:r>
              <a:rPr lang="id-ID" sz="2000" b="1" dirty="0" smtClean="0"/>
              <a:t>	</a:t>
            </a:r>
            <a:r>
              <a:rPr lang="en-US" sz="2000" b="1" dirty="0" smtClean="0"/>
              <a:t>:18.67BB+578.64</a:t>
            </a:r>
            <a:endParaRPr lang="id-ID" sz="2000" b="1" dirty="0" smtClean="0"/>
          </a:p>
          <a:p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err="1" smtClean="0">
                <a:solidFill>
                  <a:srgbClr val="FF0000"/>
                </a:solidFill>
              </a:rPr>
              <a:t>Maffeis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err="1" smtClean="0"/>
              <a:t>Laki</a:t>
            </a:r>
            <a:r>
              <a:rPr lang="en-US" sz="2000" b="1" dirty="0" smtClean="0"/>
              <a:t>-</a:t>
            </a:r>
            <a:r>
              <a:rPr lang="en-US" sz="2000" b="1" dirty="0" err="1" smtClean="0"/>
              <a:t>laki</a:t>
            </a:r>
            <a:r>
              <a:rPr lang="en-US" sz="2000" b="1" dirty="0" smtClean="0"/>
              <a:t> </a:t>
            </a:r>
            <a:r>
              <a:rPr lang="id-ID" sz="2000" b="1" dirty="0" smtClean="0"/>
              <a:t>	</a:t>
            </a:r>
          </a:p>
          <a:p>
            <a:r>
              <a:rPr lang="id-ID" sz="2000" b="1" dirty="0" smtClean="0"/>
              <a:t>	</a:t>
            </a:r>
            <a:r>
              <a:rPr lang="en-US" sz="2000" b="1" dirty="0" smtClean="0"/>
              <a:t>6-10 </a:t>
            </a:r>
            <a:r>
              <a:rPr lang="en-US" sz="2000" b="1" dirty="0" err="1" smtClean="0"/>
              <a:t>tahun</a:t>
            </a:r>
            <a:r>
              <a:rPr lang="en-US" sz="2000" b="1" dirty="0" smtClean="0"/>
              <a:t> :1287+28,6BB+23.6H-69.1A</a:t>
            </a:r>
            <a:br>
              <a:rPr lang="en-US" sz="2000" b="1" dirty="0" smtClean="0"/>
            </a:br>
            <a:r>
              <a:rPr lang="en-US" sz="2000" b="1" dirty="0" err="1" smtClean="0"/>
              <a:t>Perempuan</a:t>
            </a:r>
            <a:r>
              <a:rPr lang="en-US" sz="2000" b="1" dirty="0" smtClean="0"/>
              <a:t> </a:t>
            </a:r>
            <a:endParaRPr lang="id-ID" sz="2000" b="1" dirty="0" smtClean="0"/>
          </a:p>
          <a:p>
            <a:r>
              <a:rPr lang="id-ID" sz="2000" b="1" dirty="0" smtClean="0"/>
              <a:t>	</a:t>
            </a:r>
            <a:r>
              <a:rPr lang="en-US" sz="2000" b="1" dirty="0" smtClean="0"/>
              <a:t>6-10 tahun:1552+35.8BB+15.6H-36.3A</a:t>
            </a:r>
            <a:endParaRPr lang="en-US" sz="20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428604"/>
            <a:ext cx="8786874" cy="5697559"/>
          </a:xfrm>
        </p:spPr>
        <p:txBody>
          <a:bodyPr/>
          <a:lstStyle/>
          <a:p>
            <a:r>
              <a:rPr lang="id-ID" dirty="0" smtClean="0"/>
              <a:t>Total Energi Expenditure (TEE)</a:t>
            </a:r>
          </a:p>
          <a:p>
            <a:pPr>
              <a:buNone/>
            </a:pPr>
            <a:r>
              <a:rPr lang="id-ID" dirty="0" smtClean="0"/>
              <a:t>	</a:t>
            </a:r>
            <a:r>
              <a:rPr lang="id-ID" dirty="0" smtClean="0">
                <a:solidFill>
                  <a:srgbClr val="FF0000"/>
                </a:solidFill>
              </a:rPr>
              <a:t>BMR (60-75%) – EEA (15%-30%) + TEF (~ 10%)</a:t>
            </a:r>
          </a:p>
          <a:p>
            <a:pPr>
              <a:buNone/>
            </a:pPr>
            <a:r>
              <a:rPr lang="id-ID" sz="2400" dirty="0" smtClean="0"/>
              <a:t>Ket:	EEA	: Energy Expenditure of Activity</a:t>
            </a:r>
          </a:p>
          <a:p>
            <a:pPr>
              <a:buNone/>
            </a:pPr>
            <a:r>
              <a:rPr lang="id-ID" sz="2400" dirty="0" smtClean="0"/>
              <a:t>	  	TEF	: Thermal Effect of Food</a:t>
            </a:r>
          </a:p>
          <a:p>
            <a:pPr>
              <a:buNone/>
            </a:pPr>
            <a:r>
              <a:rPr lang="id-ID" sz="2400" dirty="0" smtClean="0"/>
              <a:t>		REE	: Penjumlahan BEE, thermogenesis, stress</a:t>
            </a:r>
          </a:p>
          <a:p>
            <a:pPr>
              <a:buNone/>
            </a:pPr>
            <a:r>
              <a:rPr lang="id-ID" sz="2400" dirty="0" smtClean="0"/>
              <a:t>			  hipermetabolik</a:t>
            </a:r>
          </a:p>
          <a:p>
            <a:pPr>
              <a:buNone/>
            </a:pPr>
            <a:endParaRPr lang="id-ID" sz="2400" dirty="0" smtClean="0"/>
          </a:p>
        </p:txBody>
      </p:sp>
      <p:sp>
        <p:nvSpPr>
          <p:cNvPr id="8" name="Rounded Rectangle 7"/>
          <p:cNvSpPr/>
          <p:nvPr/>
        </p:nvSpPr>
        <p:spPr>
          <a:xfrm>
            <a:off x="1357290" y="3643314"/>
            <a:ext cx="5786478" cy="121444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sz="2000" b="1" dirty="0" smtClean="0"/>
              <a:t>BMR </a:t>
            </a:r>
            <a:r>
              <a:rPr lang="el-GR" sz="2000" b="1" dirty="0" smtClean="0"/>
              <a:t>Σ</a:t>
            </a:r>
            <a:r>
              <a:rPr lang="id-ID" sz="2000" b="1" dirty="0" smtClean="0"/>
              <a:t> REE = Berbeda 10 %</a:t>
            </a:r>
          </a:p>
          <a:p>
            <a:pPr algn="ctr"/>
            <a:r>
              <a:rPr lang="id-ID" sz="2000" b="1" dirty="0" smtClean="0"/>
              <a:t>BMR </a:t>
            </a:r>
            <a:r>
              <a:rPr lang="id-ID" sz="2000" b="1" dirty="0" smtClean="0">
                <a:sym typeface="Wingdings" pitchFamily="2" charset="2"/>
              </a:rPr>
              <a:t> Fat Free Mass, menurun 2-3% per dekade laki2&gt;perempuan</a:t>
            </a:r>
            <a:endParaRPr lang="id-ID" sz="20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827584" y="1052736"/>
            <a:ext cx="7572428" cy="7143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sz="2400" dirty="0" smtClean="0"/>
              <a:t>The goal of caloric intake for most patient 25 – 35 kcal/day</a:t>
            </a:r>
          </a:p>
          <a:p>
            <a:pPr algn="ctr"/>
            <a:r>
              <a:rPr lang="id-ID" sz="2400" dirty="0" smtClean="0"/>
              <a:t>Atau 120 – 175 % BMR</a:t>
            </a:r>
            <a:endParaRPr lang="id-ID" sz="24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67544" y="2529770"/>
            <a:ext cx="8286808" cy="64633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CARA SINGKAT MEMPERKIRAKAN KEBUTUHAN KALORI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Tingkat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Aktivitas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&amp;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Beratnya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penyakit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/>
        </p:nvGraphicFramePr>
        <p:xfrm>
          <a:off x="467544" y="3284984"/>
          <a:ext cx="8286807" cy="1714512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2326703"/>
                <a:gridCol w="2529709"/>
                <a:gridCol w="2013493"/>
                <a:gridCol w="1416902"/>
              </a:tblGrid>
              <a:tr h="42862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/>
                        <a:t>Tujuan</a:t>
                      </a:r>
                      <a:r>
                        <a:rPr lang="en-US" sz="1800" b="1" dirty="0"/>
                        <a:t> BB</a:t>
                      </a:r>
                      <a:endParaRPr lang="en-U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/>
                        <a:t>ringan</a:t>
                      </a:r>
                      <a:endParaRPr lang="en-US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/>
                        <a:t>sedang</a:t>
                      </a:r>
                      <a:endParaRPr lang="en-U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/>
                        <a:t>berat</a:t>
                      </a:r>
                      <a:endParaRPr lang="en-US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862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/>
                        <a:t>Menurunkan</a:t>
                      </a:r>
                      <a:r>
                        <a:rPr lang="en-US" sz="1800" b="1" dirty="0"/>
                        <a:t> BB</a:t>
                      </a:r>
                      <a:endParaRPr lang="en-U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/>
                        <a:t>15 </a:t>
                      </a:r>
                      <a:r>
                        <a:rPr lang="en-US" sz="1800" b="1" dirty="0" err="1"/>
                        <a:t>kkal</a:t>
                      </a:r>
                      <a:r>
                        <a:rPr lang="en-US" sz="1800" b="1" dirty="0"/>
                        <a:t>/kg</a:t>
                      </a:r>
                      <a:endParaRPr lang="en-U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/>
                        <a:t>20 kkal/kg</a:t>
                      </a:r>
                      <a:endParaRPr lang="en-US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/>
                        <a:t>25 kkal/kg</a:t>
                      </a:r>
                      <a:endParaRPr lang="en-US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862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/>
                        <a:t>Mempertahankan</a:t>
                      </a:r>
                      <a:r>
                        <a:rPr lang="en-US" sz="1800" b="1" dirty="0"/>
                        <a:t> BB</a:t>
                      </a:r>
                      <a:endParaRPr lang="en-U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/>
                        <a:t>20 </a:t>
                      </a:r>
                      <a:r>
                        <a:rPr lang="en-US" sz="1800" b="1" dirty="0" err="1"/>
                        <a:t>kkal</a:t>
                      </a:r>
                      <a:r>
                        <a:rPr lang="en-US" sz="1800" b="1" dirty="0"/>
                        <a:t>/kg</a:t>
                      </a:r>
                      <a:endParaRPr lang="en-U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/>
                        <a:t>25 </a:t>
                      </a:r>
                      <a:r>
                        <a:rPr lang="en-US" sz="1800" b="1" dirty="0" err="1"/>
                        <a:t>kkal</a:t>
                      </a:r>
                      <a:r>
                        <a:rPr lang="en-US" sz="1800" b="1" dirty="0"/>
                        <a:t>/kg</a:t>
                      </a:r>
                      <a:endParaRPr lang="en-U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/>
                        <a:t>30 kkal/kg</a:t>
                      </a:r>
                      <a:endParaRPr lang="en-US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862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/>
                        <a:t>Meningkatkan</a:t>
                      </a:r>
                      <a:r>
                        <a:rPr lang="en-US" sz="1800" b="1" dirty="0"/>
                        <a:t> BB</a:t>
                      </a:r>
                      <a:endParaRPr lang="en-U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/>
                        <a:t>25 </a:t>
                      </a:r>
                      <a:r>
                        <a:rPr lang="en-US" sz="1800" b="1" dirty="0" err="1"/>
                        <a:t>kkal</a:t>
                      </a:r>
                      <a:r>
                        <a:rPr lang="en-US" sz="1800" b="1" dirty="0"/>
                        <a:t>/kg</a:t>
                      </a:r>
                      <a:endParaRPr lang="en-U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/>
                        <a:t>30 </a:t>
                      </a:r>
                      <a:r>
                        <a:rPr lang="en-US" sz="1800" b="1" dirty="0" err="1"/>
                        <a:t>kkal</a:t>
                      </a:r>
                      <a:r>
                        <a:rPr lang="en-US" sz="1800" b="1" dirty="0"/>
                        <a:t>/kg</a:t>
                      </a:r>
                      <a:endParaRPr lang="en-U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/>
                        <a:t>35 </a:t>
                      </a:r>
                      <a:r>
                        <a:rPr lang="en-US" sz="1800" b="1" dirty="0" err="1"/>
                        <a:t>kkal</a:t>
                      </a:r>
                      <a:r>
                        <a:rPr lang="en-US" sz="1800" b="1" dirty="0"/>
                        <a:t>/kg</a:t>
                      </a:r>
                      <a:endParaRPr lang="en-US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631</Words>
  <Application>Microsoft Office PowerPoint</Application>
  <PresentationFormat>On-screen Show (4:3)</PresentationFormat>
  <Paragraphs>253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Nutritional Requirements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Silmy</dc:creator>
  <cp:lastModifiedBy>Silmy</cp:lastModifiedBy>
  <cp:revision>3</cp:revision>
  <dcterms:created xsi:type="dcterms:W3CDTF">2014-03-26T10:00:37Z</dcterms:created>
  <dcterms:modified xsi:type="dcterms:W3CDTF">2014-04-28T09:09:37Z</dcterms:modified>
</cp:coreProperties>
</file>