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90" y="1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2/18/2020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2/18/2020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dirty="0"/>
              <a:pPr/>
              <a:t>2/18/2020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dirty="0"/>
              <a:pPr/>
              <a:t>2/18/2020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5586B75A-687E-405C-8A0B-8D00578BA2C3}" type="datetimeFigureOut">
              <a:rPr lang="en-US" dirty="0"/>
              <a:pPr/>
              <a:t>2/18/2020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5586B75A-687E-405C-8A0B-8D00578BA2C3}" type="datetimeFigureOut">
              <a:rPr lang="en-US" dirty="0"/>
              <a:pPr/>
              <a:t>2/18/2020</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2/18/2020</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2" name="Date Placeholder 1"/>
          <p:cNvSpPr>
            <a:spLocks noGrp="1"/>
          </p:cNvSpPr>
          <p:nvPr>
            <p:ph type="dt" sz="half" idx="10"/>
          </p:nvPr>
        </p:nvSpPr>
        <p:spPr/>
        <p:txBody>
          <a:bodyPr/>
          <a:lstStyle/>
          <a:p>
            <a:fld id="{5586B75A-687E-405C-8A0B-8D00578BA2C3}" type="datetimeFigureOut">
              <a:rPr lang="en-US" dirty="0"/>
              <a:pPr/>
              <a:t>2/18/2020</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86B75A-687E-405C-8A0B-8D00578BA2C3}" type="datetimeFigureOut">
              <a:rPr lang="en-US" dirty="0"/>
              <a:pPr/>
              <a:t>2/18/2020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smtClean="0"/>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2/18/2020</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8" name="Date Placeholder 7"/>
          <p:cNvSpPr>
            <a:spLocks noGrp="1"/>
          </p:cNvSpPr>
          <p:nvPr>
            <p:ph type="dt" sz="half" idx="10"/>
          </p:nvPr>
        </p:nvSpPr>
        <p:spPr/>
        <p:txBody>
          <a:bodyPr/>
          <a:lstStyle/>
          <a:p>
            <a:fld id="{5586B75A-687E-405C-8A0B-8D00578BA2C3}" type="datetimeFigureOut">
              <a:rPr lang="en-US" dirty="0"/>
              <a:pPr/>
              <a:t>2/18/2020</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5586B75A-687E-405C-8A0B-8D00578BA2C3}" type="datetimeFigureOut">
              <a:rPr lang="en-US" dirty="0"/>
              <a:pPr/>
              <a:t>2/18/2020</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TIPE DARI FRANCHISE</a:t>
            </a:r>
            <a:endParaRPr lang="en-US"/>
          </a:p>
        </p:txBody>
      </p:sp>
      <p:sp>
        <p:nvSpPr>
          <p:cNvPr id="3" name="Subtitle 2"/>
          <p:cNvSpPr>
            <a:spLocks noGrp="1"/>
          </p:cNvSpPr>
          <p:nvPr>
            <p:ph type="subTitle" idx="1"/>
          </p:nvPr>
        </p:nvSpPr>
        <p:spPr/>
        <p:txBody>
          <a:bodyPr/>
          <a:lstStyle/>
          <a:p>
            <a:r>
              <a:rPr lang="en-US" smtClean="0"/>
              <a:t>Franchise Management</a:t>
            </a:r>
            <a:endParaRPr lang="en-US"/>
          </a:p>
        </p:txBody>
      </p:sp>
    </p:spTree>
    <p:extLst>
      <p:ext uri="{BB962C8B-B14F-4D97-AF65-F5344CB8AC3E}">
        <p14:creationId xmlns:p14="http://schemas.microsoft.com/office/powerpoint/2010/main" val="33082556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Product Distribution Franchising (Traditional Franchising)</a:t>
            </a:r>
          </a:p>
        </p:txBody>
      </p:sp>
      <p:sp>
        <p:nvSpPr>
          <p:cNvPr id="3" name="Content Placeholder 2"/>
          <p:cNvSpPr>
            <a:spLocks noGrp="1"/>
          </p:cNvSpPr>
          <p:nvPr>
            <p:ph idx="1"/>
          </p:nvPr>
        </p:nvSpPr>
        <p:spPr/>
        <p:txBody>
          <a:bodyPr/>
          <a:lstStyle/>
          <a:p>
            <a:r>
              <a:rPr lang="en-US"/>
              <a:t>Dalam waralaba tradisional, itu adalah produk yang diproduksi atau dipasok oleh pemilik waralaba yang menjadi pusat perhatian, bukan sistem pemilik waralaba tentang bagaimana bisnis harus dilakukan. Pembuat lisensi untuk pemegang waralaba hak untuk menjual atau mendistribusikan produk tertentu menggunakan merek dagang, nama dagang, dan logo franchisor. Jika dalam format bisnis waralaba, bisnis franchisee hanya diketahui dengan tanda yang dibagikannya dengan franchisor dan franchisee lainnya, dalam franchise tradisional franchisee dimaksudkan untuk memiliki identitas lokal </a:t>
            </a:r>
            <a:r>
              <a:rPr lang="en-US"/>
              <a:t>sendiri</a:t>
            </a:r>
            <a:r>
              <a:rPr lang="en-US" smtClean="0"/>
              <a:t>.</a:t>
            </a:r>
          </a:p>
          <a:p>
            <a:r>
              <a:rPr lang="en-US"/>
              <a:t>Waralaba tradisional umumnya ditemukan di dealer mobil, truk, rumah mobil, dan peralatan pertanian; pompa bensin; aksesoris otomotif; dan distributor soda dan bir di mana pewaralaba umumnya diharuskan untuk menyediakan layanan pra-penjualan atau purnajual untuk produk-produk buatan pemilik waralaba</a:t>
            </a:r>
          </a:p>
        </p:txBody>
      </p:sp>
    </p:spTree>
    <p:extLst>
      <p:ext uri="{BB962C8B-B14F-4D97-AF65-F5344CB8AC3E}">
        <p14:creationId xmlns:p14="http://schemas.microsoft.com/office/powerpoint/2010/main" val="19208286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Business </a:t>
            </a:r>
            <a:r>
              <a:rPr lang="en-US" b="1"/>
              <a:t>Format </a:t>
            </a:r>
            <a:r>
              <a:rPr lang="en-US" b="1" smtClean="0"/>
              <a:t>Franchise</a:t>
            </a:r>
            <a:endParaRPr lang="en-US" b="1"/>
          </a:p>
        </p:txBody>
      </p:sp>
      <p:sp>
        <p:nvSpPr>
          <p:cNvPr id="3" name="Content Placeholder 2"/>
          <p:cNvSpPr>
            <a:spLocks noGrp="1"/>
          </p:cNvSpPr>
          <p:nvPr>
            <p:ph idx="1"/>
          </p:nvPr>
        </p:nvSpPr>
        <p:spPr/>
        <p:txBody>
          <a:bodyPr/>
          <a:lstStyle/>
          <a:p>
            <a:r>
              <a:rPr lang="en-US"/>
              <a:t>Dalam format waralaba bisnis, franchisor melisensikan kepada franchisee nama dagang dan merek layanannya bersama dengan sistemnya untuk mengirimkan produk dan layanan di bawah merek franchisor. Waralaba dikenal oleh konsumen dengan nama berlisensi yang dibagikan dengan pemilik waralaba dan franchisee lain </a:t>
            </a:r>
            <a:r>
              <a:rPr lang="en-US"/>
              <a:t>dalam </a:t>
            </a:r>
            <a:r>
              <a:rPr lang="en-US" smtClean="0"/>
              <a:t>system</a:t>
            </a:r>
          </a:p>
          <a:p>
            <a:r>
              <a:rPr lang="en-US"/>
              <a:t>Franchisor </a:t>
            </a:r>
            <a:r>
              <a:rPr lang="en-US" smtClean="0"/>
              <a:t>menganut format bisnis ini menentukan </a:t>
            </a:r>
            <a:r>
              <a:rPr lang="en-US"/>
              <a:t>tampilan dan </a:t>
            </a:r>
            <a:r>
              <a:rPr lang="en-US"/>
              <a:t>nuansa </a:t>
            </a:r>
            <a:r>
              <a:rPr lang="en-US" smtClean="0"/>
              <a:t>bisnis yang ingin dibuat. </a:t>
            </a:r>
            <a:r>
              <a:rPr lang="en-US"/>
              <a:t>Mereka memberikan franchisee dengan desain dan dekorasi untuk bisnis mereka, menentukan furnitur, perlengkapan, dan peralatan yang akan digunakan franchisee. </a:t>
            </a:r>
            <a:endParaRPr lang="en-US"/>
          </a:p>
        </p:txBody>
      </p:sp>
    </p:spTree>
    <p:extLst>
      <p:ext uri="{BB962C8B-B14F-4D97-AF65-F5344CB8AC3E}">
        <p14:creationId xmlns:p14="http://schemas.microsoft.com/office/powerpoint/2010/main" val="593889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Jenis-jenis </a:t>
            </a:r>
            <a:r>
              <a:rPr lang="en-US" smtClean="0"/>
              <a:t>Franchising</a:t>
            </a:r>
            <a:endParaRPr lang="en-US"/>
          </a:p>
        </p:txBody>
      </p:sp>
      <p:sp>
        <p:nvSpPr>
          <p:cNvPr id="3" name="Content Placeholder 2"/>
          <p:cNvSpPr>
            <a:spLocks noGrp="1"/>
          </p:cNvSpPr>
          <p:nvPr>
            <p:ph idx="1"/>
          </p:nvPr>
        </p:nvSpPr>
        <p:spPr/>
        <p:txBody>
          <a:bodyPr/>
          <a:lstStyle/>
          <a:p>
            <a:r>
              <a:rPr lang="en-US">
                <a:solidFill>
                  <a:schemeClr val="tx1"/>
                </a:solidFill>
              </a:rPr>
              <a:t>Menurut international Franchise Accociation, secara umum terdapat beberapa bentuk format bisnis waralaba.</a:t>
            </a:r>
          </a:p>
          <a:p>
            <a:pPr marL="457200" indent="-457200">
              <a:buFont typeface="+mj-lt"/>
              <a:buAutoNum type="arabicPeriod"/>
            </a:pPr>
            <a:r>
              <a:rPr lang="en-US" smtClean="0">
                <a:solidFill>
                  <a:schemeClr val="tx1"/>
                </a:solidFill>
              </a:rPr>
              <a:t>Unit </a:t>
            </a:r>
            <a:r>
              <a:rPr lang="en-US">
                <a:solidFill>
                  <a:schemeClr val="tx1"/>
                </a:solidFill>
              </a:rPr>
              <a:t>franchising</a:t>
            </a:r>
          </a:p>
          <a:p>
            <a:pPr marL="457200" indent="-457200">
              <a:buFont typeface="+mj-lt"/>
              <a:buAutoNum type="arabicPeriod"/>
            </a:pPr>
            <a:r>
              <a:rPr lang="en-US" smtClean="0">
                <a:solidFill>
                  <a:schemeClr val="tx1"/>
                </a:solidFill>
              </a:rPr>
              <a:t>Area </a:t>
            </a:r>
            <a:r>
              <a:rPr lang="en-US">
                <a:solidFill>
                  <a:schemeClr val="tx1"/>
                </a:solidFill>
              </a:rPr>
              <a:t>development franchising</a:t>
            </a:r>
          </a:p>
          <a:p>
            <a:pPr marL="457200" indent="-457200">
              <a:buFont typeface="+mj-lt"/>
              <a:buAutoNum type="arabicPeriod"/>
            </a:pPr>
            <a:r>
              <a:rPr lang="en-US" smtClean="0">
                <a:solidFill>
                  <a:schemeClr val="tx1"/>
                </a:solidFill>
              </a:rPr>
              <a:t>Subfranchising</a:t>
            </a:r>
            <a:endParaRPr lang="en-US">
              <a:solidFill>
                <a:schemeClr val="tx1"/>
              </a:solidFill>
            </a:endParaRPr>
          </a:p>
          <a:p>
            <a:pPr marL="457200" indent="-457200">
              <a:buFont typeface="+mj-lt"/>
              <a:buAutoNum type="arabicPeriod"/>
            </a:pPr>
            <a:r>
              <a:rPr lang="en-US" smtClean="0">
                <a:solidFill>
                  <a:schemeClr val="tx1"/>
                </a:solidFill>
              </a:rPr>
              <a:t>Coversion </a:t>
            </a:r>
            <a:r>
              <a:rPr lang="en-US">
                <a:solidFill>
                  <a:schemeClr val="tx1"/>
                </a:solidFill>
              </a:rPr>
              <a:t>or affiliation franchising</a:t>
            </a:r>
          </a:p>
          <a:p>
            <a:pPr marL="457200" indent="-457200">
              <a:buFont typeface="+mj-lt"/>
              <a:buAutoNum type="arabicPeriod"/>
            </a:pPr>
            <a:r>
              <a:rPr lang="en-US" smtClean="0">
                <a:solidFill>
                  <a:schemeClr val="tx1"/>
                </a:solidFill>
              </a:rPr>
              <a:t>Nontraditional </a:t>
            </a:r>
            <a:r>
              <a:rPr lang="en-US">
                <a:solidFill>
                  <a:schemeClr val="tx1"/>
                </a:solidFill>
              </a:rPr>
              <a:t>franchising</a:t>
            </a:r>
            <a:endParaRPr lang="en-US" dirty="0">
              <a:solidFill>
                <a:schemeClr val="tx1"/>
              </a:solidFill>
            </a:endParaRPr>
          </a:p>
        </p:txBody>
      </p:sp>
    </p:spTree>
    <p:extLst>
      <p:ext uri="{BB962C8B-B14F-4D97-AF65-F5344CB8AC3E}">
        <p14:creationId xmlns:p14="http://schemas.microsoft.com/office/powerpoint/2010/main" val="1892774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2400" b="1">
                <a:solidFill>
                  <a:schemeClr val="tx1"/>
                </a:solidFill>
              </a:rPr>
              <a:t>Unit Franchising</a:t>
            </a:r>
          </a:p>
          <a:p>
            <a:pPr marL="0" indent="0">
              <a:buNone/>
            </a:pPr>
            <a:r>
              <a:rPr lang="en-US">
                <a:solidFill>
                  <a:schemeClr val="tx1"/>
                </a:solidFill>
              </a:rPr>
              <a:t>Bentuk waralaba ini adalah yang paling umum. Dalam unit franchise,pewaralaba memberikan hak kepada terwaralaba menjalankan sejumlah satu (single) bisnis waralabanya dalam lokasi/daerah yang telah ditentukan. Ada 2 pihak yang berkepentingan dalam bentuk ini, yaitu pewaralaba dan </a:t>
            </a:r>
            <a:r>
              <a:rPr lang="en-US">
                <a:solidFill>
                  <a:schemeClr val="tx1"/>
                </a:solidFill>
              </a:rPr>
              <a:t>Terwaralaba</a:t>
            </a:r>
            <a:r>
              <a:rPr lang="en-US" smtClean="0">
                <a:solidFill>
                  <a:schemeClr val="tx1"/>
                </a:solidFill>
              </a:rPr>
              <a:t>.</a:t>
            </a:r>
          </a:p>
          <a:p>
            <a:pPr marL="0" indent="0">
              <a:buNone/>
            </a:pPr>
            <a:r>
              <a:rPr lang="en-US" smtClean="0">
                <a:solidFill>
                  <a:schemeClr val="tx1"/>
                </a:solidFill>
              </a:rPr>
              <a:t>Dalam tipe ini terdapat 2 macam kepemilikan yaitu :</a:t>
            </a:r>
          </a:p>
          <a:p>
            <a:pPr marL="457200" indent="-457200">
              <a:buFont typeface="+mj-lt"/>
              <a:buAutoNum type="arabicPeriod"/>
            </a:pPr>
            <a:r>
              <a:rPr lang="en-US" b="1">
                <a:solidFill>
                  <a:schemeClr val="tx1"/>
                </a:solidFill>
              </a:rPr>
              <a:t>Single Unit </a:t>
            </a:r>
            <a:r>
              <a:rPr lang="en-US" b="1">
                <a:solidFill>
                  <a:schemeClr val="tx1"/>
                </a:solidFill>
              </a:rPr>
              <a:t>Franchise </a:t>
            </a:r>
            <a:r>
              <a:rPr lang="en-US" b="1" smtClean="0">
                <a:solidFill>
                  <a:schemeClr val="tx1"/>
                </a:solidFill>
              </a:rPr>
              <a:t>Ownership</a:t>
            </a:r>
          </a:p>
          <a:p>
            <a:pPr marL="457200" indent="-457200">
              <a:buFont typeface="+mj-lt"/>
              <a:buAutoNum type="arabicPeriod"/>
            </a:pPr>
            <a:r>
              <a:rPr lang="en-US" b="1" smtClean="0">
                <a:solidFill>
                  <a:schemeClr val="tx1"/>
                </a:solidFill>
              </a:rPr>
              <a:t>Multi-Unit </a:t>
            </a:r>
            <a:r>
              <a:rPr lang="en-US" b="1">
                <a:solidFill>
                  <a:schemeClr val="tx1"/>
                </a:solidFill>
              </a:rPr>
              <a:t>Franchise Ownership</a:t>
            </a:r>
            <a:endParaRPr lang="en-US">
              <a:solidFill>
                <a:schemeClr val="tx1"/>
              </a:solidFill>
            </a:endParaRPr>
          </a:p>
          <a:p>
            <a:endParaRPr lang="en-US"/>
          </a:p>
        </p:txBody>
      </p:sp>
      <p:pic>
        <p:nvPicPr>
          <p:cNvPr id="4" name="Picture 3"/>
          <p:cNvPicPr>
            <a:picLocks noChangeAspect="1"/>
          </p:cNvPicPr>
          <p:nvPr/>
        </p:nvPicPr>
        <p:blipFill>
          <a:blip r:embed="rId2"/>
          <a:stretch>
            <a:fillRect/>
          </a:stretch>
        </p:blipFill>
        <p:spPr>
          <a:xfrm>
            <a:off x="160428" y="1123836"/>
            <a:ext cx="3170601" cy="4860911"/>
          </a:xfrm>
          <a:prstGeom prst="rect">
            <a:avLst/>
          </a:prstGeom>
        </p:spPr>
      </p:pic>
    </p:spTree>
    <p:extLst>
      <p:ext uri="{BB962C8B-B14F-4D97-AF65-F5344CB8AC3E}">
        <p14:creationId xmlns:p14="http://schemas.microsoft.com/office/powerpoint/2010/main" val="1235959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400" b="1">
                <a:solidFill>
                  <a:schemeClr val="tx1"/>
                </a:solidFill>
              </a:rPr>
              <a:t>Area Development Franchising</a:t>
            </a:r>
          </a:p>
          <a:p>
            <a:pPr marL="0" indent="0">
              <a:lnSpc>
                <a:spcPct val="100000"/>
              </a:lnSpc>
              <a:buNone/>
            </a:pPr>
            <a:r>
              <a:rPr lang="en-US">
                <a:solidFill>
                  <a:schemeClr val="tx1"/>
                </a:solidFill>
              </a:rPr>
              <a:t>Dalam area development franchising, pewaralaba memberikan hak kepada terwaralaba (disebut area developer) suatu daerah tertentu yang harus dikembangkan. Terwaralaba tersebut memiliki hak dan kewajiban untuk membuka dan mengoperasikan sendiri jumlah unit waralaba tertentu sesuai dengan jadwal rencana pengembangan yang telah ditetapkan sebelumnya. Biasanya, jika target jadwal rencana pengembangan waralaba yang bersangkutan tidak tercapai, pewaralaba akan memutuskan kontrak perjanjian pengembangan waralaba yang bersangkutan tidak tercapai, pewaralaba akan memutuskan kontrak perjanjian pengembangan waralaba pada daerah tersebut. Walau begitu, unit waralaba yang telah berdiri tetap dapat dioperasikan oleh terwaralaba. Ada 2 pihak yang berkepentingan dalam bentuk ini, yaitu Pewaralaba dan Terwaralaba.</a:t>
            </a:r>
          </a:p>
          <a:p>
            <a:endParaRPr lang="en-US"/>
          </a:p>
        </p:txBody>
      </p:sp>
      <p:pic>
        <p:nvPicPr>
          <p:cNvPr id="5" name="Picture 4"/>
          <p:cNvPicPr>
            <a:picLocks noChangeAspect="1"/>
          </p:cNvPicPr>
          <p:nvPr/>
        </p:nvPicPr>
        <p:blipFill>
          <a:blip r:embed="rId2"/>
          <a:stretch>
            <a:fillRect/>
          </a:stretch>
        </p:blipFill>
        <p:spPr>
          <a:xfrm>
            <a:off x="59268" y="1003494"/>
            <a:ext cx="3288843" cy="4981253"/>
          </a:xfrm>
          <a:prstGeom prst="rect">
            <a:avLst/>
          </a:prstGeom>
        </p:spPr>
      </p:pic>
    </p:spTree>
    <p:extLst>
      <p:ext uri="{BB962C8B-B14F-4D97-AF65-F5344CB8AC3E}">
        <p14:creationId xmlns:p14="http://schemas.microsoft.com/office/powerpoint/2010/main" val="34784354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400" b="1">
                <a:solidFill>
                  <a:schemeClr val="tx1"/>
                </a:solidFill>
              </a:rPr>
              <a:t>Area Development Franchising</a:t>
            </a:r>
          </a:p>
          <a:p>
            <a:pPr marL="0" indent="0">
              <a:lnSpc>
                <a:spcPct val="100000"/>
              </a:lnSpc>
              <a:buNone/>
            </a:pPr>
            <a:r>
              <a:rPr lang="en-US">
                <a:solidFill>
                  <a:schemeClr val="tx1"/>
                </a:solidFill>
              </a:rPr>
              <a:t>Dalam area development franchising, pewaralaba memberikan hak kepada terwaralaba (disebut area developer) suatu daerah tertentu yang harus dikembangkan. Terwaralaba tersebut memiliki hak dan kewajiban untuk membuka dan mengoperasikan sendiri jumlah unit waralaba tertentu sesuai dengan jadwal rencana pengembangan yang telah ditetapkan sebelumnya. Biasanya, jika target jadwal rencana pengembangan waralaba yang bersangkutan tidak tercapai, pewaralaba akan memutuskan kontrak perjanjian pengembangan waralaba yang bersangkutan tidak tercapai, pewaralaba akan memutuskan kontrak perjanjian pengembangan waralaba pada daerah tersebut. Walau begitu, unit waralaba yang telah berdiri tetap dapat dioperasikan oleh terwaralaba. Ada 2 pihak yang berkepentingan dalam bentuk ini, yaitu Pewaralaba dan Terwaralaba.</a:t>
            </a:r>
          </a:p>
          <a:p>
            <a:endParaRPr lang="en-US"/>
          </a:p>
        </p:txBody>
      </p:sp>
      <p:pic>
        <p:nvPicPr>
          <p:cNvPr id="5" name="Picture 4"/>
          <p:cNvPicPr>
            <a:picLocks noChangeAspect="1"/>
          </p:cNvPicPr>
          <p:nvPr/>
        </p:nvPicPr>
        <p:blipFill>
          <a:blip r:embed="rId2"/>
          <a:stretch>
            <a:fillRect/>
          </a:stretch>
        </p:blipFill>
        <p:spPr>
          <a:xfrm>
            <a:off x="59268" y="1003494"/>
            <a:ext cx="3288843" cy="4981253"/>
          </a:xfrm>
          <a:prstGeom prst="rect">
            <a:avLst/>
          </a:prstGeom>
        </p:spPr>
      </p:pic>
    </p:spTree>
    <p:extLst>
      <p:ext uri="{BB962C8B-B14F-4D97-AF65-F5344CB8AC3E}">
        <p14:creationId xmlns:p14="http://schemas.microsoft.com/office/powerpoint/2010/main" val="439209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pPr>
              <a:lnSpc>
                <a:spcPct val="150000"/>
              </a:lnSpc>
            </a:pPr>
            <a:r>
              <a:rPr lang="en-US" sz="2600" b="1">
                <a:solidFill>
                  <a:schemeClr val="tx1"/>
                </a:solidFill>
              </a:rPr>
              <a:t>Subfranchising</a:t>
            </a:r>
            <a:r>
              <a:rPr lang="en-US"/>
              <a:t/>
            </a:r>
            <a:br>
              <a:rPr lang="en-US"/>
            </a:br>
            <a:r>
              <a:rPr lang="en-US"/>
              <a:t>Subfranchising, kadang disebut juga master franchising, sifatnya mirip dengan area development franchising, hanya saja bentuk waralaba ini melibatkan 3 pihak. Perbedaannya adalah, pada bentuk waralaba ini franchisee memiliki pilihan antara membuka sendiri unit waralabanya atau menjual kembali unit waralaba (sub franchising) kepada pihak lain (ke-3), selama tujuan pengembangan waralaba dalam suatu daerah dapat tercapai. Bentuk kesepakatan ini umum digunakan oleh sistem waralaba internasional (terutama pewaralaba Amerika Serikat), biasanya disebut dengan “master franchising”, dan franchisee sebagai sub franchisor disebut sebagai “master franchisee”.</a:t>
            </a:r>
            <a:endParaRPr lang="en-US"/>
          </a:p>
        </p:txBody>
      </p:sp>
      <p:pic>
        <p:nvPicPr>
          <p:cNvPr id="1026" name="Picture 2" descr="Hasil gambar untuk Subfranchis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75" y="1661922"/>
            <a:ext cx="3235569" cy="3525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5287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nSpc>
                <a:spcPct val="150000"/>
              </a:lnSpc>
            </a:pPr>
            <a:r>
              <a:rPr lang="en-US" b="1"/>
              <a:t>Affiliation or Conversion Franchising</a:t>
            </a:r>
            <a:r>
              <a:rPr lang="en-US"/>
              <a:t/>
            </a:r>
            <a:br>
              <a:rPr lang="en-US"/>
            </a:br>
            <a:r>
              <a:rPr lang="en-US"/>
              <a:t>Bentuk waralaba ini terjadi jika seorang pemilik dari suatu bisnis yang telah berjalan ingin berafiliasi dengan suatu jaringan waralaba yang telah terkenal. Tujuannya adalah agar bisnis tersebut dapat memanfaatkan keuntungan dari merek terkenal dan juga sistem operasi dari jejaring waralaba yang bersangkutan. Dalam affiliation franchising ini, terwaralaba biasanya diperbolehkan untuk tetap menggunakan merek lama yang telah mereka miliki diikuti dengan merek terkenal dari sang pewaralaba. Bentuk waralaba ini banyak diterapkan di industri perhotelan.</a:t>
            </a:r>
            <a:endParaRPr lang="en-US"/>
          </a:p>
        </p:txBody>
      </p:sp>
      <p:pic>
        <p:nvPicPr>
          <p:cNvPr id="4" name="Picture 3"/>
          <p:cNvPicPr>
            <a:picLocks noChangeAspect="1"/>
          </p:cNvPicPr>
          <p:nvPr/>
        </p:nvPicPr>
        <p:blipFill>
          <a:blip r:embed="rId2"/>
          <a:stretch>
            <a:fillRect/>
          </a:stretch>
        </p:blipFill>
        <p:spPr>
          <a:xfrm>
            <a:off x="297910" y="2043186"/>
            <a:ext cx="2857500" cy="2152650"/>
          </a:xfrm>
          <a:prstGeom prst="rect">
            <a:avLst/>
          </a:prstGeom>
        </p:spPr>
      </p:pic>
    </p:spTree>
    <p:extLst>
      <p:ext uri="{BB962C8B-B14F-4D97-AF65-F5344CB8AC3E}">
        <p14:creationId xmlns:p14="http://schemas.microsoft.com/office/powerpoint/2010/main" val="38880092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nSpc>
                <a:spcPct val="150000"/>
              </a:lnSpc>
            </a:pPr>
            <a:r>
              <a:rPr lang="en-US" b="1"/>
              <a:t>Nontraditional Franchising</a:t>
            </a:r>
            <a:r>
              <a:rPr lang="en-US"/>
              <a:t/>
            </a:r>
            <a:br>
              <a:rPr lang="en-US"/>
            </a:br>
            <a:r>
              <a:rPr lang="en-US"/>
              <a:t>Pada bentuk waraba ini, pewaralaba menjual waralabanya untuk ditempatkan pada tempat-tempat tertentu yang khusus. Misalkan, suatu unit waralaba yang dijual didalam lokasi bisnis (mis: ritel) milik orang lain. Dalam hal ini pewaralaba membuat 2 perjanjian, yaitu perjanjian dengan terwaralaba dan perjanjian dengan pemilik bisnis.</a:t>
            </a:r>
            <a:endParaRPr lang="en-US"/>
          </a:p>
        </p:txBody>
      </p:sp>
      <p:pic>
        <p:nvPicPr>
          <p:cNvPr id="2050" name="Picture 2" descr="Hasil gambar untuk Nontraditional Franchis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459" y="2357627"/>
            <a:ext cx="3200401" cy="2133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8351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Product And Trade Name Franchising </a:t>
            </a:r>
            <a:endParaRPr lang="en-US" b="1"/>
          </a:p>
        </p:txBody>
      </p:sp>
      <p:sp>
        <p:nvSpPr>
          <p:cNvPr id="3" name="Content Placeholder 2"/>
          <p:cNvSpPr>
            <a:spLocks noGrp="1"/>
          </p:cNvSpPr>
          <p:nvPr>
            <p:ph idx="1"/>
          </p:nvPr>
        </p:nvSpPr>
        <p:spPr/>
        <p:txBody>
          <a:bodyPr/>
          <a:lstStyle/>
          <a:p>
            <a:pPr>
              <a:lnSpc>
                <a:spcPct val="150000"/>
              </a:lnSpc>
            </a:pPr>
            <a:r>
              <a:rPr lang="en-US">
                <a:solidFill>
                  <a:schemeClr val="tx2">
                    <a:lumMod val="10000"/>
                  </a:schemeClr>
                </a:solidFill>
              </a:rPr>
              <a:t>Waralaba produk dan nama dagang adalah </a:t>
            </a:r>
            <a:r>
              <a:rPr lang="en-US">
                <a:solidFill>
                  <a:schemeClr val="tx2">
                    <a:lumMod val="10000"/>
                  </a:schemeClr>
                </a:solidFill>
              </a:rPr>
              <a:t>lisensi </a:t>
            </a:r>
            <a:r>
              <a:rPr lang="en-US" smtClean="0">
                <a:solidFill>
                  <a:schemeClr val="tx2">
                    <a:lumMod val="10000"/>
                  </a:schemeClr>
                </a:solidFill>
              </a:rPr>
              <a:t>yang dipegang oleh franchisee </a:t>
            </a:r>
            <a:r>
              <a:rPr lang="en-US">
                <a:solidFill>
                  <a:schemeClr val="tx2">
                    <a:lumMod val="10000"/>
                  </a:schemeClr>
                </a:solidFill>
              </a:rPr>
              <a:t>atau dealer untuk menjual atau mendistribusikan produk tertentu menggunakan merek dagang, nama dagang, dan logo franchisor. Bentuk standar waralaba </a:t>
            </a:r>
            <a:r>
              <a:rPr lang="en-US">
                <a:solidFill>
                  <a:schemeClr val="tx2">
                    <a:lumMod val="10000"/>
                  </a:schemeClr>
                </a:solidFill>
              </a:rPr>
              <a:t>termasuk </a:t>
            </a:r>
            <a:r>
              <a:rPr lang="en-US" b="1" smtClean="0">
                <a:solidFill>
                  <a:schemeClr val="tx2">
                    <a:lumMod val="10000"/>
                  </a:schemeClr>
                </a:solidFill>
              </a:rPr>
              <a:t>Waralaba Produk (Product Franchise), </a:t>
            </a:r>
            <a:r>
              <a:rPr lang="en-US" b="1" smtClean="0">
                <a:solidFill>
                  <a:schemeClr val="tx1"/>
                </a:solidFill>
              </a:rPr>
              <a:t>Waralaba Tradisional (Traditional Franchise)</a:t>
            </a:r>
            <a:r>
              <a:rPr lang="en-US" b="1" smtClean="0">
                <a:solidFill>
                  <a:schemeClr val="tx2">
                    <a:lumMod val="10000"/>
                  </a:schemeClr>
                </a:solidFill>
              </a:rPr>
              <a:t>, dan Waralaba Format Bisnis (Business Format Franchise).</a:t>
            </a:r>
          </a:p>
          <a:p>
            <a:endParaRPr lang="en-US"/>
          </a:p>
        </p:txBody>
      </p:sp>
    </p:spTree>
    <p:extLst>
      <p:ext uri="{BB962C8B-B14F-4D97-AF65-F5344CB8AC3E}">
        <p14:creationId xmlns:p14="http://schemas.microsoft.com/office/powerpoint/2010/main" val="24878007"/>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docProps/app.xml><?xml version="1.0" encoding="utf-8"?>
<Properties xmlns="http://schemas.openxmlformats.org/officeDocument/2006/extended-properties" xmlns:vt="http://schemas.openxmlformats.org/officeDocument/2006/docPropsVTypes">
  <Template>TM03457475[[fn=Frame]]</Template>
  <TotalTime>79</TotalTime>
  <Words>839</Words>
  <Application>Microsoft Office PowerPoint</Application>
  <PresentationFormat>Widescreen</PresentationFormat>
  <Paragraphs>29</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Corbel</vt:lpstr>
      <vt:lpstr>Wingdings 2</vt:lpstr>
      <vt:lpstr>Frame</vt:lpstr>
      <vt:lpstr>TIPE DARI FRANCHISE</vt:lpstr>
      <vt:lpstr>Jenis-jenis Franchising</vt:lpstr>
      <vt:lpstr>PowerPoint Presentation</vt:lpstr>
      <vt:lpstr>PowerPoint Presentation</vt:lpstr>
      <vt:lpstr>PowerPoint Presentation</vt:lpstr>
      <vt:lpstr>PowerPoint Presentation</vt:lpstr>
      <vt:lpstr>PowerPoint Presentation</vt:lpstr>
      <vt:lpstr>PowerPoint Presentation</vt:lpstr>
      <vt:lpstr>Product And Trade Name Franchising </vt:lpstr>
      <vt:lpstr>Product Distribution Franchising (Traditional Franchising)</vt:lpstr>
      <vt:lpstr>Business Format Franchise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TIPE DARI FRANCHISE</dc:title>
  <dc:creator>AGUNG</dc:creator>
  <cp:lastModifiedBy>AGUNG</cp:lastModifiedBy>
  <cp:revision>7</cp:revision>
  <dcterms:created xsi:type="dcterms:W3CDTF">2020-02-18T09:56:22Z</dcterms:created>
  <dcterms:modified xsi:type="dcterms:W3CDTF">2020-02-18T11:15:44Z</dcterms:modified>
</cp:coreProperties>
</file>