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66" r:id="rId4"/>
    <p:sldId id="267" r:id="rId5"/>
    <p:sldId id="268" r:id="rId6"/>
    <p:sldId id="258" r:id="rId7"/>
    <p:sldId id="259" r:id="rId8"/>
    <p:sldId id="260" r:id="rId9"/>
    <p:sldId id="261" r:id="rId10"/>
    <p:sldId id="262" r:id="rId11"/>
    <p:sldId id="263" r:id="rId12"/>
    <p:sldId id="264" r:id="rId13"/>
    <p:sldId id="265"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4" d="100"/>
          <a:sy n="74" d="100"/>
        </p:scale>
        <p:origin x="-582"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605951" y="5956137"/>
            <a:ext cx="2844800" cy="365125"/>
          </a:xfrm>
        </p:spPr>
        <p:txBody>
          <a:bodyPr/>
          <a:lstStyle>
            <a:lvl1pPr>
              <a:defRPr>
                <a:solidFill>
                  <a:schemeClr val="accent1">
                    <a:lumMod val="75000"/>
                    <a:lumOff val="25000"/>
                  </a:schemeClr>
                </a:solidFill>
              </a:defRPr>
            </a:lvl1pPr>
          </a:lstStyle>
          <a:p>
            <a:fld id="{B61BEF0D-F0BB-DE4B-95CE-6DB70DBA9567}" type="datetimeFigureOut">
              <a:rPr lang="en-US" dirty="0"/>
              <a:pPr/>
              <a:t>4/8/2020</a:t>
            </a:fld>
            <a:endParaRPr lang="en-US" dirty="0"/>
          </a:p>
        </p:txBody>
      </p:sp>
      <p:sp>
        <p:nvSpPr>
          <p:cNvPr id="5" name="Footer Placeholder 4"/>
          <p:cNvSpPr>
            <a:spLocks noGrp="1"/>
          </p:cNvSpPr>
          <p:nvPr>
            <p:ph type="ftr" sz="quarter" idx="11"/>
          </p:nvPr>
        </p:nvSpPr>
        <p:spPr>
          <a:xfrm>
            <a:off x="581192" y="5951811"/>
            <a:ext cx="6917210" cy="365125"/>
          </a:xfrm>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a:xfrm>
            <a:off x="10558300" y="5956137"/>
            <a:ext cx="1016440" cy="365125"/>
          </a:xfrm>
        </p:spPr>
        <p:txBody>
          <a:bodyPr/>
          <a:lstStyle>
            <a:lvl1pPr>
              <a:defRPr>
                <a:solidFill>
                  <a:schemeClr val="accent1">
                    <a:lumMod val="75000"/>
                    <a:lumOff val="25000"/>
                  </a:schemeClr>
                </a:solidFill>
              </a:defRPr>
            </a:lvl1p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8" name="Rectangle 7"/>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9" name="Title 1"/>
          <p:cNvSpPr>
            <a:spLocks noGrp="1"/>
          </p:cNvSpPr>
          <p:nvPr>
            <p:ph type="title"/>
          </p:nvPr>
        </p:nvSpPr>
        <p:spPr>
          <a:xfrm>
            <a:off x="581192" y="702156"/>
            <a:ext cx="11029616" cy="1013800"/>
          </a:xfrm>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a:spLocks noChangeAspect="1"/>
          </p:cNvSpPr>
          <p:nvPr/>
        </p:nvSpPr>
        <p:spPr>
          <a:xfrm>
            <a:off x="8839201" y="599725"/>
            <a:ext cx="2906817" cy="58169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839201" y="675726"/>
            <a:ext cx="2004164" cy="5183073"/>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774923" y="675726"/>
            <a:ext cx="7896279" cy="5183073"/>
          </a:xfrm>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8993673" y="5956137"/>
            <a:ext cx="1328141" cy="365125"/>
          </a:xfrm>
        </p:spPr>
        <p:txBody>
          <a:bodyPr/>
          <a:lstStyle>
            <a:lvl1pPr>
              <a:defRPr>
                <a:solidFill>
                  <a:schemeClr val="accent1">
                    <a:lumMod val="75000"/>
                    <a:lumOff val="25000"/>
                  </a:schemeClr>
                </a:solidFill>
              </a:defRPr>
            </a:lvl1pPr>
          </a:lstStyle>
          <a:p>
            <a:fld id="{B61BEF0D-F0BB-DE4B-95CE-6DB70DBA9567}" type="datetimeFigureOut">
              <a:rPr lang="en-US" dirty="0"/>
              <a:pPr/>
              <a:t>4/8/2020</a:t>
            </a:fld>
            <a:endParaRPr lang="en-US" dirty="0"/>
          </a:p>
        </p:txBody>
      </p:sp>
      <p:sp>
        <p:nvSpPr>
          <p:cNvPr id="5" name="Footer Placeholder 4"/>
          <p:cNvSpPr>
            <a:spLocks noGrp="1"/>
          </p:cNvSpPr>
          <p:nvPr>
            <p:ph type="ftr" sz="quarter" idx="11"/>
          </p:nvPr>
        </p:nvSpPr>
        <p:spPr>
          <a:xfrm>
            <a:off x="774923" y="5951811"/>
            <a:ext cx="7896279" cy="365125"/>
          </a:xfrm>
        </p:spPr>
        <p:txBody>
          <a:bodyPr/>
          <a:lstStyle/>
          <a:p>
            <a:endParaRPr lang="en-US" dirty="0"/>
          </a:p>
        </p:txBody>
      </p:sp>
      <p:sp>
        <p:nvSpPr>
          <p:cNvPr id="6" name="Slide Number Placeholder 5"/>
          <p:cNvSpPr>
            <a:spLocks noGrp="1"/>
          </p:cNvSpPr>
          <p:nvPr>
            <p:ph type="sldNum" sz="quarter" idx="12"/>
          </p:nvPr>
        </p:nvSpPr>
        <p:spPr>
          <a:xfrm>
            <a:off x="10446615" y="5956137"/>
            <a:ext cx="1164195" cy="365125"/>
          </a:xfrm>
        </p:spPr>
        <p:txBody>
          <a:bodyPr/>
          <a:lstStyle>
            <a:lvl1pPr>
              <a:defRPr>
                <a:solidFill>
                  <a:schemeClr val="accent1">
                    <a:lumMod val="75000"/>
                    <a:lumOff val="25000"/>
                  </a:schemeClr>
                </a:solidFill>
              </a:defRPr>
            </a:lvl1p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702156"/>
            <a:ext cx="11029616" cy="101380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581192" y="2180496"/>
            <a:ext cx="11029615" cy="367830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558300" y="5956137"/>
            <a:ext cx="1052508"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43910"/>
            <a:ext cx="11029615" cy="1497507"/>
          </a:xfrm>
        </p:spPr>
        <p:txBody>
          <a:bodyPr anchor="b">
            <a:normAutofit/>
          </a:bodyPr>
          <a:lstStyle>
            <a:lvl1pPr algn="l">
              <a:defRPr sz="3600" b="0" cap="all">
                <a:solidFill>
                  <a:schemeClr val="accent1"/>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dirty="0"/>
              <a:pPr/>
              <a:t>4/8/2020</a:t>
            </a:fld>
            <a:endParaRPr lang="en-US" dirty="0"/>
          </a:p>
        </p:txBody>
      </p:sp>
      <p:sp>
        <p:nvSpPr>
          <p:cNvPr id="5" name="Footer Placeholder 4"/>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729658"/>
            <a:ext cx="11029616" cy="988332"/>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581193" y="2228003"/>
            <a:ext cx="5422390" cy="363304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8417" y="2228003"/>
            <a:ext cx="5422392" cy="363304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4/8/2020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1" name="Rectangle 10"/>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Title 1"/>
          <p:cNvSpPr>
            <a:spLocks noGrp="1"/>
          </p:cNvSpPr>
          <p:nvPr>
            <p:ph type="title"/>
          </p:nvPr>
        </p:nvSpPr>
        <p:spPr>
          <a:xfrm>
            <a:off x="581193" y="729658"/>
            <a:ext cx="11029616" cy="988332"/>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87219" y="2250892"/>
            <a:ext cx="5087075" cy="536005"/>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581194" y="2926052"/>
            <a:ext cx="5393100" cy="2934999"/>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523735" y="2250892"/>
            <a:ext cx="5087073" cy="553373"/>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217709" y="2926052"/>
            <a:ext cx="5393100" cy="2934999"/>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4/8/2020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7" name="Rectangle 6"/>
          <p:cNvSpPr>
            <a:spLocks noChangeAspect="1"/>
          </p:cNvSpPr>
          <p:nvPr/>
        </p:nvSpPr>
        <p:spPr>
          <a:xfrm>
            <a:off x="440683"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8" name="Title 1"/>
          <p:cNvSpPr>
            <a:spLocks noGrp="1"/>
          </p:cNvSpPr>
          <p:nvPr>
            <p:ph type="title"/>
          </p:nvPr>
        </p:nvSpPr>
        <p:spPr>
          <a:xfrm>
            <a:off x="575894" y="729658"/>
            <a:ext cx="11029616" cy="988332"/>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4/8/2020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4/8/2020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8"/>
          <p:cNvSpPr>
            <a:spLocks noChangeAspect="1"/>
          </p:cNvSpPr>
          <p:nvPr/>
        </p:nvSpPr>
        <p:spPr>
          <a:xfrm>
            <a:off x="447817" y="5141973"/>
            <a:ext cx="11298200" cy="127470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5262296"/>
            <a:ext cx="4909445" cy="689514"/>
          </a:xfrm>
        </p:spPr>
        <p:txBody>
          <a:bodyPr anchor="ctr"/>
          <a:lstStyle>
            <a:lvl1pPr algn="l">
              <a:defRPr sz="2000" b="0">
                <a:solidFill>
                  <a:schemeClr val="accent1">
                    <a:lumMod val="75000"/>
                    <a:lumOff val="2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47816" y="601200"/>
            <a:ext cx="11292840" cy="4204800"/>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740823" y="5262296"/>
            <a:ext cx="5869987" cy="689515"/>
          </a:xfrm>
        </p:spPr>
        <p:txBody>
          <a:bodyPr anchor="ct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dirty="0"/>
              <a:pPr/>
              <a:t>4/8/2020</a:t>
            </a:fld>
            <a:endParaRPr lang="en-US" dirty="0"/>
          </a:p>
        </p:txBody>
      </p:sp>
      <p:sp>
        <p:nvSpPr>
          <p:cNvPr id="6" name="Footer Placeholder 5"/>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accent1"/>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47817" y="599725"/>
            <a:ext cx="11290859" cy="3557252"/>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581192" y="5260127"/>
            <a:ext cx="11029617" cy="59867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4/8/2020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581192" y="2336003"/>
            <a:ext cx="11029616" cy="3522794"/>
          </a:xfrm>
          <a:prstGeom prst="rect">
            <a:avLst/>
          </a:prstGeom>
        </p:spPr>
        <p:txBody>
          <a:bodyPr vert="horz" lIns="91440" tIns="45720" rIns="91440" bIns="45720" rtlCol="0"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605951" y="5956137"/>
            <a:ext cx="2844799" cy="365125"/>
          </a:xfrm>
          <a:prstGeom prst="rect">
            <a:avLst/>
          </a:prstGeom>
        </p:spPr>
        <p:txBody>
          <a:bodyPr vert="horz" lIns="91440" tIns="45720" rIns="91440" bIns="45720" rtlCol="0" anchor="ctr"/>
          <a:lstStyle>
            <a:lvl1pPr algn="r">
              <a:defRPr sz="900">
                <a:solidFill>
                  <a:schemeClr val="accent2"/>
                </a:solidFill>
              </a:defRPr>
            </a:lvl1pPr>
          </a:lstStyle>
          <a:p>
            <a:fld id="{B61BEF0D-F0BB-DE4B-95CE-6DB70DBA9567}" type="datetimeFigureOut">
              <a:rPr lang="en-US" dirty="0"/>
              <a:pPr/>
              <a:t>4/8/2020</a:t>
            </a:fld>
            <a:endParaRPr lang="en-US" dirty="0"/>
          </a:p>
        </p:txBody>
      </p:sp>
      <p:sp>
        <p:nvSpPr>
          <p:cNvPr id="5" name="Footer Placeholder 4"/>
          <p:cNvSpPr>
            <a:spLocks noGrp="1"/>
          </p:cNvSpPr>
          <p:nvPr>
            <p:ph type="ftr" sz="quarter" idx="3"/>
          </p:nvPr>
        </p:nvSpPr>
        <p:spPr>
          <a:xfrm>
            <a:off x="581192" y="5951811"/>
            <a:ext cx="6917210" cy="365125"/>
          </a:xfrm>
          <a:prstGeom prst="rect">
            <a:avLst/>
          </a:prstGeom>
        </p:spPr>
        <p:txBody>
          <a:bodyPr vert="horz" lIns="91440" tIns="45720" rIns="91440" bIns="45720" rtlCol="0" anchor="ctr"/>
          <a:lstStyle>
            <a:lvl1pPr algn="l">
              <a:defRPr sz="900" cap="all">
                <a:solidFill>
                  <a:schemeClr val="accent2"/>
                </a:solidFill>
              </a:defRPr>
            </a:lvl1pPr>
          </a:lstStyle>
          <a:p>
            <a:endParaRPr lang="en-US" dirty="0"/>
          </a:p>
        </p:txBody>
      </p:sp>
      <p:sp>
        <p:nvSpPr>
          <p:cNvPr id="6" name="Slide Number Placeholder 5"/>
          <p:cNvSpPr>
            <a:spLocks noGrp="1"/>
          </p:cNvSpPr>
          <p:nvPr>
            <p:ph type="sldNum" sz="quarter" idx="4"/>
          </p:nvPr>
        </p:nvSpPr>
        <p:spPr>
          <a:xfrm>
            <a:off x="10558300" y="5956137"/>
            <a:ext cx="1052510" cy="365125"/>
          </a:xfrm>
          <a:prstGeom prst="rect">
            <a:avLst/>
          </a:prstGeom>
        </p:spPr>
        <p:txBody>
          <a:bodyPr vert="horz" lIns="91440" tIns="45720" rIns="91440" bIns="45720" rtlCol="0" anchor="ctr"/>
          <a:lstStyle>
            <a:lvl1pPr algn="r">
              <a:defRPr sz="900">
                <a:solidFill>
                  <a:schemeClr val="accent2"/>
                </a:solidFill>
              </a:defRPr>
            </a:lvl1pPr>
          </a:lstStyle>
          <a:p>
            <a:fld id="{D57F1E4F-1CFF-5643-939E-217C01CDF565}" type="slidenum">
              <a:rPr lang="en-US" dirty="0"/>
              <a:pPr/>
              <a:t>‹#›</a:t>
            </a:fld>
            <a:endParaRPr lang="en-US" dirty="0"/>
          </a:p>
        </p:txBody>
      </p:sp>
      <p:sp>
        <p:nvSpPr>
          <p:cNvPr id="9" name="Rectangle 8"/>
          <p:cNvSpPr/>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id-ID" dirty="0" smtClean="0"/>
              <a:t>FRANCHISE IN HOSPITALITY INDUSTRY</a:t>
            </a:r>
            <a:endParaRPr lang="en-US" dirty="0"/>
          </a:p>
        </p:txBody>
      </p:sp>
      <p:sp>
        <p:nvSpPr>
          <p:cNvPr id="3" name="Subtitle 2"/>
          <p:cNvSpPr>
            <a:spLocks noGrp="1"/>
          </p:cNvSpPr>
          <p:nvPr>
            <p:ph type="subTitle" idx="1"/>
          </p:nvPr>
        </p:nvSpPr>
        <p:spPr/>
        <p:txBody>
          <a:bodyPr/>
          <a:lstStyle/>
          <a:p>
            <a:r>
              <a:rPr lang="en-US" smtClean="0"/>
              <a:t>FRANCHISE MANAGEMENT</a:t>
            </a:r>
            <a:endParaRPr lang="en-US"/>
          </a:p>
        </p:txBody>
      </p:sp>
    </p:spTree>
    <p:extLst>
      <p:ext uri="{BB962C8B-B14F-4D97-AF65-F5344CB8AC3E}">
        <p14:creationId xmlns:p14="http://schemas.microsoft.com/office/powerpoint/2010/main" val="18674535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spTree>
    <p:extLst>
      <p:ext uri="{BB962C8B-B14F-4D97-AF65-F5344CB8AC3E}">
        <p14:creationId xmlns:p14="http://schemas.microsoft.com/office/powerpoint/2010/main" val="41189876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spTree>
    <p:extLst>
      <p:ext uri="{BB962C8B-B14F-4D97-AF65-F5344CB8AC3E}">
        <p14:creationId xmlns:p14="http://schemas.microsoft.com/office/powerpoint/2010/main" val="28945213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spTree>
    <p:extLst>
      <p:ext uri="{BB962C8B-B14F-4D97-AF65-F5344CB8AC3E}">
        <p14:creationId xmlns:p14="http://schemas.microsoft.com/office/powerpoint/2010/main" val="27950035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spTree>
    <p:extLst>
      <p:ext uri="{BB962C8B-B14F-4D97-AF65-F5344CB8AC3E}">
        <p14:creationId xmlns:p14="http://schemas.microsoft.com/office/powerpoint/2010/main" val="35692411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581191" y="1020431"/>
            <a:ext cx="10993549" cy="537913"/>
          </a:xfrm>
        </p:spPr>
        <p:txBody>
          <a:bodyPr>
            <a:normAutofit fontScale="90000"/>
          </a:bodyPr>
          <a:lstStyle/>
          <a:p>
            <a:r>
              <a:rPr lang="id-ID" dirty="0" smtClean="0"/>
              <a:t>FRANCHISE DI INDUSTRI PERHOTELAN</a:t>
            </a:r>
            <a:endParaRPr lang="en-US" dirty="0"/>
          </a:p>
        </p:txBody>
      </p:sp>
      <p:sp>
        <p:nvSpPr>
          <p:cNvPr id="5" name="Text Placeholder 4"/>
          <p:cNvSpPr>
            <a:spLocks noGrp="1"/>
          </p:cNvSpPr>
          <p:nvPr>
            <p:ph type="subTitle" idx="1"/>
          </p:nvPr>
        </p:nvSpPr>
        <p:spPr>
          <a:xfrm>
            <a:off x="606952" y="1658319"/>
            <a:ext cx="10993546" cy="590321"/>
          </a:xfrm>
        </p:spPr>
        <p:txBody>
          <a:bodyPr>
            <a:normAutofit/>
          </a:bodyPr>
          <a:lstStyle/>
          <a:p>
            <a:pPr>
              <a:lnSpc>
                <a:spcPct val="115000"/>
              </a:lnSpc>
              <a:spcAft>
                <a:spcPts val="1000"/>
              </a:spcAft>
            </a:pPr>
            <a:r>
              <a:rPr lang="id-ID" sz="2400" dirty="0">
                <a:latin typeface="Candara" pitchFamily="34" charset="0"/>
                <a:ea typeface="Calibri"/>
                <a:cs typeface="Times New Roman"/>
              </a:rPr>
              <a:t>Status Kepemilikan Hotel Berdasarkan Kepemilikan</a:t>
            </a:r>
            <a:endParaRPr lang="id-ID" sz="2400" dirty="0">
              <a:effectLst/>
              <a:latin typeface="Candara" pitchFamily="34" charset="0"/>
              <a:ea typeface="Calibri"/>
              <a:cs typeface="Times New Roman"/>
            </a:endParaRPr>
          </a:p>
        </p:txBody>
      </p:sp>
      <p:sp>
        <p:nvSpPr>
          <p:cNvPr id="2" name="TextBox 1"/>
          <p:cNvSpPr txBox="1"/>
          <p:nvPr/>
        </p:nvSpPr>
        <p:spPr>
          <a:xfrm>
            <a:off x="605307" y="3348507"/>
            <a:ext cx="10895527" cy="2585323"/>
          </a:xfrm>
          <a:prstGeom prst="rect">
            <a:avLst/>
          </a:prstGeom>
          <a:noFill/>
        </p:spPr>
        <p:txBody>
          <a:bodyPr wrap="square" rtlCol="0">
            <a:spAutoFit/>
          </a:bodyPr>
          <a:lstStyle/>
          <a:p>
            <a:pPr>
              <a:lnSpc>
                <a:spcPct val="150000"/>
              </a:lnSpc>
            </a:pPr>
            <a:r>
              <a:rPr lang="id-ID" sz="2400" dirty="0">
                <a:solidFill>
                  <a:schemeClr val="bg1"/>
                </a:solidFill>
                <a:latin typeface="Candara" pitchFamily="34" charset="0"/>
              </a:rPr>
              <a:t>Pada saat ini terdapat 2 </a:t>
            </a:r>
            <a:r>
              <a:rPr lang="id-ID" sz="2400" dirty="0" smtClean="0">
                <a:solidFill>
                  <a:schemeClr val="bg1"/>
                </a:solidFill>
                <a:latin typeface="Candara" pitchFamily="34" charset="0"/>
              </a:rPr>
              <a:t>macam kepemilikan hotel bila kita kaitkan dengan sistem </a:t>
            </a:r>
            <a:r>
              <a:rPr lang="id-ID" sz="2400" dirty="0">
                <a:solidFill>
                  <a:schemeClr val="bg1"/>
                </a:solidFill>
                <a:latin typeface="Candara" pitchFamily="34" charset="0"/>
              </a:rPr>
              <a:t>pengelolaanya </a:t>
            </a:r>
            <a:r>
              <a:rPr lang="id-ID" sz="2400" dirty="0" smtClean="0">
                <a:solidFill>
                  <a:schemeClr val="bg1"/>
                </a:solidFill>
                <a:latin typeface="Candara" pitchFamily="34" charset="0"/>
              </a:rPr>
              <a:t>yaitu:</a:t>
            </a:r>
          </a:p>
          <a:p>
            <a:pPr marL="342900" indent="-342900">
              <a:lnSpc>
                <a:spcPct val="150000"/>
              </a:lnSpc>
              <a:buFont typeface="Arial" pitchFamily="34" charset="0"/>
              <a:buChar char="•"/>
            </a:pPr>
            <a:r>
              <a:rPr lang="id-ID" sz="2400" dirty="0" smtClean="0">
                <a:solidFill>
                  <a:schemeClr val="bg1"/>
                </a:solidFill>
                <a:latin typeface="Candara" pitchFamily="34" charset="0"/>
              </a:rPr>
              <a:t>Independent Hotel </a:t>
            </a:r>
          </a:p>
          <a:p>
            <a:pPr marL="342900" indent="-342900">
              <a:lnSpc>
                <a:spcPct val="150000"/>
              </a:lnSpc>
              <a:buFont typeface="Arial" pitchFamily="34" charset="0"/>
              <a:buChar char="•"/>
            </a:pPr>
            <a:r>
              <a:rPr lang="id-ID" sz="2400" dirty="0" smtClean="0">
                <a:solidFill>
                  <a:schemeClr val="bg1"/>
                </a:solidFill>
                <a:latin typeface="Candara" pitchFamily="34" charset="0"/>
              </a:rPr>
              <a:t>Chain Hotel (Jaringan Hotel).</a:t>
            </a:r>
          </a:p>
          <a:p>
            <a:endParaRPr lang="id-ID" dirty="0"/>
          </a:p>
        </p:txBody>
      </p:sp>
    </p:spTree>
    <p:extLst>
      <p:ext uri="{BB962C8B-B14F-4D97-AF65-F5344CB8AC3E}">
        <p14:creationId xmlns:p14="http://schemas.microsoft.com/office/powerpoint/2010/main" val="32610114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b="1" dirty="0">
                <a:latin typeface="Candara" pitchFamily="34" charset="0"/>
                <a:ea typeface="Calibri"/>
                <a:cs typeface="Times New Roman"/>
              </a:rPr>
              <a:t>Hotel yang </a:t>
            </a:r>
            <a:r>
              <a:rPr lang="id-ID" b="1" dirty="0" smtClean="0">
                <a:latin typeface="Candara" pitchFamily="34" charset="0"/>
                <a:ea typeface="Calibri"/>
                <a:cs typeface="Times New Roman"/>
              </a:rPr>
              <a:t>berdiri </a:t>
            </a:r>
            <a:r>
              <a:rPr lang="id-ID" b="1" dirty="0">
                <a:latin typeface="Candara" pitchFamily="34" charset="0"/>
                <a:ea typeface="Calibri"/>
                <a:cs typeface="Times New Roman"/>
              </a:rPr>
              <a:t>sendiri (</a:t>
            </a:r>
            <a:r>
              <a:rPr lang="id-ID" b="1" dirty="0" smtClean="0">
                <a:latin typeface="Candara" pitchFamily="34" charset="0"/>
                <a:ea typeface="Calibri"/>
                <a:cs typeface="Times New Roman"/>
              </a:rPr>
              <a:t>Independent Hotel) </a:t>
            </a:r>
            <a:endParaRPr lang="id-ID" b="1" dirty="0">
              <a:latin typeface="Candara" pitchFamily="34" charset="0"/>
            </a:endParaRPr>
          </a:p>
        </p:txBody>
      </p:sp>
      <p:sp>
        <p:nvSpPr>
          <p:cNvPr id="5" name="TextBox 4"/>
          <p:cNvSpPr txBox="1"/>
          <p:nvPr/>
        </p:nvSpPr>
        <p:spPr>
          <a:xfrm>
            <a:off x="489397" y="2060619"/>
            <a:ext cx="11191741" cy="4946995"/>
          </a:xfrm>
          <a:prstGeom prst="rect">
            <a:avLst/>
          </a:prstGeom>
          <a:noFill/>
        </p:spPr>
        <p:txBody>
          <a:bodyPr wrap="square" rtlCol="0">
            <a:spAutoFit/>
          </a:bodyPr>
          <a:lstStyle/>
          <a:p>
            <a:pPr algn="just">
              <a:lnSpc>
                <a:spcPct val="150000"/>
              </a:lnSpc>
              <a:spcAft>
                <a:spcPts val="1000"/>
              </a:spcAft>
            </a:pPr>
            <a:r>
              <a:rPr lang="id-ID" dirty="0">
                <a:latin typeface="Candara" pitchFamily="34" charset="0"/>
                <a:ea typeface="Calibri"/>
                <a:cs typeface="Times New Roman"/>
              </a:rPr>
              <a:t>Hotel jenis ini pada umumnya tidak mempunyai hubungan kepemilikan atau pada pengelolaanya tidak berinduk pada perusahaan lain, yang biasanya hotel-hotel kecil milik keluarga dan dikelola tanpa mengikuti prosedur maupun pengoperasian tertentu dari orang lain. Walaupun kebanyakannya hotel jenis ini adalah hotel-hotel kecil tetapi tidak menutup kemungkinan terdapat hotel besar dan sangat terkenal dengan berbagai predikat yang disandangnya baik nasional maupun internasional dan hotel jenis ini biasanya merupakan salah satu bidang usaha lain yang sedang dikembangkan dalam perusahaan besar dengan bisnis utama (core business) yang berbeda biasanya dikelola secara profesional</a:t>
            </a:r>
            <a:r>
              <a:rPr lang="id-ID" dirty="0" smtClean="0">
                <a:latin typeface="Candara" pitchFamily="34" charset="0"/>
                <a:ea typeface="Calibri"/>
                <a:cs typeface="Times New Roman"/>
              </a:rPr>
              <a:t>.</a:t>
            </a:r>
          </a:p>
          <a:p>
            <a:pPr algn="just">
              <a:lnSpc>
                <a:spcPct val="115000"/>
              </a:lnSpc>
              <a:spcAft>
                <a:spcPts val="1000"/>
              </a:spcAft>
            </a:pPr>
            <a:r>
              <a:rPr lang="id-ID" b="1" dirty="0" smtClean="0">
                <a:solidFill>
                  <a:schemeClr val="accent1">
                    <a:lumMod val="75000"/>
                    <a:lumOff val="25000"/>
                  </a:schemeClr>
                </a:solidFill>
                <a:effectLst>
                  <a:outerShdw blurRad="38100" dist="38100" dir="2700000" algn="tl">
                    <a:srgbClr val="000000">
                      <a:alpha val="43137"/>
                    </a:srgbClr>
                  </a:outerShdw>
                </a:effectLst>
                <a:latin typeface="Candara" pitchFamily="34" charset="0"/>
                <a:ea typeface="Calibri"/>
                <a:cs typeface="Times New Roman"/>
              </a:rPr>
              <a:t>CONTOH</a:t>
            </a:r>
            <a:r>
              <a:rPr lang="id-ID" dirty="0" smtClean="0">
                <a:latin typeface="Candara" pitchFamily="34" charset="0"/>
                <a:ea typeface="Calibri"/>
                <a:cs typeface="Times New Roman"/>
              </a:rPr>
              <a:t> : </a:t>
            </a:r>
            <a:r>
              <a:rPr lang="id-ID" dirty="0" smtClean="0">
                <a:solidFill>
                  <a:schemeClr val="accent1">
                    <a:lumMod val="75000"/>
                    <a:lumOff val="25000"/>
                  </a:schemeClr>
                </a:solidFill>
                <a:latin typeface="Candara" pitchFamily="34" charset="0"/>
                <a:ea typeface="Calibri"/>
                <a:cs typeface="Times New Roman"/>
              </a:rPr>
              <a:t>hotel </a:t>
            </a:r>
            <a:r>
              <a:rPr lang="id-ID" dirty="0">
                <a:solidFill>
                  <a:schemeClr val="accent1">
                    <a:lumMod val="75000"/>
                    <a:lumOff val="25000"/>
                  </a:schemeClr>
                </a:solidFill>
                <a:latin typeface="Candara" pitchFamily="34" charset="0"/>
                <a:ea typeface="Calibri"/>
                <a:cs typeface="Times New Roman"/>
              </a:rPr>
              <a:t>nonbintang </a:t>
            </a:r>
            <a:r>
              <a:rPr lang="id-ID" dirty="0">
                <a:latin typeface="Candara" pitchFamily="34" charset="0"/>
                <a:ea typeface="Calibri"/>
                <a:cs typeface="Times New Roman"/>
              </a:rPr>
              <a:t>yang berlokasi di kawasan Puncak Bogor adalah Hotel Cipayung, Hotel Purnama Wisma Abdi. Masih banyak contoh hotel jenis ini tersebar di seluruh Indonesia. </a:t>
            </a:r>
            <a:r>
              <a:rPr lang="id-ID" b="1" dirty="0" smtClean="0">
                <a:solidFill>
                  <a:schemeClr val="accent1">
                    <a:lumMod val="75000"/>
                    <a:lumOff val="25000"/>
                  </a:schemeClr>
                </a:solidFill>
                <a:effectLst>
                  <a:outerShdw blurRad="38100" dist="38100" dir="2700000" algn="tl">
                    <a:srgbClr val="000000">
                      <a:alpha val="43137"/>
                    </a:srgbClr>
                  </a:outerShdw>
                </a:effectLst>
                <a:latin typeface="Candara" pitchFamily="34" charset="0"/>
                <a:ea typeface="Calibri"/>
                <a:cs typeface="Times New Roman"/>
              </a:rPr>
              <a:t>Contoh</a:t>
            </a:r>
            <a:r>
              <a:rPr lang="id-ID" dirty="0" smtClean="0">
                <a:solidFill>
                  <a:schemeClr val="accent1">
                    <a:lumMod val="75000"/>
                    <a:lumOff val="25000"/>
                  </a:schemeClr>
                </a:solidFill>
                <a:latin typeface="Candara" pitchFamily="34" charset="0"/>
                <a:ea typeface="Calibri"/>
                <a:cs typeface="Times New Roman"/>
              </a:rPr>
              <a:t> Jenis Hotel Independent </a:t>
            </a:r>
            <a:r>
              <a:rPr lang="id-ID" dirty="0" smtClean="0">
                <a:latin typeface="Candara" pitchFamily="34" charset="0"/>
                <a:ea typeface="Calibri"/>
                <a:cs typeface="Times New Roman"/>
              </a:rPr>
              <a:t>yang </a:t>
            </a:r>
            <a:r>
              <a:rPr lang="id-ID" dirty="0">
                <a:latin typeface="Candara" pitchFamily="34" charset="0"/>
                <a:ea typeface="Calibri"/>
                <a:cs typeface="Times New Roman"/>
              </a:rPr>
              <a:t>besar ialah Hotel </a:t>
            </a:r>
            <a:r>
              <a:rPr lang="id-ID" dirty="0" smtClean="0">
                <a:latin typeface="Candara" pitchFamily="34" charset="0"/>
                <a:ea typeface="Calibri"/>
                <a:cs typeface="Times New Roman"/>
              </a:rPr>
              <a:t>The Papandayan di Bandung </a:t>
            </a:r>
            <a:r>
              <a:rPr lang="id-ID" dirty="0">
                <a:latin typeface="Candara" pitchFamily="34" charset="0"/>
                <a:ea typeface="Calibri"/>
                <a:cs typeface="Times New Roman"/>
              </a:rPr>
              <a:t>yang memiliki kamar </a:t>
            </a:r>
            <a:r>
              <a:rPr lang="id-ID" dirty="0" smtClean="0">
                <a:latin typeface="Candara" pitchFamily="34" charset="0"/>
                <a:ea typeface="Calibri"/>
                <a:cs typeface="Times New Roman"/>
              </a:rPr>
              <a:t>lebih </a:t>
            </a:r>
            <a:r>
              <a:rPr lang="id-ID" dirty="0">
                <a:latin typeface="Candara" pitchFamily="34" charset="0"/>
                <a:ea typeface="Calibri"/>
                <a:cs typeface="Times New Roman"/>
              </a:rPr>
              <a:t>dari </a:t>
            </a:r>
            <a:r>
              <a:rPr lang="id-ID" dirty="0" smtClean="0">
                <a:latin typeface="Candara" pitchFamily="34" charset="0"/>
                <a:ea typeface="Calibri"/>
                <a:cs typeface="Times New Roman"/>
              </a:rPr>
              <a:t>300 </a:t>
            </a:r>
            <a:r>
              <a:rPr lang="id-ID" dirty="0">
                <a:latin typeface="Candara" pitchFamily="34" charset="0"/>
                <a:ea typeface="Calibri"/>
                <a:cs typeface="Times New Roman"/>
              </a:rPr>
              <a:t>kamar berbintang lima </a:t>
            </a:r>
            <a:r>
              <a:rPr lang="id-ID" dirty="0" smtClean="0">
                <a:latin typeface="Candara" pitchFamily="34" charset="0"/>
                <a:ea typeface="Calibri"/>
                <a:cs typeface="Times New Roman"/>
              </a:rPr>
              <a:t>dan </a:t>
            </a:r>
            <a:r>
              <a:rPr lang="id-ID" dirty="0">
                <a:latin typeface="Candara" pitchFamily="34" charset="0"/>
                <a:ea typeface="Calibri"/>
                <a:cs typeface="Times New Roman"/>
              </a:rPr>
              <a:t>Hotel </a:t>
            </a:r>
            <a:r>
              <a:rPr lang="id-ID" dirty="0" smtClean="0">
                <a:latin typeface="Candara" pitchFamily="34" charset="0"/>
                <a:ea typeface="Calibri"/>
                <a:cs typeface="Times New Roman"/>
              </a:rPr>
              <a:t>Sensa Bandung </a:t>
            </a:r>
            <a:r>
              <a:rPr lang="id-ID" dirty="0">
                <a:latin typeface="Candara" pitchFamily="34" charset="0"/>
                <a:ea typeface="Calibri"/>
                <a:cs typeface="Times New Roman"/>
              </a:rPr>
              <a:t>yang memiliki </a:t>
            </a:r>
            <a:r>
              <a:rPr lang="id-ID" dirty="0" smtClean="0">
                <a:latin typeface="Candara" pitchFamily="34" charset="0"/>
                <a:ea typeface="Calibri"/>
                <a:cs typeface="Times New Roman"/>
              </a:rPr>
              <a:t>konsep art decodan </a:t>
            </a:r>
            <a:r>
              <a:rPr lang="id-ID" dirty="0">
                <a:latin typeface="Candara" pitchFamily="34" charset="0"/>
                <a:ea typeface="Calibri"/>
                <a:cs typeface="Times New Roman"/>
              </a:rPr>
              <a:t>berbintang empat.</a:t>
            </a:r>
          </a:p>
          <a:p>
            <a:pPr algn="just">
              <a:lnSpc>
                <a:spcPct val="150000"/>
              </a:lnSpc>
              <a:spcAft>
                <a:spcPts val="1000"/>
              </a:spcAft>
            </a:pPr>
            <a:endParaRPr lang="id-ID" dirty="0">
              <a:effectLst/>
              <a:latin typeface="Candara" pitchFamily="34" charset="0"/>
              <a:ea typeface="Calibri"/>
              <a:cs typeface="Times New Roman"/>
            </a:endParaRPr>
          </a:p>
        </p:txBody>
      </p:sp>
    </p:spTree>
    <p:extLst>
      <p:ext uri="{BB962C8B-B14F-4D97-AF65-F5344CB8AC3E}">
        <p14:creationId xmlns:p14="http://schemas.microsoft.com/office/powerpoint/2010/main" val="16167032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id-ID" sz="3200" b="1" dirty="0">
                <a:latin typeface="Candara" pitchFamily="34" charset="0"/>
                <a:ea typeface="Calibri"/>
                <a:cs typeface="Times New Roman"/>
              </a:rPr>
              <a:t>Hotel </a:t>
            </a:r>
            <a:r>
              <a:rPr lang="id-ID" sz="3200" b="1" dirty="0" smtClean="0">
                <a:latin typeface="Candara" pitchFamily="34" charset="0"/>
                <a:ea typeface="Calibri"/>
                <a:cs typeface="Times New Roman"/>
              </a:rPr>
              <a:t>cabang (Chain </a:t>
            </a:r>
            <a:r>
              <a:rPr lang="id-ID" sz="3200" b="1" dirty="0">
                <a:latin typeface="Candara" pitchFamily="34" charset="0"/>
                <a:ea typeface="Calibri"/>
                <a:cs typeface="Times New Roman"/>
              </a:rPr>
              <a:t>Hotels)</a:t>
            </a:r>
            <a:endParaRPr lang="id-ID" sz="3200" b="1" dirty="0">
              <a:latin typeface="Candara" pitchFamily="34" charset="0"/>
            </a:endParaRPr>
          </a:p>
        </p:txBody>
      </p:sp>
      <p:sp>
        <p:nvSpPr>
          <p:cNvPr id="5" name="TextBox 4"/>
          <p:cNvSpPr txBox="1"/>
          <p:nvPr/>
        </p:nvSpPr>
        <p:spPr>
          <a:xfrm>
            <a:off x="489397" y="2060619"/>
            <a:ext cx="11191741" cy="3313728"/>
          </a:xfrm>
          <a:prstGeom prst="rect">
            <a:avLst/>
          </a:prstGeom>
          <a:noFill/>
        </p:spPr>
        <p:txBody>
          <a:bodyPr wrap="square" rtlCol="0">
            <a:spAutoFit/>
          </a:bodyPr>
          <a:lstStyle/>
          <a:p>
            <a:pPr algn="just">
              <a:lnSpc>
                <a:spcPct val="150000"/>
              </a:lnSpc>
              <a:spcAft>
                <a:spcPts val="1000"/>
              </a:spcAft>
            </a:pPr>
            <a:r>
              <a:rPr lang="id-ID" sz="2000" dirty="0">
                <a:latin typeface="Candara" pitchFamily="34" charset="0"/>
                <a:ea typeface="Calibri"/>
                <a:cs typeface="Times New Roman"/>
              </a:rPr>
              <a:t>Hotel -hotel yang tidak berdiri sendiri yang tergolong dalam jaringan hotel atau lebih dikenal dengan Chain Hotels. Hotel-hotel yang tidak berdiri sendiri ciri khasnya adalah bahwa hotel ini mempunyai hubungan </a:t>
            </a:r>
            <a:r>
              <a:rPr lang="id-ID" sz="2000" dirty="0" smtClean="0">
                <a:latin typeface="Candara" pitchFamily="34" charset="0"/>
                <a:ea typeface="Calibri"/>
                <a:cs typeface="Times New Roman"/>
              </a:rPr>
              <a:t>dan keterkaitan dalam </a:t>
            </a:r>
            <a:r>
              <a:rPr lang="id-ID" sz="2000" dirty="0">
                <a:latin typeface="Candara" pitchFamily="34" charset="0"/>
                <a:ea typeface="Calibri"/>
                <a:cs typeface="Times New Roman"/>
              </a:rPr>
              <a:t>kepemilikan dan </a:t>
            </a:r>
            <a:r>
              <a:rPr lang="id-ID" sz="2000" dirty="0" smtClean="0">
                <a:latin typeface="Candara" pitchFamily="34" charset="0"/>
                <a:ea typeface="Calibri"/>
                <a:cs typeface="Times New Roman"/>
              </a:rPr>
              <a:t>sistem manajemen pengelolaannya dengan </a:t>
            </a:r>
            <a:r>
              <a:rPr lang="id-ID" sz="2000" dirty="0">
                <a:latin typeface="Candara" pitchFamily="34" charset="0"/>
                <a:ea typeface="Calibri"/>
                <a:cs typeface="Times New Roman"/>
              </a:rPr>
              <a:t>perusahaan </a:t>
            </a:r>
            <a:r>
              <a:rPr lang="id-ID" sz="2000" dirty="0" smtClean="0">
                <a:latin typeface="Candara" pitchFamily="34" charset="0"/>
                <a:ea typeface="Calibri"/>
                <a:cs typeface="Times New Roman"/>
              </a:rPr>
              <a:t>lainya</a:t>
            </a:r>
          </a:p>
          <a:p>
            <a:pPr algn="just">
              <a:lnSpc>
                <a:spcPct val="150000"/>
              </a:lnSpc>
              <a:spcAft>
                <a:spcPts val="1000"/>
              </a:spcAft>
            </a:pPr>
            <a:r>
              <a:rPr lang="id-ID" b="1" dirty="0" smtClean="0">
                <a:solidFill>
                  <a:schemeClr val="accent1">
                    <a:lumMod val="75000"/>
                    <a:lumOff val="25000"/>
                  </a:schemeClr>
                </a:solidFill>
                <a:effectLst>
                  <a:outerShdw blurRad="38100" dist="38100" dir="2700000" algn="tl">
                    <a:srgbClr val="000000">
                      <a:alpha val="43137"/>
                    </a:srgbClr>
                  </a:outerShdw>
                </a:effectLst>
                <a:latin typeface="Candara" pitchFamily="34" charset="0"/>
                <a:ea typeface="Calibri"/>
                <a:cs typeface="Times New Roman"/>
              </a:rPr>
              <a:t>CONTOH</a:t>
            </a:r>
            <a:r>
              <a:rPr lang="id-ID" dirty="0" smtClean="0">
                <a:latin typeface="Candara" pitchFamily="34" charset="0"/>
                <a:ea typeface="Calibri"/>
                <a:cs typeface="Times New Roman"/>
              </a:rPr>
              <a:t> : jenis chain hotel lokal ialah </a:t>
            </a:r>
            <a:r>
              <a:rPr lang="id-ID" b="1" dirty="0" smtClean="0">
                <a:solidFill>
                  <a:schemeClr val="accent1">
                    <a:lumMod val="75000"/>
                    <a:lumOff val="25000"/>
                  </a:schemeClr>
                </a:solidFill>
                <a:latin typeface="Candara" pitchFamily="34" charset="0"/>
                <a:ea typeface="Calibri"/>
                <a:cs typeface="Times New Roman"/>
              </a:rPr>
              <a:t>Santika Hotels &amp; Resorts </a:t>
            </a:r>
            <a:r>
              <a:rPr lang="id-ID" dirty="0" smtClean="0">
                <a:latin typeface="Candara" pitchFamily="34" charset="0"/>
                <a:ea typeface="Calibri"/>
                <a:cs typeface="Times New Roman"/>
              </a:rPr>
              <a:t>yang memiliki setidaknya 40 hotel di Indonesia. Atau ditaraf internasional adalah AccorsHotels Group yang memiliki jaringan akomodasi hotel lebih 4000 hotel di seluruh dunia .</a:t>
            </a:r>
            <a:endParaRPr lang="id-ID" dirty="0">
              <a:effectLst/>
              <a:latin typeface="Candara" pitchFamily="34" charset="0"/>
              <a:ea typeface="Calibri"/>
              <a:cs typeface="Times New Roman"/>
            </a:endParaRPr>
          </a:p>
        </p:txBody>
      </p:sp>
    </p:spTree>
    <p:extLst>
      <p:ext uri="{BB962C8B-B14F-4D97-AF65-F5344CB8AC3E}">
        <p14:creationId xmlns:p14="http://schemas.microsoft.com/office/powerpoint/2010/main" val="34236379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Bentuk kerjasama dalam chain hotels</a:t>
            </a:r>
            <a:endParaRPr lang="id-ID" dirty="0"/>
          </a:p>
        </p:txBody>
      </p:sp>
      <p:sp>
        <p:nvSpPr>
          <p:cNvPr id="3" name="TextBox 2"/>
          <p:cNvSpPr txBox="1"/>
          <p:nvPr/>
        </p:nvSpPr>
        <p:spPr>
          <a:xfrm>
            <a:off x="502276" y="2125014"/>
            <a:ext cx="11127347" cy="2908489"/>
          </a:xfrm>
          <a:prstGeom prst="rect">
            <a:avLst/>
          </a:prstGeom>
          <a:noFill/>
        </p:spPr>
        <p:txBody>
          <a:bodyPr wrap="square" rtlCol="0">
            <a:spAutoFit/>
          </a:bodyPr>
          <a:lstStyle/>
          <a:p>
            <a:pPr>
              <a:lnSpc>
                <a:spcPct val="150000"/>
              </a:lnSpc>
            </a:pPr>
            <a:r>
              <a:rPr lang="id-ID" sz="2200" dirty="0">
                <a:latin typeface="Candara" pitchFamily="34" charset="0"/>
              </a:rPr>
              <a:t>Bentuk hubungan kerja sama ini </a:t>
            </a:r>
            <a:r>
              <a:rPr lang="id-ID" sz="2200" dirty="0" smtClean="0">
                <a:latin typeface="Candara" pitchFamily="34" charset="0"/>
              </a:rPr>
              <a:t>terbagi menjadi </a:t>
            </a:r>
            <a:r>
              <a:rPr lang="id-ID" sz="2200" dirty="0">
                <a:latin typeface="Candara" pitchFamily="34" charset="0"/>
              </a:rPr>
              <a:t>4 </a:t>
            </a:r>
            <a:r>
              <a:rPr lang="id-ID" sz="2200" dirty="0" smtClean="0">
                <a:latin typeface="Candara" pitchFamily="34" charset="0"/>
              </a:rPr>
              <a:t>macam, yaitu :</a:t>
            </a:r>
          </a:p>
          <a:p>
            <a:pPr marL="342900" indent="-342900">
              <a:lnSpc>
                <a:spcPct val="150000"/>
              </a:lnSpc>
              <a:buFont typeface="Arial" pitchFamily="34" charset="0"/>
              <a:buChar char="•"/>
            </a:pPr>
            <a:r>
              <a:rPr lang="id-ID" sz="2200" dirty="0">
                <a:latin typeface="Candara" pitchFamily="34" charset="0"/>
              </a:rPr>
              <a:t>Perusahaan Induk (Parent Company</a:t>
            </a:r>
            <a:r>
              <a:rPr lang="id-ID" sz="2200" dirty="0" smtClean="0">
                <a:latin typeface="Candara" pitchFamily="34" charset="0"/>
              </a:rPr>
              <a:t>)</a:t>
            </a:r>
          </a:p>
          <a:p>
            <a:pPr marL="342900" indent="-342900">
              <a:lnSpc>
                <a:spcPct val="150000"/>
              </a:lnSpc>
              <a:buFont typeface="Arial" pitchFamily="34" charset="0"/>
              <a:buChar char="•"/>
            </a:pPr>
            <a:r>
              <a:rPr lang="id-ID" sz="2200" dirty="0">
                <a:latin typeface="Candara" pitchFamily="34" charset="0"/>
              </a:rPr>
              <a:t>Kontrak Manajemen (Management Contract</a:t>
            </a:r>
            <a:r>
              <a:rPr lang="id-ID" sz="2200" dirty="0" smtClean="0">
                <a:latin typeface="Candara" pitchFamily="34" charset="0"/>
              </a:rPr>
              <a:t>)</a:t>
            </a:r>
          </a:p>
          <a:p>
            <a:pPr marL="342900" indent="-342900">
              <a:lnSpc>
                <a:spcPct val="150000"/>
              </a:lnSpc>
              <a:buFont typeface="Arial" pitchFamily="34" charset="0"/>
              <a:buChar char="•"/>
            </a:pPr>
            <a:r>
              <a:rPr lang="id-ID" sz="2200" dirty="0">
                <a:latin typeface="Candara" pitchFamily="34" charset="0"/>
              </a:rPr>
              <a:t>Waralaba (Franchise)</a:t>
            </a:r>
          </a:p>
          <a:p>
            <a:pPr marL="342900" indent="-342900">
              <a:lnSpc>
                <a:spcPct val="150000"/>
              </a:lnSpc>
              <a:buFont typeface="Arial" pitchFamily="34" charset="0"/>
              <a:buChar char="•"/>
            </a:pPr>
            <a:r>
              <a:rPr lang="id-ID" sz="2200" dirty="0">
                <a:latin typeface="Candara" pitchFamily="34" charset="0"/>
              </a:rPr>
              <a:t>Kelompok Referal (Referal Group)</a:t>
            </a:r>
          </a:p>
          <a:p>
            <a:endParaRPr lang="id-ID" dirty="0"/>
          </a:p>
        </p:txBody>
      </p:sp>
    </p:spTree>
    <p:extLst>
      <p:ext uri="{BB962C8B-B14F-4D97-AF65-F5344CB8AC3E}">
        <p14:creationId xmlns:p14="http://schemas.microsoft.com/office/powerpoint/2010/main" val="7207159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Perusahaan </a:t>
            </a:r>
            <a:r>
              <a:rPr lang="en-US" dirty="0" err="1"/>
              <a:t>Induk</a:t>
            </a:r>
            <a:r>
              <a:rPr lang="en-US" dirty="0"/>
              <a:t> (Parent Company)</a:t>
            </a:r>
          </a:p>
        </p:txBody>
      </p:sp>
      <p:sp>
        <p:nvSpPr>
          <p:cNvPr id="3" name="Content Placeholder 2"/>
          <p:cNvSpPr>
            <a:spLocks noGrp="1"/>
          </p:cNvSpPr>
          <p:nvPr>
            <p:ph idx="1"/>
          </p:nvPr>
        </p:nvSpPr>
        <p:spPr/>
        <p:txBody>
          <a:bodyPr>
            <a:normAutofit/>
          </a:bodyPr>
          <a:lstStyle/>
          <a:p>
            <a:pPr marL="0" indent="0" algn="just">
              <a:lnSpc>
                <a:spcPct val="150000"/>
              </a:lnSpc>
              <a:buNone/>
            </a:pPr>
            <a:r>
              <a:rPr lang="en-US" sz="2200" dirty="0">
                <a:latin typeface="Candara" pitchFamily="34" charset="0"/>
              </a:rPr>
              <a:t>Perusahaan </a:t>
            </a:r>
            <a:r>
              <a:rPr lang="en-US" sz="2200" dirty="0" err="1">
                <a:latin typeface="Candara" pitchFamily="34" charset="0"/>
              </a:rPr>
              <a:t>induk</a:t>
            </a:r>
            <a:r>
              <a:rPr lang="en-US" sz="2200" dirty="0">
                <a:latin typeface="Candara" pitchFamily="34" charset="0"/>
              </a:rPr>
              <a:t> </a:t>
            </a:r>
            <a:r>
              <a:rPr lang="en-US" sz="2200" dirty="0" err="1">
                <a:latin typeface="Candara" pitchFamily="34" charset="0"/>
              </a:rPr>
              <a:t>adalah</a:t>
            </a:r>
            <a:r>
              <a:rPr lang="en-US" sz="2200" dirty="0">
                <a:latin typeface="Candara" pitchFamily="34" charset="0"/>
              </a:rPr>
              <a:t> hotel-hotel yang </a:t>
            </a:r>
            <a:r>
              <a:rPr lang="en-US" sz="2200" dirty="0" err="1">
                <a:latin typeface="Candara" pitchFamily="34" charset="0"/>
              </a:rPr>
              <a:t>berada</a:t>
            </a:r>
            <a:r>
              <a:rPr lang="en-US" sz="2200" dirty="0">
                <a:latin typeface="Candara" pitchFamily="34" charset="0"/>
              </a:rPr>
              <a:t> </a:t>
            </a:r>
            <a:r>
              <a:rPr lang="en-US" sz="2200" dirty="0" err="1">
                <a:latin typeface="Candara" pitchFamily="34" charset="0"/>
              </a:rPr>
              <a:t>dibawah</a:t>
            </a:r>
            <a:r>
              <a:rPr lang="en-US" sz="2200" dirty="0">
                <a:latin typeface="Candara" pitchFamily="34" charset="0"/>
              </a:rPr>
              <a:t> </a:t>
            </a:r>
            <a:r>
              <a:rPr lang="en-US" sz="2200" dirty="0" err="1">
                <a:latin typeface="Candara" pitchFamily="34" charset="0"/>
              </a:rPr>
              <a:t>kepemilikan</a:t>
            </a:r>
            <a:r>
              <a:rPr lang="en-US" sz="2200" dirty="0">
                <a:latin typeface="Candara" pitchFamily="34" charset="0"/>
              </a:rPr>
              <a:t> </a:t>
            </a:r>
            <a:r>
              <a:rPr lang="en-US" sz="2200" dirty="0" err="1">
                <a:latin typeface="Candara" pitchFamily="34" charset="0"/>
              </a:rPr>
              <a:t>perusahaan</a:t>
            </a:r>
            <a:r>
              <a:rPr lang="en-US" sz="2200" dirty="0">
                <a:latin typeface="Candara" pitchFamily="34" charset="0"/>
              </a:rPr>
              <a:t> lain </a:t>
            </a:r>
            <a:r>
              <a:rPr lang="en-US" sz="2200" dirty="0" err="1">
                <a:latin typeface="Candara" pitchFamily="34" charset="0"/>
              </a:rPr>
              <a:t>atau</a:t>
            </a:r>
            <a:r>
              <a:rPr lang="en-US" sz="2200" dirty="0">
                <a:latin typeface="Candara" pitchFamily="34" charset="0"/>
              </a:rPr>
              <a:t> </a:t>
            </a:r>
            <a:r>
              <a:rPr lang="en-US" sz="2200" dirty="0" err="1">
                <a:latin typeface="Candara" pitchFamily="34" charset="0"/>
              </a:rPr>
              <a:t>merupakan</a:t>
            </a:r>
            <a:r>
              <a:rPr lang="en-US" sz="2200" dirty="0">
                <a:latin typeface="Candara" pitchFamily="34" charset="0"/>
              </a:rPr>
              <a:t> unit </a:t>
            </a:r>
            <a:r>
              <a:rPr lang="en-US" sz="2200" dirty="0" err="1">
                <a:latin typeface="Candara" pitchFamily="34" charset="0"/>
              </a:rPr>
              <a:t>perusahaan</a:t>
            </a:r>
            <a:r>
              <a:rPr lang="en-US" sz="2200" dirty="0">
                <a:latin typeface="Candara" pitchFamily="34" charset="0"/>
              </a:rPr>
              <a:t> </a:t>
            </a:r>
            <a:r>
              <a:rPr lang="en-US" sz="2200" dirty="0" err="1">
                <a:latin typeface="Candara" pitchFamily="34" charset="0"/>
              </a:rPr>
              <a:t>tersebut</a:t>
            </a:r>
            <a:r>
              <a:rPr lang="en-US" sz="2200" dirty="0">
                <a:latin typeface="Candara" pitchFamily="34" charset="0"/>
              </a:rPr>
              <a:t>. </a:t>
            </a:r>
            <a:r>
              <a:rPr lang="en-US" sz="2200" dirty="0" err="1">
                <a:latin typeface="Candara" pitchFamily="34" charset="0"/>
              </a:rPr>
              <a:t>Induk</a:t>
            </a:r>
            <a:r>
              <a:rPr lang="en-US" sz="2200" dirty="0">
                <a:latin typeface="Candara" pitchFamily="34" charset="0"/>
              </a:rPr>
              <a:t> </a:t>
            </a:r>
            <a:r>
              <a:rPr lang="en-US" sz="2200" dirty="0" err="1">
                <a:latin typeface="Candara" pitchFamily="34" charset="0"/>
              </a:rPr>
              <a:t>perusahaan</a:t>
            </a:r>
            <a:r>
              <a:rPr lang="en-US" sz="2200" dirty="0">
                <a:latin typeface="Candara" pitchFamily="34" charset="0"/>
              </a:rPr>
              <a:t> </a:t>
            </a:r>
            <a:r>
              <a:rPr lang="en-US" sz="2200" dirty="0" err="1">
                <a:latin typeface="Candara" pitchFamily="34" charset="0"/>
              </a:rPr>
              <a:t>akan</a:t>
            </a:r>
            <a:r>
              <a:rPr lang="en-US" sz="2200" dirty="0">
                <a:latin typeface="Candara" pitchFamily="34" charset="0"/>
              </a:rPr>
              <a:t> </a:t>
            </a:r>
            <a:r>
              <a:rPr lang="en-US" sz="2200" dirty="0" err="1">
                <a:latin typeface="Candara" pitchFamily="34" charset="0"/>
              </a:rPr>
              <a:t>memberikan</a:t>
            </a:r>
            <a:r>
              <a:rPr lang="en-US" sz="2200" dirty="0">
                <a:latin typeface="Candara" pitchFamily="34" charset="0"/>
              </a:rPr>
              <a:t> </a:t>
            </a:r>
            <a:r>
              <a:rPr lang="en-US" sz="2200" dirty="0" err="1">
                <a:latin typeface="Candara" pitchFamily="34" charset="0"/>
              </a:rPr>
              <a:t>patokan</a:t>
            </a:r>
            <a:r>
              <a:rPr lang="en-US" sz="2200" dirty="0">
                <a:latin typeface="Candara" pitchFamily="34" charset="0"/>
              </a:rPr>
              <a:t> </a:t>
            </a:r>
            <a:r>
              <a:rPr lang="en-US" sz="2200" dirty="0" err="1">
                <a:latin typeface="Candara" pitchFamily="34" charset="0"/>
              </a:rPr>
              <a:t>cara-cara</a:t>
            </a:r>
            <a:r>
              <a:rPr lang="en-US" sz="2200" dirty="0">
                <a:latin typeface="Candara" pitchFamily="34" charset="0"/>
              </a:rPr>
              <a:t> </a:t>
            </a:r>
            <a:r>
              <a:rPr lang="en-US" sz="2200" dirty="0" err="1">
                <a:latin typeface="Candara" pitchFamily="34" charset="0"/>
              </a:rPr>
              <a:t>mengelola</a:t>
            </a:r>
            <a:r>
              <a:rPr lang="en-US" sz="2200" dirty="0">
                <a:latin typeface="Candara" pitchFamily="34" charset="0"/>
              </a:rPr>
              <a:t> </a:t>
            </a:r>
            <a:r>
              <a:rPr lang="en-US" sz="2200" dirty="0" err="1">
                <a:latin typeface="Candara" pitchFamily="34" charset="0"/>
              </a:rPr>
              <a:t>dan</a:t>
            </a:r>
            <a:r>
              <a:rPr lang="en-US" sz="2200" dirty="0">
                <a:latin typeface="Candara" pitchFamily="34" charset="0"/>
              </a:rPr>
              <a:t> </a:t>
            </a:r>
            <a:r>
              <a:rPr lang="en-US" sz="2200" dirty="0" err="1">
                <a:latin typeface="Candara" pitchFamily="34" charset="0"/>
              </a:rPr>
              <a:t>kebijakan-kebijakan</a:t>
            </a:r>
            <a:r>
              <a:rPr lang="en-US" sz="2200" dirty="0">
                <a:latin typeface="Candara" pitchFamily="34" charset="0"/>
              </a:rPr>
              <a:t> </a:t>
            </a:r>
            <a:r>
              <a:rPr lang="en-US" sz="2200" dirty="0" err="1">
                <a:latin typeface="Candara" pitchFamily="34" charset="0"/>
              </a:rPr>
              <a:t>atas</a:t>
            </a:r>
            <a:r>
              <a:rPr lang="en-US" sz="2200" dirty="0">
                <a:latin typeface="Candara" pitchFamily="34" charset="0"/>
              </a:rPr>
              <a:t> hotel-hotel yang </a:t>
            </a:r>
            <a:r>
              <a:rPr lang="en-US" sz="2200" dirty="0" err="1">
                <a:latin typeface="Candara" pitchFamily="34" charset="0"/>
              </a:rPr>
              <a:t>dimilikinya</a:t>
            </a:r>
            <a:r>
              <a:rPr lang="en-US" sz="2200" dirty="0">
                <a:latin typeface="Candara" pitchFamily="34" charset="0"/>
              </a:rPr>
              <a:t>. Perusahaan Chain Hotels yang </a:t>
            </a:r>
            <a:r>
              <a:rPr lang="en-US" sz="2200" dirty="0" err="1">
                <a:latin typeface="Candara" pitchFamily="34" charset="0"/>
              </a:rPr>
              <a:t>terkenal</a:t>
            </a:r>
            <a:r>
              <a:rPr lang="en-US" sz="2200" dirty="0">
                <a:latin typeface="Candara" pitchFamily="34" charset="0"/>
              </a:rPr>
              <a:t> di </a:t>
            </a:r>
            <a:r>
              <a:rPr lang="en-US" sz="2200" dirty="0" err="1">
                <a:latin typeface="Candara" pitchFamily="34" charset="0"/>
              </a:rPr>
              <a:t>dunia</a:t>
            </a:r>
            <a:r>
              <a:rPr lang="en-US" sz="2200" dirty="0">
                <a:latin typeface="Candara" pitchFamily="34" charset="0"/>
              </a:rPr>
              <a:t> </a:t>
            </a:r>
            <a:r>
              <a:rPr lang="en-US" sz="2200" dirty="0" err="1">
                <a:latin typeface="Candara" pitchFamily="34" charset="0"/>
              </a:rPr>
              <a:t>adalah</a:t>
            </a:r>
            <a:r>
              <a:rPr lang="en-US" sz="2200" dirty="0">
                <a:latin typeface="Candara" pitchFamily="34" charset="0"/>
              </a:rPr>
              <a:t> Hilton International Inc., Intercontinental Hotels, Hyatt Intercontinental, The Ritz Carlton, Four Seasons </a:t>
            </a:r>
            <a:r>
              <a:rPr lang="en-US" sz="2200" dirty="0" err="1">
                <a:latin typeface="Candara" pitchFamily="34" charset="0"/>
              </a:rPr>
              <a:t>dan</a:t>
            </a:r>
            <a:r>
              <a:rPr lang="en-US" sz="2200" dirty="0">
                <a:latin typeface="Candara" pitchFamily="34" charset="0"/>
              </a:rPr>
              <a:t> lain-lain.</a:t>
            </a:r>
          </a:p>
        </p:txBody>
      </p:sp>
    </p:spTree>
    <p:extLst>
      <p:ext uri="{BB962C8B-B14F-4D97-AF65-F5344CB8AC3E}">
        <p14:creationId xmlns:p14="http://schemas.microsoft.com/office/powerpoint/2010/main" val="4466894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Kontrak</a:t>
            </a:r>
            <a:r>
              <a:rPr lang="en-US" dirty="0"/>
              <a:t> </a:t>
            </a:r>
            <a:r>
              <a:rPr lang="en-US" dirty="0" err="1"/>
              <a:t>Manajemen</a:t>
            </a:r>
            <a:r>
              <a:rPr lang="en-US" dirty="0"/>
              <a:t> (Management Contract)</a:t>
            </a:r>
          </a:p>
        </p:txBody>
      </p:sp>
      <p:sp>
        <p:nvSpPr>
          <p:cNvPr id="3" name="Content Placeholder 2"/>
          <p:cNvSpPr>
            <a:spLocks noGrp="1"/>
          </p:cNvSpPr>
          <p:nvPr>
            <p:ph idx="1"/>
          </p:nvPr>
        </p:nvSpPr>
        <p:spPr/>
        <p:txBody>
          <a:bodyPr>
            <a:normAutofit/>
          </a:bodyPr>
          <a:lstStyle/>
          <a:p>
            <a:pPr marL="0" indent="0" algn="just">
              <a:lnSpc>
                <a:spcPct val="150000"/>
              </a:lnSpc>
              <a:buNone/>
            </a:pPr>
            <a:r>
              <a:rPr lang="en-US" sz="2400" dirty="0" err="1">
                <a:latin typeface="Candara" pitchFamily="34" charset="0"/>
              </a:rPr>
              <a:t>Artinya</a:t>
            </a:r>
            <a:r>
              <a:rPr lang="en-US" sz="2400" dirty="0">
                <a:latin typeface="Candara" pitchFamily="34" charset="0"/>
              </a:rPr>
              <a:t>, hotel-hotel yang </a:t>
            </a:r>
            <a:r>
              <a:rPr lang="en-US" sz="2400" dirty="0" err="1">
                <a:latin typeface="Candara" pitchFamily="34" charset="0"/>
              </a:rPr>
              <a:t>memisahkan</a:t>
            </a:r>
            <a:r>
              <a:rPr lang="en-US" sz="2400" dirty="0">
                <a:latin typeface="Candara" pitchFamily="34" charset="0"/>
              </a:rPr>
              <a:t> </a:t>
            </a:r>
            <a:r>
              <a:rPr lang="en-US" sz="2400" dirty="0" err="1">
                <a:latin typeface="Candara" pitchFamily="34" charset="0"/>
              </a:rPr>
              <a:t>antara</a:t>
            </a:r>
            <a:r>
              <a:rPr lang="en-US" sz="2400" dirty="0">
                <a:latin typeface="Candara" pitchFamily="34" charset="0"/>
              </a:rPr>
              <a:t> </a:t>
            </a:r>
            <a:r>
              <a:rPr lang="en-US" sz="2400" dirty="0" err="1">
                <a:latin typeface="Candara" pitchFamily="34" charset="0"/>
              </a:rPr>
              <a:t>kepemilikan</a:t>
            </a:r>
            <a:r>
              <a:rPr lang="en-US" sz="2400" dirty="0">
                <a:latin typeface="Candara" pitchFamily="34" charset="0"/>
              </a:rPr>
              <a:t> </a:t>
            </a:r>
            <a:r>
              <a:rPr lang="en-US" sz="2400" dirty="0" err="1">
                <a:latin typeface="Candara" pitchFamily="34" charset="0"/>
              </a:rPr>
              <a:t>dengan</a:t>
            </a:r>
            <a:r>
              <a:rPr lang="en-US" sz="2400" dirty="0">
                <a:latin typeface="Candara" pitchFamily="34" charset="0"/>
              </a:rPr>
              <a:t> </a:t>
            </a:r>
            <a:r>
              <a:rPr lang="en-US" sz="2400" dirty="0" err="1">
                <a:latin typeface="Candara" pitchFamily="34" charset="0"/>
              </a:rPr>
              <a:t>pengelolaannya</a:t>
            </a:r>
            <a:r>
              <a:rPr lang="en-US" sz="2400" dirty="0">
                <a:latin typeface="Candara" pitchFamily="34" charset="0"/>
              </a:rPr>
              <a:t>. </a:t>
            </a:r>
            <a:r>
              <a:rPr lang="en-US" sz="2400" dirty="0" err="1">
                <a:latin typeface="Candara" pitchFamily="34" charset="0"/>
              </a:rPr>
              <a:t>Pemilik</a:t>
            </a:r>
            <a:r>
              <a:rPr lang="en-US" sz="2400" dirty="0">
                <a:latin typeface="Candara" pitchFamily="34" charset="0"/>
              </a:rPr>
              <a:t> hotel </a:t>
            </a:r>
            <a:r>
              <a:rPr lang="en-US" sz="2400" dirty="0" err="1">
                <a:latin typeface="Candara" pitchFamily="34" charset="0"/>
              </a:rPr>
              <a:t>membeli</a:t>
            </a:r>
            <a:r>
              <a:rPr lang="en-US" sz="2400" dirty="0">
                <a:latin typeface="Candara" pitchFamily="34" charset="0"/>
              </a:rPr>
              <a:t> </a:t>
            </a:r>
            <a:r>
              <a:rPr lang="en-US" sz="2400" dirty="0" err="1">
                <a:latin typeface="Candara" pitchFamily="34" charset="0"/>
              </a:rPr>
              <a:t>jasa</a:t>
            </a:r>
            <a:r>
              <a:rPr lang="en-US" sz="2400" dirty="0">
                <a:latin typeface="Candara" pitchFamily="34" charset="0"/>
              </a:rPr>
              <a:t> </a:t>
            </a:r>
            <a:r>
              <a:rPr lang="en-US" sz="2400" dirty="0" err="1">
                <a:latin typeface="Candara" pitchFamily="34" charset="0"/>
              </a:rPr>
              <a:t>pengelolaan</a:t>
            </a:r>
            <a:r>
              <a:rPr lang="en-US" sz="2400" dirty="0">
                <a:latin typeface="Candara" pitchFamily="34" charset="0"/>
              </a:rPr>
              <a:t> </a:t>
            </a:r>
            <a:r>
              <a:rPr lang="en-US" sz="2400" dirty="0" err="1">
                <a:latin typeface="Candara" pitchFamily="34" charset="0"/>
              </a:rPr>
              <a:t>dari</a:t>
            </a:r>
            <a:r>
              <a:rPr lang="en-US" sz="2400" dirty="0">
                <a:latin typeface="Candara" pitchFamily="34" charset="0"/>
              </a:rPr>
              <a:t> </a:t>
            </a:r>
            <a:r>
              <a:rPr lang="en-US" sz="2400" dirty="0" err="1">
                <a:latin typeface="Candara" pitchFamily="34" charset="0"/>
              </a:rPr>
              <a:t>perusahaan</a:t>
            </a:r>
            <a:r>
              <a:rPr lang="en-US" sz="2400" dirty="0">
                <a:latin typeface="Candara" pitchFamily="34" charset="0"/>
              </a:rPr>
              <a:t> lain </a:t>
            </a:r>
            <a:r>
              <a:rPr lang="en-US" sz="2400" dirty="0" err="1">
                <a:latin typeface="Candara" pitchFamily="34" charset="0"/>
              </a:rPr>
              <a:t>dengan</a:t>
            </a:r>
            <a:r>
              <a:rPr lang="en-US" sz="2400" dirty="0">
                <a:latin typeface="Candara" pitchFamily="34" charset="0"/>
              </a:rPr>
              <a:t> </a:t>
            </a:r>
            <a:r>
              <a:rPr lang="en-US" sz="2400" dirty="0" err="1">
                <a:latin typeface="Candara" pitchFamily="34" charset="0"/>
              </a:rPr>
              <a:t>membayar</a:t>
            </a:r>
            <a:r>
              <a:rPr lang="en-US" sz="2400" dirty="0">
                <a:latin typeface="Candara" pitchFamily="34" charset="0"/>
              </a:rPr>
              <a:t> </a:t>
            </a:r>
            <a:r>
              <a:rPr lang="en-US" sz="2400" dirty="0" err="1">
                <a:latin typeface="Candara" pitchFamily="34" charset="0"/>
              </a:rPr>
              <a:t>sejumlah</a:t>
            </a:r>
            <a:r>
              <a:rPr lang="en-US" sz="2400" dirty="0">
                <a:latin typeface="Candara" pitchFamily="34" charset="0"/>
              </a:rPr>
              <a:t> </a:t>
            </a:r>
            <a:r>
              <a:rPr lang="en-US" sz="2400" dirty="0" err="1">
                <a:latin typeface="Candara" pitchFamily="34" charset="0"/>
              </a:rPr>
              <a:t>uang</a:t>
            </a:r>
            <a:r>
              <a:rPr lang="en-US" sz="2400" dirty="0">
                <a:latin typeface="Candara" pitchFamily="34" charset="0"/>
              </a:rPr>
              <a:t> </a:t>
            </a:r>
            <a:r>
              <a:rPr lang="en-US" sz="2400" dirty="0" err="1">
                <a:latin typeface="Candara" pitchFamily="34" charset="0"/>
              </a:rPr>
              <a:t>sesuai</a:t>
            </a:r>
            <a:r>
              <a:rPr lang="en-US" sz="2400" dirty="0">
                <a:latin typeface="Candara" pitchFamily="34" charset="0"/>
              </a:rPr>
              <a:t> </a:t>
            </a:r>
            <a:r>
              <a:rPr lang="en-US" sz="2400" dirty="0" err="1">
                <a:latin typeface="Candara" pitchFamily="34" charset="0"/>
              </a:rPr>
              <a:t>dengan</a:t>
            </a:r>
            <a:r>
              <a:rPr lang="en-US" sz="2400" dirty="0">
                <a:latin typeface="Candara" pitchFamily="34" charset="0"/>
              </a:rPr>
              <a:t> </a:t>
            </a:r>
            <a:r>
              <a:rPr lang="en-US" sz="2400" dirty="0" err="1">
                <a:latin typeface="Candara" pitchFamily="34" charset="0"/>
              </a:rPr>
              <a:t>perjanjian</a:t>
            </a:r>
            <a:r>
              <a:rPr lang="en-US" sz="2400" dirty="0">
                <a:latin typeface="Candara" pitchFamily="34" charset="0"/>
              </a:rPr>
              <a:t> </a:t>
            </a:r>
            <a:r>
              <a:rPr lang="en-US" sz="2400" dirty="0" err="1">
                <a:latin typeface="Candara" pitchFamily="34" charset="0"/>
              </a:rPr>
              <a:t>sebelumnya</a:t>
            </a:r>
            <a:r>
              <a:rPr lang="en-US" sz="2400" dirty="0">
                <a:latin typeface="Candara" pitchFamily="34" charset="0"/>
              </a:rPr>
              <a:t>. </a:t>
            </a:r>
            <a:r>
              <a:rPr lang="en-US" sz="2400" dirty="0" err="1">
                <a:latin typeface="Candara" pitchFamily="34" charset="0"/>
              </a:rPr>
              <a:t>Contoh</a:t>
            </a:r>
            <a:r>
              <a:rPr lang="en-US" sz="2400" dirty="0">
                <a:latin typeface="Candara" pitchFamily="34" charset="0"/>
              </a:rPr>
              <a:t>: </a:t>
            </a:r>
            <a:r>
              <a:rPr lang="en-US" sz="2400" dirty="0" smtClean="0">
                <a:latin typeface="Candara" pitchFamily="34" charset="0"/>
              </a:rPr>
              <a:t>Sheraton </a:t>
            </a:r>
            <a:r>
              <a:rPr lang="en-US" sz="2400" dirty="0">
                <a:latin typeface="Candara" pitchFamily="34" charset="0"/>
              </a:rPr>
              <a:t>yang </a:t>
            </a:r>
            <a:r>
              <a:rPr lang="en-US" sz="2400" dirty="0" err="1">
                <a:latin typeface="Candara" pitchFamily="34" charset="0"/>
              </a:rPr>
              <a:t>menawarkan</a:t>
            </a:r>
            <a:r>
              <a:rPr lang="en-US" sz="2400" dirty="0">
                <a:latin typeface="Candara" pitchFamily="34" charset="0"/>
              </a:rPr>
              <a:t> </a:t>
            </a:r>
            <a:r>
              <a:rPr lang="en-US" sz="2400" dirty="0" err="1">
                <a:latin typeface="Candara" pitchFamily="34" charset="0"/>
              </a:rPr>
              <a:t>jasa</a:t>
            </a:r>
            <a:r>
              <a:rPr lang="en-US" sz="2400" dirty="0">
                <a:latin typeface="Candara" pitchFamily="34" charset="0"/>
              </a:rPr>
              <a:t> </a:t>
            </a:r>
            <a:r>
              <a:rPr lang="en-US" sz="2400" dirty="0" err="1">
                <a:latin typeface="Candara" pitchFamily="34" charset="0"/>
              </a:rPr>
              <a:t>demikian</a:t>
            </a:r>
            <a:r>
              <a:rPr lang="en-US" sz="2400" dirty="0">
                <a:latin typeface="Candara" pitchFamily="34" charset="0"/>
              </a:rPr>
              <a:t> </a:t>
            </a:r>
            <a:r>
              <a:rPr lang="en-US" sz="2400" dirty="0" err="1">
                <a:latin typeface="Candara" pitchFamily="34" charset="0"/>
              </a:rPr>
              <a:t>berdasarkan</a:t>
            </a:r>
            <a:r>
              <a:rPr lang="en-US" sz="2400" dirty="0">
                <a:latin typeface="Candara" pitchFamily="34" charset="0"/>
              </a:rPr>
              <a:t> </a:t>
            </a:r>
            <a:r>
              <a:rPr lang="en-US" sz="2400" dirty="0" err="1">
                <a:latin typeface="Candara" pitchFamily="34" charset="0"/>
              </a:rPr>
              <a:t>kemampuan</a:t>
            </a:r>
            <a:r>
              <a:rPr lang="en-US" sz="2400" dirty="0">
                <a:latin typeface="Candara" pitchFamily="34" charset="0"/>
              </a:rPr>
              <a:t> </a:t>
            </a:r>
            <a:r>
              <a:rPr lang="en-US" sz="2400" dirty="0" err="1">
                <a:latin typeface="Candara" pitchFamily="34" charset="0"/>
              </a:rPr>
              <a:t>pengalaman</a:t>
            </a:r>
            <a:r>
              <a:rPr lang="en-US" sz="2400" dirty="0">
                <a:latin typeface="Candara" pitchFamily="34" charset="0"/>
              </a:rPr>
              <a:t> </a:t>
            </a:r>
            <a:r>
              <a:rPr lang="en-US" sz="2400" dirty="0" err="1">
                <a:latin typeface="Candara" pitchFamily="34" charset="0"/>
              </a:rPr>
              <a:t>mereka</a:t>
            </a:r>
            <a:r>
              <a:rPr lang="en-US" sz="2400" dirty="0">
                <a:latin typeface="Candara" pitchFamily="34" charset="0"/>
              </a:rPr>
              <a:t> </a:t>
            </a:r>
            <a:r>
              <a:rPr lang="en-US" sz="2400" dirty="0" err="1">
                <a:latin typeface="Candara" pitchFamily="34" charset="0"/>
              </a:rPr>
              <a:t>dalam</a:t>
            </a:r>
            <a:r>
              <a:rPr lang="en-US" sz="2400" dirty="0">
                <a:latin typeface="Candara" pitchFamily="34" charset="0"/>
              </a:rPr>
              <a:t> </a:t>
            </a:r>
            <a:r>
              <a:rPr lang="en-US" sz="2400" dirty="0" err="1">
                <a:latin typeface="Candara" pitchFamily="34" charset="0"/>
              </a:rPr>
              <a:t>industri</a:t>
            </a:r>
            <a:r>
              <a:rPr lang="en-US" sz="2400" dirty="0">
                <a:latin typeface="Candara" pitchFamily="34" charset="0"/>
              </a:rPr>
              <a:t>.</a:t>
            </a:r>
          </a:p>
        </p:txBody>
      </p:sp>
    </p:spTree>
    <p:extLst>
      <p:ext uri="{BB962C8B-B14F-4D97-AF65-F5344CB8AC3E}">
        <p14:creationId xmlns:p14="http://schemas.microsoft.com/office/powerpoint/2010/main" val="14054203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115000"/>
              </a:lnSpc>
              <a:spcAft>
                <a:spcPts val="1000"/>
              </a:spcAft>
            </a:pPr>
            <a:r>
              <a:rPr lang="id-ID" b="1" dirty="0">
                <a:latin typeface="Candara" pitchFamily="34" charset="0"/>
                <a:ea typeface="Calibri"/>
                <a:cs typeface="Times New Roman"/>
              </a:rPr>
              <a:t>Waralaba (Franchise)</a:t>
            </a:r>
            <a:endParaRPr lang="id-ID" b="1" dirty="0">
              <a:effectLst/>
              <a:latin typeface="Candara" pitchFamily="34" charset="0"/>
              <a:ea typeface="Calibri"/>
              <a:cs typeface="Times New Roman"/>
            </a:endParaRPr>
          </a:p>
        </p:txBody>
      </p:sp>
      <p:sp>
        <p:nvSpPr>
          <p:cNvPr id="3" name="Content Placeholder 2"/>
          <p:cNvSpPr>
            <a:spLocks noGrp="1"/>
          </p:cNvSpPr>
          <p:nvPr>
            <p:ph idx="1"/>
          </p:nvPr>
        </p:nvSpPr>
        <p:spPr/>
        <p:txBody>
          <a:bodyPr>
            <a:normAutofit/>
          </a:bodyPr>
          <a:lstStyle/>
          <a:p>
            <a:pPr marL="0" indent="0" algn="just">
              <a:lnSpc>
                <a:spcPct val="150000"/>
              </a:lnSpc>
              <a:buNone/>
            </a:pPr>
            <a:r>
              <a:rPr lang="en-US" sz="2200" dirty="0" err="1">
                <a:latin typeface="Candara" pitchFamily="34" charset="0"/>
              </a:rPr>
              <a:t>Suatu</a:t>
            </a:r>
            <a:r>
              <a:rPr lang="en-US" sz="2200" dirty="0">
                <a:latin typeface="Candara" pitchFamily="34" charset="0"/>
              </a:rPr>
              <a:t> </a:t>
            </a:r>
            <a:r>
              <a:rPr lang="en-US" sz="2200" dirty="0" err="1">
                <a:latin typeface="Candara" pitchFamily="34" charset="0"/>
              </a:rPr>
              <a:t>bentuk</a:t>
            </a:r>
            <a:r>
              <a:rPr lang="en-US" sz="2200" dirty="0">
                <a:latin typeface="Candara" pitchFamily="34" charset="0"/>
              </a:rPr>
              <a:t> </a:t>
            </a:r>
            <a:r>
              <a:rPr lang="en-US" sz="2200" dirty="0" err="1">
                <a:latin typeface="Candara" pitchFamily="34" charset="0"/>
              </a:rPr>
              <a:t>kerja</a:t>
            </a:r>
            <a:r>
              <a:rPr lang="en-US" sz="2200" dirty="0">
                <a:latin typeface="Candara" pitchFamily="34" charset="0"/>
              </a:rPr>
              <a:t> </a:t>
            </a:r>
            <a:r>
              <a:rPr lang="en-US" sz="2200" dirty="0" err="1">
                <a:latin typeface="Candara" pitchFamily="34" charset="0"/>
              </a:rPr>
              <a:t>sama</a:t>
            </a:r>
            <a:r>
              <a:rPr lang="en-US" sz="2200" dirty="0">
                <a:latin typeface="Candara" pitchFamily="34" charset="0"/>
              </a:rPr>
              <a:t> </a:t>
            </a:r>
            <a:r>
              <a:rPr lang="en-US" sz="2200" dirty="0" err="1">
                <a:latin typeface="Candara" pitchFamily="34" charset="0"/>
              </a:rPr>
              <a:t>dalam</a:t>
            </a:r>
            <a:r>
              <a:rPr lang="en-US" sz="2200" dirty="0">
                <a:latin typeface="Candara" pitchFamily="34" charset="0"/>
              </a:rPr>
              <a:t> </a:t>
            </a:r>
            <a:r>
              <a:rPr lang="en-US" sz="2200" dirty="0" err="1">
                <a:latin typeface="Candara" pitchFamily="34" charset="0"/>
              </a:rPr>
              <a:t>hal</a:t>
            </a:r>
            <a:r>
              <a:rPr lang="en-US" sz="2200" dirty="0">
                <a:latin typeface="Candara" pitchFamily="34" charset="0"/>
              </a:rPr>
              <a:t> </a:t>
            </a:r>
            <a:r>
              <a:rPr lang="en-US" sz="2200" dirty="0" err="1">
                <a:latin typeface="Candara" pitchFamily="34" charset="0"/>
              </a:rPr>
              <a:t>pengelolaan</a:t>
            </a:r>
            <a:r>
              <a:rPr lang="en-US" sz="2200" dirty="0">
                <a:latin typeface="Candara" pitchFamily="34" charset="0"/>
              </a:rPr>
              <a:t>. </a:t>
            </a:r>
            <a:r>
              <a:rPr lang="en-US" sz="2200" dirty="0" err="1">
                <a:latin typeface="Candara" pitchFamily="34" charset="0"/>
              </a:rPr>
              <a:t>Pemilik</a:t>
            </a:r>
            <a:r>
              <a:rPr lang="en-US" sz="2200" dirty="0">
                <a:latin typeface="Candara" pitchFamily="34" charset="0"/>
              </a:rPr>
              <a:t> hotel </a:t>
            </a:r>
            <a:r>
              <a:rPr lang="en-US" sz="2200" dirty="0" err="1">
                <a:latin typeface="Candara" pitchFamily="34" charset="0"/>
              </a:rPr>
              <a:t>mengelola</a:t>
            </a:r>
            <a:r>
              <a:rPr lang="en-US" sz="2200" dirty="0">
                <a:latin typeface="Candara" pitchFamily="34" charset="0"/>
              </a:rPr>
              <a:t> </a:t>
            </a:r>
            <a:r>
              <a:rPr lang="en-US" sz="2200" dirty="0" err="1">
                <a:latin typeface="Candara" pitchFamily="34" charset="0"/>
              </a:rPr>
              <a:t>hotelnya</a:t>
            </a:r>
            <a:r>
              <a:rPr lang="en-US" sz="2200" dirty="0">
                <a:latin typeface="Candara" pitchFamily="34" charset="0"/>
              </a:rPr>
              <a:t> </a:t>
            </a:r>
            <a:r>
              <a:rPr lang="en-US" sz="2200" dirty="0" err="1">
                <a:latin typeface="Candara" pitchFamily="34" charset="0"/>
              </a:rPr>
              <a:t>dengan</a:t>
            </a:r>
            <a:r>
              <a:rPr lang="en-US" sz="2200" dirty="0">
                <a:latin typeface="Candara" pitchFamily="34" charset="0"/>
              </a:rPr>
              <a:t> </a:t>
            </a:r>
            <a:r>
              <a:rPr lang="en-US" sz="2200" dirty="0" err="1">
                <a:latin typeface="Candara" pitchFamily="34" charset="0"/>
              </a:rPr>
              <a:t>memakai</a:t>
            </a:r>
            <a:r>
              <a:rPr lang="en-US" sz="2200" dirty="0">
                <a:latin typeface="Candara" pitchFamily="34" charset="0"/>
              </a:rPr>
              <a:t> </a:t>
            </a:r>
            <a:r>
              <a:rPr lang="en-US" sz="2200" dirty="0" err="1">
                <a:latin typeface="Candara" pitchFamily="34" charset="0"/>
              </a:rPr>
              <a:t>cara</a:t>
            </a:r>
            <a:r>
              <a:rPr lang="en-US" sz="2200" dirty="0">
                <a:latin typeface="Candara" pitchFamily="34" charset="0"/>
              </a:rPr>
              <a:t> </a:t>
            </a:r>
            <a:r>
              <a:rPr lang="en-US" sz="2200" dirty="0" err="1">
                <a:latin typeface="Candara" pitchFamily="34" charset="0"/>
              </a:rPr>
              <a:t>atau</a:t>
            </a:r>
            <a:r>
              <a:rPr lang="en-US" sz="2200" dirty="0">
                <a:latin typeface="Candara" pitchFamily="34" charset="0"/>
              </a:rPr>
              <a:t> </a:t>
            </a:r>
            <a:r>
              <a:rPr lang="en-US" sz="2200" dirty="0" err="1">
                <a:latin typeface="Candara" pitchFamily="34" charset="0"/>
              </a:rPr>
              <a:t>pola</a:t>
            </a:r>
            <a:r>
              <a:rPr lang="en-US" sz="2200" dirty="0">
                <a:latin typeface="Candara" pitchFamily="34" charset="0"/>
              </a:rPr>
              <a:t> yang </a:t>
            </a:r>
            <a:r>
              <a:rPr lang="en-US" sz="2200" dirty="0" err="1">
                <a:latin typeface="Candara" pitchFamily="34" charset="0"/>
              </a:rPr>
              <a:t>diciptakan</a:t>
            </a:r>
            <a:r>
              <a:rPr lang="en-US" sz="2200" dirty="0">
                <a:latin typeface="Candara" pitchFamily="34" charset="0"/>
              </a:rPr>
              <a:t> </a:t>
            </a:r>
            <a:r>
              <a:rPr lang="en-US" sz="2200" dirty="0" err="1">
                <a:latin typeface="Candara" pitchFamily="34" charset="0"/>
              </a:rPr>
              <a:t>serta</a:t>
            </a:r>
            <a:r>
              <a:rPr lang="en-US" sz="2200" dirty="0">
                <a:latin typeface="Candara" pitchFamily="34" charset="0"/>
              </a:rPr>
              <a:t> </a:t>
            </a:r>
            <a:r>
              <a:rPr lang="en-US" sz="2200" dirty="0" err="1">
                <a:latin typeface="Candara" pitchFamily="34" charset="0"/>
              </a:rPr>
              <a:t>dikembangkan</a:t>
            </a:r>
            <a:r>
              <a:rPr lang="en-US" sz="2200" dirty="0">
                <a:latin typeface="Candara" pitchFamily="34" charset="0"/>
              </a:rPr>
              <a:t> </a:t>
            </a:r>
            <a:r>
              <a:rPr lang="en-US" sz="2200" dirty="0" err="1">
                <a:latin typeface="Candara" pitchFamily="34" charset="0"/>
              </a:rPr>
              <a:t>oleh</a:t>
            </a:r>
            <a:r>
              <a:rPr lang="en-US" sz="2200" dirty="0">
                <a:latin typeface="Candara" pitchFamily="34" charset="0"/>
              </a:rPr>
              <a:t> </a:t>
            </a:r>
            <a:r>
              <a:rPr lang="en-US" sz="2200" dirty="0" err="1">
                <a:latin typeface="Candara" pitchFamily="34" charset="0"/>
              </a:rPr>
              <a:t>perusahaan</a:t>
            </a:r>
            <a:r>
              <a:rPr lang="en-US" sz="2200" dirty="0">
                <a:latin typeface="Candara" pitchFamily="34" charset="0"/>
              </a:rPr>
              <a:t> </a:t>
            </a:r>
            <a:r>
              <a:rPr lang="en-US" sz="2200" dirty="0" err="1">
                <a:latin typeface="Candara" pitchFamily="34" charset="0"/>
              </a:rPr>
              <a:t>atau</a:t>
            </a:r>
            <a:r>
              <a:rPr lang="en-US" sz="2200" dirty="0">
                <a:latin typeface="Candara" pitchFamily="34" charset="0"/>
              </a:rPr>
              <a:t> hotel-hotel </a:t>
            </a:r>
            <a:r>
              <a:rPr lang="en-US" sz="2200" dirty="0" err="1">
                <a:latin typeface="Candara" pitchFamily="34" charset="0"/>
              </a:rPr>
              <a:t>lainya</a:t>
            </a:r>
            <a:r>
              <a:rPr lang="en-US" sz="2200" dirty="0">
                <a:latin typeface="Candara" pitchFamily="34" charset="0"/>
              </a:rPr>
              <a:t>. </a:t>
            </a:r>
            <a:r>
              <a:rPr lang="en-US" sz="2200" dirty="0" err="1">
                <a:latin typeface="Candara" pitchFamily="34" charset="0"/>
              </a:rPr>
              <a:t>Dengan</a:t>
            </a:r>
            <a:r>
              <a:rPr lang="en-US" sz="2200" dirty="0">
                <a:latin typeface="Candara" pitchFamily="34" charset="0"/>
              </a:rPr>
              <a:t> kata lain, </a:t>
            </a:r>
            <a:r>
              <a:rPr lang="en-US" sz="2200" dirty="0" err="1">
                <a:latin typeface="Candara" pitchFamily="34" charset="0"/>
              </a:rPr>
              <a:t>pemilik</a:t>
            </a:r>
            <a:r>
              <a:rPr lang="en-US" sz="2200" dirty="0">
                <a:latin typeface="Candara" pitchFamily="34" charset="0"/>
              </a:rPr>
              <a:t> "</a:t>
            </a:r>
            <a:r>
              <a:rPr lang="en-US" sz="2200" dirty="0" err="1">
                <a:latin typeface="Candara" pitchFamily="34" charset="0"/>
              </a:rPr>
              <a:t>membeli</a:t>
            </a:r>
            <a:r>
              <a:rPr lang="en-US" sz="2200" dirty="0">
                <a:latin typeface="Candara" pitchFamily="34" charset="0"/>
              </a:rPr>
              <a:t>" </a:t>
            </a:r>
            <a:r>
              <a:rPr lang="en-US" sz="2200" dirty="0" err="1">
                <a:latin typeface="Candara" pitchFamily="34" charset="0"/>
              </a:rPr>
              <a:t>cara</a:t>
            </a:r>
            <a:r>
              <a:rPr lang="en-US" sz="2200" dirty="0">
                <a:latin typeface="Candara" pitchFamily="34" charset="0"/>
              </a:rPr>
              <a:t> </a:t>
            </a:r>
            <a:r>
              <a:rPr lang="en-US" sz="2200" dirty="0" err="1">
                <a:latin typeface="Candara" pitchFamily="34" charset="0"/>
              </a:rPr>
              <a:t>cara</a:t>
            </a:r>
            <a:r>
              <a:rPr lang="en-US" sz="2200" dirty="0">
                <a:latin typeface="Candara" pitchFamily="34" charset="0"/>
              </a:rPr>
              <a:t> </a:t>
            </a:r>
            <a:r>
              <a:rPr lang="en-US" sz="2200" dirty="0" err="1">
                <a:latin typeface="Candara" pitchFamily="34" charset="0"/>
              </a:rPr>
              <a:t>atau</a:t>
            </a:r>
            <a:r>
              <a:rPr lang="en-US" sz="2200" dirty="0">
                <a:latin typeface="Candara" pitchFamily="34" charset="0"/>
              </a:rPr>
              <a:t> </a:t>
            </a:r>
            <a:r>
              <a:rPr lang="en-US" sz="2200" dirty="0" err="1">
                <a:latin typeface="Candara" pitchFamily="34" charset="0"/>
              </a:rPr>
              <a:t>resep</a:t>
            </a:r>
            <a:r>
              <a:rPr lang="en-US" sz="2200" dirty="0">
                <a:latin typeface="Candara" pitchFamily="34" charset="0"/>
              </a:rPr>
              <a:t> </a:t>
            </a:r>
            <a:r>
              <a:rPr lang="en-US" sz="2200" dirty="0" err="1">
                <a:latin typeface="Candara" pitchFamily="34" charset="0"/>
              </a:rPr>
              <a:t>pengoperasian</a:t>
            </a:r>
            <a:r>
              <a:rPr lang="en-US" sz="2200" dirty="0">
                <a:latin typeface="Candara" pitchFamily="34" charset="0"/>
              </a:rPr>
              <a:t> </a:t>
            </a:r>
            <a:r>
              <a:rPr lang="en-US" sz="2200" dirty="0" err="1">
                <a:latin typeface="Candara" pitchFamily="34" charset="0"/>
              </a:rPr>
              <a:t>dari</a:t>
            </a:r>
            <a:r>
              <a:rPr lang="en-US" sz="2200" dirty="0">
                <a:latin typeface="Candara" pitchFamily="34" charset="0"/>
              </a:rPr>
              <a:t> </a:t>
            </a:r>
            <a:r>
              <a:rPr lang="en-US" sz="2200" dirty="0" err="1">
                <a:latin typeface="Candara" pitchFamily="34" charset="0"/>
              </a:rPr>
              <a:t>perusahaan</a:t>
            </a:r>
            <a:r>
              <a:rPr lang="en-US" sz="2200" dirty="0">
                <a:latin typeface="Candara" pitchFamily="34" charset="0"/>
              </a:rPr>
              <a:t> lain, </a:t>
            </a:r>
            <a:r>
              <a:rPr lang="en-US" sz="2200" dirty="0" err="1">
                <a:latin typeface="Candara" pitchFamily="34" charset="0"/>
              </a:rPr>
              <a:t>misalnya</a:t>
            </a:r>
            <a:r>
              <a:rPr lang="en-US" sz="2200" dirty="0">
                <a:latin typeface="Candara" pitchFamily="34" charset="0"/>
              </a:rPr>
              <a:t> Nikko Jakarta, Hotel </a:t>
            </a:r>
            <a:r>
              <a:rPr lang="en-US" sz="2200" dirty="0" err="1">
                <a:latin typeface="Candara" pitchFamily="34" charset="0"/>
              </a:rPr>
              <a:t>Ciputra</a:t>
            </a:r>
            <a:r>
              <a:rPr lang="en-US" sz="2200" dirty="0">
                <a:latin typeface="Candara" pitchFamily="34" charset="0"/>
              </a:rPr>
              <a:t>.</a:t>
            </a:r>
          </a:p>
        </p:txBody>
      </p:sp>
    </p:spTree>
    <p:extLst>
      <p:ext uri="{BB962C8B-B14F-4D97-AF65-F5344CB8AC3E}">
        <p14:creationId xmlns:p14="http://schemas.microsoft.com/office/powerpoint/2010/main" val="28012905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Kelompok</a:t>
            </a:r>
            <a:r>
              <a:rPr lang="en-US" dirty="0"/>
              <a:t> </a:t>
            </a:r>
            <a:r>
              <a:rPr lang="en-US" dirty="0" err="1"/>
              <a:t>Referal</a:t>
            </a:r>
            <a:r>
              <a:rPr lang="en-US" dirty="0"/>
              <a:t> (</a:t>
            </a:r>
            <a:r>
              <a:rPr lang="en-US" dirty="0" err="1"/>
              <a:t>Referal</a:t>
            </a:r>
            <a:r>
              <a:rPr lang="en-US" dirty="0"/>
              <a:t> Group)</a:t>
            </a:r>
          </a:p>
        </p:txBody>
      </p:sp>
      <p:sp>
        <p:nvSpPr>
          <p:cNvPr id="3" name="Content Placeholder 2"/>
          <p:cNvSpPr>
            <a:spLocks noGrp="1"/>
          </p:cNvSpPr>
          <p:nvPr>
            <p:ph idx="1"/>
          </p:nvPr>
        </p:nvSpPr>
        <p:spPr/>
        <p:txBody>
          <a:bodyPr>
            <a:normAutofit/>
          </a:bodyPr>
          <a:lstStyle/>
          <a:p>
            <a:pPr marL="0" indent="0" algn="just">
              <a:lnSpc>
                <a:spcPct val="150000"/>
              </a:lnSpc>
              <a:buNone/>
            </a:pPr>
            <a:r>
              <a:rPr lang="en-US" sz="2200" dirty="0" err="1">
                <a:latin typeface="Candara" pitchFamily="34" charset="0"/>
              </a:rPr>
              <a:t>Suatu</a:t>
            </a:r>
            <a:r>
              <a:rPr lang="en-US" sz="2200" dirty="0">
                <a:latin typeface="Candara" pitchFamily="34" charset="0"/>
              </a:rPr>
              <a:t> </a:t>
            </a:r>
            <a:r>
              <a:rPr lang="en-US" sz="2200" dirty="0" err="1">
                <a:latin typeface="Candara" pitchFamily="34" charset="0"/>
              </a:rPr>
              <a:t>bentuk</a:t>
            </a:r>
            <a:r>
              <a:rPr lang="en-US" sz="2200" dirty="0">
                <a:latin typeface="Candara" pitchFamily="34" charset="0"/>
              </a:rPr>
              <a:t> </a:t>
            </a:r>
            <a:r>
              <a:rPr lang="en-US" sz="2200" dirty="0" err="1">
                <a:latin typeface="Candara" pitchFamily="34" charset="0"/>
              </a:rPr>
              <a:t>gabungan</a:t>
            </a:r>
            <a:r>
              <a:rPr lang="en-US" sz="2200" dirty="0">
                <a:latin typeface="Candara" pitchFamily="34" charset="0"/>
              </a:rPr>
              <a:t> hotel yang </a:t>
            </a:r>
            <a:r>
              <a:rPr lang="en-US" sz="2200" dirty="0" err="1">
                <a:latin typeface="Candara" pitchFamily="34" charset="0"/>
              </a:rPr>
              <a:t>berdiri</a:t>
            </a:r>
            <a:r>
              <a:rPr lang="en-US" sz="2200" dirty="0">
                <a:latin typeface="Candara" pitchFamily="34" charset="0"/>
              </a:rPr>
              <a:t> </a:t>
            </a:r>
            <a:r>
              <a:rPr lang="en-US" sz="2200" dirty="0" err="1">
                <a:latin typeface="Candara" pitchFamily="34" charset="0"/>
              </a:rPr>
              <a:t>sendiri</a:t>
            </a:r>
            <a:r>
              <a:rPr lang="en-US" sz="2200" dirty="0">
                <a:latin typeface="Candara" pitchFamily="34" charset="0"/>
              </a:rPr>
              <a:t> (independent) </a:t>
            </a:r>
            <a:r>
              <a:rPr lang="en-US" sz="2200" dirty="0" err="1">
                <a:latin typeface="Candara" pitchFamily="34" charset="0"/>
              </a:rPr>
              <a:t>untuk</a:t>
            </a:r>
            <a:r>
              <a:rPr lang="en-US" sz="2200" dirty="0">
                <a:latin typeface="Candara" pitchFamily="34" charset="0"/>
              </a:rPr>
              <a:t> </a:t>
            </a:r>
            <a:r>
              <a:rPr lang="en-US" sz="2200" dirty="0" err="1">
                <a:latin typeface="Candara" pitchFamily="34" charset="0"/>
              </a:rPr>
              <a:t>tujuan</a:t>
            </a:r>
            <a:r>
              <a:rPr lang="en-US" sz="2200" dirty="0">
                <a:latin typeface="Candara" pitchFamily="34" charset="0"/>
              </a:rPr>
              <a:t> </a:t>
            </a:r>
            <a:r>
              <a:rPr lang="en-US" sz="2200" dirty="0" err="1">
                <a:latin typeface="Candara" pitchFamily="34" charset="0"/>
              </a:rPr>
              <a:t>bersama</a:t>
            </a:r>
            <a:r>
              <a:rPr lang="en-US" sz="2200" dirty="0">
                <a:latin typeface="Candara" pitchFamily="34" charset="0"/>
              </a:rPr>
              <a:t> </a:t>
            </a:r>
            <a:r>
              <a:rPr lang="en-US" sz="2200" dirty="0" err="1">
                <a:latin typeface="Candara" pitchFamily="34" charset="0"/>
              </a:rPr>
              <a:t>seperti</a:t>
            </a:r>
            <a:r>
              <a:rPr lang="en-US" sz="2200" dirty="0">
                <a:latin typeface="Candara" pitchFamily="34" charset="0"/>
              </a:rPr>
              <a:t> </a:t>
            </a:r>
            <a:r>
              <a:rPr lang="en-US" sz="2200" dirty="0" err="1">
                <a:latin typeface="Candara" pitchFamily="34" charset="0"/>
              </a:rPr>
              <a:t>dalam</a:t>
            </a:r>
            <a:r>
              <a:rPr lang="en-US" sz="2200" dirty="0">
                <a:latin typeface="Candara" pitchFamily="34" charset="0"/>
              </a:rPr>
              <a:t> </a:t>
            </a:r>
            <a:r>
              <a:rPr lang="en-US" sz="2200" dirty="0" err="1">
                <a:latin typeface="Candara" pitchFamily="34" charset="0"/>
              </a:rPr>
              <a:t>hal</a:t>
            </a:r>
            <a:r>
              <a:rPr lang="en-US" sz="2200" dirty="0">
                <a:latin typeface="Candara" pitchFamily="34" charset="0"/>
              </a:rPr>
              <a:t> </a:t>
            </a:r>
            <a:r>
              <a:rPr lang="en-US" sz="2200" dirty="0" err="1">
                <a:latin typeface="Candara" pitchFamily="34" charset="0"/>
              </a:rPr>
              <a:t>pemasaran</a:t>
            </a:r>
            <a:r>
              <a:rPr lang="en-US" sz="2200" dirty="0">
                <a:latin typeface="Candara" pitchFamily="34" charset="0"/>
              </a:rPr>
              <a:t>, </a:t>
            </a:r>
            <a:r>
              <a:rPr lang="en-US" sz="2200" dirty="0" err="1">
                <a:latin typeface="Candara" pitchFamily="34" charset="0"/>
              </a:rPr>
              <a:t>sistem</a:t>
            </a:r>
            <a:r>
              <a:rPr lang="en-US" sz="2200" dirty="0">
                <a:latin typeface="Candara" pitchFamily="34" charset="0"/>
              </a:rPr>
              <a:t> </a:t>
            </a:r>
            <a:r>
              <a:rPr lang="en-US" sz="2200" dirty="0" err="1">
                <a:latin typeface="Candara" pitchFamily="34" charset="0"/>
              </a:rPr>
              <a:t>pemesanan</a:t>
            </a:r>
            <a:r>
              <a:rPr lang="en-US" sz="2200" dirty="0">
                <a:latin typeface="Candara" pitchFamily="34" charset="0"/>
              </a:rPr>
              <a:t> </a:t>
            </a:r>
            <a:r>
              <a:rPr lang="en-US" sz="2200" dirty="0" err="1">
                <a:latin typeface="Candara" pitchFamily="34" charset="0"/>
              </a:rPr>
              <a:t>kamar</a:t>
            </a:r>
            <a:r>
              <a:rPr lang="en-US" sz="2200" dirty="0">
                <a:latin typeface="Candara" pitchFamily="34" charset="0"/>
              </a:rPr>
              <a:t>, </a:t>
            </a:r>
            <a:r>
              <a:rPr lang="en-US" sz="2200" dirty="0" err="1">
                <a:latin typeface="Candara" pitchFamily="34" charset="0"/>
              </a:rPr>
              <a:t>dan</a:t>
            </a:r>
            <a:r>
              <a:rPr lang="en-US" sz="2200" dirty="0">
                <a:latin typeface="Candara" pitchFamily="34" charset="0"/>
              </a:rPr>
              <a:t> lain-lain yang </a:t>
            </a:r>
            <a:r>
              <a:rPr lang="en-US" sz="2200" dirty="0" err="1">
                <a:latin typeface="Candara" pitchFamily="34" charset="0"/>
              </a:rPr>
              <a:t>dianggap</a:t>
            </a:r>
            <a:r>
              <a:rPr lang="en-US" sz="2200" dirty="0">
                <a:latin typeface="Candara" pitchFamily="34" charset="0"/>
              </a:rPr>
              <a:t> </a:t>
            </a:r>
            <a:r>
              <a:rPr lang="en-US" sz="2200" dirty="0" err="1">
                <a:latin typeface="Candara" pitchFamily="34" charset="0"/>
              </a:rPr>
              <a:t>akan</a:t>
            </a:r>
            <a:r>
              <a:rPr lang="en-US" sz="2200" dirty="0">
                <a:latin typeface="Candara" pitchFamily="34" charset="0"/>
              </a:rPr>
              <a:t> </a:t>
            </a:r>
            <a:r>
              <a:rPr lang="en-US" sz="2200" dirty="0" err="1">
                <a:latin typeface="Candara" pitchFamily="34" charset="0"/>
              </a:rPr>
              <a:t>lebih</a:t>
            </a:r>
            <a:r>
              <a:rPr lang="en-US" sz="2200" dirty="0">
                <a:latin typeface="Candara" pitchFamily="34" charset="0"/>
              </a:rPr>
              <a:t> </a:t>
            </a:r>
            <a:r>
              <a:rPr lang="en-US" sz="2200" dirty="0" err="1">
                <a:latin typeface="Candara" pitchFamily="34" charset="0"/>
              </a:rPr>
              <a:t>menguntungkan</a:t>
            </a:r>
            <a:r>
              <a:rPr lang="en-US" sz="2200" dirty="0">
                <a:latin typeface="Candara" pitchFamily="34" charset="0"/>
              </a:rPr>
              <a:t> </a:t>
            </a:r>
            <a:r>
              <a:rPr lang="en-US" sz="2200" dirty="0" err="1">
                <a:latin typeface="Candara" pitchFamily="34" charset="0"/>
              </a:rPr>
              <a:t>apabila</a:t>
            </a:r>
            <a:r>
              <a:rPr lang="en-US" sz="2200" dirty="0">
                <a:latin typeface="Candara" pitchFamily="34" charset="0"/>
              </a:rPr>
              <a:t> </a:t>
            </a:r>
            <a:r>
              <a:rPr lang="en-US" sz="2200" dirty="0" err="1">
                <a:latin typeface="Candara" pitchFamily="34" charset="0"/>
              </a:rPr>
              <a:t>hal</a:t>
            </a:r>
            <a:r>
              <a:rPr lang="en-US" sz="2200" dirty="0">
                <a:latin typeface="Candara" pitchFamily="34" charset="0"/>
              </a:rPr>
              <a:t> </a:t>
            </a:r>
            <a:r>
              <a:rPr lang="en-US" sz="2200" dirty="0" err="1">
                <a:latin typeface="Candara" pitchFamily="34" charset="0"/>
              </a:rPr>
              <a:t>ini</a:t>
            </a:r>
            <a:r>
              <a:rPr lang="en-US" sz="2200" dirty="0">
                <a:latin typeface="Candara" pitchFamily="34" charset="0"/>
              </a:rPr>
              <a:t> </a:t>
            </a:r>
            <a:r>
              <a:rPr lang="en-US" sz="2200" dirty="0" err="1">
                <a:latin typeface="Candara" pitchFamily="34" charset="0"/>
              </a:rPr>
              <a:t>dilakukan</a:t>
            </a:r>
            <a:r>
              <a:rPr lang="en-US" sz="2200" dirty="0">
                <a:latin typeface="Candara" pitchFamily="34" charset="0"/>
              </a:rPr>
              <a:t> </a:t>
            </a:r>
            <a:r>
              <a:rPr lang="en-US" sz="2200" dirty="0" err="1">
                <a:latin typeface="Candara" pitchFamily="34" charset="0"/>
              </a:rPr>
              <a:t>bersama-sama</a:t>
            </a:r>
            <a:r>
              <a:rPr lang="en-US" sz="2200" dirty="0">
                <a:latin typeface="Candara" pitchFamily="34" charset="0"/>
              </a:rPr>
              <a:t> </a:t>
            </a:r>
            <a:r>
              <a:rPr lang="en-US" sz="2200" dirty="0" err="1">
                <a:latin typeface="Candara" pitchFamily="34" charset="0"/>
              </a:rPr>
              <a:t>tanpa</a:t>
            </a:r>
            <a:r>
              <a:rPr lang="en-US" sz="2200" dirty="0">
                <a:latin typeface="Candara" pitchFamily="34" charset="0"/>
              </a:rPr>
              <a:t> </a:t>
            </a:r>
            <a:r>
              <a:rPr lang="en-US" sz="2200" dirty="0" err="1">
                <a:latin typeface="Candara" pitchFamily="34" charset="0"/>
              </a:rPr>
              <a:t>harus</a:t>
            </a:r>
            <a:r>
              <a:rPr lang="en-US" sz="2200" dirty="0">
                <a:latin typeface="Candara" pitchFamily="34" charset="0"/>
              </a:rPr>
              <a:t> </a:t>
            </a:r>
            <a:r>
              <a:rPr lang="en-US" sz="2200" dirty="0" err="1">
                <a:latin typeface="Candara" pitchFamily="34" charset="0"/>
              </a:rPr>
              <a:t>mengubah</a:t>
            </a:r>
            <a:r>
              <a:rPr lang="en-US" sz="2200" dirty="0">
                <a:latin typeface="Candara" pitchFamily="34" charset="0"/>
              </a:rPr>
              <a:t> </a:t>
            </a:r>
            <a:r>
              <a:rPr lang="en-US" sz="2200" dirty="0" err="1">
                <a:latin typeface="Candara" pitchFamily="34" charset="0"/>
              </a:rPr>
              <a:t>sifat</a:t>
            </a:r>
            <a:r>
              <a:rPr lang="en-US" sz="2200" dirty="0">
                <a:latin typeface="Candara" pitchFamily="34" charset="0"/>
              </a:rPr>
              <a:t> </a:t>
            </a:r>
            <a:r>
              <a:rPr lang="en-US" sz="2200" dirty="0" err="1">
                <a:latin typeface="Candara" pitchFamily="34" charset="0"/>
              </a:rPr>
              <a:t>kepemilikannya</a:t>
            </a:r>
            <a:r>
              <a:rPr lang="en-US" sz="2200" dirty="0">
                <a:latin typeface="Candara" pitchFamily="34" charset="0"/>
              </a:rPr>
              <a:t>. </a:t>
            </a:r>
            <a:r>
              <a:rPr lang="en-US" sz="2200" dirty="0" err="1">
                <a:latin typeface="Candara" pitchFamily="34" charset="0"/>
              </a:rPr>
              <a:t>Kelompok</a:t>
            </a:r>
            <a:r>
              <a:rPr lang="en-US" sz="2200" dirty="0">
                <a:latin typeface="Candara" pitchFamily="34" charset="0"/>
              </a:rPr>
              <a:t> yang </a:t>
            </a:r>
            <a:r>
              <a:rPr lang="en-US" sz="2200" dirty="0" err="1">
                <a:latin typeface="Candara" pitchFamily="34" charset="0"/>
              </a:rPr>
              <a:t>sejenis</a:t>
            </a:r>
            <a:r>
              <a:rPr lang="en-US" sz="2200" dirty="0">
                <a:latin typeface="Candara" pitchFamily="34" charset="0"/>
              </a:rPr>
              <a:t> </a:t>
            </a:r>
            <a:r>
              <a:rPr lang="en-US" sz="2200" dirty="0" err="1">
                <a:latin typeface="Candara" pitchFamily="34" charset="0"/>
              </a:rPr>
              <a:t>ini</a:t>
            </a:r>
            <a:r>
              <a:rPr lang="en-US" sz="2200" dirty="0">
                <a:latin typeface="Candara" pitchFamily="34" charset="0"/>
              </a:rPr>
              <a:t> </a:t>
            </a:r>
            <a:r>
              <a:rPr lang="en-US" sz="2200" dirty="0" err="1">
                <a:latin typeface="Candara" pitchFamily="34" charset="0"/>
              </a:rPr>
              <a:t>dan</a:t>
            </a:r>
            <a:r>
              <a:rPr lang="en-US" sz="2200" dirty="0">
                <a:latin typeface="Candara" pitchFamily="34" charset="0"/>
              </a:rPr>
              <a:t> </a:t>
            </a:r>
            <a:r>
              <a:rPr lang="en-US" sz="2200" dirty="0" err="1">
                <a:latin typeface="Candara" pitchFamily="34" charset="0"/>
              </a:rPr>
              <a:t>terbesar</a:t>
            </a:r>
            <a:r>
              <a:rPr lang="en-US" sz="2200" dirty="0">
                <a:latin typeface="Candara" pitchFamily="34" charset="0"/>
              </a:rPr>
              <a:t> di </a:t>
            </a:r>
            <a:r>
              <a:rPr lang="en-US" sz="2200" dirty="0" err="1">
                <a:latin typeface="Candara" pitchFamily="34" charset="0"/>
              </a:rPr>
              <a:t>dunia</a:t>
            </a:r>
            <a:r>
              <a:rPr lang="en-US" sz="2200" dirty="0">
                <a:latin typeface="Candara" pitchFamily="34" charset="0"/>
              </a:rPr>
              <a:t> </a:t>
            </a:r>
            <a:r>
              <a:rPr lang="en-US" sz="2200" dirty="0" err="1">
                <a:latin typeface="Candara" pitchFamily="34" charset="0"/>
              </a:rPr>
              <a:t>adalah</a:t>
            </a:r>
            <a:r>
              <a:rPr lang="en-US" sz="2200" dirty="0">
                <a:latin typeface="Candara" pitchFamily="34" charset="0"/>
              </a:rPr>
              <a:t> Best Western International di </a:t>
            </a:r>
            <a:r>
              <a:rPr lang="en-US" sz="2200" dirty="0" err="1">
                <a:latin typeface="Candara" pitchFamily="34" charset="0"/>
              </a:rPr>
              <a:t>Amerika</a:t>
            </a:r>
            <a:r>
              <a:rPr lang="en-US" sz="2200" dirty="0">
                <a:latin typeface="Candara" pitchFamily="34" charset="0"/>
              </a:rPr>
              <a:t> </a:t>
            </a:r>
            <a:r>
              <a:rPr lang="en-US" sz="2200" dirty="0" err="1">
                <a:latin typeface="Candara" pitchFamily="34" charset="0"/>
              </a:rPr>
              <a:t>Serikat</a:t>
            </a:r>
            <a:r>
              <a:rPr lang="en-US" sz="2200" dirty="0">
                <a:latin typeface="Candara" pitchFamily="34" charset="0"/>
              </a:rPr>
              <a:t>.</a:t>
            </a:r>
          </a:p>
        </p:txBody>
      </p:sp>
    </p:spTree>
    <p:extLst>
      <p:ext uri="{BB962C8B-B14F-4D97-AF65-F5344CB8AC3E}">
        <p14:creationId xmlns:p14="http://schemas.microsoft.com/office/powerpoint/2010/main" val="3214568932"/>
      </p:ext>
    </p:extLst>
  </p:cSld>
  <p:clrMapOvr>
    <a:masterClrMapping/>
  </p:clrMapOvr>
</p:sld>
</file>

<file path=ppt/theme/theme1.xml><?xml version="1.0" encoding="utf-8"?>
<a:theme xmlns:a="http://schemas.openxmlformats.org/drawingml/2006/main" name="Dividend">
  <a:themeElements>
    <a:clrScheme name="Dividend">
      <a:dk1>
        <a:sysClr val="windowText" lastClr="000000"/>
      </a:dk1>
      <a:lt1>
        <a:sysClr val="window" lastClr="FFFFFF"/>
      </a:lt1>
      <a:dk2>
        <a:srgbClr val="3D3D3D"/>
      </a:dk2>
      <a:lt2>
        <a:srgbClr val="EBEBEB"/>
      </a:lt2>
      <a:accent1>
        <a:srgbClr val="4D1434"/>
      </a:accent1>
      <a:accent2>
        <a:srgbClr val="903163"/>
      </a:accent2>
      <a:accent3>
        <a:srgbClr val="B2324B"/>
      </a:accent3>
      <a:accent4>
        <a:srgbClr val="969FA7"/>
      </a:accent4>
      <a:accent5>
        <a:srgbClr val="66B1CE"/>
      </a:accent5>
      <a:accent6>
        <a:srgbClr val="40619D"/>
      </a:accent6>
      <a:hlink>
        <a:srgbClr val="828282"/>
      </a:hlink>
      <a:folHlink>
        <a:srgbClr val="A5A5A5"/>
      </a:folHlink>
    </a:clrScheme>
    <a:fontScheme name="Dividend">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Dividend" id="{9697A71B-4AB7-4A1A-BD5B-BB2D22835B57}" vid="{C21699FF-00E4-43C8-BBCC-D7E5536C3717}"/>
    </a:ext>
  </a:extLst>
</a:theme>
</file>

<file path=docProps/app.xml><?xml version="1.0" encoding="utf-8"?>
<Properties xmlns="http://schemas.openxmlformats.org/officeDocument/2006/extended-properties" xmlns:vt="http://schemas.openxmlformats.org/officeDocument/2006/docPropsVTypes">
  <Template>TM03457464[[fn=Dividend]]</Template>
  <TotalTime>200</TotalTime>
  <Words>556</Words>
  <Application>Microsoft Office PowerPoint</Application>
  <PresentationFormat>Custom</PresentationFormat>
  <Paragraphs>27</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Dividend</vt:lpstr>
      <vt:lpstr>FRANCHISE IN HOSPITALITY INDUSTRY</vt:lpstr>
      <vt:lpstr>FRANCHISE DI INDUSTRI PERHOTELAN</vt:lpstr>
      <vt:lpstr>Hotel yang berdiri sendiri (Independent Hotel) </vt:lpstr>
      <vt:lpstr>Hotel cabang (Chain Hotels)</vt:lpstr>
      <vt:lpstr>Bentuk kerjasama dalam chain hotels</vt:lpstr>
      <vt:lpstr>Perusahaan Induk (Parent Company)</vt:lpstr>
      <vt:lpstr>Kontrak Manajemen (Management Contract)</vt:lpstr>
      <vt:lpstr>Waralaba (Franchise)</vt:lpstr>
      <vt:lpstr>Kelompok Referal (Referal Group)</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DASAR HUKUM WARALABA</dc:title>
  <dc:creator>AGUNG</dc:creator>
  <cp:lastModifiedBy>hp</cp:lastModifiedBy>
  <cp:revision>15</cp:revision>
  <dcterms:created xsi:type="dcterms:W3CDTF">2020-02-25T00:48:28Z</dcterms:created>
  <dcterms:modified xsi:type="dcterms:W3CDTF">2020-04-08T02:06:07Z</dcterms:modified>
</cp:coreProperties>
</file>