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2/25/2020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2/25/2020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2/25/2020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2/25/2020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2/25/2020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2/25/2020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2/25/2020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DASAR HUKUM WARALABA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FRANCHISE MANAGEMENT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4535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BAB IX KETENTUAN PENUTUP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 Peraturan Pemerintahan Republik Indonesia Nomor 16 tahun </a:t>
            </a:r>
            <a:r>
              <a:rPr lang="en-US"/>
              <a:t>1997 </a:t>
            </a:r>
            <a:r>
              <a:rPr lang="en-US" smtClean="0"/>
              <a:t>sudah tidak berlaku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2411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PP Nomor 42 tahun 2007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Tentang waralaba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0114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BAB I KETENTUAN UMUM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smtClean="0"/>
              <a:t>Pada bab ini tercantum tentang :</a:t>
            </a:r>
          </a:p>
          <a:p>
            <a:r>
              <a:rPr lang="en-US" sz="2000" smtClean="0"/>
              <a:t>Definisi tentang Waralaba (Franchise)</a:t>
            </a:r>
          </a:p>
          <a:p>
            <a:r>
              <a:rPr lang="en-US" sz="2000"/>
              <a:t>Definisi tentang </a:t>
            </a:r>
            <a:r>
              <a:rPr lang="en-US" sz="2000"/>
              <a:t>Pemberi </a:t>
            </a:r>
            <a:r>
              <a:rPr lang="en-US" sz="2000" smtClean="0"/>
              <a:t>Waralaba (Franchisor)</a:t>
            </a:r>
          </a:p>
          <a:p>
            <a:r>
              <a:rPr lang="en-US" sz="2000" smtClean="0"/>
              <a:t>Definisi tentang Penerima Waralaba (Franchisee)</a:t>
            </a:r>
          </a:p>
          <a:p>
            <a:r>
              <a:rPr lang="en-US" sz="2000" smtClean="0"/>
              <a:t>Kedudukan Menteri dalam Waralaba</a:t>
            </a:r>
          </a:p>
          <a:p>
            <a:r>
              <a:rPr lang="en-US" sz="2000" smtClean="0"/>
              <a:t>Lokasi Penyelengaraan Waralaba</a:t>
            </a:r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4466894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BAB II KRITERIA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/>
              <a:t>Waralaba harus memenuhi kriteria sebagai </a:t>
            </a:r>
            <a:r>
              <a:rPr lang="en-US" sz="2400"/>
              <a:t>berikut</a:t>
            </a:r>
            <a:r>
              <a:rPr lang="en-US" sz="2400" smtClean="0"/>
              <a:t>:</a:t>
            </a:r>
          </a:p>
          <a:p>
            <a:r>
              <a:rPr lang="en-US" sz="2400" smtClean="0"/>
              <a:t>memiliki </a:t>
            </a:r>
            <a:r>
              <a:rPr lang="en-US" sz="2400"/>
              <a:t>ciri khas usaha</a:t>
            </a:r>
            <a:r>
              <a:rPr lang="en-US" sz="2400"/>
              <a:t>; </a:t>
            </a:r>
            <a:endParaRPr lang="en-US" sz="2400" smtClean="0"/>
          </a:p>
          <a:p>
            <a:r>
              <a:rPr lang="en-US" sz="2400" smtClean="0"/>
              <a:t>terbukti </a:t>
            </a:r>
            <a:r>
              <a:rPr lang="en-US" sz="2400"/>
              <a:t>sudah memberikan keuntungan</a:t>
            </a:r>
            <a:r>
              <a:rPr lang="en-US" sz="2400"/>
              <a:t>; </a:t>
            </a:r>
            <a:endParaRPr lang="en-US" sz="2400" smtClean="0"/>
          </a:p>
          <a:p>
            <a:r>
              <a:rPr lang="en-US" sz="2400" smtClean="0"/>
              <a:t>memiliki </a:t>
            </a:r>
            <a:r>
              <a:rPr lang="en-US" sz="2400"/>
              <a:t>standar atas pelayanan dan barang dan/atau jasa yang ditawarkan yang dibuat secara tertulis</a:t>
            </a:r>
            <a:r>
              <a:rPr lang="en-US" sz="2400"/>
              <a:t>; </a:t>
            </a:r>
            <a:endParaRPr lang="en-US" sz="2400" smtClean="0"/>
          </a:p>
          <a:p>
            <a:r>
              <a:rPr lang="en-US" sz="2400" smtClean="0"/>
              <a:t>mudah </a:t>
            </a:r>
            <a:r>
              <a:rPr lang="en-US" sz="2400"/>
              <a:t>diajarkan dan </a:t>
            </a:r>
            <a:r>
              <a:rPr lang="en-US" sz="2400"/>
              <a:t>diaplikasikan</a:t>
            </a:r>
            <a:r>
              <a:rPr lang="en-US" sz="2400" smtClean="0"/>
              <a:t>;</a:t>
            </a:r>
          </a:p>
          <a:p>
            <a:r>
              <a:rPr lang="en-US" sz="2400" smtClean="0"/>
              <a:t>adanya </a:t>
            </a:r>
            <a:r>
              <a:rPr lang="en-US" sz="2400"/>
              <a:t>dukungan yang berkesinambungan; dan f. Hak Kekayaan Intelektual yang telah terdaftar.</a:t>
            </a:r>
          </a:p>
        </p:txBody>
      </p:sp>
    </p:spTree>
    <p:extLst>
      <p:ext uri="{BB962C8B-B14F-4D97-AF65-F5344CB8AC3E}">
        <p14:creationId xmlns:p14="http://schemas.microsoft.com/office/powerpoint/2010/main" val="14054203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Bab iii PERJANJIAN WARALABA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mtClean="0"/>
              <a:t>Memuat bahasan mengenai :</a:t>
            </a:r>
          </a:p>
          <a:p>
            <a:r>
              <a:rPr lang="en-US" smtClean="0"/>
              <a:t>Mekanisme perjanjian antara pemberi waralaba dan penerima waralaba, dimana perjanjian tersebut harus dalam Bahasa Indonesia</a:t>
            </a:r>
          </a:p>
          <a:p>
            <a:r>
              <a:rPr lang="en-US" smtClean="0"/>
              <a:t>Poin-poin klausula dalam Perjanjian Waralaba</a:t>
            </a:r>
          </a:p>
          <a:p>
            <a:r>
              <a:rPr lang="en-US" smtClean="0"/>
              <a:t>Klausula </a:t>
            </a:r>
            <a:r>
              <a:rPr lang="en-US"/>
              <a:t>pemberian hak bagi Penerima Waralaba untuk menunjuk Penerima Waralaba lain.</a:t>
            </a:r>
          </a:p>
        </p:txBody>
      </p:sp>
    </p:spTree>
    <p:extLst>
      <p:ext uri="{BB962C8B-B14F-4D97-AF65-F5344CB8AC3E}">
        <p14:creationId xmlns:p14="http://schemas.microsoft.com/office/powerpoint/2010/main" val="28012905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BAB IV KEWAJIBAN PEMBERI WARALABA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Klausula pemberian prospektus </a:t>
            </a:r>
            <a:r>
              <a:rPr lang="en-US"/>
              <a:t>penawaran Waralaba kepada calon Penerima </a:t>
            </a:r>
            <a:r>
              <a:rPr lang="en-US"/>
              <a:t>Waralaba </a:t>
            </a:r>
            <a:r>
              <a:rPr lang="en-US" smtClean="0"/>
              <a:t>oleh Pemberi Waralaba pada </a:t>
            </a:r>
            <a:r>
              <a:rPr lang="en-US"/>
              <a:t>saat </a:t>
            </a:r>
            <a:r>
              <a:rPr lang="en-US"/>
              <a:t>melakukan </a:t>
            </a:r>
            <a:r>
              <a:rPr lang="en-US" smtClean="0"/>
              <a:t>penawaran</a:t>
            </a:r>
          </a:p>
          <a:p>
            <a:r>
              <a:rPr lang="en-US"/>
              <a:t>Poin-poin Prospektus penawaran </a:t>
            </a:r>
            <a:r>
              <a:rPr lang="en-US"/>
              <a:t>Waralaba </a:t>
            </a:r>
            <a:endParaRPr lang="en-US" smtClean="0"/>
          </a:p>
          <a:p>
            <a:r>
              <a:rPr lang="en-US"/>
              <a:t>Klausula memberikan pembinaan dalam bentuk pelatihan, bimbingan operasional manajemen, pemasaran, penelitian, dan pengembangan kepada Penerima Waralaba </a:t>
            </a:r>
            <a:r>
              <a:rPr lang="en-US"/>
              <a:t>secara </a:t>
            </a:r>
            <a:r>
              <a:rPr lang="en-US" smtClean="0"/>
              <a:t>berkesinambungan</a:t>
            </a:r>
          </a:p>
          <a:p>
            <a:r>
              <a:rPr lang="en-US"/>
              <a:t>Klausula memberikan pembinaan dalam bentuk pelatihan, bimbingan operasional manajemen, pemasaran, penelitian, dan pengembangan kepada Penerima Waralaba </a:t>
            </a:r>
            <a:r>
              <a:rPr lang="en-US"/>
              <a:t>secara </a:t>
            </a:r>
            <a:r>
              <a:rPr lang="en-US" smtClean="0"/>
              <a:t>berkesinambungan dan bekerja sama dengan UKM kecil dan menengah</a:t>
            </a:r>
          </a:p>
          <a:p>
            <a:pPr marL="0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5689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BAB V PENDAFTARAN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Mekanisme pendaftaran prospektus penawaran </a:t>
            </a:r>
            <a:r>
              <a:rPr lang="en-US"/>
              <a:t>Waralaba </a:t>
            </a:r>
            <a:endParaRPr lang="en-US" smtClean="0"/>
          </a:p>
          <a:p>
            <a:r>
              <a:rPr lang="en-US"/>
              <a:t>Berkas/lampiran pendukung dalam pendaftaran prospektus </a:t>
            </a:r>
            <a:r>
              <a:rPr lang="en-US"/>
              <a:t>penawaran </a:t>
            </a:r>
            <a:r>
              <a:rPr lang="en-US" smtClean="0"/>
              <a:t>Waralaba</a:t>
            </a:r>
          </a:p>
          <a:p>
            <a:r>
              <a:rPr lang="en-US"/>
              <a:t>Masa </a:t>
            </a:r>
            <a:r>
              <a:rPr lang="en-US"/>
              <a:t>berlaku </a:t>
            </a:r>
            <a:r>
              <a:rPr lang="en-US" smtClean="0"/>
              <a:t>Surat </a:t>
            </a:r>
            <a:r>
              <a:rPr lang="en-US"/>
              <a:t>Tanda Pendaftaran </a:t>
            </a:r>
            <a:r>
              <a:rPr lang="en-US"/>
              <a:t>Waralaba </a:t>
            </a:r>
            <a:r>
              <a:rPr lang="en-US" smtClean="0"/>
              <a:t>(STPW)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9876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BAB VI PEMBINAAN DAN PENGAWASAN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Peran serta Pemerintah dan pemerintah daerah dalam pengembangan usaha Waralaba</a:t>
            </a:r>
          </a:p>
          <a:p>
            <a:r>
              <a:rPr lang="en-US" smtClean="0"/>
              <a:t>Peran Pemerintah dalam pengawasan jenis usaha Waralaba</a:t>
            </a:r>
          </a:p>
          <a:p>
            <a:r>
              <a:rPr lang="en-US" smtClean="0"/>
              <a:t>Macam-Macam sanksi dalam Usaha Waralaba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5213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BAB VIII KETENTUAN PERALIHAN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Membahas mengenai ketentuan/ketetapan Peraturan Pemerintah dalam Usaha Waralaba</a:t>
            </a:r>
            <a:endParaRPr lang="en-US"/>
          </a:p>
          <a:p>
            <a:r>
              <a:rPr lang="en-US"/>
              <a:t>Membahas mengenai </a:t>
            </a:r>
            <a:r>
              <a:rPr lang="en-US"/>
              <a:t>ketentuan/ketetapan </a:t>
            </a:r>
            <a:r>
              <a:rPr lang="en-US" smtClean="0"/>
              <a:t>Pendaftaran dalam </a:t>
            </a:r>
            <a:r>
              <a:rPr lang="en-US"/>
              <a:t>Usaha Waralaba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003525"/>
      </p:ext>
    </p:extLst>
  </p:cSld>
  <p:clrMapOvr>
    <a:masterClrMapping/>
  </p:clrMapOvr>
</p:sld>
</file>

<file path=ppt/theme/theme1.xml><?xml version="1.0" encoding="utf-8"?>
<a:theme xmlns:a="http://schemas.openxmlformats.org/drawingml/2006/main" name="Dividend">
  <a:themeElements>
    <a:clrScheme name="Dividend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4D1434"/>
      </a:accent1>
      <a:accent2>
        <a:srgbClr val="903163"/>
      </a:accent2>
      <a:accent3>
        <a:srgbClr val="B2324B"/>
      </a:accent3>
      <a:accent4>
        <a:srgbClr val="969FA7"/>
      </a:accent4>
      <a:accent5>
        <a:srgbClr val="66B1CE"/>
      </a:accent5>
      <a:accent6>
        <a:srgbClr val="40619D"/>
      </a:accent6>
      <a:hlink>
        <a:srgbClr val="828282"/>
      </a:hlink>
      <a:folHlink>
        <a:srgbClr val="A5A5A5"/>
      </a:folHlink>
    </a:clrScheme>
    <a:fontScheme name="Dividend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C21699FF-00E4-43C8-BBCC-D7E5536C371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TM03457464[[fn=Dividend]]</Template>
  <TotalTime>86</TotalTime>
  <Words>308</Words>
  <Application>Microsoft Office PowerPoint</Application>
  <PresentationFormat>Widescreen</PresentationFormat>
  <Paragraphs>41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Gill Sans MT</vt:lpstr>
      <vt:lpstr>Wingdings 2</vt:lpstr>
      <vt:lpstr>Dividend</vt:lpstr>
      <vt:lpstr>DASAR HUKUM WARALABA</vt:lpstr>
      <vt:lpstr>PP Nomor 42 tahun 2007</vt:lpstr>
      <vt:lpstr>BAB I KETENTUAN UMUM</vt:lpstr>
      <vt:lpstr>BAB II KRITERIA</vt:lpstr>
      <vt:lpstr>Bab iii PERJANJIAN WARALABA </vt:lpstr>
      <vt:lpstr>BAB IV KEWAJIBAN PEMBERI WARALABA</vt:lpstr>
      <vt:lpstr>BAB V PENDAFTARAN</vt:lpstr>
      <vt:lpstr>BAB VI PEMBINAAN DAN PENGAWASAN</vt:lpstr>
      <vt:lpstr>BAB VIII KETENTUAN PERALIHAN</vt:lpstr>
      <vt:lpstr>BAB IX KETENTUAN PENUTUP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DASAR HUKUM WARALABA</dc:title>
  <dc:creator>AGUNG</dc:creator>
  <cp:lastModifiedBy>AGUNG</cp:lastModifiedBy>
  <cp:revision>7</cp:revision>
  <dcterms:created xsi:type="dcterms:W3CDTF">2020-02-25T00:48:28Z</dcterms:created>
  <dcterms:modified xsi:type="dcterms:W3CDTF">2020-02-25T02:14:58Z</dcterms:modified>
</cp:coreProperties>
</file>