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2" r:id="rId7"/>
    <p:sldId id="268"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18C79C5D-2A6F-F04D-97DA-BEF2467B64E4}" type="datetimeFigureOut">
              <a:rPr lang="en-US" dirty="0"/>
              <a:pPr/>
              <a:t>2/11/2020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Edit Master text styles</a:t>
            </a:r>
          </a:p>
        </p:txBody>
      </p:sp>
      <p:sp>
        <p:nvSpPr>
          <p:cNvPr id="2" name="Date Placeholder 1"/>
          <p:cNvSpPr>
            <a:spLocks noGrp="1"/>
          </p:cNvSpPr>
          <p:nvPr>
            <p:ph type="dt" sz="half" idx="10"/>
          </p:nvPr>
        </p:nvSpPr>
        <p:spPr/>
        <p:txBody>
          <a:bodyPr/>
          <a:lstStyle/>
          <a:p>
            <a:fld id="{FBF54567-0DE4-3F47-BF90-CB84690072F9}" type="datetimeFigureOut">
              <a:rPr lang="en-US" dirty="0"/>
              <a:pPr/>
              <a:t>2/11/2020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8DFA1846-DA80-1C48-A609-854EA85C59AD}" type="datetimeFigureOut">
              <a:rPr lang="en-US" dirty="0"/>
              <a:pPr/>
              <a:t>2/11/2020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dirty="0"/>
              <a:pPr/>
              <a:t>2/11/2020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dirty="0"/>
              <a:pPr/>
              <a:t>2/11/2020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dirty="0"/>
              <a:pPr/>
              <a:t>2/11/2020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dirty="0"/>
              <a:pPr/>
              <a:t>2/11/2020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D0DF5E60-9974-AC48-9591-99C2BB44B7CF}" type="datetimeFigureOut">
              <a:rPr lang="en-US" dirty="0"/>
              <a:pPr/>
              <a:t>2/11/2020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2/11/2020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2/11/2020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Tinjauan Umum</a:t>
            </a:r>
            <a:endParaRPr lang="en-US"/>
          </a:p>
        </p:txBody>
      </p:sp>
      <p:sp>
        <p:nvSpPr>
          <p:cNvPr id="3" name="Subtitle 2"/>
          <p:cNvSpPr>
            <a:spLocks noGrp="1"/>
          </p:cNvSpPr>
          <p:nvPr>
            <p:ph type="subTitle" idx="1"/>
          </p:nvPr>
        </p:nvSpPr>
        <p:spPr/>
        <p:txBody>
          <a:bodyPr/>
          <a:lstStyle/>
          <a:p>
            <a:r>
              <a:rPr lang="en-US" smtClean="0"/>
              <a:t>FRANCHISE MANAGEMENT</a:t>
            </a:r>
            <a:endParaRPr lang="en-US"/>
          </a:p>
        </p:txBody>
      </p:sp>
    </p:spTree>
    <p:extLst>
      <p:ext uri="{BB962C8B-B14F-4D97-AF65-F5344CB8AC3E}">
        <p14:creationId xmlns:p14="http://schemas.microsoft.com/office/powerpoint/2010/main" val="40600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Jenis-jenis Waralaba</a:t>
            </a:r>
            <a:endParaRPr lang="en-US"/>
          </a:p>
        </p:txBody>
      </p:sp>
      <p:sp>
        <p:nvSpPr>
          <p:cNvPr id="3" name="Content Placeholder 2"/>
          <p:cNvSpPr>
            <a:spLocks noGrp="1"/>
          </p:cNvSpPr>
          <p:nvPr>
            <p:ph idx="1"/>
          </p:nvPr>
        </p:nvSpPr>
        <p:spPr>
          <a:xfrm>
            <a:off x="191588" y="1974093"/>
            <a:ext cx="11808822" cy="4975347"/>
          </a:xfrm>
        </p:spPr>
        <p:txBody>
          <a:bodyPr>
            <a:normAutofit fontScale="92500" lnSpcReduction="10000"/>
          </a:bodyPr>
          <a:lstStyle/>
          <a:p>
            <a:pPr marL="0" indent="0">
              <a:buNone/>
            </a:pPr>
            <a:r>
              <a:rPr lang="en-US" b="1" i="1">
                <a:solidFill>
                  <a:srgbClr val="FFFF00"/>
                </a:solidFill>
              </a:rPr>
              <a:t>C</a:t>
            </a:r>
            <a:r>
              <a:rPr lang="en-US" b="1" i="1" smtClean="0">
                <a:solidFill>
                  <a:srgbClr val="FFFF00"/>
                </a:solidFill>
              </a:rPr>
              <a:t>. </a:t>
            </a:r>
            <a:r>
              <a:rPr lang="en-US" b="1" i="1">
                <a:solidFill>
                  <a:srgbClr val="FFFF00"/>
                </a:solidFill>
              </a:rPr>
              <a:t>Business Opportunity Ventures</a:t>
            </a:r>
            <a:endParaRPr lang="en-US" b="1">
              <a:solidFill>
                <a:srgbClr val="FFFF00"/>
              </a:solidFill>
            </a:endParaRPr>
          </a:p>
          <a:p>
            <a:pPr marL="0" indent="0">
              <a:buNone/>
            </a:pPr>
            <a:r>
              <a:rPr lang="en-US"/>
              <a:t>Waralaba jenis </a:t>
            </a:r>
            <a:r>
              <a:rPr lang="en-US" i="1">
                <a:solidFill>
                  <a:srgbClr val="FFFF00"/>
                </a:solidFill>
              </a:rPr>
              <a:t>Business Opportunity Ventures</a:t>
            </a:r>
            <a:r>
              <a:rPr lang="en-US" i="1"/>
              <a:t> </a:t>
            </a:r>
            <a:r>
              <a:rPr lang="en-US"/>
              <a:t>mewajibkan kepada pemilik bisnis agar membeli dan mendistribusikan produk-produk dari suatu perusahaan tertentu. Selain itu perusahaan tersebut harus menyediakan pelanggan dan rekening bagi pemilik bisnis.</a:t>
            </a:r>
          </a:p>
          <a:p>
            <a:pPr marL="0" indent="0">
              <a:buNone/>
            </a:pPr>
            <a:r>
              <a:rPr lang="en-US"/>
              <a:t>Pada praktiknya, pemilik bisnis diharuskan membayar biaya atau prestasi sebagai kompensasinya sebagai bukti timbal balik. </a:t>
            </a:r>
            <a:r>
              <a:rPr lang="en-US" b="1"/>
              <a:t>Contohnya</a:t>
            </a:r>
            <a:r>
              <a:rPr lang="en-US"/>
              <a:t> adalah pengusaha mesin-mesin penjualan otomatis atau distributorship</a:t>
            </a:r>
          </a:p>
          <a:p>
            <a:pPr marL="0" indent="0">
              <a:buNone/>
            </a:pPr>
            <a:r>
              <a:rPr lang="en-US" b="1" i="1">
                <a:solidFill>
                  <a:srgbClr val="FFFF00"/>
                </a:solidFill>
              </a:rPr>
              <a:t>4. Business Format Franchising</a:t>
            </a:r>
            <a:endParaRPr lang="en-US" b="1">
              <a:solidFill>
                <a:srgbClr val="FFFF00"/>
              </a:solidFill>
            </a:endParaRPr>
          </a:p>
          <a:p>
            <a:pPr marL="0" indent="0">
              <a:buNone/>
            </a:pPr>
            <a:r>
              <a:rPr lang="en-US" i="1">
                <a:solidFill>
                  <a:srgbClr val="FFFF00"/>
                </a:solidFill>
              </a:rPr>
              <a:t>Business format franchising</a:t>
            </a:r>
            <a:r>
              <a:rPr lang="en-US"/>
              <a:t> merupakan jenis waralaba yang termasuk waralaba yang terkenal dalam pelaksanaannya. Jadi setiap perusahaan mempunyai metode dalam hal pemberian pilihan berupa bisnis kepada pemilik bisnis dengan menggunakan nama dan merek dagang dari perusahaan.</a:t>
            </a:r>
          </a:p>
          <a:p>
            <a:pPr marL="0" indent="0">
              <a:buNone/>
            </a:pPr>
            <a:r>
              <a:rPr lang="en-US"/>
              <a:t>Biasanya perusahaan akan meyediakan beberapa </a:t>
            </a:r>
            <a:r>
              <a:rPr lang="en-US" b="1"/>
              <a:t>bantuan</a:t>
            </a:r>
            <a:r>
              <a:rPr lang="en-US"/>
              <a:t> kepada pemilik bisnis denan membayar </a:t>
            </a:r>
            <a:r>
              <a:rPr lang="en-US" b="1"/>
              <a:t>biaya atau royalty</a:t>
            </a:r>
            <a:r>
              <a:rPr lang="en-US"/>
              <a:t>. Namun terkadang perusahaan juga mewajibkan pemilik bisnis agar membeli persediaan dari perusahaan.</a:t>
            </a:r>
          </a:p>
          <a:p>
            <a:pPr marL="0" indent="0">
              <a:buNone/>
            </a:pPr>
            <a:r>
              <a:rPr lang="en-US"/>
              <a:t>Dalam waralaba jenis ini akan memberlakukan </a:t>
            </a:r>
            <a:r>
              <a:rPr lang="en-US" b="1"/>
              <a:t>intergrasi bisnis</a:t>
            </a:r>
            <a:r>
              <a:rPr lang="en-US"/>
              <a:t> yang lebih menyeluruh dan lengkap. Dalam mendistribusikan produk dan jasa franchisor dilakukan oleh pihak franchisee dibawah hak cipta pihak franchisor sekaligus penerapan format dan prosedur yang telah diberlakukan oleh pihak franchisor dalam bisnis tertentu.</a:t>
            </a:r>
          </a:p>
        </p:txBody>
      </p:sp>
    </p:spTree>
    <p:extLst>
      <p:ext uri="{BB962C8B-B14F-4D97-AF65-F5344CB8AC3E}">
        <p14:creationId xmlns:p14="http://schemas.microsoft.com/office/powerpoint/2010/main" val="1800308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smtClean="0">
                <a:solidFill>
                  <a:srgbClr val="FFFF00"/>
                </a:solidFill>
                <a:ea typeface="+mn-ea"/>
                <a:cs typeface="+mn-cs"/>
              </a:rPr>
              <a:t>Syarat Dan Ketentuan Dalam Menjalankan Bisnis</a:t>
            </a:r>
            <a:endParaRPr lang="en-US" sz="6000">
              <a:solidFill>
                <a:srgbClr val="FFFF00"/>
              </a:solidFill>
            </a:endParaRPr>
          </a:p>
        </p:txBody>
      </p:sp>
      <p:sp>
        <p:nvSpPr>
          <p:cNvPr id="3" name="Content Placeholder 2"/>
          <p:cNvSpPr>
            <a:spLocks noGrp="1"/>
          </p:cNvSpPr>
          <p:nvPr>
            <p:ph idx="1"/>
          </p:nvPr>
        </p:nvSpPr>
        <p:spPr>
          <a:xfrm>
            <a:off x="483326" y="2155370"/>
            <a:ext cx="10889960" cy="4702630"/>
          </a:xfrm>
        </p:spPr>
        <p:txBody>
          <a:bodyPr>
            <a:normAutofit/>
          </a:bodyPr>
          <a:lstStyle/>
          <a:p>
            <a:pPr marL="0" indent="0">
              <a:buNone/>
            </a:pPr>
            <a:r>
              <a:rPr lang="en-US"/>
              <a:t>Berikut ini merupakan syarat dan ketentuan dalam menjalankan bisnis yang tercantum dalam sebuah perjanjian yang mengikat secara hukum yaitu:</a:t>
            </a:r>
          </a:p>
          <a:p>
            <a:r>
              <a:rPr lang="en-US"/>
              <a:t>Nama </a:t>
            </a:r>
            <a:r>
              <a:rPr lang="en-US" i="1"/>
              <a:t>franchisor</a:t>
            </a:r>
            <a:endParaRPr lang="en-US"/>
          </a:p>
          <a:p>
            <a:r>
              <a:rPr lang="en-US"/>
              <a:t>Produk dan jasa</a:t>
            </a:r>
          </a:p>
          <a:p>
            <a:r>
              <a:rPr lang="en-US"/>
              <a:t>Prosedur</a:t>
            </a:r>
          </a:p>
          <a:p>
            <a:r>
              <a:rPr lang="en-US"/>
              <a:t>Panduan dan </a:t>
            </a:r>
            <a:r>
              <a:rPr lang="en-US" i="1"/>
              <a:t>Standard Operation Procedure</a:t>
            </a:r>
            <a:r>
              <a:rPr lang="en-US"/>
              <a:t> (SOP)</a:t>
            </a:r>
          </a:p>
          <a:p>
            <a:r>
              <a:rPr lang="en-US"/>
              <a:t>Sistem pemasaran</a:t>
            </a:r>
          </a:p>
          <a:p>
            <a:r>
              <a:rPr lang="en-US"/>
              <a:t>Fasilitas pendukung</a:t>
            </a:r>
          </a:p>
          <a:p>
            <a:r>
              <a:rPr lang="en-US"/>
              <a:t>Waralaba jenis business format franchising merupakan jenis waralaba yang paling popular dan selalu menjadi rekomendasi dalam sebuah penawaran waralaba.</a:t>
            </a:r>
          </a:p>
          <a:p>
            <a:r>
              <a:rPr lang="en-US" b="1"/>
              <a:t>Contoh</a:t>
            </a:r>
            <a:r>
              <a:rPr lang="en-US"/>
              <a:t> perusahaan yang menggunakan waralaba jenis </a:t>
            </a:r>
            <a:r>
              <a:rPr lang="en-US" i="1"/>
              <a:t>business format franchising</a:t>
            </a:r>
            <a:r>
              <a:rPr lang="en-US"/>
              <a:t> yaitu sepertu MC Donald’s, Starbucks Coffe, Dunkin’ Donuts, dan KFC</a:t>
            </a:r>
            <a:r>
              <a:rPr lang="en-US" smtClean="0"/>
              <a:t>.</a:t>
            </a:r>
          </a:p>
          <a:p>
            <a:pPr marL="0" indent="0">
              <a:buNone/>
            </a:pPr>
            <a:endParaRPr lang="en-US"/>
          </a:p>
        </p:txBody>
      </p:sp>
    </p:spTree>
    <p:extLst>
      <p:ext uri="{BB962C8B-B14F-4D97-AF65-F5344CB8AC3E}">
        <p14:creationId xmlns:p14="http://schemas.microsoft.com/office/powerpoint/2010/main" val="4245166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Jenis-jenis Waralaba</a:t>
            </a:r>
            <a:endParaRPr lang="en-US"/>
          </a:p>
        </p:txBody>
      </p:sp>
      <p:sp>
        <p:nvSpPr>
          <p:cNvPr id="7" name="Content Placeholder 6"/>
          <p:cNvSpPr>
            <a:spLocks noGrp="1"/>
          </p:cNvSpPr>
          <p:nvPr>
            <p:ph idx="1"/>
          </p:nvPr>
        </p:nvSpPr>
        <p:spPr/>
        <p:txBody>
          <a:bodyPr/>
          <a:lstStyle/>
          <a:p>
            <a:pPr marL="0" indent="0">
              <a:buNone/>
            </a:pPr>
            <a:r>
              <a:rPr lang="en-US" i="1" smtClean="0"/>
              <a:t>Dalam </a:t>
            </a:r>
            <a:r>
              <a:rPr lang="en-US" i="1"/>
              <a:t>pemilihan jenis waralaba apa yang akan digunakan. Sebaiknya perlu </a:t>
            </a:r>
            <a:r>
              <a:rPr lang="en-US" b="1" i="1"/>
              <a:t>mempertimbangkan </a:t>
            </a:r>
            <a:r>
              <a:rPr lang="en-US" i="1"/>
              <a:t>beberapa hal yaitu seperti</a:t>
            </a:r>
            <a:r>
              <a:rPr lang="en-US" i="1" smtClean="0"/>
              <a:t>:</a:t>
            </a:r>
          </a:p>
          <a:p>
            <a:pPr marL="0" indent="0">
              <a:buNone/>
            </a:pPr>
            <a:r>
              <a:rPr lang="en-US" smtClean="0"/>
              <a:t>1. Lokasinya</a:t>
            </a:r>
            <a:endParaRPr lang="en-US"/>
          </a:p>
          <a:p>
            <a:pPr marL="0" indent="0">
              <a:buNone/>
            </a:pPr>
            <a:r>
              <a:rPr lang="en-US" smtClean="0"/>
              <a:t>2. Syarat </a:t>
            </a:r>
            <a:r>
              <a:rPr lang="en-US"/>
              <a:t>dan Ketentuannya</a:t>
            </a:r>
          </a:p>
          <a:p>
            <a:pPr marL="0" indent="0">
              <a:buNone/>
            </a:pPr>
            <a:r>
              <a:rPr lang="en-US" smtClean="0"/>
              <a:t>3. Sistem </a:t>
            </a:r>
            <a:r>
              <a:rPr lang="en-US"/>
              <a:t>dan Produknya</a:t>
            </a:r>
          </a:p>
          <a:p>
            <a:pPr marL="0" indent="0">
              <a:buNone/>
            </a:pPr>
            <a:r>
              <a:rPr lang="en-US" smtClean="0"/>
              <a:t>4. Peluang </a:t>
            </a:r>
            <a:r>
              <a:rPr lang="en-US"/>
              <a:t>Kesuksesannya</a:t>
            </a:r>
          </a:p>
          <a:p>
            <a:pPr marL="0" indent="0">
              <a:buNone/>
            </a:pPr>
            <a:r>
              <a:rPr lang="en-US" smtClean="0"/>
              <a:t>5. Harganya</a:t>
            </a:r>
            <a:endParaRPr lang="en-US"/>
          </a:p>
          <a:p>
            <a:pPr marL="0" indent="0">
              <a:buNone/>
            </a:pPr>
            <a:endParaRPr lang="en-US"/>
          </a:p>
        </p:txBody>
      </p:sp>
    </p:spTree>
    <p:extLst>
      <p:ext uri="{BB962C8B-B14F-4D97-AF65-F5344CB8AC3E}">
        <p14:creationId xmlns:p14="http://schemas.microsoft.com/office/powerpoint/2010/main" val="1867046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SEJARAH FRANCHISE</a:t>
            </a:r>
            <a:endParaRPr lang="en-US"/>
          </a:p>
        </p:txBody>
      </p:sp>
      <p:sp>
        <p:nvSpPr>
          <p:cNvPr id="3" name="TextBox 2"/>
          <p:cNvSpPr txBox="1"/>
          <p:nvPr/>
        </p:nvSpPr>
        <p:spPr>
          <a:xfrm>
            <a:off x="927463" y="2560320"/>
            <a:ext cx="10776857" cy="3416320"/>
          </a:xfrm>
          <a:prstGeom prst="rect">
            <a:avLst/>
          </a:prstGeom>
          <a:noFill/>
        </p:spPr>
        <p:txBody>
          <a:bodyPr wrap="square" rtlCol="0">
            <a:spAutoFit/>
          </a:bodyPr>
          <a:lstStyle/>
          <a:p>
            <a:pPr marL="285750" indent="-285750">
              <a:buFont typeface="Arial" panose="020B0604020202020204" pitchFamily="34" charset="0"/>
              <a:buChar char="•"/>
            </a:pPr>
            <a:r>
              <a:rPr lang="en-US"/>
              <a:t>Perkembangan waralaba secara pesat dimulai pada akhir abad XVIII, dimana waralaba berkembang sebagai akibat terjadinya revolusi industri. </a:t>
            </a:r>
            <a:r>
              <a:rPr lang="en-US" b="1" smtClean="0">
                <a:solidFill>
                  <a:srgbClr val="FFFF00"/>
                </a:solidFill>
              </a:rPr>
              <a:t>Singer Sewing Machine Company</a:t>
            </a:r>
            <a:r>
              <a:rPr lang="en-US" smtClean="0"/>
              <a:t> </a:t>
            </a:r>
            <a:r>
              <a:rPr lang="en-US"/>
              <a:t>merupakan perusahaan yang pertama kali memperkenalkan teknik distribusi yang pada akhirnya terkenal dengan sebutan Franchise (waralaba</a:t>
            </a:r>
            <a:r>
              <a:rPr lang="en-US" smtClean="0"/>
              <a:t>)</a:t>
            </a:r>
          </a:p>
          <a:p>
            <a:pPr marL="285750" indent="-285750">
              <a:buFont typeface="Arial" panose="020B0604020202020204" pitchFamily="34" charset="0"/>
              <a:buChar char="•"/>
            </a:pPr>
            <a:r>
              <a:rPr lang="en-US"/>
              <a:t>Waralaba bukanlah merupakan satu hal baru di </a:t>
            </a:r>
            <a:r>
              <a:rPr lang="en-US" smtClean="0"/>
              <a:t>Indonesia. Pelopor </a:t>
            </a:r>
            <a:r>
              <a:rPr lang="en-US"/>
              <a:t>waralaba di Indonesia adalah Pertamina. Walaupun Pertamina tidak pernah menyatakan secara tegas bahwa perusahaannya menjalankan sistem waralaba, usaha yang dijalankan oleh Pertamina dengan mengoperasikan unit-unit pompa bensin ini telah memenuhi kriteria sebagai suatu usaha </a:t>
            </a:r>
            <a:r>
              <a:rPr lang="en-US" smtClean="0"/>
              <a:t>waralaba</a:t>
            </a:r>
          </a:p>
          <a:p>
            <a:pPr marL="285750" indent="-285750">
              <a:buFont typeface="Arial" panose="020B0604020202020204" pitchFamily="34" charset="0"/>
              <a:buChar char="•"/>
            </a:pPr>
            <a:r>
              <a:rPr lang="en-US"/>
              <a:t>Sebelum tahun 1970, telah ada usaha waralaba asing yang masuk ke Indonesia, seperti </a:t>
            </a:r>
            <a:r>
              <a:rPr lang="en-US" smtClean="0"/>
              <a:t>Coca </a:t>
            </a:r>
            <a:r>
              <a:rPr lang="en-US"/>
              <a:t>Cola</a:t>
            </a:r>
            <a:r>
              <a:rPr lang="en-US" smtClean="0"/>
              <a:t>, </a:t>
            </a:r>
            <a:r>
              <a:rPr lang="en-US"/>
              <a:t>Hyatt </a:t>
            </a:r>
            <a:r>
              <a:rPr lang="en-US" smtClean="0"/>
              <a:t>dan Sheraton Hotel &amp; Resort. </a:t>
            </a:r>
            <a:r>
              <a:rPr lang="en-US"/>
              <a:t>Pada bulan Februari 1991, restoran hamburger fast food </a:t>
            </a:r>
            <a:r>
              <a:rPr lang="en-US" smtClean="0"/>
              <a:t>pertama McDonalds </a:t>
            </a:r>
            <a:r>
              <a:rPr lang="en-US"/>
              <a:t>masuk ke Indonesia</a:t>
            </a:r>
          </a:p>
        </p:txBody>
      </p:sp>
    </p:spTree>
    <p:extLst>
      <p:ext uri="{BB962C8B-B14F-4D97-AF65-F5344CB8AC3E}">
        <p14:creationId xmlns:p14="http://schemas.microsoft.com/office/powerpoint/2010/main" val="3894412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SEJARAH FRANCHISE</a:t>
            </a:r>
            <a:endParaRPr lang="en-US"/>
          </a:p>
        </p:txBody>
      </p:sp>
      <p:sp>
        <p:nvSpPr>
          <p:cNvPr id="3" name="TextBox 2"/>
          <p:cNvSpPr txBox="1"/>
          <p:nvPr/>
        </p:nvSpPr>
        <p:spPr>
          <a:xfrm>
            <a:off x="927463" y="2560320"/>
            <a:ext cx="10776857" cy="1754326"/>
          </a:xfrm>
          <a:prstGeom prst="rect">
            <a:avLst/>
          </a:prstGeom>
          <a:noFill/>
        </p:spPr>
        <p:txBody>
          <a:bodyPr wrap="square" rtlCol="0">
            <a:spAutoFit/>
          </a:bodyPr>
          <a:lstStyle/>
          <a:p>
            <a:pPr marL="285750" indent="-285750">
              <a:buFont typeface="Arial" panose="020B0604020202020204" pitchFamily="34" charset="0"/>
              <a:buChar char="•"/>
            </a:pPr>
            <a:r>
              <a:rPr lang="en-US"/>
              <a:t>Sejalan dengan munculnya waralaba asing, beberapa pengusaha Indonesia yang melihat usaha waralaba sebagai usaha yang membawa keuntungan juga mulai mengembangkan waralaba lokal, mulai dari salon Rudi </a:t>
            </a:r>
            <a:r>
              <a:rPr lang="en-US" smtClean="0"/>
              <a:t>Hadisuwarno, </a:t>
            </a:r>
            <a:r>
              <a:rPr lang="en-US"/>
              <a:t>California Fried Chicken, kursus bahasa Inggris Oxford, dan </a:t>
            </a:r>
            <a:r>
              <a:rPr lang="en-US" smtClean="0"/>
              <a:t>lain-lain</a:t>
            </a:r>
          </a:p>
          <a:p>
            <a:pPr marL="285750" indent="-285750">
              <a:buFont typeface="Arial" panose="020B0604020202020204" pitchFamily="34" charset="0"/>
              <a:buChar char="•"/>
            </a:pPr>
            <a:r>
              <a:rPr lang="en-US"/>
              <a:t>Oleh karena itu, pada tanggal 22 November 1991, didirikanlah Asosiasi Franchise Indonesia (AFI) oleh perusahaan-perusahaan Pemberi Waralaba nasional.</a:t>
            </a:r>
          </a:p>
        </p:txBody>
      </p:sp>
    </p:spTree>
    <p:extLst>
      <p:ext uri="{BB962C8B-B14F-4D97-AF65-F5344CB8AC3E}">
        <p14:creationId xmlns:p14="http://schemas.microsoft.com/office/powerpoint/2010/main" val="1266219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DEFINISI FRANCHISE (WARALABA)</a:t>
            </a:r>
            <a:endParaRPr lang="en-US"/>
          </a:p>
        </p:txBody>
      </p:sp>
      <p:sp>
        <p:nvSpPr>
          <p:cNvPr id="3" name="TextBox 2"/>
          <p:cNvSpPr txBox="1"/>
          <p:nvPr/>
        </p:nvSpPr>
        <p:spPr>
          <a:xfrm>
            <a:off x="914400" y="2333685"/>
            <a:ext cx="10776857" cy="4524315"/>
          </a:xfrm>
          <a:prstGeom prst="rect">
            <a:avLst/>
          </a:prstGeom>
          <a:noFill/>
        </p:spPr>
        <p:txBody>
          <a:bodyPr wrap="square" rtlCol="0">
            <a:spAutoFit/>
          </a:bodyPr>
          <a:lstStyle/>
          <a:p>
            <a:pPr marL="285750" indent="-285750">
              <a:buFont typeface="Arial" panose="020B0604020202020204" pitchFamily="34" charset="0"/>
              <a:buChar char="•"/>
            </a:pPr>
            <a:r>
              <a:rPr lang="en-US"/>
              <a:t>Menurut </a:t>
            </a:r>
            <a:r>
              <a:rPr lang="en-US">
                <a:solidFill>
                  <a:srgbClr val="FFFF00"/>
                </a:solidFill>
              </a:rPr>
              <a:t>Peraturan Pemerintah Nomor 42 tahun 2007 pasal 1 angka </a:t>
            </a:r>
            <a:r>
              <a:rPr lang="en-US" smtClean="0">
                <a:solidFill>
                  <a:srgbClr val="FFFF00"/>
                </a:solidFill>
              </a:rPr>
              <a:t>1 </a:t>
            </a:r>
            <a:r>
              <a:rPr lang="en-US" smtClean="0"/>
              <a:t>Mengenai </a:t>
            </a:r>
            <a:r>
              <a:rPr lang="en-US" smtClean="0">
                <a:solidFill>
                  <a:srgbClr val="FFFF00"/>
                </a:solidFill>
              </a:rPr>
              <a:t>Peraturan </a:t>
            </a:r>
            <a:r>
              <a:rPr lang="en-US">
                <a:solidFill>
                  <a:srgbClr val="FFFF00"/>
                </a:solidFill>
              </a:rPr>
              <a:t>Waralaba</a:t>
            </a:r>
            <a:r>
              <a:rPr lang="en-US"/>
              <a:t> </a:t>
            </a:r>
            <a:r>
              <a:rPr lang="en-US" smtClean="0"/>
              <a:t>, waralaba </a:t>
            </a:r>
            <a:r>
              <a:rPr lang="en-US"/>
              <a:t>didefinisikan sebagai, “Hak khusus yang dimiliki oleh orang perseorangan atau badan usaha terhadap sistem bisnis dengan ciri khas usaha dalam rangka memasarkan barang dan/atau jasa yang telah terbukti berhasil dan dapat dimanfaatkan dan/atau digunakan oleh pihak lain berdasarkan perjanjian </a:t>
            </a:r>
            <a:r>
              <a:rPr lang="en-US" smtClean="0"/>
              <a:t>waralaba.</a:t>
            </a:r>
          </a:p>
          <a:p>
            <a:pPr marL="285750" indent="-285750">
              <a:buFont typeface="Arial" panose="020B0604020202020204" pitchFamily="34" charset="0"/>
              <a:buChar char="•"/>
            </a:pPr>
            <a:r>
              <a:rPr lang="en-US"/>
              <a:t>Menurut </a:t>
            </a:r>
            <a:r>
              <a:rPr lang="en-US">
                <a:solidFill>
                  <a:srgbClr val="FFFF00"/>
                </a:solidFill>
              </a:rPr>
              <a:t>Charles L. Vauhn </a:t>
            </a:r>
            <a:r>
              <a:rPr lang="en-US"/>
              <a:t>istilah franchise dipahami sebagai bentuk kegiatan pemasaran dan distribusi yang didalamnya sebuah perusahaan memberikan </a:t>
            </a:r>
            <a:r>
              <a:rPr lang="en-US">
                <a:solidFill>
                  <a:srgbClr val="FFFF00"/>
                </a:solidFill>
              </a:rPr>
              <a:t>hak</a:t>
            </a:r>
            <a:r>
              <a:rPr lang="en-US"/>
              <a:t> atau </a:t>
            </a:r>
            <a:r>
              <a:rPr lang="en-US">
                <a:solidFill>
                  <a:srgbClr val="FFFF00"/>
                </a:solidFill>
              </a:rPr>
              <a:t>priviledge</a:t>
            </a:r>
            <a:r>
              <a:rPr lang="en-US"/>
              <a:t> untuk menjalankan bisnis secara tertentu dalam waktu dan tempat tertentu kepada individu atau perusahaan yang relatif lebih kecil</a:t>
            </a:r>
            <a:r>
              <a:rPr lang="en-US" smtClean="0"/>
              <a:t>.</a:t>
            </a:r>
          </a:p>
          <a:p>
            <a:pPr marL="285750" indent="-285750">
              <a:buFont typeface="Arial" panose="020B0604020202020204" pitchFamily="34" charset="0"/>
              <a:buChar char="•"/>
            </a:pPr>
            <a:r>
              <a:rPr lang="en-US"/>
              <a:t>Rooseno Harjowidigdo mengemukakan </a:t>
            </a:r>
            <a:r>
              <a:rPr lang="en-US" smtClean="0"/>
              <a:t>franchise sebagai, </a:t>
            </a:r>
            <a:r>
              <a:rPr lang="en-US"/>
              <a:t>kerjasama di bidang </a:t>
            </a:r>
            <a:r>
              <a:rPr lang="en-US" smtClean="0"/>
              <a:t>jasa/ perdagangan </a:t>
            </a:r>
            <a:r>
              <a:rPr lang="en-US"/>
              <a:t>yang dipandang sebagai salah satu cara untuk mengembangkan sistem usaha di lain tempat, dimana </a:t>
            </a:r>
            <a:r>
              <a:rPr lang="en-US">
                <a:solidFill>
                  <a:srgbClr val="FFFF00"/>
                </a:solidFill>
              </a:rPr>
              <a:t>franchisor</a:t>
            </a:r>
            <a:r>
              <a:rPr lang="en-US"/>
              <a:t> secara ekonomi sangat untung karena ia mendapatkan management </a:t>
            </a:r>
            <a:r>
              <a:rPr lang="en-US">
                <a:solidFill>
                  <a:srgbClr val="FFFF00"/>
                </a:solidFill>
              </a:rPr>
              <a:t>fee</a:t>
            </a:r>
            <a:r>
              <a:rPr lang="en-US"/>
              <a:t> dari </a:t>
            </a:r>
            <a:r>
              <a:rPr lang="en-US">
                <a:solidFill>
                  <a:srgbClr val="FFFF00"/>
                </a:solidFill>
              </a:rPr>
              <a:t>franchisee</a:t>
            </a:r>
            <a:r>
              <a:rPr lang="en-US"/>
              <a:t>, barang produknya bisa tersebar ke tempat lain dimana </a:t>
            </a:r>
            <a:r>
              <a:rPr lang="en-US">
                <a:solidFill>
                  <a:srgbClr val="FFFF00"/>
                </a:solidFill>
              </a:rPr>
              <a:t>franchisee</a:t>
            </a:r>
            <a:r>
              <a:rPr lang="en-US"/>
              <a:t> mengusahakan franchisenya, dan bagi konsumen yang memerlukan barang hasil produksinya franchisee cepat didapat serta dalam keadaan fresh dan belum atau tidak rusak.</a:t>
            </a:r>
          </a:p>
        </p:txBody>
      </p:sp>
    </p:spTree>
    <p:extLst>
      <p:ext uri="{BB962C8B-B14F-4D97-AF65-F5344CB8AC3E}">
        <p14:creationId xmlns:p14="http://schemas.microsoft.com/office/powerpoint/2010/main" val="8646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Jenis- Jenis Waralaba</a:t>
            </a:r>
          </a:p>
        </p:txBody>
      </p:sp>
      <p:sp>
        <p:nvSpPr>
          <p:cNvPr id="6" name="TextBox 5"/>
          <p:cNvSpPr txBox="1"/>
          <p:nvPr/>
        </p:nvSpPr>
        <p:spPr>
          <a:xfrm>
            <a:off x="810000" y="2163867"/>
            <a:ext cx="10776857" cy="4832092"/>
          </a:xfrm>
          <a:prstGeom prst="rect">
            <a:avLst/>
          </a:prstGeom>
          <a:noFill/>
        </p:spPr>
        <p:txBody>
          <a:bodyPr wrap="square" rtlCol="0">
            <a:spAutoFit/>
          </a:bodyPr>
          <a:lstStyle/>
          <a:p>
            <a:r>
              <a:rPr lang="en-US" sz="2000" b="1" smtClean="0">
                <a:solidFill>
                  <a:srgbClr val="FFFF00"/>
                </a:solidFill>
              </a:rPr>
              <a:t> </a:t>
            </a:r>
            <a:r>
              <a:rPr lang="en-US" sz="2000" b="1">
                <a:solidFill>
                  <a:srgbClr val="FFC000"/>
                </a:solidFill>
              </a:rPr>
              <a:t>1. Waralaba Menurut Kriteria atau Produk yang Ditawarkan</a:t>
            </a:r>
          </a:p>
          <a:p>
            <a:pPr lvl="1"/>
            <a:r>
              <a:rPr lang="en-US" b="1" smtClean="0">
                <a:solidFill>
                  <a:srgbClr val="FFFF00"/>
                </a:solidFill>
              </a:rPr>
              <a:t>A. Waralaba Produk</a:t>
            </a:r>
          </a:p>
          <a:p>
            <a:pPr lvl="1"/>
            <a:r>
              <a:rPr lang="en-US" smtClean="0"/>
              <a:t>Produk </a:t>
            </a:r>
            <a:r>
              <a:rPr lang="en-US"/>
              <a:t>yang ditawarkan adalah berupa barang misalnya makanan. </a:t>
            </a:r>
            <a:r>
              <a:rPr lang="en-US" b="1"/>
              <a:t>Contoh</a:t>
            </a:r>
            <a:r>
              <a:rPr lang="en-US"/>
              <a:t> dari jenis usaha waralaba produk antara  lain adalah </a:t>
            </a:r>
            <a:r>
              <a:rPr lang="en-US">
                <a:solidFill>
                  <a:srgbClr val="FFFF00"/>
                </a:solidFill>
              </a:rPr>
              <a:t>seperti</a:t>
            </a:r>
            <a:r>
              <a:rPr lang="en-US"/>
              <a:t> </a:t>
            </a:r>
            <a:r>
              <a:rPr lang="en-US" smtClean="0"/>
              <a:t>McDonalds, </a:t>
            </a:r>
            <a:r>
              <a:rPr lang="en-US"/>
              <a:t>KFC, Kebab Turki, </a:t>
            </a:r>
            <a:r>
              <a:rPr lang="en-US" smtClean="0"/>
              <a:t>Chatime dan </a:t>
            </a:r>
            <a:r>
              <a:rPr lang="en-US"/>
              <a:t>lain-lain</a:t>
            </a:r>
            <a:r>
              <a:rPr lang="en-US" smtClean="0"/>
              <a:t>.</a:t>
            </a:r>
          </a:p>
          <a:p>
            <a:pPr lvl="1"/>
            <a:r>
              <a:rPr lang="en-US" b="1" smtClean="0">
                <a:solidFill>
                  <a:srgbClr val="FFFF00"/>
                </a:solidFill>
              </a:rPr>
              <a:t>B. Waralaba Jasa</a:t>
            </a:r>
          </a:p>
          <a:p>
            <a:pPr lvl="1"/>
            <a:r>
              <a:rPr lang="en-US" smtClean="0"/>
              <a:t>Dalam </a:t>
            </a:r>
            <a:r>
              <a:rPr lang="en-US"/>
              <a:t>jenis usaha ini yang ditawarkan adalah produk yang berwujud layanan jasa, </a:t>
            </a:r>
            <a:r>
              <a:rPr lang="en-US" b="1"/>
              <a:t>misalnya</a:t>
            </a:r>
            <a:r>
              <a:rPr lang="en-US"/>
              <a:t> seperti pendidikan, studio photo atau jasa sewa video, dan jasa agen perjalanan atau travel.</a:t>
            </a:r>
          </a:p>
          <a:p>
            <a:pPr lvl="1"/>
            <a:r>
              <a:rPr lang="en-US" b="1">
                <a:solidFill>
                  <a:srgbClr val="FFFF00"/>
                </a:solidFill>
              </a:rPr>
              <a:t>Contoh</a:t>
            </a:r>
            <a:r>
              <a:rPr lang="en-US">
                <a:solidFill>
                  <a:srgbClr val="FFFF00"/>
                </a:solidFill>
              </a:rPr>
              <a:t> </a:t>
            </a:r>
            <a:r>
              <a:rPr lang="en-US"/>
              <a:t>dari jenis usaha waralaba jasa antara lain adalah seperti bimbingan belajar </a:t>
            </a:r>
            <a:r>
              <a:rPr lang="en-US" smtClean="0"/>
              <a:t>Ganesha Operation (GO), Dwidaya Travel Agent dan Young Chefs Academy</a:t>
            </a:r>
            <a:endParaRPr lang="en-US"/>
          </a:p>
          <a:p>
            <a:pPr lvl="1"/>
            <a:r>
              <a:rPr lang="en-US" b="1" smtClean="0">
                <a:solidFill>
                  <a:srgbClr val="FFFF00"/>
                </a:solidFill>
              </a:rPr>
              <a:t>C. Waralaba Gabungan</a:t>
            </a:r>
          </a:p>
          <a:p>
            <a:pPr lvl="1"/>
            <a:r>
              <a:rPr lang="en-US" smtClean="0"/>
              <a:t>Dalam </a:t>
            </a:r>
            <a:r>
              <a:rPr lang="en-US"/>
              <a:t>jenis usaha ini yang ditawarkan adalah produk yang digabungkan atau dengan kata lain produk yang ditawarkan adalah barang dan jasa</a:t>
            </a:r>
            <a:r>
              <a:rPr lang="en-US" smtClean="0"/>
              <a:t>.</a:t>
            </a:r>
          </a:p>
          <a:p>
            <a:pPr lvl="1"/>
            <a:r>
              <a:rPr lang="en-US" b="1">
                <a:solidFill>
                  <a:srgbClr val="FFFF00"/>
                </a:solidFill>
              </a:rPr>
              <a:t>Contoh:</a:t>
            </a:r>
            <a:r>
              <a:rPr lang="en-US"/>
              <a:t> Martha Tilaar Salon Day Spa, selain menjual jasa spa keluarga, juga menyediakan berbagai produk perawatan dan kesehatannya</a:t>
            </a:r>
          </a:p>
          <a:p>
            <a:pPr marL="285750" indent="-285750">
              <a:buFont typeface="Arial" panose="020B0604020202020204" pitchFamily="34" charset="0"/>
              <a:buChar char="•"/>
            </a:pPr>
            <a:endParaRPr lang="en-US"/>
          </a:p>
        </p:txBody>
      </p:sp>
    </p:spTree>
    <p:extLst>
      <p:ext uri="{BB962C8B-B14F-4D97-AF65-F5344CB8AC3E}">
        <p14:creationId xmlns:p14="http://schemas.microsoft.com/office/powerpoint/2010/main" val="1276839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Jenis-jenis Waralaba</a:t>
            </a:r>
            <a:endParaRPr lang="en-US"/>
          </a:p>
        </p:txBody>
      </p:sp>
      <p:sp>
        <p:nvSpPr>
          <p:cNvPr id="3" name="Content Placeholder 2"/>
          <p:cNvSpPr>
            <a:spLocks noGrp="1"/>
          </p:cNvSpPr>
          <p:nvPr>
            <p:ph idx="1"/>
          </p:nvPr>
        </p:nvSpPr>
        <p:spPr>
          <a:xfrm>
            <a:off x="195996" y="2481941"/>
            <a:ext cx="6413810" cy="4376059"/>
          </a:xfrm>
        </p:spPr>
        <p:txBody>
          <a:bodyPr>
            <a:normAutofit lnSpcReduction="10000"/>
          </a:bodyPr>
          <a:lstStyle/>
          <a:p>
            <a:pPr marL="0" indent="0">
              <a:buNone/>
            </a:pPr>
            <a:r>
              <a:rPr lang="en-US" sz="2000" b="1" smtClean="0">
                <a:solidFill>
                  <a:srgbClr val="FFC000"/>
                </a:solidFill>
              </a:rPr>
              <a:t>2</a:t>
            </a:r>
            <a:r>
              <a:rPr lang="en-US" sz="2000" b="1">
                <a:solidFill>
                  <a:srgbClr val="FFC000"/>
                </a:solidFill>
              </a:rPr>
              <a:t>. Waralaba Menurut Asalnya</a:t>
            </a:r>
          </a:p>
          <a:p>
            <a:pPr marL="400050" lvl="1" indent="0">
              <a:buNone/>
            </a:pPr>
            <a:r>
              <a:rPr lang="en-US" sz="2000" b="1" smtClean="0">
                <a:solidFill>
                  <a:srgbClr val="FFFF00"/>
                </a:solidFill>
              </a:rPr>
              <a:t>A. Waralaba Berasal Dari Luar Negeri</a:t>
            </a:r>
          </a:p>
          <a:p>
            <a:pPr marL="400050" lvl="1" indent="0">
              <a:buNone/>
            </a:pPr>
            <a:r>
              <a:rPr lang="en-US" sz="2000" smtClean="0"/>
              <a:t>Waralaba </a:t>
            </a:r>
            <a:r>
              <a:rPr lang="en-US" sz="2000"/>
              <a:t>jenis ini lebih cenderung disukai oleh masyarakat, alasannya adalah sistem yang berlaku lebih jelas, merek-merek perusahaan sudah diterima oleh orang-orang di penjuru dunia, selain itu dinilai lebih </a:t>
            </a:r>
            <a:r>
              <a:rPr lang="en-US" sz="2000" smtClean="0"/>
              <a:t>bergengsi dan memiliki kualitas yang lebih baik .</a:t>
            </a:r>
          </a:p>
          <a:p>
            <a:pPr marL="400050" lvl="1" indent="0">
              <a:buNone/>
            </a:pPr>
            <a:r>
              <a:rPr lang="en-US" sz="2000"/>
              <a:t>Namun jangan lupa kalau biasanya harganya juga cenderung lebih mahal daripada bisnis waralaba lokal</a:t>
            </a:r>
            <a:r>
              <a:rPr lang="en-US"/>
              <a:t> </a:t>
            </a:r>
            <a:endParaRPr lang="en-US" smtClean="0"/>
          </a:p>
          <a:p>
            <a:pPr marL="0" indent="0">
              <a:buNone/>
            </a:pPr>
            <a:r>
              <a:rPr lang="en-US" b="1"/>
              <a:t> </a:t>
            </a:r>
            <a:r>
              <a:rPr lang="en-US" b="1" smtClean="0"/>
              <a:t>     </a:t>
            </a:r>
            <a:r>
              <a:rPr lang="en-US" b="1" smtClean="0">
                <a:solidFill>
                  <a:srgbClr val="FFFF00"/>
                </a:solidFill>
              </a:rPr>
              <a:t>Contoh</a:t>
            </a:r>
            <a:r>
              <a:rPr lang="en-US">
                <a:solidFill>
                  <a:srgbClr val="FFFF00"/>
                </a:solidFill>
              </a:rPr>
              <a:t>:</a:t>
            </a:r>
            <a:r>
              <a:rPr lang="en-US"/>
              <a:t> McDonalds, </a:t>
            </a:r>
            <a:r>
              <a:rPr lang="en-US" smtClean="0"/>
              <a:t>Baskin Robbins, </a:t>
            </a:r>
            <a:r>
              <a:rPr lang="en-US"/>
              <a:t>KFC, </a:t>
            </a:r>
            <a:r>
              <a:rPr lang="en-US" smtClean="0"/>
              <a:t>Uniqlo dan  	              sebagainya.</a:t>
            </a:r>
            <a:endParaRPr lang="en-US"/>
          </a:p>
          <a:p>
            <a:pPr marL="0" indent="0">
              <a:buNone/>
            </a:pPr>
            <a:endParaRPr lang="en-US"/>
          </a:p>
          <a:p>
            <a:pPr marL="0" indent="0">
              <a:buNone/>
            </a:pPr>
            <a:endParaRPr lang="en-US" b="1"/>
          </a:p>
        </p:txBody>
      </p:sp>
      <p:pic>
        <p:nvPicPr>
          <p:cNvPr id="4" name="Picture 3"/>
          <p:cNvPicPr>
            <a:picLocks noChangeAspect="1"/>
          </p:cNvPicPr>
          <p:nvPr/>
        </p:nvPicPr>
        <p:blipFill>
          <a:blip r:embed="rId2"/>
          <a:stretch>
            <a:fillRect/>
          </a:stretch>
        </p:blipFill>
        <p:spPr>
          <a:xfrm>
            <a:off x="7696200" y="2608214"/>
            <a:ext cx="1735184" cy="1735184"/>
          </a:xfrm>
          <a:prstGeom prst="rect">
            <a:avLst/>
          </a:prstGeom>
        </p:spPr>
      </p:pic>
      <p:pic>
        <p:nvPicPr>
          <p:cNvPr id="5" name="Picture 4"/>
          <p:cNvPicPr>
            <a:picLocks noChangeAspect="1"/>
          </p:cNvPicPr>
          <p:nvPr/>
        </p:nvPicPr>
        <p:blipFill>
          <a:blip r:embed="rId3"/>
          <a:stretch>
            <a:fillRect/>
          </a:stretch>
        </p:blipFill>
        <p:spPr>
          <a:xfrm>
            <a:off x="7696200" y="4343398"/>
            <a:ext cx="3021056" cy="1510528"/>
          </a:xfrm>
          <a:prstGeom prst="rect">
            <a:avLst/>
          </a:prstGeom>
        </p:spPr>
      </p:pic>
      <p:pic>
        <p:nvPicPr>
          <p:cNvPr id="6" name="Picture 5"/>
          <p:cNvPicPr>
            <a:picLocks noChangeAspect="1"/>
          </p:cNvPicPr>
          <p:nvPr/>
        </p:nvPicPr>
        <p:blipFill>
          <a:blip r:embed="rId4"/>
          <a:stretch>
            <a:fillRect/>
          </a:stretch>
        </p:blipFill>
        <p:spPr>
          <a:xfrm>
            <a:off x="9431384" y="2625950"/>
            <a:ext cx="2277291" cy="1233533"/>
          </a:xfrm>
          <a:prstGeom prst="rect">
            <a:avLst/>
          </a:prstGeom>
        </p:spPr>
      </p:pic>
      <p:pic>
        <p:nvPicPr>
          <p:cNvPr id="7" name="Picture 6"/>
          <p:cNvPicPr>
            <a:picLocks noChangeAspect="1"/>
          </p:cNvPicPr>
          <p:nvPr/>
        </p:nvPicPr>
        <p:blipFill>
          <a:blip r:embed="rId5"/>
          <a:stretch>
            <a:fillRect/>
          </a:stretch>
        </p:blipFill>
        <p:spPr>
          <a:xfrm>
            <a:off x="10234158" y="3932711"/>
            <a:ext cx="1474517" cy="1474517"/>
          </a:xfrm>
          <a:prstGeom prst="rect">
            <a:avLst/>
          </a:prstGeom>
        </p:spPr>
      </p:pic>
    </p:spTree>
    <p:extLst>
      <p:ext uri="{BB962C8B-B14F-4D97-AF65-F5344CB8AC3E}">
        <p14:creationId xmlns:p14="http://schemas.microsoft.com/office/powerpoint/2010/main" val="639280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Jenis-jenis Waralaba</a:t>
            </a:r>
          </a:p>
        </p:txBody>
      </p:sp>
      <p:sp>
        <p:nvSpPr>
          <p:cNvPr id="3" name="TextBox 2"/>
          <p:cNvSpPr txBox="1"/>
          <p:nvPr/>
        </p:nvSpPr>
        <p:spPr>
          <a:xfrm>
            <a:off x="405051" y="2312126"/>
            <a:ext cx="6126378" cy="4893647"/>
          </a:xfrm>
          <a:prstGeom prst="rect">
            <a:avLst/>
          </a:prstGeom>
          <a:noFill/>
        </p:spPr>
        <p:txBody>
          <a:bodyPr wrap="square" rtlCol="0">
            <a:spAutoFit/>
          </a:bodyPr>
          <a:lstStyle/>
          <a:p>
            <a:pPr marL="400050" lvl="1" indent="0">
              <a:buNone/>
            </a:pPr>
            <a:r>
              <a:rPr lang="en-US" sz="2000" b="1">
                <a:solidFill>
                  <a:srgbClr val="FFFF00"/>
                </a:solidFill>
              </a:rPr>
              <a:t>B. Waralaba Berasal Dalam Negeri</a:t>
            </a:r>
          </a:p>
          <a:p>
            <a:pPr marL="400050" lvl="1" indent="0">
              <a:buNone/>
            </a:pPr>
            <a:r>
              <a:rPr lang="en-US" sz="2000"/>
              <a:t>Waralaba jenis ini termasuk dalam salah satu pilihan investasi bagi orang-orang yang ingin menjadi pengusaha dengan cepat namun orang tersebut tidak memiliki </a:t>
            </a:r>
            <a:r>
              <a:rPr lang="en-US" sz="2000" smtClean="0"/>
              <a:t>pengetahuan </a:t>
            </a:r>
            <a:r>
              <a:rPr lang="en-US" sz="2000"/>
              <a:t>cukup mengenai awal dan kelanjutan usaha oleh </a:t>
            </a:r>
            <a:r>
              <a:rPr lang="en-US" sz="2000" smtClean="0"/>
              <a:t>pemilik waralaba. </a:t>
            </a:r>
          </a:p>
          <a:p>
            <a:pPr marL="400050" lvl="1" indent="0">
              <a:buNone/>
            </a:pPr>
            <a:r>
              <a:rPr lang="en-US" sz="2000" smtClean="0"/>
              <a:t>Jenis Waralaba ini </a:t>
            </a:r>
            <a:r>
              <a:rPr lang="en-US"/>
              <a:t>merupakan hasil karya pebisnis dalam negeri. Kini sudah sangat banyak waralaba tanah air yang sukses dan bahkan merambah ke luar negeri</a:t>
            </a:r>
            <a:r>
              <a:rPr lang="en-US" smtClean="0"/>
              <a:t>.</a:t>
            </a:r>
          </a:p>
          <a:p>
            <a:pPr marL="400050" lvl="1" indent="0">
              <a:buNone/>
            </a:pPr>
            <a:r>
              <a:rPr lang="en-US" sz="2000" smtClean="0"/>
              <a:t>Contoh: Indofood dengan produk Indomie, PT.Sido Muncul dengan produk Tolak Angin, PT. Delami Garment Industries dengan produk clothing Executive</a:t>
            </a:r>
            <a:endParaRPr lang="en-US" sz="2000"/>
          </a:p>
          <a:p>
            <a:endParaRPr lang="en-US"/>
          </a:p>
        </p:txBody>
      </p:sp>
      <p:pic>
        <p:nvPicPr>
          <p:cNvPr id="4" name="Picture 3"/>
          <p:cNvPicPr>
            <a:picLocks noChangeAspect="1"/>
          </p:cNvPicPr>
          <p:nvPr/>
        </p:nvPicPr>
        <p:blipFill>
          <a:blip r:embed="rId2"/>
          <a:stretch>
            <a:fillRect/>
          </a:stretch>
        </p:blipFill>
        <p:spPr>
          <a:xfrm>
            <a:off x="8337505" y="2312126"/>
            <a:ext cx="3171825" cy="1905000"/>
          </a:xfrm>
          <a:prstGeom prst="rect">
            <a:avLst/>
          </a:prstGeom>
        </p:spPr>
      </p:pic>
      <p:pic>
        <p:nvPicPr>
          <p:cNvPr id="5" name="Picture 4"/>
          <p:cNvPicPr>
            <a:picLocks noChangeAspect="1"/>
          </p:cNvPicPr>
          <p:nvPr/>
        </p:nvPicPr>
        <p:blipFill>
          <a:blip r:embed="rId3"/>
          <a:stretch>
            <a:fillRect/>
          </a:stretch>
        </p:blipFill>
        <p:spPr>
          <a:xfrm>
            <a:off x="8307873" y="4217126"/>
            <a:ext cx="3048000" cy="2286000"/>
          </a:xfrm>
          <a:prstGeom prst="rect">
            <a:avLst/>
          </a:prstGeom>
        </p:spPr>
      </p:pic>
    </p:spTree>
    <p:extLst>
      <p:ext uri="{BB962C8B-B14F-4D97-AF65-F5344CB8AC3E}">
        <p14:creationId xmlns:p14="http://schemas.microsoft.com/office/powerpoint/2010/main" val="3260292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Jenis-jenis Waralaba</a:t>
            </a:r>
            <a:endParaRPr lang="en-US"/>
          </a:p>
        </p:txBody>
      </p:sp>
      <p:sp>
        <p:nvSpPr>
          <p:cNvPr id="3" name="Content Placeholder 2"/>
          <p:cNvSpPr>
            <a:spLocks noGrp="1"/>
          </p:cNvSpPr>
          <p:nvPr>
            <p:ph idx="1"/>
          </p:nvPr>
        </p:nvSpPr>
        <p:spPr>
          <a:xfrm>
            <a:off x="818712" y="2222287"/>
            <a:ext cx="10554574" cy="4531210"/>
          </a:xfrm>
        </p:spPr>
        <p:txBody>
          <a:bodyPr>
            <a:normAutofit lnSpcReduction="10000"/>
          </a:bodyPr>
          <a:lstStyle/>
          <a:p>
            <a:pPr marL="0" indent="0">
              <a:buNone/>
            </a:pPr>
            <a:r>
              <a:rPr lang="en-US" sz="2000" b="1">
                <a:solidFill>
                  <a:srgbClr val="FFC000"/>
                </a:solidFill>
              </a:rPr>
              <a:t>3. Waralaba Menurut IFA</a:t>
            </a:r>
          </a:p>
          <a:p>
            <a:pPr marL="0" indent="0">
              <a:buNone/>
            </a:pPr>
            <a:r>
              <a:rPr lang="en-US"/>
              <a:t>Dalam </a:t>
            </a:r>
            <a:r>
              <a:rPr lang="en-US">
                <a:solidFill>
                  <a:srgbClr val="FFC000"/>
                </a:solidFill>
              </a:rPr>
              <a:t>International Franchise Assocoation (IFA) </a:t>
            </a:r>
            <a:r>
              <a:rPr lang="en-US"/>
              <a:t>terdapat empat jenis waralaba yang umumnya digunakan di Amerika Serikat yaitu sebagai berikut:</a:t>
            </a:r>
          </a:p>
          <a:p>
            <a:pPr marL="0" indent="0">
              <a:buNone/>
            </a:pPr>
            <a:r>
              <a:rPr lang="en-US" sz="2000" b="1" i="1">
                <a:solidFill>
                  <a:srgbClr val="FFFF00"/>
                </a:solidFill>
              </a:rPr>
              <a:t>A</a:t>
            </a:r>
            <a:r>
              <a:rPr lang="en-US" sz="2000" b="1" i="1" smtClean="0">
                <a:solidFill>
                  <a:srgbClr val="FFFF00"/>
                </a:solidFill>
              </a:rPr>
              <a:t>. </a:t>
            </a:r>
            <a:r>
              <a:rPr lang="en-US" sz="2000" b="1" i="1">
                <a:solidFill>
                  <a:srgbClr val="FFFF00"/>
                </a:solidFill>
              </a:rPr>
              <a:t>Product Franchise</a:t>
            </a:r>
            <a:endParaRPr lang="en-US" sz="2000" b="1">
              <a:solidFill>
                <a:srgbClr val="FFFF00"/>
              </a:solidFill>
            </a:endParaRPr>
          </a:p>
          <a:p>
            <a:pPr marL="0" indent="0">
              <a:buNone/>
            </a:pPr>
            <a:r>
              <a:rPr lang="en-US"/>
              <a:t>Dalam jenis waralaba ini umumnya produsen memiliki hak dalam </a:t>
            </a:r>
            <a:r>
              <a:rPr lang="en-US" b="1">
                <a:solidFill>
                  <a:srgbClr val="FFFF00"/>
                </a:solidFill>
              </a:rPr>
              <a:t>mengontrol</a:t>
            </a:r>
            <a:r>
              <a:rPr lang="en-US"/>
              <a:t> secara penuh mengenai detail yang mendistribusikan produknya. Didalam perjanjian atau kontrak yang telah </a:t>
            </a:r>
            <a:r>
              <a:rPr lang="en-US" smtClean="0"/>
              <a:t>disepakati </a:t>
            </a:r>
            <a:r>
              <a:rPr lang="en-US"/>
              <a:t>oleh kedua belah pihak, berisi persutujuan bahwa produsen memperbolehkan pemilik toko untuk dapat menggunakan merek dan hak ciptanya.</a:t>
            </a:r>
          </a:p>
          <a:p>
            <a:pPr marL="0" indent="0">
              <a:buNone/>
            </a:pPr>
            <a:r>
              <a:rPr lang="en-US"/>
              <a:t>Pemilik toko memiliki kewajiban yaitu membayar dengan sejumlah uang agar dapat memperoleh hak tersebut, atau dengan kata lain adalah agar dapat </a:t>
            </a:r>
            <a:r>
              <a:rPr lang="en-US" smtClean="0"/>
              <a:t>membeli </a:t>
            </a:r>
            <a:r>
              <a:rPr lang="en-US"/>
              <a:t>sejumlah produk yang menjadi kualifikasi waralaba.</a:t>
            </a:r>
          </a:p>
          <a:p>
            <a:pPr marL="0" indent="0">
              <a:buNone/>
            </a:pPr>
            <a:r>
              <a:rPr lang="en-US" b="1">
                <a:solidFill>
                  <a:srgbClr val="FFFF00"/>
                </a:solidFill>
              </a:rPr>
              <a:t>Contoh</a:t>
            </a:r>
            <a:r>
              <a:rPr lang="en-US">
                <a:solidFill>
                  <a:srgbClr val="FFFF00"/>
                </a:solidFill>
              </a:rPr>
              <a:t> </a:t>
            </a:r>
            <a:r>
              <a:rPr lang="en-US"/>
              <a:t>dari jenis waralaba  ini yaitu seperti sebuah toko computer dan pemilik toko tersebut menjual printer merek HP, dari hasil penjualan tersebut  biasanya produsen juga akan memperoleh keuntungan yang lebih besar dibandingkan dengan penjualnya.</a:t>
            </a:r>
          </a:p>
          <a:p>
            <a:pPr marL="0" indent="0">
              <a:buNone/>
            </a:pPr>
            <a:endParaRPr lang="en-US"/>
          </a:p>
        </p:txBody>
      </p:sp>
    </p:spTree>
    <p:extLst>
      <p:ext uri="{BB962C8B-B14F-4D97-AF65-F5344CB8AC3E}">
        <p14:creationId xmlns:p14="http://schemas.microsoft.com/office/powerpoint/2010/main" val="3495111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Jenis-jenis Waralaba</a:t>
            </a:r>
            <a:endParaRPr lang="en-US"/>
          </a:p>
        </p:txBody>
      </p:sp>
      <p:sp>
        <p:nvSpPr>
          <p:cNvPr id="3" name="Content Placeholder 2"/>
          <p:cNvSpPr>
            <a:spLocks noGrp="1"/>
          </p:cNvSpPr>
          <p:nvPr>
            <p:ph idx="1"/>
          </p:nvPr>
        </p:nvSpPr>
        <p:spPr>
          <a:xfrm>
            <a:off x="818712" y="2222286"/>
            <a:ext cx="10554574" cy="4478959"/>
          </a:xfrm>
        </p:spPr>
        <p:txBody>
          <a:bodyPr>
            <a:normAutofit/>
          </a:bodyPr>
          <a:lstStyle/>
          <a:p>
            <a:pPr marL="0" indent="0">
              <a:buNone/>
            </a:pPr>
            <a:r>
              <a:rPr lang="en-US" sz="2000" b="1" i="1">
                <a:solidFill>
                  <a:srgbClr val="FFFF00"/>
                </a:solidFill>
              </a:rPr>
              <a:t>B</a:t>
            </a:r>
            <a:r>
              <a:rPr lang="en-US" sz="2000" b="1" i="1" smtClean="0">
                <a:solidFill>
                  <a:srgbClr val="FFFF00"/>
                </a:solidFill>
              </a:rPr>
              <a:t>. </a:t>
            </a:r>
            <a:r>
              <a:rPr lang="en-US" sz="2000" b="1" i="1">
                <a:solidFill>
                  <a:srgbClr val="FFFF00"/>
                </a:solidFill>
              </a:rPr>
              <a:t>Manufacturing Franchise</a:t>
            </a:r>
            <a:endParaRPr lang="en-US" sz="2000" b="1">
              <a:solidFill>
                <a:srgbClr val="FFFF00"/>
              </a:solidFill>
            </a:endParaRPr>
          </a:p>
          <a:p>
            <a:pPr marL="0" indent="0">
              <a:buNone/>
            </a:pPr>
            <a:r>
              <a:rPr lang="en-US"/>
              <a:t>Pada jenis waralaba </a:t>
            </a:r>
            <a:r>
              <a:rPr lang="en-US" i="1"/>
              <a:t>Manufacturing Franchise</a:t>
            </a:r>
            <a:r>
              <a:rPr lang="en-US"/>
              <a:t>, setiap badan usaha yang memproduksi produk akan diberikan hak, untuk kemudian menjualnya kepada masyarakat dengan syarat yaitu menggunakan merek dagang dan merek waralaba. Biasanya jenis waralaba ini ditemukan dalam </a:t>
            </a:r>
            <a:r>
              <a:rPr lang="en-US" b="1"/>
              <a:t>industri makanan dan minuman.</a:t>
            </a:r>
            <a:endParaRPr lang="en-US"/>
          </a:p>
          <a:p>
            <a:pPr marL="0" indent="0">
              <a:buNone/>
            </a:pPr>
            <a:r>
              <a:rPr lang="en-US" b="1">
                <a:solidFill>
                  <a:srgbClr val="FFFF00"/>
                </a:solidFill>
              </a:rPr>
              <a:t>Contohnya</a:t>
            </a:r>
            <a:r>
              <a:rPr lang="en-US"/>
              <a:t> adalah apabila seseorang ingin membuka sebuah pabrik Coca Cola. Dalam melakukannya adalah hanya perlu mendapatkan hak dari perusahaan Coke untuk dapat menggunakan namanya dan hak ciptanya.</a:t>
            </a:r>
          </a:p>
          <a:p>
            <a:pPr marL="0" indent="0">
              <a:buNone/>
            </a:pPr>
            <a:r>
              <a:rPr lang="en-US"/>
              <a:t>Selanjutnya orang tersebut membangun sebuah pabrik Coca Cola Company yang akan menjual ekstrak coke yang bahan bakunya tetap dirahasiakan. Selain itu, ia juga memiliki hak untuk mencampur seluruh bahan yang diberikan dan mengemasnya menjadi produk akhir untuk kemudian dapat diperjualbelikan.</a:t>
            </a:r>
          </a:p>
        </p:txBody>
      </p:sp>
    </p:spTree>
    <p:extLst>
      <p:ext uri="{BB962C8B-B14F-4D97-AF65-F5344CB8AC3E}">
        <p14:creationId xmlns:p14="http://schemas.microsoft.com/office/powerpoint/2010/main" val="38558462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docProps/app.xml><?xml version="1.0" encoding="utf-8"?>
<Properties xmlns="http://schemas.openxmlformats.org/officeDocument/2006/extended-properties" xmlns:vt="http://schemas.openxmlformats.org/officeDocument/2006/docPropsVTypes">
  <Template>TM03457503[[fn=Quotable]]</Template>
  <TotalTime>616</TotalTime>
  <Words>1308</Words>
  <Application>Microsoft Office PowerPoint</Application>
  <PresentationFormat>Widescreen</PresentationFormat>
  <Paragraphs>71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Century Gothic</vt:lpstr>
      <vt:lpstr>Wingdings 2</vt:lpstr>
      <vt:lpstr>Quotable</vt:lpstr>
      <vt:lpstr>Tinjauan Umum</vt:lpstr>
      <vt:lpstr>SEJARAH FRANCHISE</vt:lpstr>
      <vt:lpstr>SEJARAH FRANCHISE</vt:lpstr>
      <vt:lpstr>DEFINISI FRANCHISE (WARALABA)</vt:lpstr>
      <vt:lpstr>Jenis- Jenis Waralaba</vt:lpstr>
      <vt:lpstr>Jenis-jenis Waralaba</vt:lpstr>
      <vt:lpstr>Jenis-jenis Waralaba</vt:lpstr>
      <vt:lpstr>Jenis-jenis Waralaba</vt:lpstr>
      <vt:lpstr>Jenis-jenis Waralaba</vt:lpstr>
      <vt:lpstr>Jenis-jenis Waralaba</vt:lpstr>
      <vt:lpstr>Syarat Dan Ketentuan Dalam Menjalankan Bisnis</vt:lpstr>
      <vt:lpstr>Jenis-jenis Waralaba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Tinjauan Umum</dc:title>
  <dc:creator>AGUNG</dc:creator>
  <cp:lastModifiedBy>AGUNG</cp:lastModifiedBy>
  <cp:revision>23</cp:revision>
  <dcterms:created xsi:type="dcterms:W3CDTF">2020-02-11T00:30:52Z</dcterms:created>
  <dcterms:modified xsi:type="dcterms:W3CDTF">2020-02-11T14:36:49Z</dcterms:modified>
</cp:coreProperties>
</file>