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73" r:id="rId3"/>
  </p:sldMasterIdLst>
  <p:sldIdLst>
    <p:sldId id="347" r:id="rId4"/>
    <p:sldId id="348" r:id="rId5"/>
    <p:sldId id="349" r:id="rId6"/>
    <p:sldId id="356" r:id="rId7"/>
    <p:sldId id="357" r:id="rId8"/>
    <p:sldId id="358" r:id="rId9"/>
    <p:sldId id="350" r:id="rId10"/>
    <p:sldId id="351" r:id="rId11"/>
    <p:sldId id="352" r:id="rId12"/>
    <p:sldId id="353" r:id="rId13"/>
    <p:sldId id="30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20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471" autoAdjust="0"/>
    <p:restoredTop sz="94660"/>
  </p:normalViewPr>
  <p:slideViewPr>
    <p:cSldViewPr snapToGrid="0" showGuides="1">
      <p:cViewPr varScale="1">
        <p:scale>
          <a:sx n="73" d="100"/>
          <a:sy n="73" d="100"/>
        </p:scale>
        <p:origin x="-768" y="-102"/>
      </p:cViewPr>
      <p:guideLst>
        <p:guide orient="horz" pos="220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02851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92667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648684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solidFill>
          <a:schemeClr val="bg1"/>
        </a:solidFill>
        <a:effectLst/>
      </p:bgPr>
    </p:bg>
    <p:spTree>
      <p:nvGrpSpPr>
        <p:cNvPr id="1" name=""/>
        <p:cNvGrpSpPr/>
        <p:nvPr/>
      </p:nvGrpSpPr>
      <p:grpSpPr>
        <a:xfrm>
          <a:off x="0" y="0"/>
          <a:ext cx="0" cy="0"/>
          <a:chOff x="0" y="0"/>
          <a:chExt cx="0" cy="0"/>
        </a:xfrm>
      </p:grpSpPr>
      <p:sp>
        <p:nvSpPr>
          <p:cNvPr id="2" name="그림 개체 틀 2">
            <a:extLst>
              <a:ext uri="{FF2B5EF4-FFF2-40B4-BE49-F238E27FC236}">
                <a16:creationId xmlns="" xmlns:a16="http://schemas.microsoft.com/office/drawing/2014/main" id="{5554FB4E-E79F-4FCD-B373-1990A7E51642}"/>
              </a:ext>
            </a:extLst>
          </p:cNvPr>
          <p:cNvSpPr>
            <a:spLocks noGrp="1"/>
          </p:cNvSpPr>
          <p:nvPr>
            <p:ph type="pic" sz="quarter" idx="65" hasCustomPrompt="1"/>
          </p:nvPr>
        </p:nvSpPr>
        <p:spPr>
          <a:xfrm>
            <a:off x="-1" y="0"/>
            <a:ext cx="10203255" cy="6858000"/>
          </a:xfrm>
          <a:custGeom>
            <a:avLst/>
            <a:gdLst>
              <a:gd name="connsiteX0" fmla="*/ 0 w 8908610"/>
              <a:gd name="connsiteY0" fmla="*/ 0 h 6858000"/>
              <a:gd name="connsiteX1" fmla="*/ 8908610 w 8908610"/>
              <a:gd name="connsiteY1" fmla="*/ 0 h 6858000"/>
              <a:gd name="connsiteX2" fmla="*/ 8908610 w 8908610"/>
              <a:gd name="connsiteY2" fmla="*/ 6858000 h 6858000"/>
              <a:gd name="connsiteX3" fmla="*/ 0 w 8908610"/>
              <a:gd name="connsiteY3" fmla="*/ 6858000 h 6858000"/>
              <a:gd name="connsiteX4" fmla="*/ 0 w 8908610"/>
              <a:gd name="connsiteY4" fmla="*/ 0 h 6858000"/>
              <a:gd name="connsiteX0" fmla="*/ 0 w 8908610"/>
              <a:gd name="connsiteY0" fmla="*/ 0 h 6858000"/>
              <a:gd name="connsiteX1" fmla="*/ 4725909 w 8908610"/>
              <a:gd name="connsiteY1" fmla="*/ 0 h 6858000"/>
              <a:gd name="connsiteX2" fmla="*/ 8908610 w 8908610"/>
              <a:gd name="connsiteY2" fmla="*/ 6858000 h 6858000"/>
              <a:gd name="connsiteX3" fmla="*/ 0 w 8908610"/>
              <a:gd name="connsiteY3" fmla="*/ 6858000 h 6858000"/>
              <a:gd name="connsiteX4" fmla="*/ 0 w 8908610"/>
              <a:gd name="connsiteY4" fmla="*/ 0 h 6858000"/>
              <a:gd name="connsiteX0" fmla="*/ 0 w 8908610"/>
              <a:gd name="connsiteY0" fmla="*/ 0 h 6858000"/>
              <a:gd name="connsiteX1" fmla="*/ 4330673 w 8908610"/>
              <a:gd name="connsiteY1" fmla="*/ 0 h 6858000"/>
              <a:gd name="connsiteX2" fmla="*/ 8908610 w 8908610"/>
              <a:gd name="connsiteY2" fmla="*/ 6858000 h 6858000"/>
              <a:gd name="connsiteX3" fmla="*/ 0 w 8908610"/>
              <a:gd name="connsiteY3" fmla="*/ 6858000 h 6858000"/>
              <a:gd name="connsiteX4" fmla="*/ 0 w 890861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8610" h="6858000">
                <a:moveTo>
                  <a:pt x="0" y="0"/>
                </a:moveTo>
                <a:lnTo>
                  <a:pt x="4330673" y="0"/>
                </a:lnTo>
                <a:lnTo>
                  <a:pt x="8908610" y="6858000"/>
                </a:lnTo>
                <a:lnTo>
                  <a:pt x="0" y="6858000"/>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 xmlns:p14="http://schemas.microsoft.com/office/powerpoint/2010/main" val="264557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74830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796040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 xmlns:p14="http://schemas.microsoft.com/office/powerpoint/2010/main" val="24463927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 xmlns:p14="http://schemas.microsoft.com/office/powerpoint/2010/main" val="313676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99650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78363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 xmlns:p14="http://schemas.microsoft.com/office/powerpoint/2010/main" val="3449694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5839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815122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321DB724-9006-424E-A191-C08CB17EE2CA}"/>
              </a:ext>
            </a:extLst>
          </p:cNvPr>
          <p:cNvSpPr/>
          <p:nvPr userDrawn="1"/>
        </p:nvSpPr>
        <p:spPr>
          <a:xfrm>
            <a:off x="462336" y="315931"/>
            <a:ext cx="3113070" cy="6226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그림 개체 틀 2">
            <a:extLst>
              <a:ext uri="{FF2B5EF4-FFF2-40B4-BE49-F238E27FC236}">
                <a16:creationId xmlns="" xmlns:a16="http://schemas.microsoft.com/office/drawing/2014/main" id="{13FB2FD4-D355-49C8-B7E0-BC49131F2FEA}"/>
              </a:ext>
            </a:extLst>
          </p:cNvPr>
          <p:cNvSpPr>
            <a:spLocks noGrp="1"/>
          </p:cNvSpPr>
          <p:nvPr>
            <p:ph type="pic" sz="quarter" idx="41" hasCustomPrompt="1"/>
          </p:nvPr>
        </p:nvSpPr>
        <p:spPr>
          <a:xfrm>
            <a:off x="682645" y="553565"/>
            <a:ext cx="2672453" cy="2405392"/>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Tree>
    <p:extLst>
      <p:ext uri="{BB962C8B-B14F-4D97-AF65-F5344CB8AC3E}">
        <p14:creationId xmlns="" xmlns:p14="http://schemas.microsoft.com/office/powerpoint/2010/main" val="768664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pic>
        <p:nvPicPr>
          <p:cNvPr id="2" name="그림 1">
            <a:extLst>
              <a:ext uri="{FF2B5EF4-FFF2-40B4-BE49-F238E27FC236}">
                <a16:creationId xmlns="" xmlns:a16="http://schemas.microsoft.com/office/drawing/2014/main" id="{54BAF68A-9D51-4222-8013-E9B5F820985D}"/>
              </a:ext>
            </a:extLst>
          </p:cNvPr>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6000903"/>
            <a:ext cx="11600704" cy="1140891"/>
          </a:xfrm>
          <a:prstGeom prst="rect">
            <a:avLst/>
          </a:prstGeom>
        </p:spPr>
      </p:pic>
      <p:pic>
        <p:nvPicPr>
          <p:cNvPr id="3" name="Picture 3" descr="E:\002-KIMS BUSINESS\007-02-MaxPPT-Contents\150902-com-Global-Laptop\mo900.png">
            <a:extLst>
              <a:ext uri="{FF2B5EF4-FFF2-40B4-BE49-F238E27FC236}">
                <a16:creationId xmlns="" xmlns:a16="http://schemas.microsoft.com/office/drawing/2014/main" id="{1C4F8B41-3F98-4240-8891-4ADABC669A41}"/>
              </a:ext>
            </a:extLst>
          </p:cNvPr>
          <p:cNvPicPr>
            <a:picLocks noChangeAspect="1" noChangeArrowheads="1"/>
          </p:cNvPicPr>
          <p:nvPr userDrawn="1"/>
        </p:nvPicPr>
        <p:blipFill rotWithShape="1">
          <a:blip r:embed="rId3">
            <a:extLst>
              <a:ext uri="{BEBA8EAE-BF5A-486C-A8C5-ECC9F3942E4B}">
                <a14:imgProps xmlns="" xmlns:a14="http://schemas.microsoft.com/office/drawing/2010/main">
                  <a14:imgLayer r:embed="rId4">
                    <a14:imgEffect>
                      <a14:saturation sat="66000"/>
                    </a14:imgEffect>
                  </a14:imgLayer>
                </a14:imgProps>
              </a:ext>
              <a:ext uri="{28A0092B-C50C-407E-A947-70E740481C1C}">
                <a14:useLocalDpi xmlns="" xmlns:a14="http://schemas.microsoft.com/office/drawing/2010/main" val="0"/>
              </a:ext>
            </a:extLst>
          </a:blip>
          <a:srcRect l="18253"/>
          <a:stretch/>
        </p:blipFill>
        <p:spPr bwMode="auto">
          <a:xfrm flipH="1">
            <a:off x="8509450" y="2348880"/>
            <a:ext cx="3683812" cy="450912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Picture Placeholder 2">
            <a:extLst>
              <a:ext uri="{FF2B5EF4-FFF2-40B4-BE49-F238E27FC236}">
                <a16:creationId xmlns="" xmlns:a16="http://schemas.microsoft.com/office/drawing/2014/main" id="{88CB46E1-8EB0-4782-9CDE-623B6BC6877B}"/>
              </a:ext>
            </a:extLst>
          </p:cNvPr>
          <p:cNvSpPr>
            <a:spLocks noGrp="1"/>
          </p:cNvSpPr>
          <p:nvPr>
            <p:ph type="pic" idx="14" hasCustomPrompt="1"/>
          </p:nvPr>
        </p:nvSpPr>
        <p:spPr>
          <a:xfrm>
            <a:off x="8898129" y="2735416"/>
            <a:ext cx="1672517" cy="2613110"/>
          </a:xfrm>
          <a:custGeom>
            <a:avLst/>
            <a:gdLst>
              <a:gd name="connsiteX0" fmla="*/ 0 w 1296000"/>
              <a:gd name="connsiteY0" fmla="*/ 0 h 2700000"/>
              <a:gd name="connsiteX1" fmla="*/ 1296000 w 1296000"/>
              <a:gd name="connsiteY1" fmla="*/ 0 h 2700000"/>
              <a:gd name="connsiteX2" fmla="*/ 1296000 w 1296000"/>
              <a:gd name="connsiteY2" fmla="*/ 2700000 h 2700000"/>
              <a:gd name="connsiteX3" fmla="*/ 0 w 1296000"/>
              <a:gd name="connsiteY3" fmla="*/ 2700000 h 2700000"/>
              <a:gd name="connsiteX4" fmla="*/ 0 w 1296000"/>
              <a:gd name="connsiteY4" fmla="*/ 0 h 2700000"/>
              <a:gd name="connsiteX0" fmla="*/ 0 w 1436677"/>
              <a:gd name="connsiteY0" fmla="*/ 0 h 2745513"/>
              <a:gd name="connsiteX1" fmla="*/ 1436677 w 1436677"/>
              <a:gd name="connsiteY1" fmla="*/ 45513 h 2745513"/>
              <a:gd name="connsiteX2" fmla="*/ 1436677 w 1436677"/>
              <a:gd name="connsiteY2" fmla="*/ 2745513 h 2745513"/>
              <a:gd name="connsiteX3" fmla="*/ 140677 w 1436677"/>
              <a:gd name="connsiteY3" fmla="*/ 2745513 h 2745513"/>
              <a:gd name="connsiteX4" fmla="*/ 0 w 1436677"/>
              <a:gd name="connsiteY4" fmla="*/ 0 h 2745513"/>
              <a:gd name="connsiteX0" fmla="*/ 0 w 1453227"/>
              <a:gd name="connsiteY0" fmla="*/ 0 h 2745513"/>
              <a:gd name="connsiteX1" fmla="*/ 1453227 w 1453227"/>
              <a:gd name="connsiteY1" fmla="*/ 45513 h 2745513"/>
              <a:gd name="connsiteX2" fmla="*/ 1453227 w 1453227"/>
              <a:gd name="connsiteY2" fmla="*/ 2745513 h 2745513"/>
              <a:gd name="connsiteX3" fmla="*/ 157227 w 1453227"/>
              <a:gd name="connsiteY3" fmla="*/ 2745513 h 2745513"/>
              <a:gd name="connsiteX4" fmla="*/ 0 w 1453227"/>
              <a:gd name="connsiteY4" fmla="*/ 0 h 2745513"/>
              <a:gd name="connsiteX0" fmla="*/ 0 w 1523565"/>
              <a:gd name="connsiteY0" fmla="*/ 0 h 2745513"/>
              <a:gd name="connsiteX1" fmla="*/ 1523565 w 1523565"/>
              <a:gd name="connsiteY1" fmla="*/ 16550 h 2745513"/>
              <a:gd name="connsiteX2" fmla="*/ 1453227 w 1523565"/>
              <a:gd name="connsiteY2" fmla="*/ 2745513 h 2745513"/>
              <a:gd name="connsiteX3" fmla="*/ 157227 w 1523565"/>
              <a:gd name="connsiteY3" fmla="*/ 2745513 h 2745513"/>
              <a:gd name="connsiteX4" fmla="*/ 0 w 1523565"/>
              <a:gd name="connsiteY4" fmla="*/ 0 h 2745513"/>
              <a:gd name="connsiteX0" fmla="*/ 0 w 1672517"/>
              <a:gd name="connsiteY0" fmla="*/ 0 h 2745513"/>
              <a:gd name="connsiteX1" fmla="*/ 1523565 w 1672517"/>
              <a:gd name="connsiteY1" fmla="*/ 16550 h 2745513"/>
              <a:gd name="connsiteX2" fmla="*/ 1672517 w 1672517"/>
              <a:gd name="connsiteY2" fmla="*/ 2580011 h 2745513"/>
              <a:gd name="connsiteX3" fmla="*/ 157227 w 1672517"/>
              <a:gd name="connsiteY3" fmla="*/ 2745513 h 2745513"/>
              <a:gd name="connsiteX4" fmla="*/ 0 w 1672517"/>
              <a:gd name="connsiteY4" fmla="*/ 0 h 2745513"/>
              <a:gd name="connsiteX0" fmla="*/ 0 w 1672517"/>
              <a:gd name="connsiteY0" fmla="*/ 0 h 2580011"/>
              <a:gd name="connsiteX1" fmla="*/ 1523565 w 1672517"/>
              <a:gd name="connsiteY1" fmla="*/ 16550 h 2580011"/>
              <a:gd name="connsiteX2" fmla="*/ 1672517 w 1672517"/>
              <a:gd name="connsiteY2" fmla="*/ 2580011 h 2580011"/>
              <a:gd name="connsiteX3" fmla="*/ 165502 w 1672517"/>
              <a:gd name="connsiteY3" fmla="*/ 2563460 h 2580011"/>
              <a:gd name="connsiteX4" fmla="*/ 0 w 1672517"/>
              <a:gd name="connsiteY4" fmla="*/ 0 h 2580011"/>
              <a:gd name="connsiteX0" fmla="*/ 0 w 1672517"/>
              <a:gd name="connsiteY0" fmla="*/ 0 h 2604835"/>
              <a:gd name="connsiteX1" fmla="*/ 1523565 w 1672517"/>
              <a:gd name="connsiteY1" fmla="*/ 16550 h 2604835"/>
              <a:gd name="connsiteX2" fmla="*/ 1672517 w 1672517"/>
              <a:gd name="connsiteY2" fmla="*/ 2580011 h 2604835"/>
              <a:gd name="connsiteX3" fmla="*/ 161364 w 1672517"/>
              <a:gd name="connsiteY3" fmla="*/ 2604835 h 2604835"/>
              <a:gd name="connsiteX4" fmla="*/ 0 w 1672517"/>
              <a:gd name="connsiteY4" fmla="*/ 0 h 2604835"/>
              <a:gd name="connsiteX0" fmla="*/ 0 w 1672517"/>
              <a:gd name="connsiteY0" fmla="*/ 0 h 2613110"/>
              <a:gd name="connsiteX1" fmla="*/ 1523565 w 1672517"/>
              <a:gd name="connsiteY1" fmla="*/ 16550 h 2613110"/>
              <a:gd name="connsiteX2" fmla="*/ 1672517 w 1672517"/>
              <a:gd name="connsiteY2" fmla="*/ 2580011 h 2613110"/>
              <a:gd name="connsiteX3" fmla="*/ 161364 w 1672517"/>
              <a:gd name="connsiteY3" fmla="*/ 2613110 h 2613110"/>
              <a:gd name="connsiteX4" fmla="*/ 0 w 1672517"/>
              <a:gd name="connsiteY4" fmla="*/ 0 h 261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517" h="2613110">
                <a:moveTo>
                  <a:pt x="0" y="0"/>
                </a:moveTo>
                <a:lnTo>
                  <a:pt x="1523565" y="16550"/>
                </a:lnTo>
                <a:lnTo>
                  <a:pt x="1672517" y="2580011"/>
                </a:lnTo>
                <a:lnTo>
                  <a:pt x="161364" y="2613110"/>
                </a:lnTo>
                <a:lnTo>
                  <a:pt x="0" y="0"/>
                </a:lnTo>
                <a:close/>
              </a:path>
            </a:pathLst>
          </a:custGeom>
          <a:solidFill>
            <a:schemeClr val="bg1">
              <a:lumMod val="95000"/>
            </a:schemeClr>
          </a:solidFill>
        </p:spPr>
        <p:txBody>
          <a:bodyPr anchor="ctr"/>
          <a:lstStyle>
            <a:lvl1pPr marL="0" indent="0" algn="ctr">
              <a:buNone/>
              <a:defRPr sz="1600">
                <a:latin typeface="Arial" pitchFamily="34" charset="0"/>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 name="Text Placeholder 9">
            <a:extLst>
              <a:ext uri="{FF2B5EF4-FFF2-40B4-BE49-F238E27FC236}">
                <a16:creationId xmlns="" xmlns:a16="http://schemas.microsoft.com/office/drawing/2014/main" id="{388CF590-A7AC-47AA-9D77-5FF843A9CEE8}"/>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 xmlns:p14="http://schemas.microsoft.com/office/powerpoint/2010/main" val="3833295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204451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96" r:id="rId1"/>
    <p:sldLayoutId id="214748369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98" r:id="rId4"/>
    <p:sldLayoutId id="2147483676" r:id="rId5"/>
    <p:sldLayoutId id="2147483677" r:id="rId6"/>
    <p:sldLayoutId id="2147483678" r:id="rId7"/>
    <p:sldLayoutId id="2147483680" r:id="rId8"/>
    <p:sldLayoutId id="2147483682" r:id="rId9"/>
    <p:sldLayoutId id="2147483684" r:id="rId10"/>
    <p:sldLayoutId id="2147483687" r:id="rId11"/>
    <p:sldLayoutId id="2147483688" r:id="rId12"/>
    <p:sldLayoutId id="2147483671" r:id="rId13"/>
    <p:sldLayoutId id="214748367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 xmlns:a16="http://schemas.microsoft.com/office/drawing/2014/main" id="{7F82C53E-6891-4695-A1B4-3BB471D7FA35}"/>
              </a:ext>
            </a:extLst>
          </p:cNvPr>
          <p:cNvSpPr txBox="1"/>
          <p:nvPr/>
        </p:nvSpPr>
        <p:spPr>
          <a:xfrm>
            <a:off x="6761286" y="3071749"/>
            <a:ext cx="5096276" cy="1754326"/>
          </a:xfrm>
          <a:prstGeom prst="rect">
            <a:avLst/>
          </a:prstGeom>
          <a:noFill/>
        </p:spPr>
        <p:txBody>
          <a:bodyPr wrap="square" rtlCol="0" anchor="ctr">
            <a:spAutoFit/>
          </a:bodyPr>
          <a:lstStyle/>
          <a:p>
            <a:pPr algn="r"/>
            <a:r>
              <a:rPr lang="en-US" sz="5400" dirty="0" smtClean="0">
                <a:solidFill>
                  <a:schemeClr val="bg1"/>
                </a:solidFill>
                <a:latin typeface="+mj-lt"/>
              </a:rPr>
              <a:t>Training &amp; </a:t>
            </a:r>
            <a:r>
              <a:rPr lang="en-US" sz="5400" dirty="0" smtClean="0">
                <a:solidFill>
                  <a:schemeClr val="bg1"/>
                </a:solidFill>
                <a:latin typeface="+mj-lt"/>
              </a:rPr>
              <a:t>Development  II</a:t>
            </a:r>
            <a:endParaRPr lang="ko-KR" altLang="en-US" sz="5400" dirty="0">
              <a:solidFill>
                <a:schemeClr val="bg1"/>
              </a:solidFill>
              <a:latin typeface="+mj-lt"/>
              <a:cs typeface="Arial" pitchFamily="34" charset="0"/>
            </a:endParaRPr>
          </a:p>
        </p:txBody>
      </p:sp>
      <p:sp>
        <p:nvSpPr>
          <p:cNvPr id="15" name="TextBox 14">
            <a:extLst>
              <a:ext uri="{FF2B5EF4-FFF2-40B4-BE49-F238E27FC236}">
                <a16:creationId xmlns="" xmlns:a16="http://schemas.microsoft.com/office/drawing/2014/main" id="{E1D76FB9-48AC-45CA-8F0D-FD198B4F22AE}"/>
              </a:ext>
            </a:extLst>
          </p:cNvPr>
          <p:cNvSpPr txBox="1"/>
          <p:nvPr/>
        </p:nvSpPr>
        <p:spPr>
          <a:xfrm>
            <a:off x="6728388" y="4925082"/>
            <a:ext cx="5096214" cy="379656"/>
          </a:xfrm>
          <a:prstGeom prst="rect">
            <a:avLst/>
          </a:prstGeom>
          <a:noFill/>
        </p:spPr>
        <p:txBody>
          <a:bodyPr wrap="square" rtlCol="0" anchor="ctr">
            <a:spAutoFit/>
          </a:bodyPr>
          <a:lstStyle/>
          <a:p>
            <a:pPr algn="r"/>
            <a:r>
              <a:rPr lang="en-US" altLang="ko-KR" sz="1867" dirty="0" err="1" smtClean="0">
                <a:solidFill>
                  <a:schemeClr val="bg1"/>
                </a:solidFill>
                <a:cs typeface="Arial" pitchFamily="34" charset="0"/>
              </a:rPr>
              <a:t>Modul</a:t>
            </a:r>
            <a:r>
              <a:rPr lang="en-US" altLang="ko-KR" sz="1867" dirty="0" smtClean="0">
                <a:solidFill>
                  <a:schemeClr val="bg1"/>
                </a:solidFill>
                <a:cs typeface="Arial" pitchFamily="34" charset="0"/>
              </a:rPr>
              <a:t> 6 </a:t>
            </a:r>
            <a:r>
              <a:rPr lang="en-US" altLang="ko-KR" sz="1867" dirty="0" err="1" smtClean="0">
                <a:solidFill>
                  <a:schemeClr val="bg1"/>
                </a:solidFill>
                <a:cs typeface="Arial" pitchFamily="34" charset="0"/>
              </a:rPr>
              <a:t>Manajemen</a:t>
            </a:r>
            <a:r>
              <a:rPr lang="en-US" altLang="ko-KR" sz="1867" dirty="0" smtClean="0">
                <a:solidFill>
                  <a:schemeClr val="bg1"/>
                </a:solidFill>
                <a:cs typeface="Arial" pitchFamily="34" charset="0"/>
              </a:rPr>
              <a:t> </a:t>
            </a:r>
            <a:r>
              <a:rPr lang="en-US" altLang="ko-KR" sz="1867" dirty="0" err="1" smtClean="0">
                <a:solidFill>
                  <a:schemeClr val="bg1"/>
                </a:solidFill>
                <a:cs typeface="Arial" pitchFamily="34" charset="0"/>
              </a:rPr>
              <a:t>Sumber</a:t>
            </a:r>
            <a:r>
              <a:rPr lang="en-US" altLang="ko-KR" sz="1867" dirty="0" smtClean="0">
                <a:solidFill>
                  <a:schemeClr val="bg1"/>
                </a:solidFill>
                <a:cs typeface="Arial" pitchFamily="34" charset="0"/>
              </a:rPr>
              <a:t> </a:t>
            </a:r>
            <a:r>
              <a:rPr lang="en-US" altLang="ko-KR" sz="1867" dirty="0" err="1" smtClean="0">
                <a:solidFill>
                  <a:schemeClr val="bg1"/>
                </a:solidFill>
                <a:cs typeface="Arial" pitchFamily="34" charset="0"/>
              </a:rPr>
              <a:t>Daya</a:t>
            </a:r>
            <a:r>
              <a:rPr lang="en-US" altLang="ko-KR" sz="1867" dirty="0" smtClean="0">
                <a:solidFill>
                  <a:schemeClr val="bg1"/>
                </a:solidFill>
                <a:cs typeface="Arial" pitchFamily="34" charset="0"/>
              </a:rPr>
              <a:t> </a:t>
            </a:r>
            <a:r>
              <a:rPr lang="en-US" altLang="ko-KR" sz="1867" dirty="0" err="1" smtClean="0">
                <a:solidFill>
                  <a:schemeClr val="bg1"/>
                </a:solidFill>
                <a:cs typeface="Arial" pitchFamily="34" charset="0"/>
              </a:rPr>
              <a:t>Manusia</a:t>
            </a:r>
            <a:endParaRPr lang="ko-KR" altLang="en-US" sz="1867" dirty="0">
              <a:solidFill>
                <a:schemeClr val="bg1"/>
              </a:solidFill>
              <a:cs typeface="Arial" pitchFamily="34" charset="0"/>
            </a:endParaRPr>
          </a:p>
        </p:txBody>
      </p:sp>
      <p:sp>
        <p:nvSpPr>
          <p:cNvPr id="16" name="TextBox 15">
            <a:hlinkClick r:id="rId2"/>
            <a:extLst>
              <a:ext uri="{FF2B5EF4-FFF2-40B4-BE49-F238E27FC236}">
                <a16:creationId xmlns="" xmlns:a16="http://schemas.microsoft.com/office/drawing/2014/main" id="{CF639353-2FBF-45AF-BF9B-02441FCB654D}"/>
              </a:ext>
            </a:extLst>
          </p:cNvPr>
          <p:cNvSpPr txBox="1"/>
          <p:nvPr/>
        </p:nvSpPr>
        <p:spPr>
          <a:xfrm>
            <a:off x="6761286" y="6521617"/>
            <a:ext cx="5096276" cy="246221"/>
          </a:xfrm>
          <a:prstGeom prst="rect">
            <a:avLst/>
          </a:prstGeom>
          <a:noFill/>
        </p:spPr>
        <p:txBody>
          <a:bodyPr wrap="square" rtlCol="0">
            <a:spAutoFit/>
          </a:bodyPr>
          <a:lstStyle/>
          <a:p>
            <a:pPr algn="r"/>
            <a:r>
              <a:rPr lang="en-US" altLang="ko-KR" sz="1000" dirty="0" err="1" smtClean="0">
                <a:solidFill>
                  <a:schemeClr val="bg1"/>
                </a:solidFill>
                <a:cs typeface="Arial" pitchFamily="34" charset="0"/>
              </a:rPr>
              <a:t>Batam</a:t>
            </a:r>
            <a:r>
              <a:rPr lang="en-US" altLang="ko-KR" sz="1000" dirty="0" smtClean="0">
                <a:solidFill>
                  <a:schemeClr val="bg1"/>
                </a:solidFill>
                <a:cs typeface="Arial" pitchFamily="34" charset="0"/>
              </a:rPr>
              <a:t> Tourism Polytechnic</a:t>
            </a:r>
            <a:endParaRPr lang="ko-KR" altLang="en-US" sz="1000" dirty="0">
              <a:solidFill>
                <a:schemeClr val="bg1"/>
              </a:solidFill>
              <a:cs typeface="Arial" pitchFamily="34" charset="0"/>
            </a:endParaRPr>
          </a:p>
        </p:txBody>
      </p:sp>
    </p:spTree>
    <p:extLst>
      <p:ext uri="{BB962C8B-B14F-4D97-AF65-F5344CB8AC3E}">
        <p14:creationId xmlns="" xmlns:p14="http://schemas.microsoft.com/office/powerpoint/2010/main" val="3438049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29E2714A-BE29-4E83-A155-D5802C472B0A}"/>
              </a:ext>
            </a:extLst>
          </p:cNvPr>
          <p:cNvSpPr txBox="1"/>
          <p:nvPr/>
        </p:nvSpPr>
        <p:spPr>
          <a:xfrm>
            <a:off x="0" y="0"/>
            <a:ext cx="8934994" cy="1015663"/>
          </a:xfrm>
          <a:prstGeom prst="rect">
            <a:avLst/>
          </a:prstGeom>
          <a:noFill/>
        </p:spPr>
        <p:txBody>
          <a:bodyPr wrap="square" rtlCol="0" anchor="ctr">
            <a:spAutoFit/>
          </a:bodyPr>
          <a:lstStyle/>
          <a:p>
            <a:r>
              <a:rPr lang="en-US" altLang="ko-KR" sz="6000" dirty="0" smtClean="0">
                <a:solidFill>
                  <a:schemeClr val="bg1"/>
                </a:solidFill>
                <a:cs typeface="Arial" pitchFamily="34" charset="0"/>
              </a:rPr>
              <a:t>External</a:t>
            </a:r>
            <a:r>
              <a:rPr lang="en-US" altLang="ko-KR" sz="6000" dirty="0" smtClean="0">
                <a:solidFill>
                  <a:schemeClr val="bg1"/>
                </a:solidFill>
                <a:cs typeface="Arial" pitchFamily="34" charset="0"/>
              </a:rPr>
              <a:t> Training</a:t>
            </a:r>
            <a:endParaRPr lang="ko-KR" altLang="en-US" sz="6000" dirty="0">
              <a:solidFill>
                <a:schemeClr val="bg1"/>
              </a:solidFill>
              <a:cs typeface="Arial" pitchFamily="34" charset="0"/>
            </a:endParaRPr>
          </a:p>
        </p:txBody>
      </p:sp>
      <p:sp>
        <p:nvSpPr>
          <p:cNvPr id="3" name="TextBox 2">
            <a:extLst>
              <a:ext uri="{FF2B5EF4-FFF2-40B4-BE49-F238E27FC236}">
                <a16:creationId xmlns="" xmlns:a16="http://schemas.microsoft.com/office/drawing/2014/main" id="{29E2714A-BE29-4E83-A155-D5802C472B0A}"/>
              </a:ext>
            </a:extLst>
          </p:cNvPr>
          <p:cNvSpPr txBox="1"/>
          <p:nvPr/>
        </p:nvSpPr>
        <p:spPr>
          <a:xfrm>
            <a:off x="309154" y="1576074"/>
            <a:ext cx="5621384" cy="2862322"/>
          </a:xfrm>
          <a:prstGeom prst="rect">
            <a:avLst/>
          </a:prstGeom>
          <a:noFill/>
        </p:spPr>
        <p:txBody>
          <a:bodyPr wrap="square" rtlCol="0" anchor="ctr">
            <a:spAutoFit/>
          </a:bodyPr>
          <a:lstStyle/>
          <a:p>
            <a:pPr lvl="1"/>
            <a:r>
              <a:rPr lang="en-US" sz="2000" dirty="0" smtClean="0">
                <a:solidFill>
                  <a:schemeClr val="tx1">
                    <a:lumMod val="50000"/>
                    <a:lumOff val="50000"/>
                  </a:schemeClr>
                </a:solidFill>
              </a:rPr>
              <a:t>External training includes any type of training that is not performed in-house. This is usually the last step in training, and it can be ongoing</a:t>
            </a:r>
            <a:r>
              <a:rPr lang="en-US" sz="2000" dirty="0" smtClean="0">
                <a:solidFill>
                  <a:schemeClr val="tx1">
                    <a:lumMod val="50000"/>
                    <a:lumOff val="50000"/>
                  </a:schemeClr>
                </a:solidFill>
              </a:rPr>
              <a:t>.</a:t>
            </a:r>
          </a:p>
          <a:p>
            <a:pPr lvl="1"/>
            <a:endParaRPr lang="en-US" sz="2000" dirty="0" smtClean="0">
              <a:solidFill>
                <a:schemeClr val="tx1">
                  <a:lumMod val="50000"/>
                  <a:lumOff val="50000"/>
                </a:schemeClr>
              </a:solidFill>
            </a:endParaRPr>
          </a:p>
          <a:p>
            <a:pPr lvl="1"/>
            <a:r>
              <a:rPr lang="en-US" sz="2000" dirty="0" smtClean="0">
                <a:solidFill>
                  <a:schemeClr val="tx1">
                    <a:lumMod val="50000"/>
                    <a:lumOff val="50000"/>
                  </a:schemeClr>
                </a:solidFill>
              </a:rPr>
              <a:t>It</a:t>
            </a:r>
            <a:r>
              <a:rPr lang="en-US" sz="2000" dirty="0" smtClean="0">
                <a:solidFill>
                  <a:schemeClr val="tx1">
                    <a:lumMod val="50000"/>
                    <a:lumOff val="50000"/>
                  </a:schemeClr>
                </a:solidFill>
              </a:rPr>
              <a:t> can include sending employees to conferences or seminars for leadership development or even paying tuition for a class or course they want to take.</a:t>
            </a:r>
            <a:endParaRPr lang="en-US" sz="2000" dirty="0">
              <a:solidFill>
                <a:schemeClr val="tx1">
                  <a:lumMod val="50000"/>
                  <a:lumOff val="5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29E2714A-BE29-4E83-A155-D5802C472B0A}"/>
              </a:ext>
            </a:extLst>
          </p:cNvPr>
          <p:cNvSpPr txBox="1"/>
          <p:nvPr/>
        </p:nvSpPr>
        <p:spPr>
          <a:xfrm>
            <a:off x="0" y="4676325"/>
            <a:ext cx="12192000" cy="1015663"/>
          </a:xfrm>
          <a:prstGeom prst="rect">
            <a:avLst/>
          </a:prstGeom>
          <a:noFill/>
        </p:spPr>
        <p:txBody>
          <a:bodyPr wrap="square" rtlCol="0" anchor="ctr">
            <a:spAutoFit/>
          </a:bodyPr>
          <a:lstStyle/>
          <a:p>
            <a:pPr algn="ctr"/>
            <a:r>
              <a:rPr lang="en-US" altLang="ko-KR" sz="6000" dirty="0">
                <a:solidFill>
                  <a:schemeClr val="bg1"/>
                </a:solidFill>
                <a:cs typeface="Arial" pitchFamily="34" charset="0"/>
              </a:rPr>
              <a:t>THANK YOU</a:t>
            </a:r>
            <a:endParaRPr lang="ko-KR" altLang="en-US" sz="6000" dirty="0">
              <a:solidFill>
                <a:schemeClr val="bg1"/>
              </a:solidFill>
              <a:cs typeface="Arial" pitchFamily="34" charset="0"/>
            </a:endParaRPr>
          </a:p>
        </p:txBody>
      </p:sp>
      <p:sp>
        <p:nvSpPr>
          <p:cNvPr id="4" name="Rectangle 3">
            <a:extLst>
              <a:ext uri="{FF2B5EF4-FFF2-40B4-BE49-F238E27FC236}">
                <a16:creationId xmlns="" xmlns:a16="http://schemas.microsoft.com/office/drawing/2014/main" id="{F0B50BDA-9DD3-47E4-8852-4E61CF2A00B0}"/>
              </a:ext>
            </a:extLst>
          </p:cNvPr>
          <p:cNvSpPr/>
          <p:nvPr/>
        </p:nvSpPr>
        <p:spPr>
          <a:xfrm>
            <a:off x="0" y="4828755"/>
            <a:ext cx="3894993" cy="11665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 xmlns:a16="http://schemas.microsoft.com/office/drawing/2014/main" id="{0F4F188E-C654-4B5C-ABF1-DB0BEABF2171}"/>
              </a:ext>
            </a:extLst>
          </p:cNvPr>
          <p:cNvSpPr/>
          <p:nvPr/>
        </p:nvSpPr>
        <p:spPr>
          <a:xfrm>
            <a:off x="8296859" y="4828755"/>
            <a:ext cx="3894993" cy="11665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41158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ownload.jfif"/>
          <p:cNvPicPr>
            <a:picLocks noGrp="1" noChangeAspect="1"/>
          </p:cNvPicPr>
          <p:nvPr>
            <p:ph type="pic" sz="quarter" idx="41"/>
          </p:nvPr>
        </p:nvPicPr>
        <p:blipFill>
          <a:blip r:embed="rId2"/>
          <a:srcRect l="8927" r="8927"/>
          <a:stretch>
            <a:fillRect/>
          </a:stretch>
        </p:blipFill>
        <p:spPr/>
      </p:pic>
      <p:sp>
        <p:nvSpPr>
          <p:cNvPr id="4" name="TextBox 3">
            <a:extLst>
              <a:ext uri="{FF2B5EF4-FFF2-40B4-BE49-F238E27FC236}">
                <a16:creationId xmlns="" xmlns:a16="http://schemas.microsoft.com/office/drawing/2014/main" id="{29E2714A-BE29-4E83-A155-D5802C472B0A}"/>
              </a:ext>
            </a:extLst>
          </p:cNvPr>
          <p:cNvSpPr txBox="1"/>
          <p:nvPr/>
        </p:nvSpPr>
        <p:spPr>
          <a:xfrm>
            <a:off x="300446" y="3383102"/>
            <a:ext cx="3500846" cy="2862322"/>
          </a:xfrm>
          <a:prstGeom prst="rect">
            <a:avLst/>
          </a:prstGeom>
          <a:noFill/>
        </p:spPr>
        <p:txBody>
          <a:bodyPr wrap="square" rtlCol="0" anchor="ctr">
            <a:spAutoFit/>
          </a:bodyPr>
          <a:lstStyle/>
          <a:p>
            <a:pPr algn="ctr"/>
            <a:r>
              <a:rPr lang="en-US" altLang="ko-KR" sz="6000" dirty="0" smtClean="0">
                <a:solidFill>
                  <a:schemeClr val="bg1"/>
                </a:solidFill>
                <a:cs typeface="Arial" pitchFamily="34" charset="0"/>
              </a:rPr>
              <a:t>Training can include</a:t>
            </a:r>
            <a:endParaRPr lang="ko-KR" altLang="en-US" sz="6000" dirty="0">
              <a:solidFill>
                <a:schemeClr val="bg1"/>
              </a:solidFill>
              <a:cs typeface="Arial" pitchFamily="34" charset="0"/>
            </a:endParaRPr>
          </a:p>
        </p:txBody>
      </p:sp>
      <p:sp>
        <p:nvSpPr>
          <p:cNvPr id="5" name="TextBox 4">
            <a:extLst>
              <a:ext uri="{FF2B5EF4-FFF2-40B4-BE49-F238E27FC236}">
                <a16:creationId xmlns="" xmlns:a16="http://schemas.microsoft.com/office/drawing/2014/main" id="{29E2714A-BE29-4E83-A155-D5802C472B0A}"/>
              </a:ext>
            </a:extLst>
          </p:cNvPr>
          <p:cNvSpPr txBox="1"/>
          <p:nvPr/>
        </p:nvSpPr>
        <p:spPr>
          <a:xfrm>
            <a:off x="4254137" y="583297"/>
            <a:ext cx="6718663" cy="5170646"/>
          </a:xfrm>
          <a:prstGeom prst="rect">
            <a:avLst/>
          </a:prstGeom>
          <a:noFill/>
        </p:spPr>
        <p:txBody>
          <a:bodyPr wrap="square" rtlCol="0" anchor="ctr">
            <a:spAutoFit/>
          </a:bodyPr>
          <a:lstStyle/>
          <a:p>
            <a:pPr lvl="1"/>
            <a:r>
              <a:rPr lang="en-US" b="1" dirty="0" smtClean="0"/>
              <a:t>Technical training</a:t>
            </a:r>
            <a:r>
              <a:rPr lang="en-US" dirty="0" smtClean="0"/>
              <a:t> - helps to teach new employees the technological aspects of the job</a:t>
            </a:r>
            <a:r>
              <a:rPr lang="en-US" dirty="0" smtClean="0"/>
              <a:t>.</a:t>
            </a:r>
          </a:p>
          <a:p>
            <a:pPr lvl="1"/>
            <a:endParaRPr lang="en-US" sz="2000" dirty="0" smtClean="0"/>
          </a:p>
          <a:p>
            <a:pPr lvl="1"/>
            <a:r>
              <a:rPr lang="en-US" b="1" dirty="0" smtClean="0"/>
              <a:t>Quality training </a:t>
            </a:r>
            <a:r>
              <a:rPr lang="en-US" dirty="0" smtClean="0"/>
              <a:t>- refers to familiarizing employees with the means of preventing, detecting, and eliminating non-quality items, usually in an organization that produces a product</a:t>
            </a:r>
            <a:r>
              <a:rPr lang="en-US" dirty="0" smtClean="0"/>
              <a:t>.</a:t>
            </a:r>
          </a:p>
          <a:p>
            <a:pPr lvl="1"/>
            <a:endParaRPr lang="en-US" sz="2000" dirty="0" smtClean="0"/>
          </a:p>
          <a:p>
            <a:pPr lvl="1"/>
            <a:r>
              <a:rPr lang="en-US" b="1" dirty="0" smtClean="0"/>
              <a:t>Competency-based or skill-based training</a:t>
            </a:r>
            <a:r>
              <a:rPr lang="en-US" dirty="0" smtClean="0"/>
              <a:t> -  includes proficiencies needed to actually perform the job.  </a:t>
            </a:r>
            <a:endParaRPr lang="en-US" dirty="0" smtClean="0"/>
          </a:p>
          <a:p>
            <a:pPr lvl="1"/>
            <a:r>
              <a:rPr lang="en-US" dirty="0" smtClean="0"/>
              <a:t> </a:t>
            </a:r>
            <a:endParaRPr lang="en-US" sz="2000" dirty="0" smtClean="0"/>
          </a:p>
          <a:p>
            <a:pPr lvl="1"/>
            <a:r>
              <a:rPr lang="en-US" b="1" dirty="0" smtClean="0"/>
              <a:t>Soft skills training</a:t>
            </a:r>
            <a:r>
              <a:rPr lang="en-US" dirty="0" smtClean="0"/>
              <a:t> - refers to personality traits, social graces, communication, and personal habits that are used to characterize relationships with other people</a:t>
            </a:r>
            <a:r>
              <a:rPr lang="en-US" dirty="0" smtClean="0"/>
              <a:t>.</a:t>
            </a:r>
          </a:p>
          <a:p>
            <a:pPr lvl="1"/>
            <a:endParaRPr lang="en-US" sz="2000" dirty="0" smtClean="0"/>
          </a:p>
          <a:p>
            <a:pPr lvl="1"/>
            <a:r>
              <a:rPr lang="en-US" b="1" dirty="0" smtClean="0"/>
              <a:t>Safety training</a:t>
            </a:r>
            <a:r>
              <a:rPr lang="en-US" dirty="0" smtClean="0"/>
              <a:t> -  refers to training on relevant safety and health standards to help ensure employees can perform their work in a way that is safe for them and their co-workers.</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29E2714A-BE29-4E83-A155-D5802C472B0A}"/>
              </a:ext>
            </a:extLst>
          </p:cNvPr>
          <p:cNvSpPr txBox="1"/>
          <p:nvPr/>
        </p:nvSpPr>
        <p:spPr>
          <a:xfrm>
            <a:off x="457200" y="0"/>
            <a:ext cx="11430001" cy="1323439"/>
          </a:xfrm>
          <a:prstGeom prst="rect">
            <a:avLst/>
          </a:prstGeom>
          <a:noFill/>
        </p:spPr>
        <p:txBody>
          <a:bodyPr wrap="square" rtlCol="0" anchor="ctr">
            <a:spAutoFit/>
          </a:bodyPr>
          <a:lstStyle/>
          <a:p>
            <a:r>
              <a:rPr lang="en-US" sz="4000" b="1" dirty="0" smtClean="0"/>
              <a:t>Steps in Preparing a Training and Development Plan</a:t>
            </a:r>
            <a:endParaRPr lang="en-US" sz="4000" dirty="0"/>
          </a:p>
        </p:txBody>
      </p:sp>
      <p:sp>
        <p:nvSpPr>
          <p:cNvPr id="5" name="TextBox 4">
            <a:extLst>
              <a:ext uri="{FF2B5EF4-FFF2-40B4-BE49-F238E27FC236}">
                <a16:creationId xmlns="" xmlns:a16="http://schemas.microsoft.com/office/drawing/2014/main" id="{29E2714A-BE29-4E83-A155-D5802C472B0A}"/>
              </a:ext>
            </a:extLst>
          </p:cNvPr>
          <p:cNvSpPr txBox="1"/>
          <p:nvPr/>
        </p:nvSpPr>
        <p:spPr>
          <a:xfrm>
            <a:off x="1959429" y="1005840"/>
            <a:ext cx="10232571" cy="5539978"/>
          </a:xfrm>
          <a:prstGeom prst="rect">
            <a:avLst/>
          </a:prstGeom>
          <a:noFill/>
        </p:spPr>
        <p:txBody>
          <a:bodyPr wrap="square" rtlCol="0" anchor="ctr">
            <a:spAutoFit/>
          </a:bodyPr>
          <a:lstStyle/>
          <a:p>
            <a:endParaRPr lang="en-US" dirty="0" smtClean="0"/>
          </a:p>
          <a:p>
            <a:pPr lvl="1"/>
            <a:r>
              <a:rPr lang="en-US" sz="1600" b="1" dirty="0" smtClean="0"/>
              <a:t>Needs assessment and learning objectives</a:t>
            </a:r>
            <a:r>
              <a:rPr lang="en-US" sz="1600" dirty="0" smtClean="0"/>
              <a:t>. Once you have determined the training needed, you can set learning objectives to measure at the end of the training</a:t>
            </a:r>
            <a:r>
              <a:rPr lang="en-US" sz="1600" dirty="0" smtClean="0"/>
              <a:t>.</a:t>
            </a:r>
          </a:p>
          <a:p>
            <a:pPr lvl="1"/>
            <a:endParaRPr lang="en-US" sz="1600" dirty="0" smtClean="0"/>
          </a:p>
          <a:p>
            <a:pPr lvl="1"/>
            <a:r>
              <a:rPr lang="en-US" sz="1600" b="1" dirty="0" smtClean="0"/>
              <a:t>Consideration of learning styles</a:t>
            </a:r>
            <a:r>
              <a:rPr lang="en-US" sz="1600" dirty="0" smtClean="0"/>
              <a:t>. Making sure to teach to a variety of learning styles</a:t>
            </a:r>
            <a:r>
              <a:rPr lang="en-US" sz="1600" dirty="0" smtClean="0"/>
              <a:t>.</a:t>
            </a:r>
          </a:p>
          <a:p>
            <a:pPr lvl="1"/>
            <a:endParaRPr lang="en-US" sz="1600" b="1" dirty="0" smtClean="0"/>
          </a:p>
          <a:p>
            <a:pPr lvl="1"/>
            <a:r>
              <a:rPr lang="en-US" sz="1600" b="1" dirty="0" smtClean="0"/>
              <a:t>Delivery </a:t>
            </a:r>
            <a:r>
              <a:rPr lang="en-US" sz="1600" b="1" dirty="0" smtClean="0"/>
              <a:t>mode</a:t>
            </a:r>
            <a:r>
              <a:rPr lang="en-US" sz="1600" dirty="0" smtClean="0"/>
              <a:t>. Most training programs will include a variety of delivery methods.</a:t>
            </a:r>
          </a:p>
          <a:p>
            <a:pPr lvl="1"/>
            <a:endParaRPr lang="en-US" sz="1600" b="1" dirty="0" smtClean="0"/>
          </a:p>
          <a:p>
            <a:pPr lvl="1"/>
            <a:r>
              <a:rPr lang="en-US" sz="1600" b="1" dirty="0" smtClean="0"/>
              <a:t>Budget</a:t>
            </a:r>
            <a:r>
              <a:rPr lang="en-US" sz="1600" dirty="0" smtClean="0"/>
              <a:t>. How much money do you have to spend on this training?</a:t>
            </a:r>
          </a:p>
          <a:p>
            <a:pPr lvl="1"/>
            <a:endParaRPr lang="en-US" sz="1600" b="1" dirty="0" smtClean="0"/>
          </a:p>
          <a:p>
            <a:pPr lvl="1"/>
            <a:r>
              <a:rPr lang="en-US" sz="1600" b="1" dirty="0" smtClean="0"/>
              <a:t>Delivery </a:t>
            </a:r>
            <a:r>
              <a:rPr lang="en-US" sz="1600" b="1" dirty="0" smtClean="0"/>
              <a:t>style</a:t>
            </a:r>
            <a:r>
              <a:rPr lang="en-US" sz="1600" dirty="0" smtClean="0"/>
              <a:t>. Will the training be self-paced or instructor led? What kinds of discussions and interactivity can be developed in conjunction with this training?</a:t>
            </a:r>
          </a:p>
          <a:p>
            <a:pPr lvl="1"/>
            <a:endParaRPr lang="en-US" sz="1600" b="1" dirty="0" smtClean="0"/>
          </a:p>
          <a:p>
            <a:pPr lvl="1"/>
            <a:r>
              <a:rPr lang="en-US" sz="1600" b="1" dirty="0" smtClean="0"/>
              <a:t>Audience</a:t>
            </a:r>
            <a:r>
              <a:rPr lang="en-US" sz="1600" dirty="0" smtClean="0"/>
              <a:t>. Who will be part of this training? How can you make the training relevant to their individual jobs</a:t>
            </a:r>
            <a:r>
              <a:rPr lang="en-US" sz="1600" dirty="0" smtClean="0"/>
              <a:t>?</a:t>
            </a:r>
          </a:p>
          <a:p>
            <a:pPr lvl="1"/>
            <a:endParaRPr lang="en-US" sz="1600" dirty="0" smtClean="0"/>
          </a:p>
          <a:p>
            <a:pPr lvl="1"/>
            <a:r>
              <a:rPr lang="en-US" sz="1600" b="1" dirty="0" smtClean="0"/>
              <a:t>Timelines</a:t>
            </a:r>
            <a:r>
              <a:rPr lang="en-US" sz="1600" dirty="0" smtClean="0"/>
              <a:t>. How long will it take to develop the training? Is there a deadline for training to be completed</a:t>
            </a:r>
            <a:r>
              <a:rPr lang="en-US" sz="1600" dirty="0" smtClean="0"/>
              <a:t>?</a:t>
            </a:r>
          </a:p>
          <a:p>
            <a:pPr lvl="1"/>
            <a:endParaRPr lang="en-US" sz="1600" dirty="0" smtClean="0"/>
          </a:p>
          <a:p>
            <a:pPr lvl="1"/>
            <a:r>
              <a:rPr lang="en-US" sz="1600" b="1" dirty="0" smtClean="0"/>
              <a:t>Communication</a:t>
            </a:r>
            <a:r>
              <a:rPr lang="en-US" sz="1600" dirty="0" smtClean="0"/>
              <a:t>. How will employees know the training is available to them</a:t>
            </a:r>
            <a:r>
              <a:rPr lang="en-US" sz="1600" dirty="0" smtClean="0"/>
              <a:t>?</a:t>
            </a:r>
          </a:p>
          <a:p>
            <a:pPr lvl="1"/>
            <a:endParaRPr lang="en-US" sz="1600" dirty="0" smtClean="0"/>
          </a:p>
          <a:p>
            <a:pPr lvl="1"/>
            <a:r>
              <a:rPr lang="en-US" sz="1600" b="1" dirty="0" smtClean="0"/>
              <a:t>Measuring effectiveness of trainin</a:t>
            </a:r>
            <a:r>
              <a:rPr lang="en-US" sz="1600" dirty="0" smtClean="0"/>
              <a:t>g. How will you know if your training worked? What ways will you use to measure this?</a:t>
            </a:r>
            <a:endParaRPr lang="en-US"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_sxUHzk4tYvQCv4V1vJO3-Q.jpeg"/>
          <p:cNvPicPr>
            <a:picLocks noChangeAspect="1"/>
          </p:cNvPicPr>
          <p:nvPr/>
        </p:nvPicPr>
        <p:blipFill>
          <a:blip r:embed="rId2" cstate="print"/>
          <a:stretch>
            <a:fillRect/>
          </a:stretch>
        </p:blipFill>
        <p:spPr>
          <a:xfrm>
            <a:off x="1245624" y="0"/>
            <a:ext cx="9700752"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_sxUHzk4tYvQCv4V1vJO3-Q.jpeg"/>
          <p:cNvPicPr>
            <a:picLocks noChangeAspect="1"/>
          </p:cNvPicPr>
          <p:nvPr/>
        </p:nvPicPr>
        <p:blipFill>
          <a:blip r:embed="rId2"/>
          <a:stretch>
            <a:fillRect/>
          </a:stretch>
        </p:blipFill>
        <p:spPr>
          <a:xfrm>
            <a:off x="152400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_sxUHzk4tYvQCv4V1vJO3-Q.jpeg"/>
          <p:cNvPicPr>
            <a:picLocks noChangeAspect="1"/>
          </p:cNvPicPr>
          <p:nvPr/>
        </p:nvPicPr>
        <p:blipFill>
          <a:blip r:embed="rId2"/>
          <a:stretch>
            <a:fillRect/>
          </a:stretch>
        </p:blipFill>
        <p:spPr>
          <a:xfrm>
            <a:off x="1523999"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29E2714A-BE29-4E83-A155-D5802C472B0A}"/>
              </a:ext>
            </a:extLst>
          </p:cNvPr>
          <p:cNvSpPr txBox="1"/>
          <p:nvPr/>
        </p:nvSpPr>
        <p:spPr>
          <a:xfrm>
            <a:off x="0" y="0"/>
            <a:ext cx="8934994" cy="1015663"/>
          </a:xfrm>
          <a:prstGeom prst="rect">
            <a:avLst/>
          </a:prstGeom>
          <a:noFill/>
        </p:spPr>
        <p:txBody>
          <a:bodyPr wrap="square" rtlCol="0" anchor="ctr">
            <a:spAutoFit/>
          </a:bodyPr>
          <a:lstStyle/>
          <a:p>
            <a:r>
              <a:rPr lang="en-US" altLang="ko-KR" sz="6000" dirty="0" smtClean="0">
                <a:solidFill>
                  <a:schemeClr val="bg1"/>
                </a:solidFill>
                <a:cs typeface="Arial" pitchFamily="34" charset="0"/>
              </a:rPr>
              <a:t>Employee orientation</a:t>
            </a:r>
            <a:endParaRPr lang="ko-KR" altLang="en-US" sz="6000" dirty="0">
              <a:solidFill>
                <a:schemeClr val="bg1"/>
              </a:solidFill>
              <a:cs typeface="Arial" pitchFamily="34" charset="0"/>
            </a:endParaRPr>
          </a:p>
        </p:txBody>
      </p:sp>
      <p:sp>
        <p:nvSpPr>
          <p:cNvPr id="3" name="TextBox 2">
            <a:extLst>
              <a:ext uri="{FF2B5EF4-FFF2-40B4-BE49-F238E27FC236}">
                <a16:creationId xmlns="" xmlns:a16="http://schemas.microsoft.com/office/drawing/2014/main" id="{29E2714A-BE29-4E83-A155-D5802C472B0A}"/>
              </a:ext>
            </a:extLst>
          </p:cNvPr>
          <p:cNvSpPr txBox="1"/>
          <p:nvPr/>
        </p:nvSpPr>
        <p:spPr>
          <a:xfrm>
            <a:off x="178525" y="1223377"/>
            <a:ext cx="8482149" cy="4801314"/>
          </a:xfrm>
          <a:prstGeom prst="rect">
            <a:avLst/>
          </a:prstGeom>
          <a:noFill/>
        </p:spPr>
        <p:txBody>
          <a:bodyPr wrap="square" rtlCol="0" anchor="ctr">
            <a:spAutoFit/>
          </a:bodyPr>
          <a:lstStyle/>
          <a:p>
            <a:pPr lvl="1"/>
            <a:r>
              <a:rPr lang="en-US" b="1" dirty="0" smtClean="0">
                <a:solidFill>
                  <a:srgbClr val="FFC000"/>
                </a:solidFill>
              </a:rPr>
              <a:t>To reduce start-up costs</a:t>
            </a:r>
            <a:r>
              <a:rPr lang="en-US" dirty="0" smtClean="0">
                <a:solidFill>
                  <a:schemeClr val="bg1">
                    <a:lumMod val="85000"/>
                  </a:schemeClr>
                </a:solidFill>
              </a:rPr>
              <a:t>. If an orientation is done right, it can help get the employee up to speed on various policies and procedures, so the employee can start working right away. It can also help ensure that all hiring paperwork is filled out correctly, so the employee is paid on time</a:t>
            </a:r>
            <a:r>
              <a:rPr lang="en-US" dirty="0" smtClean="0">
                <a:solidFill>
                  <a:schemeClr val="bg1">
                    <a:lumMod val="85000"/>
                  </a:schemeClr>
                </a:solidFill>
              </a:rPr>
              <a:t>.</a:t>
            </a:r>
          </a:p>
          <a:p>
            <a:pPr lvl="1"/>
            <a:endParaRPr lang="en-US" dirty="0" smtClean="0">
              <a:solidFill>
                <a:schemeClr val="bg1">
                  <a:lumMod val="85000"/>
                </a:schemeClr>
              </a:solidFill>
            </a:endParaRPr>
          </a:p>
          <a:p>
            <a:pPr lvl="1"/>
            <a:r>
              <a:rPr lang="en-US" b="1" dirty="0" smtClean="0">
                <a:solidFill>
                  <a:srgbClr val="FFC000"/>
                </a:solidFill>
              </a:rPr>
              <a:t>To reduce anxiety</a:t>
            </a:r>
            <a:r>
              <a:rPr lang="en-US" dirty="0" smtClean="0">
                <a:solidFill>
                  <a:schemeClr val="bg1">
                    <a:lumMod val="85000"/>
                  </a:schemeClr>
                </a:solidFill>
              </a:rPr>
              <a:t>. Starting a new job can be stressful. One goal of an orientation is to reduce the stress and anxiety people feel when going into an unknown situation</a:t>
            </a:r>
            <a:r>
              <a:rPr lang="en-US" dirty="0" smtClean="0">
                <a:solidFill>
                  <a:schemeClr val="bg1">
                    <a:lumMod val="85000"/>
                  </a:schemeClr>
                </a:solidFill>
              </a:rPr>
              <a:t>.</a:t>
            </a:r>
          </a:p>
          <a:p>
            <a:pPr lvl="1"/>
            <a:endParaRPr lang="en-US" dirty="0" smtClean="0">
              <a:solidFill>
                <a:schemeClr val="bg1">
                  <a:lumMod val="85000"/>
                </a:schemeClr>
              </a:solidFill>
            </a:endParaRPr>
          </a:p>
          <a:p>
            <a:pPr lvl="1"/>
            <a:r>
              <a:rPr lang="en-US" b="1" dirty="0" smtClean="0">
                <a:solidFill>
                  <a:srgbClr val="FFC000"/>
                </a:solidFill>
              </a:rPr>
              <a:t>To reduce employee turnover</a:t>
            </a:r>
            <a:r>
              <a:rPr lang="en-US" dirty="0" smtClean="0">
                <a:solidFill>
                  <a:schemeClr val="bg1">
                    <a:lumMod val="85000"/>
                  </a:schemeClr>
                </a:solidFill>
              </a:rPr>
              <a:t>. Employee turnover tends to be higher when employees don’t feel valued or are not given the tools to perform. An employee orientation can show that the </a:t>
            </a:r>
            <a:r>
              <a:rPr lang="en-US" dirty="0" smtClean="0">
                <a:solidFill>
                  <a:schemeClr val="bg1">
                    <a:lumMod val="85000"/>
                  </a:schemeClr>
                </a:solidFill>
              </a:rPr>
              <a:t>organization </a:t>
            </a:r>
            <a:r>
              <a:rPr lang="en-US" dirty="0" smtClean="0">
                <a:solidFill>
                  <a:schemeClr val="bg1">
                    <a:lumMod val="85000"/>
                  </a:schemeClr>
                </a:solidFill>
              </a:rPr>
              <a:t>values the employee and provides tools necessary for a successful entry</a:t>
            </a:r>
            <a:r>
              <a:rPr lang="en-US" dirty="0" smtClean="0">
                <a:solidFill>
                  <a:schemeClr val="bg1">
                    <a:lumMod val="85000"/>
                  </a:schemeClr>
                </a:solidFill>
              </a:rPr>
              <a:t>.</a:t>
            </a:r>
          </a:p>
          <a:p>
            <a:pPr lvl="1"/>
            <a:endParaRPr lang="en-US" dirty="0" smtClean="0">
              <a:solidFill>
                <a:schemeClr val="bg1">
                  <a:lumMod val="85000"/>
                </a:schemeClr>
              </a:solidFill>
            </a:endParaRPr>
          </a:p>
          <a:p>
            <a:pPr lvl="1"/>
            <a:r>
              <a:rPr lang="en-US" b="1" dirty="0" smtClean="0">
                <a:solidFill>
                  <a:srgbClr val="FFC000"/>
                </a:solidFill>
              </a:rPr>
              <a:t>To set expectations and attitudes</a:t>
            </a:r>
            <a:r>
              <a:rPr lang="en-US" dirty="0" smtClean="0">
                <a:solidFill>
                  <a:schemeClr val="bg1">
                    <a:lumMod val="85000"/>
                  </a:schemeClr>
                </a:solidFill>
              </a:rPr>
              <a:t>. If employees know </a:t>
            </a:r>
            <a:r>
              <a:rPr lang="en-US" dirty="0" smtClean="0">
                <a:solidFill>
                  <a:schemeClr val="bg1">
                    <a:lumMod val="85000"/>
                  </a:schemeClr>
                </a:solidFill>
              </a:rPr>
              <a:t>from</a:t>
            </a:r>
          </a:p>
          <a:p>
            <a:pPr lvl="1"/>
            <a:r>
              <a:rPr lang="en-US" dirty="0" smtClean="0">
                <a:solidFill>
                  <a:schemeClr val="bg1">
                    <a:lumMod val="85000"/>
                  </a:schemeClr>
                </a:solidFill>
              </a:rPr>
              <a:t> </a:t>
            </a:r>
            <a:r>
              <a:rPr lang="en-US" dirty="0" smtClean="0">
                <a:solidFill>
                  <a:schemeClr val="bg1">
                    <a:lumMod val="85000"/>
                  </a:schemeClr>
                </a:solidFill>
              </a:rPr>
              <a:t>the start what the expectations and attitudes, they tend to </a:t>
            </a:r>
            <a:endParaRPr lang="en-US" dirty="0" smtClean="0">
              <a:solidFill>
                <a:schemeClr val="bg1">
                  <a:lumMod val="85000"/>
                </a:schemeClr>
              </a:solidFill>
            </a:endParaRPr>
          </a:p>
          <a:p>
            <a:pPr lvl="1"/>
            <a:r>
              <a:rPr lang="en-US" dirty="0" smtClean="0">
                <a:solidFill>
                  <a:schemeClr val="bg1">
                    <a:lumMod val="85000"/>
                  </a:schemeClr>
                </a:solidFill>
              </a:rPr>
              <a:t> </a:t>
            </a:r>
            <a:r>
              <a:rPr lang="en-US" dirty="0" smtClean="0">
                <a:solidFill>
                  <a:schemeClr val="bg1">
                    <a:lumMod val="85000"/>
                  </a:schemeClr>
                </a:solidFill>
              </a:rPr>
              <a:t>perform </a:t>
            </a:r>
            <a:r>
              <a:rPr lang="en-US" dirty="0" smtClean="0">
                <a:solidFill>
                  <a:schemeClr val="bg1">
                    <a:lumMod val="85000"/>
                  </a:schemeClr>
                </a:solidFill>
              </a:rPr>
              <a:t>better.</a:t>
            </a:r>
            <a:endParaRPr lang="en-US" dirty="0">
              <a:solidFill>
                <a:schemeClr val="bg1">
                  <a:lumMod val="8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29E2714A-BE29-4E83-A155-D5802C472B0A}"/>
              </a:ext>
            </a:extLst>
          </p:cNvPr>
          <p:cNvSpPr txBox="1"/>
          <p:nvPr/>
        </p:nvSpPr>
        <p:spPr>
          <a:xfrm>
            <a:off x="0" y="0"/>
            <a:ext cx="8934994" cy="1015663"/>
          </a:xfrm>
          <a:prstGeom prst="rect">
            <a:avLst/>
          </a:prstGeom>
          <a:noFill/>
        </p:spPr>
        <p:txBody>
          <a:bodyPr wrap="square" rtlCol="0" anchor="ctr">
            <a:spAutoFit/>
          </a:bodyPr>
          <a:lstStyle/>
          <a:p>
            <a:r>
              <a:rPr lang="en-US" altLang="ko-KR" sz="6000" dirty="0" smtClean="0">
                <a:solidFill>
                  <a:schemeClr val="bg1"/>
                </a:solidFill>
                <a:cs typeface="Arial" pitchFamily="34" charset="0"/>
              </a:rPr>
              <a:t>In House Training</a:t>
            </a:r>
            <a:endParaRPr lang="ko-KR" altLang="en-US" sz="6000" dirty="0">
              <a:solidFill>
                <a:schemeClr val="bg1"/>
              </a:solidFill>
              <a:cs typeface="Arial" pitchFamily="34" charset="0"/>
            </a:endParaRPr>
          </a:p>
        </p:txBody>
      </p:sp>
      <p:sp>
        <p:nvSpPr>
          <p:cNvPr id="3" name="TextBox 2">
            <a:extLst>
              <a:ext uri="{FF2B5EF4-FFF2-40B4-BE49-F238E27FC236}">
                <a16:creationId xmlns="" xmlns:a16="http://schemas.microsoft.com/office/drawing/2014/main" id="{29E2714A-BE29-4E83-A155-D5802C472B0A}"/>
              </a:ext>
            </a:extLst>
          </p:cNvPr>
          <p:cNvSpPr txBox="1"/>
          <p:nvPr/>
        </p:nvSpPr>
        <p:spPr>
          <a:xfrm>
            <a:off x="309154" y="1576074"/>
            <a:ext cx="5621384" cy="2862322"/>
          </a:xfrm>
          <a:prstGeom prst="rect">
            <a:avLst/>
          </a:prstGeom>
          <a:noFill/>
        </p:spPr>
        <p:txBody>
          <a:bodyPr wrap="square" rtlCol="0" anchor="ctr">
            <a:spAutoFit/>
          </a:bodyPr>
          <a:lstStyle/>
          <a:p>
            <a:pPr lvl="1"/>
            <a:r>
              <a:rPr lang="en-US" sz="2000" dirty="0" smtClean="0">
                <a:solidFill>
                  <a:schemeClr val="tx1">
                    <a:lumMod val="50000"/>
                    <a:lumOff val="50000"/>
                  </a:schemeClr>
                </a:solidFill>
              </a:rPr>
              <a:t>In-house training programs are typically developed by the hiring </a:t>
            </a:r>
            <a:r>
              <a:rPr lang="en-US" sz="2000" dirty="0" smtClean="0">
                <a:solidFill>
                  <a:schemeClr val="tx1">
                    <a:lumMod val="50000"/>
                    <a:lumOff val="50000"/>
                  </a:schemeClr>
                </a:solidFill>
              </a:rPr>
              <a:t>organization. </a:t>
            </a:r>
            <a:r>
              <a:rPr lang="en-US" sz="2000" dirty="0" smtClean="0">
                <a:solidFill>
                  <a:schemeClr val="tx1">
                    <a:lumMod val="50000"/>
                    <a:lumOff val="50000"/>
                  </a:schemeClr>
                </a:solidFill>
              </a:rPr>
              <a:t>This is usually the second step in the training process and often is ongoing. In-house training programs can be training related to a specific job, such as how to use a particular kind of software. </a:t>
            </a:r>
            <a:endParaRPr lang="en-US" sz="2000" dirty="0" smtClean="0">
              <a:solidFill>
                <a:schemeClr val="tx1">
                  <a:lumMod val="50000"/>
                  <a:lumOff val="50000"/>
                </a:schemeClr>
              </a:solidFill>
            </a:endParaRPr>
          </a:p>
          <a:p>
            <a:pPr lvl="1"/>
            <a:endParaRPr lang="en-US" sz="2000" dirty="0" smtClean="0">
              <a:solidFill>
                <a:schemeClr val="tx1">
                  <a:lumMod val="50000"/>
                  <a:lumOff val="50000"/>
                </a:schemeClr>
              </a:solidFill>
            </a:endParaRPr>
          </a:p>
          <a:p>
            <a:pPr lvl="1"/>
            <a:endParaRPr lang="en-US" sz="2000" dirty="0">
              <a:solidFill>
                <a:schemeClr val="tx1">
                  <a:lumMod val="50000"/>
                  <a:lumOff val="5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29E2714A-BE29-4E83-A155-D5802C472B0A}"/>
              </a:ext>
            </a:extLst>
          </p:cNvPr>
          <p:cNvSpPr txBox="1"/>
          <p:nvPr/>
        </p:nvSpPr>
        <p:spPr>
          <a:xfrm>
            <a:off x="0" y="0"/>
            <a:ext cx="8934994" cy="1015663"/>
          </a:xfrm>
          <a:prstGeom prst="rect">
            <a:avLst/>
          </a:prstGeom>
          <a:noFill/>
        </p:spPr>
        <p:txBody>
          <a:bodyPr wrap="square" rtlCol="0" anchor="ctr">
            <a:spAutoFit/>
          </a:bodyPr>
          <a:lstStyle/>
          <a:p>
            <a:r>
              <a:rPr lang="en-US" altLang="ko-KR" sz="6000" dirty="0" smtClean="0">
                <a:solidFill>
                  <a:schemeClr val="bg1"/>
                </a:solidFill>
                <a:cs typeface="Arial" pitchFamily="34" charset="0"/>
              </a:rPr>
              <a:t>Mentoring</a:t>
            </a:r>
            <a:endParaRPr lang="ko-KR" altLang="en-US" sz="6000" dirty="0">
              <a:solidFill>
                <a:schemeClr val="bg1"/>
              </a:solidFill>
              <a:cs typeface="Arial" pitchFamily="34" charset="0"/>
            </a:endParaRPr>
          </a:p>
        </p:txBody>
      </p:sp>
      <p:sp>
        <p:nvSpPr>
          <p:cNvPr id="3" name="TextBox 2">
            <a:extLst>
              <a:ext uri="{FF2B5EF4-FFF2-40B4-BE49-F238E27FC236}">
                <a16:creationId xmlns="" xmlns:a16="http://schemas.microsoft.com/office/drawing/2014/main" id="{29E2714A-BE29-4E83-A155-D5802C472B0A}"/>
              </a:ext>
            </a:extLst>
          </p:cNvPr>
          <p:cNvSpPr txBox="1"/>
          <p:nvPr/>
        </p:nvSpPr>
        <p:spPr>
          <a:xfrm>
            <a:off x="309154" y="1576074"/>
            <a:ext cx="5621384" cy="3200876"/>
          </a:xfrm>
          <a:prstGeom prst="rect">
            <a:avLst/>
          </a:prstGeom>
          <a:noFill/>
        </p:spPr>
        <p:txBody>
          <a:bodyPr wrap="square" rtlCol="0" anchor="ctr">
            <a:spAutoFit/>
          </a:bodyPr>
          <a:lstStyle/>
          <a:p>
            <a:pPr lvl="0"/>
            <a:r>
              <a:rPr lang="en-US" dirty="0" smtClean="0">
                <a:solidFill>
                  <a:schemeClr val="tx1">
                    <a:lumMod val="50000"/>
                    <a:lumOff val="50000"/>
                  </a:schemeClr>
                </a:solidFill>
              </a:rPr>
              <a:t>After the employee has completed orientation and in-house training, companies see the value in offering mentoring opportunities as the next step in training. This is usually the third step in employee training. </a:t>
            </a:r>
            <a:endParaRPr lang="en-US" dirty="0" smtClean="0">
              <a:solidFill>
                <a:schemeClr val="tx1">
                  <a:lumMod val="50000"/>
                  <a:lumOff val="50000"/>
                </a:schemeClr>
              </a:solidFill>
            </a:endParaRPr>
          </a:p>
          <a:p>
            <a:pPr lvl="0"/>
            <a:endParaRPr lang="en-US" dirty="0" smtClean="0">
              <a:solidFill>
                <a:schemeClr val="tx1">
                  <a:lumMod val="50000"/>
                  <a:lumOff val="50000"/>
                </a:schemeClr>
              </a:solidFill>
            </a:endParaRPr>
          </a:p>
          <a:p>
            <a:pPr lvl="0"/>
            <a:r>
              <a:rPr lang="en-US" dirty="0" smtClean="0">
                <a:solidFill>
                  <a:schemeClr val="tx1">
                    <a:lumMod val="50000"/>
                    <a:lumOff val="50000"/>
                  </a:schemeClr>
                </a:solidFill>
              </a:rPr>
              <a:t>Sometimes </a:t>
            </a:r>
            <a:r>
              <a:rPr lang="en-US" dirty="0" smtClean="0">
                <a:solidFill>
                  <a:schemeClr val="tx1">
                    <a:lumMod val="50000"/>
                    <a:lumOff val="50000"/>
                  </a:schemeClr>
                </a:solidFill>
              </a:rPr>
              <a:t>a mentor may be assigned during in-house training. A mentor is a trusted, experienced advisor who has direct investment in the development of an employee.</a:t>
            </a:r>
            <a:endParaRPr lang="en-US" sz="2000" dirty="0" smtClean="0">
              <a:solidFill>
                <a:schemeClr val="tx1">
                  <a:lumMod val="50000"/>
                  <a:lumOff val="50000"/>
                </a:schemeClr>
              </a:solidFill>
            </a:endParaRPr>
          </a:p>
          <a:p>
            <a:pPr lvl="1"/>
            <a:endParaRPr lang="en-US" sz="2000" dirty="0" smtClean="0">
              <a:solidFill>
                <a:schemeClr val="tx1">
                  <a:lumMod val="50000"/>
                  <a:lumOff val="50000"/>
                </a:schemeClr>
              </a:solidFill>
            </a:endParaRPr>
          </a:p>
          <a:p>
            <a:pPr lvl="1"/>
            <a:r>
              <a:rPr lang="en-US" sz="2000" dirty="0" smtClean="0">
                <a:solidFill>
                  <a:schemeClr val="tx1">
                    <a:lumMod val="50000"/>
                    <a:lumOff val="50000"/>
                  </a:schemeClr>
                </a:solidFill>
              </a:rPr>
              <a:t> </a:t>
            </a:r>
            <a:endParaRPr lang="en-US" sz="2000" dirty="0">
              <a:solidFill>
                <a:schemeClr val="tx1">
                  <a:lumMod val="50000"/>
                  <a:lumOff val="50000"/>
                </a:schemeClr>
              </a:solidFill>
            </a:endParaRPr>
          </a:p>
        </p:txBody>
      </p:sp>
    </p:spTree>
  </p:cSld>
  <p:clrMapOvr>
    <a:masterClrMapping/>
  </p:clrMapOvr>
</p:sld>
</file>

<file path=ppt/theme/theme1.xml><?xml version="1.0" encoding="utf-8"?>
<a:theme xmlns:a="http://schemas.openxmlformats.org/drawingml/2006/main" name="Cover and End Slide Master">
  <a:themeElements>
    <a:clrScheme name="ALLPPT- BURGERS">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BURGERS">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 BURGERS">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TotalTime>
  <Words>185</Words>
  <Application>Microsoft Office PowerPoint</Application>
  <PresentationFormat>Custom</PresentationFormat>
  <Paragraphs>55</Paragraphs>
  <Slides>11</Slides>
  <Notes>0</Notes>
  <HiddenSlides>0</HiddenSlides>
  <MMClips>0</MMClips>
  <ScaleCrop>false</ScaleCrop>
  <HeadingPairs>
    <vt:vector size="4" baseType="variant">
      <vt:variant>
        <vt:lpstr>Theme</vt:lpstr>
      </vt:variant>
      <vt:variant>
        <vt:i4>3</vt:i4>
      </vt:variant>
      <vt:variant>
        <vt:lpstr>Slide Titles</vt:lpstr>
      </vt:variant>
      <vt:variant>
        <vt:i4>11</vt:i4>
      </vt:variant>
    </vt:vector>
  </HeadingPairs>
  <TitlesOfParts>
    <vt:vector size="14" baseType="lpstr">
      <vt:lpstr>Cover and End Slide Master</vt:lpstr>
      <vt:lpstr>Contents Slide Master</vt:lpstr>
      <vt:lpstr>Section Break Slide Master</vt:lpstr>
      <vt:lpstr>Slide 1</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HP</cp:lastModifiedBy>
  <cp:revision>79</cp:revision>
  <dcterms:created xsi:type="dcterms:W3CDTF">2020-01-20T05:08:25Z</dcterms:created>
  <dcterms:modified xsi:type="dcterms:W3CDTF">2020-11-23T14:42:32Z</dcterms:modified>
</cp:coreProperties>
</file>