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sldIdLst>
    <p:sldId id="347" r:id="rId4"/>
    <p:sldId id="257" r:id="rId5"/>
    <p:sldId id="258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299" r:id="rId14"/>
    <p:sldId id="30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853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750" y="-102"/>
      </p:cViewPr>
      <p:guideLst>
        <p:guide orient="horz" pos="220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02851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48684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5554FB4E-E79F-4FCD-B373-1990A7E51642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-1" y="0"/>
            <a:ext cx="10203255" cy="6858000"/>
          </a:xfrm>
          <a:custGeom>
            <a:avLst/>
            <a:gdLst>
              <a:gd name="connsiteX0" fmla="*/ 0 w 8908610"/>
              <a:gd name="connsiteY0" fmla="*/ 0 h 6858000"/>
              <a:gd name="connsiteX1" fmla="*/ 8908610 w 8908610"/>
              <a:gd name="connsiteY1" fmla="*/ 0 h 6858000"/>
              <a:gd name="connsiteX2" fmla="*/ 8908610 w 8908610"/>
              <a:gd name="connsiteY2" fmla="*/ 6858000 h 6858000"/>
              <a:gd name="connsiteX3" fmla="*/ 0 w 8908610"/>
              <a:gd name="connsiteY3" fmla="*/ 6858000 h 6858000"/>
              <a:gd name="connsiteX4" fmla="*/ 0 w 8908610"/>
              <a:gd name="connsiteY4" fmla="*/ 0 h 6858000"/>
              <a:gd name="connsiteX0" fmla="*/ 0 w 8908610"/>
              <a:gd name="connsiteY0" fmla="*/ 0 h 6858000"/>
              <a:gd name="connsiteX1" fmla="*/ 4725909 w 8908610"/>
              <a:gd name="connsiteY1" fmla="*/ 0 h 6858000"/>
              <a:gd name="connsiteX2" fmla="*/ 8908610 w 8908610"/>
              <a:gd name="connsiteY2" fmla="*/ 6858000 h 6858000"/>
              <a:gd name="connsiteX3" fmla="*/ 0 w 8908610"/>
              <a:gd name="connsiteY3" fmla="*/ 6858000 h 6858000"/>
              <a:gd name="connsiteX4" fmla="*/ 0 w 8908610"/>
              <a:gd name="connsiteY4" fmla="*/ 0 h 6858000"/>
              <a:gd name="connsiteX0" fmla="*/ 0 w 8908610"/>
              <a:gd name="connsiteY0" fmla="*/ 0 h 6858000"/>
              <a:gd name="connsiteX1" fmla="*/ 4330673 w 8908610"/>
              <a:gd name="connsiteY1" fmla="*/ 0 h 6858000"/>
              <a:gd name="connsiteX2" fmla="*/ 8908610 w 8908610"/>
              <a:gd name="connsiteY2" fmla="*/ 6858000 h 6858000"/>
              <a:gd name="connsiteX3" fmla="*/ 0 w 8908610"/>
              <a:gd name="connsiteY3" fmla="*/ 6858000 h 6858000"/>
              <a:gd name="connsiteX4" fmla="*/ 0 w 890861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8610" h="6858000">
                <a:moveTo>
                  <a:pt x="0" y="0"/>
                </a:moveTo>
                <a:lnTo>
                  <a:pt x="4330673" y="0"/>
                </a:lnTo>
                <a:lnTo>
                  <a:pt x="890861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64557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74830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79604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2446392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="" xmlns:p14="http://schemas.microsoft.com/office/powerpoint/2010/main" val="313676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99650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78363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815122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21DB724-9006-424E-A191-C08CB17EE2CA}"/>
              </a:ext>
            </a:extLst>
          </p:cNvPr>
          <p:cNvSpPr/>
          <p:nvPr userDrawn="1"/>
        </p:nvSpPr>
        <p:spPr>
          <a:xfrm>
            <a:off x="462336" y="315931"/>
            <a:ext cx="3113070" cy="62261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13FB2FD4-D355-49C8-B7E0-BC49131F2FEA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82645" y="553565"/>
            <a:ext cx="2672453" cy="24053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54BAF68A-9D51-4222-8013-E9B5F82098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0903"/>
            <a:ext cx="11600704" cy="1140891"/>
          </a:xfrm>
          <a:prstGeom prst="rect">
            <a:avLst/>
          </a:prstGeom>
        </p:spPr>
      </p:pic>
      <p:pic>
        <p:nvPicPr>
          <p:cNvPr id="3" name="Picture 3" descr="E:\002-KIMS BUSINESS\007-02-MaxPPT-Contents\150902-com-Global-Laptop\mo900.png">
            <a:extLst>
              <a:ext uri="{FF2B5EF4-FFF2-40B4-BE49-F238E27FC236}">
                <a16:creationId xmlns="" xmlns:a16="http://schemas.microsoft.com/office/drawing/2014/main" id="{1C4F8B41-3F98-4240-8891-4ADABC669A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253"/>
          <a:stretch/>
        </p:blipFill>
        <p:spPr bwMode="auto">
          <a:xfrm flipH="1">
            <a:off x="8509450" y="2348880"/>
            <a:ext cx="3683812" cy="45091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88CB46E1-8EB0-4782-9CDE-623B6BC6877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898129" y="2735416"/>
            <a:ext cx="1672517" cy="2613110"/>
          </a:xfrm>
          <a:custGeom>
            <a:avLst/>
            <a:gdLst>
              <a:gd name="connsiteX0" fmla="*/ 0 w 1296000"/>
              <a:gd name="connsiteY0" fmla="*/ 0 h 2700000"/>
              <a:gd name="connsiteX1" fmla="*/ 1296000 w 1296000"/>
              <a:gd name="connsiteY1" fmla="*/ 0 h 2700000"/>
              <a:gd name="connsiteX2" fmla="*/ 1296000 w 1296000"/>
              <a:gd name="connsiteY2" fmla="*/ 2700000 h 2700000"/>
              <a:gd name="connsiteX3" fmla="*/ 0 w 1296000"/>
              <a:gd name="connsiteY3" fmla="*/ 2700000 h 2700000"/>
              <a:gd name="connsiteX4" fmla="*/ 0 w 1296000"/>
              <a:gd name="connsiteY4" fmla="*/ 0 h 2700000"/>
              <a:gd name="connsiteX0" fmla="*/ 0 w 1436677"/>
              <a:gd name="connsiteY0" fmla="*/ 0 h 2745513"/>
              <a:gd name="connsiteX1" fmla="*/ 1436677 w 1436677"/>
              <a:gd name="connsiteY1" fmla="*/ 45513 h 2745513"/>
              <a:gd name="connsiteX2" fmla="*/ 1436677 w 1436677"/>
              <a:gd name="connsiteY2" fmla="*/ 2745513 h 2745513"/>
              <a:gd name="connsiteX3" fmla="*/ 140677 w 1436677"/>
              <a:gd name="connsiteY3" fmla="*/ 2745513 h 2745513"/>
              <a:gd name="connsiteX4" fmla="*/ 0 w 1436677"/>
              <a:gd name="connsiteY4" fmla="*/ 0 h 2745513"/>
              <a:gd name="connsiteX0" fmla="*/ 0 w 1453227"/>
              <a:gd name="connsiteY0" fmla="*/ 0 h 2745513"/>
              <a:gd name="connsiteX1" fmla="*/ 1453227 w 1453227"/>
              <a:gd name="connsiteY1" fmla="*/ 45513 h 2745513"/>
              <a:gd name="connsiteX2" fmla="*/ 1453227 w 1453227"/>
              <a:gd name="connsiteY2" fmla="*/ 2745513 h 2745513"/>
              <a:gd name="connsiteX3" fmla="*/ 157227 w 1453227"/>
              <a:gd name="connsiteY3" fmla="*/ 2745513 h 2745513"/>
              <a:gd name="connsiteX4" fmla="*/ 0 w 1453227"/>
              <a:gd name="connsiteY4" fmla="*/ 0 h 2745513"/>
              <a:gd name="connsiteX0" fmla="*/ 0 w 1523565"/>
              <a:gd name="connsiteY0" fmla="*/ 0 h 2745513"/>
              <a:gd name="connsiteX1" fmla="*/ 1523565 w 1523565"/>
              <a:gd name="connsiteY1" fmla="*/ 16550 h 2745513"/>
              <a:gd name="connsiteX2" fmla="*/ 1453227 w 1523565"/>
              <a:gd name="connsiteY2" fmla="*/ 2745513 h 2745513"/>
              <a:gd name="connsiteX3" fmla="*/ 157227 w 1523565"/>
              <a:gd name="connsiteY3" fmla="*/ 2745513 h 2745513"/>
              <a:gd name="connsiteX4" fmla="*/ 0 w 1523565"/>
              <a:gd name="connsiteY4" fmla="*/ 0 h 2745513"/>
              <a:gd name="connsiteX0" fmla="*/ 0 w 1672517"/>
              <a:gd name="connsiteY0" fmla="*/ 0 h 2745513"/>
              <a:gd name="connsiteX1" fmla="*/ 1523565 w 1672517"/>
              <a:gd name="connsiteY1" fmla="*/ 16550 h 2745513"/>
              <a:gd name="connsiteX2" fmla="*/ 1672517 w 1672517"/>
              <a:gd name="connsiteY2" fmla="*/ 2580011 h 2745513"/>
              <a:gd name="connsiteX3" fmla="*/ 157227 w 1672517"/>
              <a:gd name="connsiteY3" fmla="*/ 2745513 h 2745513"/>
              <a:gd name="connsiteX4" fmla="*/ 0 w 1672517"/>
              <a:gd name="connsiteY4" fmla="*/ 0 h 2745513"/>
              <a:gd name="connsiteX0" fmla="*/ 0 w 1672517"/>
              <a:gd name="connsiteY0" fmla="*/ 0 h 2580011"/>
              <a:gd name="connsiteX1" fmla="*/ 1523565 w 1672517"/>
              <a:gd name="connsiteY1" fmla="*/ 16550 h 2580011"/>
              <a:gd name="connsiteX2" fmla="*/ 1672517 w 1672517"/>
              <a:gd name="connsiteY2" fmla="*/ 2580011 h 2580011"/>
              <a:gd name="connsiteX3" fmla="*/ 165502 w 1672517"/>
              <a:gd name="connsiteY3" fmla="*/ 2563460 h 2580011"/>
              <a:gd name="connsiteX4" fmla="*/ 0 w 1672517"/>
              <a:gd name="connsiteY4" fmla="*/ 0 h 2580011"/>
              <a:gd name="connsiteX0" fmla="*/ 0 w 1672517"/>
              <a:gd name="connsiteY0" fmla="*/ 0 h 2604835"/>
              <a:gd name="connsiteX1" fmla="*/ 1523565 w 1672517"/>
              <a:gd name="connsiteY1" fmla="*/ 16550 h 2604835"/>
              <a:gd name="connsiteX2" fmla="*/ 1672517 w 1672517"/>
              <a:gd name="connsiteY2" fmla="*/ 2580011 h 2604835"/>
              <a:gd name="connsiteX3" fmla="*/ 161364 w 1672517"/>
              <a:gd name="connsiteY3" fmla="*/ 2604835 h 2604835"/>
              <a:gd name="connsiteX4" fmla="*/ 0 w 1672517"/>
              <a:gd name="connsiteY4" fmla="*/ 0 h 2604835"/>
              <a:gd name="connsiteX0" fmla="*/ 0 w 1672517"/>
              <a:gd name="connsiteY0" fmla="*/ 0 h 2613110"/>
              <a:gd name="connsiteX1" fmla="*/ 1523565 w 1672517"/>
              <a:gd name="connsiteY1" fmla="*/ 16550 h 2613110"/>
              <a:gd name="connsiteX2" fmla="*/ 1672517 w 1672517"/>
              <a:gd name="connsiteY2" fmla="*/ 2580011 h 2613110"/>
              <a:gd name="connsiteX3" fmla="*/ 161364 w 1672517"/>
              <a:gd name="connsiteY3" fmla="*/ 2613110 h 2613110"/>
              <a:gd name="connsiteX4" fmla="*/ 0 w 1672517"/>
              <a:gd name="connsiteY4" fmla="*/ 0 h 2613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517" h="2613110">
                <a:moveTo>
                  <a:pt x="0" y="0"/>
                </a:moveTo>
                <a:lnTo>
                  <a:pt x="1523565" y="16550"/>
                </a:lnTo>
                <a:lnTo>
                  <a:pt x="1672517" y="2580011"/>
                </a:lnTo>
                <a:lnTo>
                  <a:pt x="161364" y="261311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="" xmlns:a16="http://schemas.microsoft.com/office/drawing/2014/main" id="{388CF590-A7AC-47AA-9D77-5FF843A9CE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383329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98" r:id="rId4"/>
    <p:sldLayoutId id="2147483676" r:id="rId5"/>
    <p:sldLayoutId id="2147483677" r:id="rId6"/>
    <p:sldLayoutId id="2147483678" r:id="rId7"/>
    <p:sldLayoutId id="2147483680" r:id="rId8"/>
    <p:sldLayoutId id="2147483682" r:id="rId9"/>
    <p:sldLayoutId id="2147483684" r:id="rId10"/>
    <p:sldLayoutId id="2147483687" r:id="rId11"/>
    <p:sldLayoutId id="2147483688" r:id="rId12"/>
    <p:sldLayoutId id="2147483671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7F82C53E-6891-4695-A1B4-3BB471D7FA35}"/>
              </a:ext>
            </a:extLst>
          </p:cNvPr>
          <p:cNvSpPr txBox="1"/>
          <p:nvPr/>
        </p:nvSpPr>
        <p:spPr>
          <a:xfrm>
            <a:off x="6761286" y="3071749"/>
            <a:ext cx="5096276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5400" dirty="0" smtClean="0">
                <a:solidFill>
                  <a:schemeClr val="bg1"/>
                </a:solidFill>
                <a:latin typeface="+mj-lt"/>
              </a:rPr>
              <a:t>Training &amp; Development</a:t>
            </a:r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E1D76FB9-48AC-45CA-8F0D-FD198B4F22AE}"/>
              </a:ext>
            </a:extLst>
          </p:cNvPr>
          <p:cNvSpPr txBox="1"/>
          <p:nvPr/>
        </p:nvSpPr>
        <p:spPr>
          <a:xfrm>
            <a:off x="6728388" y="4925082"/>
            <a:ext cx="5096214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867" dirty="0" err="1" smtClean="0">
                <a:solidFill>
                  <a:schemeClr val="bg1"/>
                </a:solidFill>
                <a:cs typeface="Arial" pitchFamily="34" charset="0"/>
              </a:rPr>
              <a:t>Modul</a:t>
            </a:r>
            <a:r>
              <a:rPr lang="en-US" altLang="ko-KR" sz="1867" dirty="0" smtClean="0">
                <a:solidFill>
                  <a:schemeClr val="bg1"/>
                </a:solidFill>
                <a:cs typeface="Arial" pitchFamily="34" charset="0"/>
              </a:rPr>
              <a:t> 6 </a:t>
            </a:r>
            <a:r>
              <a:rPr lang="en-US" altLang="ko-KR" sz="1867" dirty="0" err="1" smtClean="0">
                <a:solidFill>
                  <a:schemeClr val="bg1"/>
                </a:solidFill>
                <a:cs typeface="Arial" pitchFamily="34" charset="0"/>
              </a:rPr>
              <a:t>Manajemen</a:t>
            </a:r>
            <a:r>
              <a:rPr lang="en-US" altLang="ko-KR" sz="1867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867" dirty="0" err="1" smtClean="0">
                <a:solidFill>
                  <a:schemeClr val="bg1"/>
                </a:solidFill>
                <a:cs typeface="Arial" pitchFamily="34" charset="0"/>
              </a:rPr>
              <a:t>Sumber</a:t>
            </a:r>
            <a:r>
              <a:rPr lang="en-US" altLang="ko-KR" sz="1867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867" dirty="0" err="1" smtClean="0">
                <a:solidFill>
                  <a:schemeClr val="bg1"/>
                </a:solidFill>
                <a:cs typeface="Arial" pitchFamily="34" charset="0"/>
              </a:rPr>
              <a:t>Daya</a:t>
            </a:r>
            <a:r>
              <a:rPr lang="en-US" altLang="ko-KR" sz="1867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867" dirty="0" err="1" smtClean="0">
                <a:solidFill>
                  <a:schemeClr val="bg1"/>
                </a:solidFill>
                <a:cs typeface="Arial" pitchFamily="34" charset="0"/>
              </a:rPr>
              <a:t>Manusia</a:t>
            </a:r>
            <a:endParaRPr lang="ko-KR" altLang="en-US" sz="1867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" name="TextBox 15">
            <a:hlinkClick r:id="rId2"/>
            <a:extLst>
              <a:ext uri="{FF2B5EF4-FFF2-40B4-BE49-F238E27FC236}">
                <a16:creationId xmlns="" xmlns:a16="http://schemas.microsoft.com/office/drawing/2014/main" id="{CF639353-2FBF-45AF-BF9B-02441FCB654D}"/>
              </a:ext>
            </a:extLst>
          </p:cNvPr>
          <p:cNvSpPr txBox="1"/>
          <p:nvPr/>
        </p:nvSpPr>
        <p:spPr>
          <a:xfrm>
            <a:off x="6761286" y="6521617"/>
            <a:ext cx="50962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 err="1" smtClean="0">
                <a:solidFill>
                  <a:schemeClr val="bg1"/>
                </a:solidFill>
                <a:cs typeface="Arial" pitchFamily="34" charset="0"/>
              </a:rPr>
              <a:t>Batam</a:t>
            </a:r>
            <a:r>
              <a:rPr lang="en-US" altLang="ko-KR" sz="1000" dirty="0" smtClean="0">
                <a:solidFill>
                  <a:schemeClr val="bg1"/>
                </a:solidFill>
                <a:cs typeface="Arial" pitchFamily="34" charset="0"/>
              </a:rPr>
              <a:t> Tourism Polytechnic</a:t>
            </a:r>
            <a:endParaRPr lang="ko-KR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8049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4407"/>
            <a:ext cx="85915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24">
            <a:extLst>
              <a:ext uri="{FF2B5EF4-FFF2-40B4-BE49-F238E27FC236}">
                <a16:creationId xmlns="" xmlns:a16="http://schemas.microsoft.com/office/drawing/2014/main" id="{C7C359D2-3586-42D3-BDD7-78734A69035D}"/>
              </a:ext>
            </a:extLst>
          </p:cNvPr>
          <p:cNvSpPr/>
          <p:nvPr/>
        </p:nvSpPr>
        <p:spPr>
          <a:xfrm>
            <a:off x="3695661" y="833602"/>
            <a:ext cx="2903757" cy="5464262"/>
          </a:xfrm>
          <a:prstGeom prst="roundRect">
            <a:avLst>
              <a:gd name="adj" fmla="val 5126"/>
            </a:avLst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" name="Rounded Rectangle 25">
            <a:extLst>
              <a:ext uri="{FF2B5EF4-FFF2-40B4-BE49-F238E27FC236}">
                <a16:creationId xmlns="" xmlns:a16="http://schemas.microsoft.com/office/drawing/2014/main" id="{4A2AE1CA-A021-4941-8D77-7B2B6BB8934E}"/>
              </a:ext>
            </a:extLst>
          </p:cNvPr>
          <p:cNvSpPr/>
          <p:nvPr/>
        </p:nvSpPr>
        <p:spPr>
          <a:xfrm>
            <a:off x="535866" y="833602"/>
            <a:ext cx="2831178" cy="5464262"/>
          </a:xfrm>
          <a:prstGeom prst="roundRect">
            <a:avLst>
              <a:gd name="adj" fmla="val 5126"/>
            </a:avLst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bg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3BBC03AA-169F-4419-A126-F4E1BD180237}"/>
              </a:ext>
            </a:extLst>
          </p:cNvPr>
          <p:cNvGrpSpPr/>
          <p:nvPr/>
        </p:nvGrpSpPr>
        <p:grpSpPr>
          <a:xfrm>
            <a:off x="742463" y="1214553"/>
            <a:ext cx="2417985" cy="2824921"/>
            <a:chOff x="3651644" y="919838"/>
            <a:chExt cx="1975714" cy="2717551"/>
          </a:xfrm>
        </p:grpSpPr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C5F150D-6EE3-441C-96E9-7206FB7FDF52}"/>
                </a:ext>
              </a:extLst>
            </p:cNvPr>
            <p:cNvSpPr txBox="1"/>
            <p:nvPr/>
          </p:nvSpPr>
          <p:spPr>
            <a:xfrm>
              <a:off x="3651644" y="919838"/>
              <a:ext cx="1975714" cy="325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schemeClr val="accent1"/>
                  </a:solidFill>
                  <a:cs typeface="Arial" pitchFamily="34" charset="0"/>
                </a:rPr>
                <a:t>Individual</a:t>
              </a:r>
              <a:endParaRPr lang="ko-KR" altLang="en-US" sz="16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E986E8B7-E435-44A5-A987-101218C90CD7}"/>
                </a:ext>
              </a:extLst>
            </p:cNvPr>
            <p:cNvSpPr txBox="1"/>
            <p:nvPr/>
          </p:nvSpPr>
          <p:spPr>
            <a:xfrm>
              <a:off x="3651644" y="1268760"/>
              <a:ext cx="1975714" cy="2368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3000" dirty="0" smtClean="0">
                  <a:solidFill>
                    <a:schemeClr val="bg1"/>
                  </a:solidFill>
                  <a:cs typeface="Arial" pitchFamily="34" charset="0"/>
                </a:rPr>
                <a:t>E- Learning</a:t>
              </a:r>
            </a:p>
            <a:p>
              <a:pPr algn="ctr"/>
              <a:endParaRPr lang="en-US" altLang="ko-KR" sz="1200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Buatlah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penjelasan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minimal 200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tentang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E-Learning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termasuk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kelebihan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dan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kekurangannya</a:t>
              </a:r>
              <a:endParaRPr lang="ko-KR" altLang="en-US" sz="2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A79B6115-46D6-4692-BC93-2E915541226B}"/>
              </a:ext>
            </a:extLst>
          </p:cNvPr>
          <p:cNvGrpSpPr/>
          <p:nvPr/>
        </p:nvGrpSpPr>
        <p:grpSpPr>
          <a:xfrm>
            <a:off x="3938547" y="1214553"/>
            <a:ext cx="2417985" cy="4597630"/>
            <a:chOff x="3651644" y="919838"/>
            <a:chExt cx="1975714" cy="866774"/>
          </a:xfrm>
        </p:grpSpPr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C8F85693-37E8-4A8E-BE1F-1A6E23876296}"/>
                </a:ext>
              </a:extLst>
            </p:cNvPr>
            <p:cNvSpPr txBox="1"/>
            <p:nvPr/>
          </p:nvSpPr>
          <p:spPr>
            <a:xfrm>
              <a:off x="3651644" y="919838"/>
              <a:ext cx="1975714" cy="325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schemeClr val="accent3"/>
                  </a:solidFill>
                  <a:cs typeface="Arial" pitchFamily="34" charset="0"/>
                </a:rPr>
                <a:t>Group</a:t>
              </a:r>
              <a:endParaRPr lang="ko-KR" altLang="en-US" sz="16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9A544F46-45E1-4419-8977-2C2947D9935F}"/>
                </a:ext>
              </a:extLst>
            </p:cNvPr>
            <p:cNvSpPr txBox="1"/>
            <p:nvPr/>
          </p:nvSpPr>
          <p:spPr>
            <a:xfrm>
              <a:off x="3651644" y="1038103"/>
              <a:ext cx="1975714" cy="748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000" dirty="0" smtClean="0">
                  <a:solidFill>
                    <a:schemeClr val="bg1"/>
                  </a:solidFill>
                  <a:cs typeface="Arial" pitchFamily="34" charset="0"/>
                </a:rPr>
                <a:t>Blended Learning</a:t>
              </a:r>
            </a:p>
            <a:p>
              <a:pPr algn="ctr"/>
              <a:endParaRPr lang="en-US" altLang="ko-KR" sz="1200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Buat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kelompok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terdiri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dari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4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orang</a:t>
              </a:r>
              <a:endParaRPr lang="en-US" altLang="ko-KR" sz="2000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endParaRPr lang="en-US" altLang="ko-KR" sz="2000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Bikinlah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presentasi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(minimal 10 slides) yang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menguraikan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2000" dirty="0" err="1" smtClean="0">
                  <a:solidFill>
                    <a:schemeClr val="bg1"/>
                  </a:solidFill>
                  <a:cs typeface="Arial" pitchFamily="34" charset="0"/>
                </a:rPr>
                <a:t>tentang</a:t>
              </a:r>
              <a:r>
                <a:rPr lang="en-US" altLang="ko-KR" sz="2000" dirty="0" smtClean="0">
                  <a:solidFill>
                    <a:schemeClr val="bg1"/>
                  </a:solidFill>
                  <a:cs typeface="Arial" pitchFamily="34" charset="0"/>
                </a:rPr>
                <a:t> Blended Learning</a:t>
              </a:r>
              <a:endParaRPr lang="ko-KR" altLang="en-US" sz="20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976DF4FD-18A0-4F56-A445-11765C5A2850}"/>
              </a:ext>
            </a:extLst>
          </p:cNvPr>
          <p:cNvSpPr txBox="1">
            <a:spLocks/>
          </p:cNvSpPr>
          <p:nvPr/>
        </p:nvSpPr>
        <p:spPr>
          <a:xfrm>
            <a:off x="6931912" y="922394"/>
            <a:ext cx="3923321" cy="237648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4800" dirty="0" smtClean="0">
                <a:solidFill>
                  <a:schemeClr val="bg1"/>
                </a:solidFill>
              </a:rPr>
              <a:t>Assignment</a:t>
            </a:r>
            <a:endParaRPr lang="ko-KR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153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9E2714A-BE29-4E83-A155-D5802C472B0A}"/>
              </a:ext>
            </a:extLst>
          </p:cNvPr>
          <p:cNvSpPr txBox="1"/>
          <p:nvPr/>
        </p:nvSpPr>
        <p:spPr>
          <a:xfrm>
            <a:off x="0" y="4676325"/>
            <a:ext cx="121920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6000" dirty="0">
                <a:solidFill>
                  <a:schemeClr val="bg1"/>
                </a:solidFill>
                <a:cs typeface="Arial" pitchFamily="34" charset="0"/>
              </a:rPr>
              <a:t>THANK YOU</a:t>
            </a:r>
            <a:endParaRPr lang="ko-KR" altLang="en-US" sz="6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0B50BDA-9DD3-47E4-8852-4E61CF2A00B0}"/>
              </a:ext>
            </a:extLst>
          </p:cNvPr>
          <p:cNvSpPr/>
          <p:nvPr/>
        </p:nvSpPr>
        <p:spPr>
          <a:xfrm>
            <a:off x="0" y="4828755"/>
            <a:ext cx="3894993" cy="11665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F4F188E-C654-4B5C-ABF1-DB0BEABF2171}"/>
              </a:ext>
            </a:extLst>
          </p:cNvPr>
          <p:cNvSpPr/>
          <p:nvPr/>
        </p:nvSpPr>
        <p:spPr>
          <a:xfrm>
            <a:off x="8296859" y="4828755"/>
            <a:ext cx="3894993" cy="11665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1158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FA61214E-2FF9-410E-939A-E19E616ABA6E}"/>
              </a:ext>
            </a:extLst>
          </p:cNvPr>
          <p:cNvGrpSpPr/>
          <p:nvPr/>
        </p:nvGrpSpPr>
        <p:grpSpPr>
          <a:xfrm>
            <a:off x="6888864" y="2857630"/>
            <a:ext cx="4777152" cy="1778747"/>
            <a:chOff x="6800944" y="2857630"/>
            <a:chExt cx="4777152" cy="1778747"/>
          </a:xfrm>
        </p:grpSpPr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800944" y="2857630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4800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  <a:cs typeface="Arial" pitchFamily="34" charset="0"/>
                </a:rPr>
                <a:t>Outline </a:t>
              </a:r>
              <a:endParaRPr lang="ko-KR" altLang="en-US" sz="4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800944" y="3620714"/>
              <a:ext cx="4777096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sz="2000" dirty="0" smtClean="0">
                  <a:solidFill>
                    <a:schemeClr val="bg1"/>
                  </a:solidFill>
                </a:rPr>
                <a:t>1. </a:t>
              </a:r>
              <a:r>
                <a:rPr lang="en-US" sz="2000" dirty="0" err="1" smtClean="0">
                  <a:solidFill>
                    <a:schemeClr val="bg1"/>
                  </a:solidFill>
                </a:rPr>
                <a:t>Jenis-jenis</a:t>
              </a:r>
              <a:r>
                <a:rPr lang="en-US" sz="2000" dirty="0" smtClean="0">
                  <a:solidFill>
                    <a:schemeClr val="bg1"/>
                  </a:solidFill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</a:rPr>
                <a:t>pelatihan</a:t>
              </a:r>
              <a:endParaRPr lang="en-US" sz="2000" dirty="0" smtClean="0">
                <a:solidFill>
                  <a:schemeClr val="bg1"/>
                </a:solidFill>
              </a:endParaRPr>
            </a:p>
            <a:p>
              <a:pPr lvl="0"/>
              <a:r>
                <a:rPr lang="en-US" sz="2000" dirty="0" smtClean="0">
                  <a:solidFill>
                    <a:schemeClr val="bg1"/>
                  </a:solidFill>
                </a:rPr>
                <a:t>2. </a:t>
              </a:r>
              <a:r>
                <a:rPr lang="en-US" sz="2000" dirty="0" err="1" smtClean="0">
                  <a:solidFill>
                    <a:schemeClr val="bg1"/>
                  </a:solidFill>
                </a:rPr>
                <a:t>Tahapan</a:t>
              </a:r>
              <a:r>
                <a:rPr lang="en-US" sz="2000" dirty="0" smtClean="0">
                  <a:solidFill>
                    <a:schemeClr val="bg1"/>
                  </a:solidFill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</a:rPr>
                <a:t>perencanaan</a:t>
              </a:r>
              <a:r>
                <a:rPr lang="en-US" sz="2000" dirty="0" smtClean="0">
                  <a:solidFill>
                    <a:schemeClr val="bg1"/>
                  </a:solidFill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</a:rPr>
                <a:t>pelatihan</a:t>
              </a:r>
              <a:endParaRPr lang="en-US" sz="2000" dirty="0" smtClean="0">
                <a:solidFill>
                  <a:schemeClr val="bg1"/>
                </a:solidFill>
              </a:endParaRPr>
            </a:p>
            <a:p>
              <a:pPr lvl="0"/>
              <a:r>
                <a:rPr lang="en-US" sz="2000" dirty="0" smtClean="0">
                  <a:solidFill>
                    <a:schemeClr val="bg1"/>
                  </a:solidFill>
                </a:rPr>
                <a:t>3. </a:t>
              </a:r>
              <a:r>
                <a:rPr lang="en-US" sz="2000" dirty="0" err="1" smtClean="0">
                  <a:solidFill>
                    <a:schemeClr val="bg1"/>
                  </a:solidFill>
                </a:rPr>
                <a:t>Metode</a:t>
              </a:r>
              <a:r>
                <a:rPr lang="en-US" sz="2000" dirty="0" smtClean="0">
                  <a:solidFill>
                    <a:schemeClr val="bg1"/>
                  </a:solidFill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</a:rPr>
                <a:t>pelaksanaan</a:t>
              </a:r>
              <a:r>
                <a:rPr lang="en-US" sz="2000" dirty="0" smtClean="0">
                  <a:solidFill>
                    <a:schemeClr val="bg1"/>
                  </a:solidFill>
                </a:rPr>
                <a:t> </a:t>
              </a:r>
              <a:r>
                <a:rPr lang="en-US" sz="2000" dirty="0" err="1" smtClean="0">
                  <a:solidFill>
                    <a:schemeClr val="bg1"/>
                  </a:solidFill>
                </a:rPr>
                <a:t>pelatihan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1111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D669105-CB0F-4983-99E6-A80C8B66427F}"/>
              </a:ext>
            </a:extLst>
          </p:cNvPr>
          <p:cNvSpPr txBox="1"/>
          <p:nvPr/>
        </p:nvSpPr>
        <p:spPr>
          <a:xfrm>
            <a:off x="2402159" y="334269"/>
            <a:ext cx="394639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5400" spc="600" dirty="0" smtClean="0">
                <a:solidFill>
                  <a:schemeClr val="accent1"/>
                </a:solidFill>
                <a:latin typeface="+mj-lt"/>
                <a:cs typeface="Arial" pitchFamily="34" charset="0"/>
              </a:rPr>
              <a:t>Learning</a:t>
            </a:r>
            <a:r>
              <a:rPr lang="en-US" altLang="ko-KR" sz="5400" spc="6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Outcomes</a:t>
            </a:r>
            <a:endParaRPr lang="ko-KR" altLang="en-US" sz="5400" spc="6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7140712F-FC83-445F-B944-5EB1E598C9AE}"/>
              </a:ext>
            </a:extLst>
          </p:cNvPr>
          <p:cNvGrpSpPr/>
          <p:nvPr/>
        </p:nvGrpSpPr>
        <p:grpSpPr>
          <a:xfrm>
            <a:off x="6700688" y="2155680"/>
            <a:ext cx="4935415" cy="1245372"/>
            <a:chOff x="6626470" y="1884559"/>
            <a:chExt cx="4935415" cy="1245372"/>
          </a:xfrm>
        </p:grpSpPr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C9311264-372A-4326-97EC-9A0EC55610B4}"/>
                </a:ext>
              </a:extLst>
            </p:cNvPr>
            <p:cNvSpPr txBox="1"/>
            <p:nvPr/>
          </p:nvSpPr>
          <p:spPr>
            <a:xfrm>
              <a:off x="6839171" y="2483600"/>
              <a:ext cx="47227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Identify the steps in preparing a training and development plan. </a:t>
              </a:r>
              <a:endPara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D2BB98E8-4C33-44A6-AA84-C24039CCFA6F}"/>
                </a:ext>
              </a:extLst>
            </p:cNvPr>
            <p:cNvSpPr txBox="1"/>
            <p:nvPr/>
          </p:nvSpPr>
          <p:spPr>
            <a:xfrm>
              <a:off x="6626470" y="1884559"/>
              <a:ext cx="981106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ko-KR" altLang="en-US" sz="3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FC34C18B-00FD-416B-BB1A-ADF93EDF3F3B}"/>
              </a:ext>
            </a:extLst>
          </p:cNvPr>
          <p:cNvGrpSpPr/>
          <p:nvPr/>
        </p:nvGrpSpPr>
        <p:grpSpPr>
          <a:xfrm>
            <a:off x="6700688" y="3622189"/>
            <a:ext cx="4935415" cy="943742"/>
            <a:chOff x="6626470" y="3048182"/>
            <a:chExt cx="4935415" cy="943742"/>
          </a:xfrm>
        </p:grpSpPr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AC78A5D7-01DA-4270-B210-34E6FA47678F}"/>
                </a:ext>
              </a:extLst>
            </p:cNvPr>
            <p:cNvSpPr txBox="1"/>
            <p:nvPr/>
          </p:nvSpPr>
          <p:spPr>
            <a:xfrm>
              <a:off x="6839171" y="3622592"/>
              <a:ext cx="4722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Define the different types of training. </a:t>
              </a:r>
              <a:endPara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E2E1452F-F7C5-4578-B19C-4A14A1B26C8B}"/>
                </a:ext>
              </a:extLst>
            </p:cNvPr>
            <p:cNvSpPr txBox="1"/>
            <p:nvPr/>
          </p:nvSpPr>
          <p:spPr>
            <a:xfrm>
              <a:off x="6626470" y="3048182"/>
              <a:ext cx="981106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ko-KR" altLang="en-US" sz="3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60C3BA0C-6C6D-4734-A5DA-5BF5FF9719BC}"/>
              </a:ext>
            </a:extLst>
          </p:cNvPr>
          <p:cNvGrpSpPr/>
          <p:nvPr/>
        </p:nvGrpSpPr>
        <p:grpSpPr>
          <a:xfrm>
            <a:off x="6700688" y="5064066"/>
            <a:ext cx="4935415" cy="1196110"/>
            <a:chOff x="6626470" y="4211805"/>
            <a:chExt cx="4935415" cy="1196110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81637828-380D-4ECF-8370-65FACB7001D9}"/>
                </a:ext>
              </a:extLst>
            </p:cNvPr>
            <p:cNvSpPr txBox="1"/>
            <p:nvPr/>
          </p:nvSpPr>
          <p:spPr>
            <a:xfrm>
              <a:off x="6839171" y="4761584"/>
              <a:ext cx="47227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Outline the different types of training delivery methods. </a:t>
              </a:r>
              <a:endPara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D09C452E-68D3-4C74-8A4E-0EBFDEF40F5D}"/>
                </a:ext>
              </a:extLst>
            </p:cNvPr>
            <p:cNvSpPr txBox="1"/>
            <p:nvPr/>
          </p:nvSpPr>
          <p:spPr>
            <a:xfrm>
              <a:off x="6626470" y="4211805"/>
              <a:ext cx="981106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ko-KR" altLang="en-US" sz="3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4E5E848E-A974-439C-AFED-596F42435111}"/>
              </a:ext>
            </a:extLst>
          </p:cNvPr>
          <p:cNvGrpSpPr/>
          <p:nvPr/>
        </p:nvGrpSpPr>
        <p:grpSpPr>
          <a:xfrm>
            <a:off x="6700688" y="720936"/>
            <a:ext cx="4935415" cy="1213607"/>
            <a:chOff x="6626470" y="720936"/>
            <a:chExt cx="4935415" cy="1213607"/>
          </a:xfrm>
        </p:grpSpPr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4086EBB8-367D-4A3E-9C2A-B1C6BD1F9605}"/>
                </a:ext>
              </a:extLst>
            </p:cNvPr>
            <p:cNvSpPr txBox="1"/>
            <p:nvPr/>
          </p:nvSpPr>
          <p:spPr>
            <a:xfrm>
              <a:off x="6839171" y="1288212"/>
              <a:ext cx="4722714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1"/>
              <a:r>
                <a:rPr lang="en-US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Discuss the importance of training and development from </a:t>
              </a:r>
              <a:r>
                <a:rPr lang="en-US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an </a:t>
              </a:r>
              <a:r>
                <a:rPr lang="en-US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HR perspective. </a:t>
              </a:r>
              <a:endPara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89D53A5A-B18B-4EDC-BA10-843AF3775AB4}"/>
                </a:ext>
              </a:extLst>
            </p:cNvPr>
            <p:cNvSpPr txBox="1"/>
            <p:nvPr/>
          </p:nvSpPr>
          <p:spPr>
            <a:xfrm>
              <a:off x="6626470" y="720936"/>
              <a:ext cx="981106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ko-KR" altLang="en-US" sz="3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899384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646" y="339498"/>
            <a:ext cx="9086400" cy="41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2440" y="205467"/>
            <a:ext cx="10684160" cy="4810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415" y="1423850"/>
            <a:ext cx="11030621" cy="333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65"/>
          </p:nvPr>
        </p:nvSpPr>
        <p:spPr/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0227" y="509451"/>
            <a:ext cx="9921956" cy="578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D669105-CB0F-4983-99E6-A80C8B66427F}"/>
              </a:ext>
            </a:extLst>
          </p:cNvPr>
          <p:cNvSpPr txBox="1"/>
          <p:nvPr/>
        </p:nvSpPr>
        <p:spPr>
          <a:xfrm>
            <a:off x="4374651" y="4266189"/>
            <a:ext cx="6950846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5400" b="1" spc="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cs typeface="Arial" pitchFamily="34" charset="0"/>
              </a:rPr>
              <a:t>Web-Base</a:t>
            </a:r>
            <a:r>
              <a:rPr lang="en-US" altLang="ko-KR" sz="5400" spc="6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Training</a:t>
            </a:r>
            <a:endParaRPr lang="ko-KR" altLang="en-US" sz="5400" spc="6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18" y="364400"/>
            <a:ext cx="85629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 BURGE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BA16"/>
      </a:accent1>
      <a:accent2>
        <a:srgbClr val="454545"/>
      </a:accent2>
      <a:accent3>
        <a:srgbClr val="F8BA16"/>
      </a:accent3>
      <a:accent4>
        <a:srgbClr val="454545"/>
      </a:accent4>
      <a:accent5>
        <a:srgbClr val="F8BA16"/>
      </a:accent5>
      <a:accent6>
        <a:srgbClr val="454545"/>
      </a:accent6>
      <a:hlink>
        <a:srgbClr val="454545"/>
      </a:hlink>
      <a:folHlink>
        <a:srgbClr val="454545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 BURGE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BA16"/>
      </a:accent1>
      <a:accent2>
        <a:srgbClr val="454545"/>
      </a:accent2>
      <a:accent3>
        <a:srgbClr val="F8BA16"/>
      </a:accent3>
      <a:accent4>
        <a:srgbClr val="454545"/>
      </a:accent4>
      <a:accent5>
        <a:srgbClr val="F8BA16"/>
      </a:accent5>
      <a:accent6>
        <a:srgbClr val="454545"/>
      </a:accent6>
      <a:hlink>
        <a:srgbClr val="454545"/>
      </a:hlink>
      <a:folHlink>
        <a:srgbClr val="454545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 BURGE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BA16"/>
      </a:accent1>
      <a:accent2>
        <a:srgbClr val="454545"/>
      </a:accent2>
      <a:accent3>
        <a:srgbClr val="F8BA16"/>
      </a:accent3>
      <a:accent4>
        <a:srgbClr val="454545"/>
      </a:accent4>
      <a:accent5>
        <a:srgbClr val="F8BA16"/>
      </a:accent5>
      <a:accent6>
        <a:srgbClr val="454545"/>
      </a:accent6>
      <a:hlink>
        <a:srgbClr val="454545"/>
      </a:hlink>
      <a:folHlink>
        <a:srgbClr val="454545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112</Words>
  <Application>Microsoft Office PowerPoint</Application>
  <PresentationFormat>Custom</PresentationFormat>
  <Paragraphs>31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Cover and End Slide Master</vt:lpstr>
      <vt:lpstr>Contents Slide Master</vt:lpstr>
      <vt:lpstr>Section Break Slide Master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HP</cp:lastModifiedBy>
  <cp:revision>76</cp:revision>
  <dcterms:created xsi:type="dcterms:W3CDTF">2020-01-20T05:08:25Z</dcterms:created>
  <dcterms:modified xsi:type="dcterms:W3CDTF">2020-12-01T00:50:58Z</dcterms:modified>
</cp:coreProperties>
</file>