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48" r:id="rId2"/>
    <p:sldMasterId id="2147483658" r:id="rId3"/>
  </p:sldMasterIdLst>
  <p:handoutMasterIdLst>
    <p:handoutMasterId r:id="rId24"/>
  </p:handoutMasterIdLst>
  <p:sldIdLst>
    <p:sldId id="256" r:id="rId4"/>
    <p:sldId id="257" r:id="rId5"/>
    <p:sldId id="259" r:id="rId6"/>
    <p:sldId id="263" r:id="rId7"/>
    <p:sldId id="290" r:id="rId8"/>
    <p:sldId id="306" r:id="rId9"/>
    <p:sldId id="289" r:id="rId10"/>
    <p:sldId id="296" r:id="rId11"/>
    <p:sldId id="303" r:id="rId12"/>
    <p:sldId id="304" r:id="rId13"/>
    <p:sldId id="305" r:id="rId14"/>
    <p:sldId id="294" r:id="rId15"/>
    <p:sldId id="297" r:id="rId16"/>
    <p:sldId id="307" r:id="rId17"/>
    <p:sldId id="279" r:id="rId18"/>
    <p:sldId id="291" r:id="rId19"/>
    <p:sldId id="300" r:id="rId20"/>
    <p:sldId id="301" r:id="rId21"/>
    <p:sldId id="302" r:id="rId22"/>
    <p:sldId id="278" r:id="rId2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46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2" autoAdjust="0"/>
    <p:restoredTop sz="94662" autoAdjust="0"/>
  </p:normalViewPr>
  <p:slideViewPr>
    <p:cSldViewPr showGuides="1">
      <p:cViewPr varScale="1">
        <p:scale>
          <a:sx n="108" d="100"/>
          <a:sy n="108" d="100"/>
        </p:scale>
        <p:origin x="-27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-319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6207E-9F80-47E6-9D9F-8EC0BA78C7CB}" type="datetimeFigureOut">
              <a:rPr lang="ko-KR" altLang="en-US" smtClean="0"/>
              <a:pPr/>
              <a:t>2020-09-15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4DD82-1994-47EE-ADA5-627A24E117C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7441649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ame Side Corner Rectangle 2"/>
          <p:cNvSpPr/>
          <p:nvPr userDrawn="1"/>
        </p:nvSpPr>
        <p:spPr>
          <a:xfrm rot="5400000">
            <a:off x="1614457" y="838343"/>
            <a:ext cx="1847142" cy="5076056"/>
          </a:xfrm>
          <a:prstGeom prst="round2Same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67544" y="3795437"/>
            <a:ext cx="4320480" cy="28803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2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xmlns="" id="{89F8A4B7-E6C8-4208-8AC6-ED1D61D10B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544" y="2715766"/>
            <a:ext cx="4320480" cy="108012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FREE</a:t>
            </a:r>
          </a:p>
          <a:p>
            <a:pPr lvl="0"/>
            <a:r>
              <a:rPr lang="en-US" altLang="ko-KR" dirty="0"/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xmlns="" val="193626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901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accent1"/>
          </a:solidFill>
        </p:grpSpPr>
        <p:sp>
          <p:nvSpPr>
            <p:cNvPr id="4" name="Rectangle 3"/>
            <p:cNvSpPr/>
            <p:nvPr userDrawn="1"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4427984" y="1"/>
              <a:ext cx="288032" cy="2483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2" name="Rectangle 11"/>
          <p:cNvSpPr/>
          <p:nvPr userDrawn="1"/>
        </p:nvSpPr>
        <p:spPr>
          <a:xfrm>
            <a:off x="527931" y="1248643"/>
            <a:ext cx="1008000" cy="10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535931" y="1248643"/>
            <a:ext cx="2880000" cy="10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540032" y="2725713"/>
            <a:ext cx="1008000" cy="100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1548032" y="2725713"/>
            <a:ext cx="2880000" cy="10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703947" y="1248643"/>
            <a:ext cx="1008000" cy="100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711947" y="1248643"/>
            <a:ext cx="2880000" cy="10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4718450" y="2725713"/>
            <a:ext cx="1008000" cy="10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726450" y="2725713"/>
            <a:ext cx="2880000" cy="10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14523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1550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33116" y="843558"/>
            <a:ext cx="8077768" cy="21602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424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39552" y="1448650"/>
            <a:ext cx="4680520" cy="32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39552" y="476651"/>
            <a:ext cx="4680072" cy="97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5219624" y="475565"/>
            <a:ext cx="3384000" cy="9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6800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39552" y="1082651"/>
            <a:ext cx="1944216" cy="36079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549263" y="1089965"/>
            <a:ext cx="1944216" cy="24055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558974" y="1089965"/>
            <a:ext cx="1944216" cy="15464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568685" y="1089965"/>
            <a:ext cx="1944216" cy="36006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549263" y="3547872"/>
            <a:ext cx="1944000" cy="11427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4558974" y="2677363"/>
            <a:ext cx="1944000" cy="20132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10194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pic>
        <p:nvPicPr>
          <p:cNvPr id="9" name="Picture 2" descr="D:\KBM-정애\014-Fullppt\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458791"/>
            <a:ext cx="4752528" cy="241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19211" y="2765639"/>
            <a:ext cx="2255849" cy="16834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pic>
        <p:nvPicPr>
          <p:cNvPr id="12" name="Picture 2" descr="D:\KBM-정애\014-Fullppt\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3704" y="1036588"/>
            <a:ext cx="4752528" cy="241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5873443" y="1335136"/>
            <a:ext cx="2255849" cy="16917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149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그림 개체 틀 10">
            <a:extLst>
              <a:ext uri="{FF2B5EF4-FFF2-40B4-BE49-F238E27FC236}">
                <a16:creationId xmlns:a16="http://schemas.microsoft.com/office/drawing/2014/main" xmlns="" id="{081DBF75-458C-441B-A489-6D6FCA166165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898085" y="0"/>
            <a:ext cx="4245915" cy="1995686"/>
          </a:xfrm>
          <a:custGeom>
            <a:avLst/>
            <a:gdLst>
              <a:gd name="connsiteX0" fmla="*/ 970059 w 4245915"/>
              <a:gd name="connsiteY0" fmla="*/ 0 h 1995686"/>
              <a:gd name="connsiteX1" fmla="*/ 4245915 w 4245915"/>
              <a:gd name="connsiteY1" fmla="*/ 0 h 1995686"/>
              <a:gd name="connsiteX2" fmla="*/ 4245915 w 4245915"/>
              <a:gd name="connsiteY2" fmla="*/ 1995686 h 1995686"/>
              <a:gd name="connsiteX3" fmla="*/ 0 w 4245915"/>
              <a:gd name="connsiteY3" fmla="*/ 1987734 h 199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5915" h="1995686">
                <a:moveTo>
                  <a:pt x="970059" y="0"/>
                </a:moveTo>
                <a:lnTo>
                  <a:pt x="4245915" y="0"/>
                </a:lnTo>
                <a:lnTo>
                  <a:pt x="4245915" y="1995686"/>
                </a:lnTo>
                <a:lnTo>
                  <a:pt x="0" y="1987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2" name="그림 개체 틀 11">
            <a:extLst>
              <a:ext uri="{FF2B5EF4-FFF2-40B4-BE49-F238E27FC236}">
                <a16:creationId xmlns:a16="http://schemas.microsoft.com/office/drawing/2014/main" xmlns="" id="{0659651E-89BE-4ED6-8279-2A076B50460A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5737154" cy="5143500"/>
          </a:xfrm>
          <a:custGeom>
            <a:avLst/>
            <a:gdLst>
              <a:gd name="connsiteX0" fmla="*/ 0 w 5737154"/>
              <a:gd name="connsiteY0" fmla="*/ 0 h 5143500"/>
              <a:gd name="connsiteX1" fmla="*/ 5737154 w 5737154"/>
              <a:gd name="connsiteY1" fmla="*/ 0 h 5143500"/>
              <a:gd name="connsiteX2" fmla="*/ 3168882 w 5737154"/>
              <a:gd name="connsiteY2" fmla="*/ 5143500 h 5143500"/>
              <a:gd name="connsiteX3" fmla="*/ 0 w 5737154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7154" h="5143500">
                <a:moveTo>
                  <a:pt x="0" y="0"/>
                </a:moveTo>
                <a:lnTo>
                  <a:pt x="5737154" y="0"/>
                </a:lnTo>
                <a:lnTo>
                  <a:pt x="3168882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3323646" y="2091193"/>
            <a:ext cx="5820354" cy="3052307"/>
          </a:xfrm>
          <a:custGeom>
            <a:avLst/>
            <a:gdLst>
              <a:gd name="connsiteX0" fmla="*/ 0 w 4261899"/>
              <a:gd name="connsiteY0" fmla="*/ 0 h 3052307"/>
              <a:gd name="connsiteX1" fmla="*/ 4261899 w 4261899"/>
              <a:gd name="connsiteY1" fmla="*/ 0 h 3052307"/>
              <a:gd name="connsiteX2" fmla="*/ 4261899 w 4261899"/>
              <a:gd name="connsiteY2" fmla="*/ 3052307 h 3052307"/>
              <a:gd name="connsiteX3" fmla="*/ 0 w 4261899"/>
              <a:gd name="connsiteY3" fmla="*/ 3052307 h 3052307"/>
              <a:gd name="connsiteX4" fmla="*/ 0 w 4261899"/>
              <a:gd name="connsiteY4" fmla="*/ 0 h 3052307"/>
              <a:gd name="connsiteX0" fmla="*/ 1558455 w 5820354"/>
              <a:gd name="connsiteY0" fmla="*/ 0 h 3052307"/>
              <a:gd name="connsiteX1" fmla="*/ 5820354 w 5820354"/>
              <a:gd name="connsiteY1" fmla="*/ 0 h 3052307"/>
              <a:gd name="connsiteX2" fmla="*/ 5820354 w 5820354"/>
              <a:gd name="connsiteY2" fmla="*/ 3052307 h 3052307"/>
              <a:gd name="connsiteX3" fmla="*/ 0 w 5820354"/>
              <a:gd name="connsiteY3" fmla="*/ 3052307 h 3052307"/>
              <a:gd name="connsiteX4" fmla="*/ 1558455 w 5820354"/>
              <a:gd name="connsiteY4" fmla="*/ 0 h 3052307"/>
              <a:gd name="connsiteX0" fmla="*/ 1518698 w 5820354"/>
              <a:gd name="connsiteY0" fmla="*/ 7952 h 3052307"/>
              <a:gd name="connsiteX1" fmla="*/ 5820354 w 5820354"/>
              <a:gd name="connsiteY1" fmla="*/ 0 h 3052307"/>
              <a:gd name="connsiteX2" fmla="*/ 5820354 w 5820354"/>
              <a:gd name="connsiteY2" fmla="*/ 3052307 h 3052307"/>
              <a:gd name="connsiteX3" fmla="*/ 0 w 5820354"/>
              <a:gd name="connsiteY3" fmla="*/ 3052307 h 3052307"/>
              <a:gd name="connsiteX4" fmla="*/ 1518698 w 5820354"/>
              <a:gd name="connsiteY4" fmla="*/ 7952 h 305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0354" h="3052307">
                <a:moveTo>
                  <a:pt x="1518698" y="7952"/>
                </a:moveTo>
                <a:lnTo>
                  <a:pt x="5820354" y="0"/>
                </a:lnTo>
                <a:lnTo>
                  <a:pt x="5820354" y="3052307"/>
                </a:lnTo>
                <a:lnTo>
                  <a:pt x="0" y="3052307"/>
                </a:lnTo>
                <a:lnTo>
                  <a:pt x="1518698" y="79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017180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244000" y="0"/>
            <a:ext cx="9000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811908" y="0"/>
            <a:ext cx="2448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477595" y="0"/>
            <a:ext cx="2448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2483768" cy="35798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4916268" y="0"/>
            <a:ext cx="900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06295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39999" y="2849094"/>
            <a:ext cx="4680520" cy="1819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539999" y="468000"/>
            <a:ext cx="4680520" cy="23286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740419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40000" y="2570956"/>
            <a:ext cx="8064000" cy="7208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40000" y="1167542"/>
            <a:ext cx="4032000" cy="1404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000" y="3291830"/>
            <a:ext cx="4032000" cy="1404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244561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strike="noStrik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lt"/>
            </a:endParaRPr>
          </a:p>
        </p:txBody>
      </p:sp>
      <p:sp>
        <p:nvSpPr>
          <p:cNvPr id="15" name="Rounded Rectangle 14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Half Frame 15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4496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 hasCustomPrompt="1"/>
          </p:nvPr>
        </p:nvSpPr>
        <p:spPr>
          <a:xfrm>
            <a:off x="2001657" y="3407728"/>
            <a:ext cx="5148064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001657" y="3939902"/>
            <a:ext cx="5148064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3307957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3" name="Text Placeholder 9"/>
          <p:cNvSpPr txBox="1">
            <a:spLocks/>
          </p:cNvSpPr>
          <p:nvPr userDrawn="1"/>
        </p:nvSpPr>
        <p:spPr>
          <a:xfrm>
            <a:off x="3995936" y="3291830"/>
            <a:ext cx="5148064" cy="57606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b="0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SECTION BREAK</a:t>
            </a:r>
          </a:p>
        </p:txBody>
      </p:sp>
      <p:sp>
        <p:nvSpPr>
          <p:cNvPr id="4" name="Text Placeholder 9"/>
          <p:cNvSpPr txBox="1">
            <a:spLocks/>
          </p:cNvSpPr>
          <p:nvPr userDrawn="1"/>
        </p:nvSpPr>
        <p:spPr>
          <a:xfrm>
            <a:off x="3995936" y="3867894"/>
            <a:ext cx="5148064" cy="28803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7463142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3" name="Text Placeholder 9"/>
          <p:cNvSpPr txBox="1">
            <a:spLocks/>
          </p:cNvSpPr>
          <p:nvPr userDrawn="1"/>
        </p:nvSpPr>
        <p:spPr>
          <a:xfrm>
            <a:off x="3995936" y="3291830"/>
            <a:ext cx="5148064" cy="57606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b="0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SECTION BREAK</a:t>
            </a:r>
          </a:p>
        </p:txBody>
      </p:sp>
      <p:sp>
        <p:nvSpPr>
          <p:cNvPr id="4" name="Text Placeholder 9"/>
          <p:cNvSpPr txBox="1">
            <a:spLocks/>
          </p:cNvSpPr>
          <p:nvPr userDrawn="1"/>
        </p:nvSpPr>
        <p:spPr>
          <a:xfrm>
            <a:off x="3995936" y="3867894"/>
            <a:ext cx="5148064" cy="28803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746314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901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accent1"/>
          </a:solidFill>
        </p:grpSpPr>
        <p:sp>
          <p:nvSpPr>
            <p:cNvPr id="4" name="Rectangle 3"/>
            <p:cNvSpPr/>
            <p:nvPr userDrawn="1"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4427984" y="1"/>
              <a:ext cx="288032" cy="2483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4924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53999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2668003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884466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879574"/>
            <a:ext cx="9144000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1636227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435846"/>
            <a:ext cx="9144000" cy="17076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accent1"/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8" name="Isosceles Triangle 7"/>
            <p:cNvSpPr/>
            <p:nvPr userDrawn="1"/>
          </p:nvSpPr>
          <p:spPr>
            <a:xfrm rot="10800000">
              <a:off x="4427984" y="1"/>
              <a:ext cx="288032" cy="2483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203077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t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6221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25760" y="151587"/>
            <a:ext cx="8892480" cy="4840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43118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3839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552185" y="1280248"/>
            <a:ext cx="1944000" cy="21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1901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 </a:t>
            </a:r>
            <a:r>
              <a:rPr lang="en-US" altLang="ko-KR" dirty="0"/>
              <a:t>Free PPT _ Click to add title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0"/>
            <a:ext cx="9144000" cy="248304"/>
            <a:chOff x="0" y="0"/>
            <a:chExt cx="9144000" cy="248304"/>
          </a:xfrm>
          <a:solidFill>
            <a:schemeClr val="accent1"/>
          </a:solidFill>
        </p:grpSpPr>
        <p:sp>
          <p:nvSpPr>
            <p:cNvPr id="4" name="Rectangle 3"/>
            <p:cNvSpPr/>
            <p:nvPr userDrawn="1"/>
          </p:nvSpPr>
          <p:spPr>
            <a:xfrm>
              <a:off x="0" y="0"/>
              <a:ext cx="9144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4427984" y="1"/>
              <a:ext cx="288032" cy="24830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8" name="Rectangle 17"/>
          <p:cNvSpPr/>
          <p:nvPr userDrawn="1"/>
        </p:nvSpPr>
        <p:spPr>
          <a:xfrm>
            <a:off x="2582135" y="1280248"/>
            <a:ext cx="1944000" cy="21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4612085" y="1280248"/>
            <a:ext cx="1944000" cy="21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6642034" y="1280248"/>
            <a:ext cx="1944000" cy="219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5" name="그림 개체 틀 24">
            <a:extLst>
              <a:ext uri="{FF2B5EF4-FFF2-40B4-BE49-F238E27FC236}">
                <a16:creationId xmlns:a16="http://schemas.microsoft.com/office/drawing/2014/main" xmlns="" id="{BB44E593-372B-413A-8040-FDB1E70931B5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748652" y="1422652"/>
            <a:ext cx="1730767" cy="1909596"/>
          </a:xfrm>
          <a:custGeom>
            <a:avLst/>
            <a:gdLst>
              <a:gd name="connsiteX0" fmla="*/ 304075 w 1730767"/>
              <a:gd name="connsiteY0" fmla="*/ 0 h 1909596"/>
              <a:gd name="connsiteX1" fmla="*/ 1730767 w 1730767"/>
              <a:gd name="connsiteY1" fmla="*/ 1596 h 1909596"/>
              <a:gd name="connsiteX2" fmla="*/ 1730767 w 1730767"/>
              <a:gd name="connsiteY2" fmla="*/ 1579897 h 1909596"/>
              <a:gd name="connsiteX3" fmla="*/ 1401355 w 1730767"/>
              <a:gd name="connsiteY3" fmla="*/ 1906073 h 1909596"/>
              <a:gd name="connsiteX4" fmla="*/ 2576 w 1730767"/>
              <a:gd name="connsiteY4" fmla="*/ 1909596 h 1909596"/>
              <a:gd name="connsiteX5" fmla="*/ 0 w 1730767"/>
              <a:gd name="connsiteY5" fmla="*/ 308113 h 190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0767" h="1909596">
                <a:moveTo>
                  <a:pt x="304075" y="0"/>
                </a:moveTo>
                <a:lnTo>
                  <a:pt x="1730767" y="1596"/>
                </a:lnTo>
                <a:lnTo>
                  <a:pt x="1730767" y="1579897"/>
                </a:lnTo>
                <a:lnTo>
                  <a:pt x="1401355" y="1906073"/>
                </a:lnTo>
                <a:lnTo>
                  <a:pt x="2576" y="1909596"/>
                </a:lnTo>
                <a:cubicBezTo>
                  <a:pt x="1717" y="1375768"/>
                  <a:pt x="859" y="841941"/>
                  <a:pt x="0" y="3081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6" name="그림 개체 틀 25">
            <a:extLst>
              <a:ext uri="{FF2B5EF4-FFF2-40B4-BE49-F238E27FC236}">
                <a16:creationId xmlns:a16="http://schemas.microsoft.com/office/drawing/2014/main" xmlns="" id="{1D2964A4-4427-44D0-BD50-F1BFC952481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718273" y="1422652"/>
            <a:ext cx="1730767" cy="1909596"/>
          </a:xfrm>
          <a:custGeom>
            <a:avLst/>
            <a:gdLst>
              <a:gd name="connsiteX0" fmla="*/ 304075 w 1730767"/>
              <a:gd name="connsiteY0" fmla="*/ 0 h 1909596"/>
              <a:gd name="connsiteX1" fmla="*/ 1730767 w 1730767"/>
              <a:gd name="connsiteY1" fmla="*/ 1596 h 1909596"/>
              <a:gd name="connsiteX2" fmla="*/ 1730767 w 1730767"/>
              <a:gd name="connsiteY2" fmla="*/ 1579897 h 1909596"/>
              <a:gd name="connsiteX3" fmla="*/ 1401355 w 1730767"/>
              <a:gd name="connsiteY3" fmla="*/ 1906073 h 1909596"/>
              <a:gd name="connsiteX4" fmla="*/ 2576 w 1730767"/>
              <a:gd name="connsiteY4" fmla="*/ 1909596 h 1909596"/>
              <a:gd name="connsiteX5" fmla="*/ 0 w 1730767"/>
              <a:gd name="connsiteY5" fmla="*/ 308113 h 190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0767" h="1909596">
                <a:moveTo>
                  <a:pt x="304075" y="0"/>
                </a:moveTo>
                <a:lnTo>
                  <a:pt x="1730767" y="1596"/>
                </a:lnTo>
                <a:lnTo>
                  <a:pt x="1730767" y="1579897"/>
                </a:lnTo>
                <a:lnTo>
                  <a:pt x="1401355" y="1906073"/>
                </a:lnTo>
                <a:lnTo>
                  <a:pt x="2576" y="1909596"/>
                </a:lnTo>
                <a:cubicBezTo>
                  <a:pt x="1717" y="1375768"/>
                  <a:pt x="859" y="841941"/>
                  <a:pt x="0" y="3081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7" name="그림 개체 틀 26">
            <a:extLst>
              <a:ext uri="{FF2B5EF4-FFF2-40B4-BE49-F238E27FC236}">
                <a16:creationId xmlns:a16="http://schemas.microsoft.com/office/drawing/2014/main" xmlns="" id="{57B5A4E7-0D2A-4557-B263-5CA93A4351A6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687894" y="1422652"/>
            <a:ext cx="1730767" cy="1909596"/>
          </a:xfrm>
          <a:custGeom>
            <a:avLst/>
            <a:gdLst>
              <a:gd name="connsiteX0" fmla="*/ 304075 w 1730767"/>
              <a:gd name="connsiteY0" fmla="*/ 0 h 1909596"/>
              <a:gd name="connsiteX1" fmla="*/ 1730767 w 1730767"/>
              <a:gd name="connsiteY1" fmla="*/ 1596 h 1909596"/>
              <a:gd name="connsiteX2" fmla="*/ 1730767 w 1730767"/>
              <a:gd name="connsiteY2" fmla="*/ 1579897 h 1909596"/>
              <a:gd name="connsiteX3" fmla="*/ 1401355 w 1730767"/>
              <a:gd name="connsiteY3" fmla="*/ 1906073 h 1909596"/>
              <a:gd name="connsiteX4" fmla="*/ 2576 w 1730767"/>
              <a:gd name="connsiteY4" fmla="*/ 1909596 h 1909596"/>
              <a:gd name="connsiteX5" fmla="*/ 0 w 1730767"/>
              <a:gd name="connsiteY5" fmla="*/ 308113 h 190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0767" h="1909596">
                <a:moveTo>
                  <a:pt x="304075" y="0"/>
                </a:moveTo>
                <a:lnTo>
                  <a:pt x="1730767" y="1596"/>
                </a:lnTo>
                <a:lnTo>
                  <a:pt x="1730767" y="1579897"/>
                </a:lnTo>
                <a:lnTo>
                  <a:pt x="1401355" y="1906073"/>
                </a:lnTo>
                <a:lnTo>
                  <a:pt x="2576" y="1909596"/>
                </a:lnTo>
                <a:cubicBezTo>
                  <a:pt x="1717" y="1375768"/>
                  <a:pt x="859" y="841941"/>
                  <a:pt x="0" y="3081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8" name="그림 개체 틀 27">
            <a:extLst>
              <a:ext uri="{FF2B5EF4-FFF2-40B4-BE49-F238E27FC236}">
                <a16:creationId xmlns:a16="http://schemas.microsoft.com/office/drawing/2014/main" xmlns="" id="{B132F25B-77D1-4C5A-B77A-647542047EA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57515" y="1422652"/>
            <a:ext cx="1730767" cy="1909596"/>
          </a:xfrm>
          <a:custGeom>
            <a:avLst/>
            <a:gdLst>
              <a:gd name="connsiteX0" fmla="*/ 304075 w 1730767"/>
              <a:gd name="connsiteY0" fmla="*/ 0 h 1909596"/>
              <a:gd name="connsiteX1" fmla="*/ 1730767 w 1730767"/>
              <a:gd name="connsiteY1" fmla="*/ 1596 h 1909596"/>
              <a:gd name="connsiteX2" fmla="*/ 1730767 w 1730767"/>
              <a:gd name="connsiteY2" fmla="*/ 1579897 h 1909596"/>
              <a:gd name="connsiteX3" fmla="*/ 1401355 w 1730767"/>
              <a:gd name="connsiteY3" fmla="*/ 1906073 h 1909596"/>
              <a:gd name="connsiteX4" fmla="*/ 2576 w 1730767"/>
              <a:gd name="connsiteY4" fmla="*/ 1909596 h 1909596"/>
              <a:gd name="connsiteX5" fmla="*/ 0 w 1730767"/>
              <a:gd name="connsiteY5" fmla="*/ 308113 h 190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0767" h="1909596">
                <a:moveTo>
                  <a:pt x="304075" y="0"/>
                </a:moveTo>
                <a:lnTo>
                  <a:pt x="1730767" y="1596"/>
                </a:lnTo>
                <a:lnTo>
                  <a:pt x="1730767" y="1579897"/>
                </a:lnTo>
                <a:lnTo>
                  <a:pt x="1401355" y="1906073"/>
                </a:lnTo>
                <a:lnTo>
                  <a:pt x="2576" y="1909596"/>
                </a:lnTo>
                <a:cubicBezTo>
                  <a:pt x="1717" y="1375768"/>
                  <a:pt x="859" y="841941"/>
                  <a:pt x="0" y="3081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19045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29749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9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9163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1" r:id="rId2"/>
    <p:sldLayoutId id="2147483665" r:id="rId3"/>
    <p:sldLayoutId id="2147483687" r:id="rId4"/>
    <p:sldLayoutId id="2147483668" r:id="rId5"/>
    <p:sldLayoutId id="2147483688" r:id="rId6"/>
    <p:sldLayoutId id="2147483684" r:id="rId7"/>
    <p:sldLayoutId id="2147483686" r:id="rId8"/>
    <p:sldLayoutId id="2147483683" r:id="rId9"/>
    <p:sldLayoutId id="2147483670" r:id="rId10"/>
    <p:sldLayoutId id="2147483673" r:id="rId11"/>
    <p:sldLayoutId id="2147483674" r:id="rId12"/>
    <p:sldLayoutId id="2147483675" r:id="rId13"/>
    <p:sldLayoutId id="2147483679" r:id="rId14"/>
    <p:sldLayoutId id="2147483676" r:id="rId15"/>
    <p:sldLayoutId id="2147483677" r:id="rId16"/>
    <p:sldLayoutId id="2147483690" r:id="rId17"/>
    <p:sldLayoutId id="2147483691" r:id="rId1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3030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xmlns="" id="{FB0CF524-033F-4347-91D3-CAC81C28494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 smtClean="0"/>
              <a:t>Presented by : </a:t>
            </a:r>
            <a:r>
              <a:rPr lang="en-US" altLang="ko-KR" b="1" dirty="0" err="1" smtClean="0"/>
              <a:t>Eri</a:t>
            </a:r>
            <a:r>
              <a:rPr lang="en-US" altLang="ko-KR" b="1" dirty="0" smtClean="0"/>
              <a:t> </a:t>
            </a:r>
            <a:r>
              <a:rPr lang="en-US" altLang="ko-KR" b="1" dirty="0" err="1" smtClean="0"/>
              <a:t>Desmarini</a:t>
            </a:r>
            <a:r>
              <a:rPr lang="en-US" altLang="ko-KR" b="1" dirty="0" smtClean="0"/>
              <a:t> </a:t>
            </a:r>
            <a:endParaRPr lang="en-US" altLang="ko-KR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MSDM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 Introduction 1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>
            <a:hlinkClick r:id="rId2"/>
          </p:cNvPr>
          <p:cNvSpPr txBox="1"/>
          <p:nvPr/>
        </p:nvSpPr>
        <p:spPr>
          <a:xfrm>
            <a:off x="-18256" y="4825165"/>
            <a:ext cx="91805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 err="1" smtClean="0">
                <a:cs typeface="Arial" pitchFamily="34" charset="0"/>
              </a:rPr>
              <a:t>Batam</a:t>
            </a:r>
            <a:r>
              <a:rPr lang="en-US" altLang="ko-KR" sz="800" b="1" dirty="0" smtClean="0">
                <a:cs typeface="Arial" pitchFamily="34" charset="0"/>
              </a:rPr>
              <a:t> Tourism Polytechnic</a:t>
            </a:r>
            <a:endParaRPr lang="ko-KR" altLang="en-US" sz="8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416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43174" y="714362"/>
            <a:ext cx="5946781" cy="3714775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70961"/>
            <a:ext cx="2357454" cy="2017751"/>
          </a:xfrm>
        </p:spPr>
        <p:txBody>
          <a:bodyPr/>
          <a:lstStyle/>
          <a:p>
            <a:r>
              <a:rPr lang="en-US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Tujuan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ko-KR" dirty="0" smtClean="0">
                <a:solidFill>
                  <a:srgbClr val="FF0000"/>
                </a:solidFill>
              </a:rPr>
              <a:t>MSDM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66379" y="928382"/>
            <a:ext cx="4932000" cy="327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57488" y="857238"/>
            <a:ext cx="55007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200" dirty="0" err="1" smtClean="0"/>
              <a:t>Memungkinkan</a:t>
            </a:r>
            <a:r>
              <a:rPr lang="en-US" sz="1200" dirty="0" smtClean="0"/>
              <a:t> </a:t>
            </a:r>
            <a:r>
              <a:rPr lang="en-US" sz="1200" dirty="0" err="1" smtClean="0"/>
              <a:t>organisasi</a:t>
            </a:r>
            <a:r>
              <a:rPr lang="en-US" sz="1200" dirty="0" smtClean="0"/>
              <a:t> </a:t>
            </a:r>
            <a:r>
              <a:rPr lang="en-US" sz="1200" dirty="0" err="1" smtClean="0"/>
              <a:t>mendapatkan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mempertahankan</a:t>
            </a:r>
            <a:r>
              <a:rPr lang="en-US" sz="1200" dirty="0" smtClean="0"/>
              <a:t> </a:t>
            </a:r>
            <a:r>
              <a:rPr lang="en-US" sz="1200" dirty="0" err="1" smtClean="0"/>
              <a:t>tenaga</a:t>
            </a:r>
            <a:r>
              <a:rPr lang="en-US" sz="1200" dirty="0" smtClean="0"/>
              <a:t>       </a:t>
            </a:r>
            <a:r>
              <a:rPr lang="en-US" sz="1200" dirty="0" err="1" smtClean="0"/>
              <a:t>kerja</a:t>
            </a:r>
            <a:r>
              <a:rPr lang="en-US" sz="1200" dirty="0" smtClean="0"/>
              <a:t>  yang </a:t>
            </a:r>
            <a:r>
              <a:rPr lang="en-US" sz="1200" b="1" dirty="0" err="1" smtClean="0"/>
              <a:t>cakap</a:t>
            </a:r>
            <a:r>
              <a:rPr lang="en-US" sz="1200" dirty="0" smtClean="0"/>
              <a:t>, </a:t>
            </a:r>
            <a:r>
              <a:rPr lang="en-US" sz="1200" dirty="0" err="1" smtClean="0"/>
              <a:t>dapat</a:t>
            </a:r>
            <a:r>
              <a:rPr lang="en-US" sz="1200" dirty="0" smtClean="0"/>
              <a:t> </a:t>
            </a:r>
            <a:r>
              <a:rPr lang="en-US" sz="1200" b="1" dirty="0" err="1" smtClean="0"/>
              <a:t>dipercaya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memiliki</a:t>
            </a:r>
            <a:r>
              <a:rPr lang="en-US" sz="1200" dirty="0" smtClean="0"/>
              <a:t> </a:t>
            </a:r>
            <a:r>
              <a:rPr lang="en-US" sz="1200" b="1" dirty="0" err="1" smtClean="0"/>
              <a:t>motivasi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tinggi</a:t>
            </a:r>
            <a:endParaRPr lang="en-US" sz="1200" b="1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err="1" smtClean="0"/>
              <a:t>Meningkatkan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memperbaiki</a:t>
            </a:r>
            <a:r>
              <a:rPr lang="en-US" sz="1200" dirty="0" smtClean="0"/>
              <a:t> </a:t>
            </a:r>
            <a:r>
              <a:rPr lang="en-US" sz="1200" b="1" dirty="0" err="1" smtClean="0"/>
              <a:t>kapasitas</a:t>
            </a:r>
            <a:r>
              <a:rPr lang="en-US" sz="1200" dirty="0" smtClean="0"/>
              <a:t> yang </a:t>
            </a:r>
            <a:r>
              <a:rPr lang="en-US" sz="1200" dirty="0" err="1" smtClean="0"/>
              <a:t>melekat</a:t>
            </a:r>
            <a:r>
              <a:rPr lang="en-US" sz="1200" dirty="0" smtClean="0"/>
              <a:t> </a:t>
            </a:r>
            <a:r>
              <a:rPr lang="en-US" sz="1200" dirty="0" err="1" smtClean="0"/>
              <a:t>pada</a:t>
            </a:r>
            <a:r>
              <a:rPr lang="en-US" sz="1200" dirty="0" smtClean="0"/>
              <a:t> </a:t>
            </a:r>
            <a:r>
              <a:rPr lang="en-US" sz="1200" dirty="0" err="1" smtClean="0"/>
              <a:t>manusia</a:t>
            </a:r>
            <a:r>
              <a:rPr lang="en-US" sz="1200" dirty="0" smtClean="0"/>
              <a:t> –  </a:t>
            </a:r>
            <a:r>
              <a:rPr lang="en-US" sz="1200" dirty="0" err="1" smtClean="0"/>
              <a:t>kontribusi</a:t>
            </a:r>
            <a:r>
              <a:rPr lang="en-US" sz="1200" dirty="0" smtClean="0"/>
              <a:t>, </a:t>
            </a:r>
            <a:r>
              <a:rPr lang="en-US" sz="1200" dirty="0" err="1" smtClean="0"/>
              <a:t>kemampuan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kecakapan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err="1" smtClean="0"/>
              <a:t>Mengembangkan</a:t>
            </a:r>
            <a:r>
              <a:rPr lang="en-US" sz="1200" dirty="0" smtClean="0"/>
              <a:t> </a:t>
            </a:r>
            <a:r>
              <a:rPr lang="en-US" sz="1200" dirty="0" err="1" smtClean="0"/>
              <a:t>sistem</a:t>
            </a:r>
            <a:r>
              <a:rPr lang="en-US" sz="1200" dirty="0" smtClean="0"/>
              <a:t> </a:t>
            </a:r>
            <a:r>
              <a:rPr lang="en-US" sz="1200" dirty="0" err="1" smtClean="0"/>
              <a:t>kerja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kinerja</a:t>
            </a:r>
            <a:r>
              <a:rPr lang="en-US" sz="1200" dirty="0" smtClean="0"/>
              <a:t> </a:t>
            </a:r>
            <a:r>
              <a:rPr lang="en-US" sz="1200" dirty="0" err="1" smtClean="0"/>
              <a:t>tinggi</a:t>
            </a:r>
            <a:r>
              <a:rPr lang="en-US" sz="1200" dirty="0" smtClean="0"/>
              <a:t> yang </a:t>
            </a:r>
            <a:r>
              <a:rPr lang="en-US" sz="1200" dirty="0" err="1" smtClean="0"/>
              <a:t>meliputi</a:t>
            </a:r>
            <a:r>
              <a:rPr lang="en-US" sz="1200" dirty="0" smtClean="0"/>
              <a:t> </a:t>
            </a:r>
            <a:r>
              <a:rPr lang="en-US" sz="1200" dirty="0" err="1" smtClean="0"/>
              <a:t>prosedur</a:t>
            </a:r>
            <a:r>
              <a:rPr lang="en-US" sz="1200" dirty="0" smtClean="0"/>
              <a:t> </a:t>
            </a:r>
            <a:r>
              <a:rPr lang="en-US" sz="1200" dirty="0" err="1" smtClean="0"/>
              <a:t>perekrutan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seleksi</a:t>
            </a:r>
            <a:r>
              <a:rPr lang="en-US" sz="1200" dirty="0" smtClean="0"/>
              <a:t>, </a:t>
            </a:r>
            <a:r>
              <a:rPr lang="en-US" sz="1200" dirty="0" err="1" smtClean="0"/>
              <a:t>sistem</a:t>
            </a:r>
            <a:r>
              <a:rPr lang="en-US" sz="1200" dirty="0" smtClean="0"/>
              <a:t> </a:t>
            </a:r>
            <a:r>
              <a:rPr lang="en-US" sz="1200" dirty="0" err="1" smtClean="0"/>
              <a:t>kompensasi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insentif</a:t>
            </a:r>
            <a:r>
              <a:rPr lang="en-US" sz="1200" dirty="0" smtClean="0"/>
              <a:t>,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manajemen</a:t>
            </a:r>
            <a:r>
              <a:rPr lang="en-US" sz="1200" dirty="0" smtClean="0"/>
              <a:t>   </a:t>
            </a:r>
            <a:r>
              <a:rPr lang="en-US" sz="1200" dirty="0" err="1" smtClean="0"/>
              <a:t>serta</a:t>
            </a:r>
            <a:r>
              <a:rPr lang="en-US" sz="1200" dirty="0" smtClean="0"/>
              <a:t> </a:t>
            </a:r>
            <a:r>
              <a:rPr lang="en-US" sz="1200" dirty="0" err="1" smtClean="0"/>
              <a:t>aktivitas</a:t>
            </a:r>
            <a:r>
              <a:rPr lang="en-US" sz="1200" dirty="0" smtClean="0"/>
              <a:t> </a:t>
            </a:r>
            <a:r>
              <a:rPr lang="en-US" sz="1200" dirty="0" err="1" smtClean="0"/>
              <a:t>pelatihan</a:t>
            </a:r>
            <a:r>
              <a:rPr lang="en-US" sz="1200" dirty="0" smtClean="0"/>
              <a:t> yang </a:t>
            </a:r>
            <a:r>
              <a:rPr lang="en-US" sz="1200" dirty="0" err="1" smtClean="0"/>
              <a:t>terkait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b="1" dirty="0" err="1" smtClean="0"/>
              <a:t>kebutuhan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bisnis</a:t>
            </a:r>
            <a:endParaRPr lang="en-US" sz="1200" b="1" dirty="0" smtClean="0"/>
          </a:p>
          <a:p>
            <a:pPr marL="228600" indent="-228600">
              <a:buFont typeface="+mj-lt"/>
              <a:buAutoNum type="arabicPeriod"/>
            </a:pPr>
            <a:endParaRPr lang="en-US" sz="1200" b="1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err="1" smtClean="0"/>
              <a:t>Mengembangkan</a:t>
            </a:r>
            <a:r>
              <a:rPr lang="en-US" sz="1200" dirty="0" smtClean="0"/>
              <a:t> </a:t>
            </a:r>
            <a:r>
              <a:rPr lang="en-US" sz="1200" dirty="0" err="1" smtClean="0"/>
              <a:t>praktek</a:t>
            </a:r>
            <a:r>
              <a:rPr lang="en-US" sz="1200" dirty="0" smtClean="0"/>
              <a:t> </a:t>
            </a:r>
            <a:r>
              <a:rPr lang="en-US" sz="1200" dirty="0" err="1" smtClean="0"/>
              <a:t>manajemen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komitmen</a:t>
            </a:r>
            <a:r>
              <a:rPr lang="en-US" sz="1200" dirty="0" smtClean="0"/>
              <a:t> </a:t>
            </a:r>
            <a:r>
              <a:rPr lang="en-US" sz="1200" dirty="0" err="1" smtClean="0"/>
              <a:t>tinggi</a:t>
            </a:r>
            <a:r>
              <a:rPr lang="en-US" sz="1200" dirty="0" smtClean="0"/>
              <a:t> yang </a:t>
            </a:r>
            <a:r>
              <a:rPr lang="en-US" sz="1200" dirty="0" err="1" smtClean="0"/>
              <a:t>menyadari</a:t>
            </a:r>
            <a:r>
              <a:rPr lang="en-US" sz="1200" dirty="0" smtClean="0"/>
              <a:t> </a:t>
            </a:r>
            <a:r>
              <a:rPr lang="en-US" sz="1200" dirty="0" err="1" smtClean="0"/>
              <a:t>bahwa</a:t>
            </a:r>
            <a:r>
              <a:rPr lang="en-US" sz="1200" dirty="0" smtClean="0"/>
              <a:t> </a:t>
            </a:r>
            <a:r>
              <a:rPr lang="en-US" sz="1200" b="1" dirty="0" err="1" smtClean="0"/>
              <a:t>karyawan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adalah</a:t>
            </a:r>
            <a:r>
              <a:rPr lang="en-US" sz="1200" b="1" dirty="0" smtClean="0"/>
              <a:t> stakeholder </a:t>
            </a:r>
            <a:r>
              <a:rPr lang="en-US" sz="1200" dirty="0" err="1" smtClean="0"/>
              <a:t>dalam</a:t>
            </a:r>
            <a:r>
              <a:rPr lang="en-US" sz="1200" dirty="0" smtClean="0"/>
              <a:t> </a:t>
            </a:r>
            <a:r>
              <a:rPr lang="en-US" sz="1200" dirty="0" err="1" smtClean="0"/>
              <a:t>organisasi</a:t>
            </a:r>
            <a:r>
              <a:rPr lang="en-US" sz="1200" dirty="0" smtClean="0"/>
              <a:t> yang </a:t>
            </a:r>
            <a:r>
              <a:rPr lang="en-US" sz="1200" dirty="0" err="1" smtClean="0"/>
              <a:t>bernilai</a:t>
            </a:r>
            <a:r>
              <a:rPr lang="en-US" sz="1200" dirty="0" smtClean="0"/>
              <a:t>   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membantu</a:t>
            </a:r>
            <a:r>
              <a:rPr lang="en-US" sz="1200" dirty="0" smtClean="0"/>
              <a:t> </a:t>
            </a:r>
            <a:r>
              <a:rPr lang="en-US" sz="1200" dirty="0" err="1" smtClean="0"/>
              <a:t>mengembangkan</a:t>
            </a:r>
            <a:r>
              <a:rPr lang="en-US" sz="1200" dirty="0" smtClean="0"/>
              <a:t> </a:t>
            </a:r>
            <a:r>
              <a:rPr lang="en-US" sz="1200" b="1" dirty="0" err="1" smtClean="0"/>
              <a:t>iklim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kerja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sama</a:t>
            </a:r>
            <a:r>
              <a:rPr lang="en-US" sz="1200" b="1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b="1" dirty="0" err="1" smtClean="0"/>
              <a:t>kepercayaan</a:t>
            </a:r>
            <a:r>
              <a:rPr lang="en-US" sz="1200" b="1" dirty="0" smtClean="0"/>
              <a:t> </a:t>
            </a:r>
            <a:r>
              <a:rPr lang="en-US" sz="1200" dirty="0" smtClean="0"/>
              <a:t>          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200" dirty="0" err="1" smtClean="0"/>
              <a:t>Menciptakan</a:t>
            </a:r>
            <a:r>
              <a:rPr lang="en-US" sz="1200" dirty="0" smtClean="0"/>
              <a:t> </a:t>
            </a:r>
            <a:r>
              <a:rPr lang="en-US" sz="1200" dirty="0" err="1" smtClean="0"/>
              <a:t>iklim</a:t>
            </a:r>
            <a:r>
              <a:rPr lang="en-US" sz="1200" dirty="0" smtClean="0"/>
              <a:t> </a:t>
            </a:r>
            <a:r>
              <a:rPr lang="en-US" sz="1200" dirty="0" err="1" smtClean="0"/>
              <a:t>hubungan</a:t>
            </a:r>
            <a:r>
              <a:rPr lang="en-US" sz="1200" dirty="0" smtClean="0"/>
              <a:t> </a:t>
            </a:r>
            <a:r>
              <a:rPr lang="en-US" sz="1200" dirty="0" err="1" smtClean="0"/>
              <a:t>kerja</a:t>
            </a:r>
            <a:r>
              <a:rPr lang="en-US" sz="1200" dirty="0" smtClean="0"/>
              <a:t> yang </a:t>
            </a:r>
            <a:r>
              <a:rPr lang="en-US" sz="1200" b="1" dirty="0" err="1" smtClean="0"/>
              <a:t>produktif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dan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harmonis</a:t>
            </a:r>
            <a:r>
              <a:rPr lang="en-US" sz="1200" b="1" dirty="0" smtClean="0"/>
              <a:t> </a:t>
            </a:r>
            <a:r>
              <a:rPr lang="en-US" sz="1200" dirty="0" err="1" smtClean="0"/>
              <a:t>dapat</a:t>
            </a:r>
            <a:endParaRPr lang="en-US" sz="1200" dirty="0" smtClean="0"/>
          </a:p>
          <a:p>
            <a:pPr marL="228600" indent="-228600"/>
            <a:r>
              <a:rPr lang="en-US" sz="1200" dirty="0" smtClean="0"/>
              <a:t>     </a:t>
            </a:r>
            <a:r>
              <a:rPr lang="en-US" sz="1200" dirty="0" err="1" smtClean="0"/>
              <a:t>dipertahankan</a:t>
            </a:r>
            <a:r>
              <a:rPr lang="en-US" sz="1200" dirty="0" smtClean="0"/>
              <a:t> </a:t>
            </a:r>
            <a:r>
              <a:rPr lang="en-US" sz="1200" dirty="0" err="1" smtClean="0"/>
              <a:t>antara</a:t>
            </a:r>
            <a:r>
              <a:rPr lang="en-US" sz="1200" dirty="0" smtClean="0"/>
              <a:t> </a:t>
            </a:r>
            <a:r>
              <a:rPr lang="en-US" sz="1200" dirty="0" err="1" smtClean="0"/>
              <a:t>manajemen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karyawan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indent="-228600"/>
            <a:r>
              <a:rPr lang="en-US" sz="1200" dirty="0" smtClean="0"/>
              <a:t>6.   </a:t>
            </a:r>
            <a:r>
              <a:rPr lang="en-US" sz="1200" dirty="0" err="1" smtClean="0"/>
              <a:t>Mengembangkan</a:t>
            </a:r>
            <a:r>
              <a:rPr lang="en-US" sz="1200" dirty="0" smtClean="0"/>
              <a:t> </a:t>
            </a:r>
            <a:r>
              <a:rPr lang="en-US" sz="1200" dirty="0" err="1" smtClean="0"/>
              <a:t>lingkungan</a:t>
            </a:r>
            <a:r>
              <a:rPr lang="en-US" sz="1200" dirty="0" smtClean="0"/>
              <a:t>  </a:t>
            </a:r>
            <a:r>
              <a:rPr lang="en-US" sz="1200" b="1" dirty="0" err="1" smtClean="0"/>
              <a:t>kerjasama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tim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dan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fleksibelitas</a:t>
            </a:r>
            <a:r>
              <a:rPr lang="en-US" sz="1200" b="1" dirty="0" smtClean="0"/>
              <a:t> </a:t>
            </a:r>
            <a:r>
              <a:rPr lang="en-US" sz="1200" dirty="0" err="1" smtClean="0"/>
              <a:t>dapat</a:t>
            </a:r>
            <a:r>
              <a:rPr lang="en-US" sz="1200" dirty="0" smtClean="0"/>
              <a:t>            </a:t>
            </a:r>
            <a:r>
              <a:rPr lang="en-US" sz="1200" dirty="0" err="1" smtClean="0"/>
              <a:t>berkembang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267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43174" y="801338"/>
            <a:ext cx="5946781" cy="3627799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70961"/>
            <a:ext cx="2357454" cy="2017751"/>
          </a:xfrm>
        </p:spPr>
        <p:txBody>
          <a:bodyPr/>
          <a:lstStyle/>
          <a:p>
            <a:r>
              <a:rPr lang="en-US" altLang="ko-K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Tujuan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ko-KR" dirty="0" smtClean="0">
                <a:solidFill>
                  <a:srgbClr val="FF0000"/>
                </a:solidFill>
              </a:rPr>
              <a:t>MSDM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66379" y="928382"/>
            <a:ext cx="4932000" cy="327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57488" y="1000114"/>
            <a:ext cx="550072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endParaRPr lang="en-US" sz="1200" b="1" dirty="0" smtClean="0"/>
          </a:p>
          <a:p>
            <a:pPr marL="228600" indent="-228600">
              <a:buAutoNum type="arabicPeriod" startAt="7"/>
            </a:pPr>
            <a:r>
              <a:rPr lang="en-US" sz="1200" dirty="0" err="1" smtClean="0"/>
              <a:t>Membantu</a:t>
            </a:r>
            <a:r>
              <a:rPr lang="en-US" sz="1200" dirty="0" smtClean="0"/>
              <a:t> </a:t>
            </a:r>
            <a:r>
              <a:rPr lang="en-US" sz="1200" dirty="0" err="1" smtClean="0"/>
              <a:t>organisasi</a:t>
            </a:r>
            <a:r>
              <a:rPr lang="en-US" sz="1200" dirty="0" smtClean="0"/>
              <a:t> </a:t>
            </a:r>
            <a:r>
              <a:rPr lang="en-US" sz="1200" b="1" dirty="0" err="1" smtClean="0"/>
              <a:t>mengembangkan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b="1" dirty="0" err="1" smtClean="0"/>
              <a:t>mengadaptasi</a:t>
            </a:r>
            <a:r>
              <a:rPr lang="en-US" sz="1200" b="1" dirty="0" smtClean="0"/>
              <a:t> </a:t>
            </a:r>
            <a:r>
              <a:rPr lang="en-US" sz="1200" dirty="0" err="1" smtClean="0"/>
              <a:t>kebutuhan</a:t>
            </a:r>
            <a:r>
              <a:rPr lang="en-US" sz="1200" dirty="0" smtClean="0"/>
              <a:t>        stakeholder (</a:t>
            </a:r>
            <a:r>
              <a:rPr lang="en-US" sz="1200" dirty="0" err="1" smtClean="0"/>
              <a:t>pemilik</a:t>
            </a:r>
            <a:r>
              <a:rPr lang="en-US" sz="1200" dirty="0" smtClean="0"/>
              <a:t>, </a:t>
            </a:r>
            <a:r>
              <a:rPr lang="en-US" sz="1200" dirty="0" err="1" smtClean="0"/>
              <a:t>lembaga</a:t>
            </a:r>
            <a:r>
              <a:rPr lang="en-US" sz="1200" dirty="0" smtClean="0"/>
              <a:t>, </a:t>
            </a:r>
            <a:r>
              <a:rPr lang="en-US" sz="1200" dirty="0" err="1" smtClean="0"/>
              <a:t>wakil</a:t>
            </a:r>
            <a:r>
              <a:rPr lang="en-US" sz="1200" dirty="0" smtClean="0"/>
              <a:t> </a:t>
            </a:r>
            <a:r>
              <a:rPr lang="en-US" sz="1200" dirty="0" err="1" smtClean="0"/>
              <a:t>pemerintah</a:t>
            </a:r>
            <a:r>
              <a:rPr lang="en-US" sz="1200" dirty="0" smtClean="0"/>
              <a:t>, </a:t>
            </a:r>
            <a:r>
              <a:rPr lang="en-US" sz="1200" dirty="0" err="1" smtClean="0"/>
              <a:t>manajemen</a:t>
            </a:r>
            <a:r>
              <a:rPr lang="en-US" sz="1200" dirty="0" smtClean="0"/>
              <a:t>, </a:t>
            </a:r>
            <a:r>
              <a:rPr lang="en-US" sz="1200" dirty="0" err="1" smtClean="0"/>
              <a:t>karyawan</a:t>
            </a:r>
            <a:r>
              <a:rPr lang="en-US" sz="1200" dirty="0" smtClean="0"/>
              <a:t>,</a:t>
            </a:r>
          </a:p>
          <a:p>
            <a:pPr marL="228600" indent="-228600"/>
            <a:r>
              <a:rPr lang="en-US" sz="1200" dirty="0" smtClean="0"/>
              <a:t>      </a:t>
            </a:r>
            <a:r>
              <a:rPr lang="en-US" sz="1200" dirty="0" err="1" smtClean="0"/>
              <a:t>pelanggan</a:t>
            </a:r>
            <a:r>
              <a:rPr lang="en-US" sz="1200" dirty="0" smtClean="0"/>
              <a:t>, supplier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masyarakat</a:t>
            </a:r>
            <a:r>
              <a:rPr lang="en-US" sz="1200" dirty="0" smtClean="0"/>
              <a:t> </a:t>
            </a:r>
            <a:r>
              <a:rPr lang="en-US" sz="1200" dirty="0" err="1" smtClean="0"/>
              <a:t>luas</a:t>
            </a:r>
            <a:r>
              <a:rPr lang="en-US" sz="1200" dirty="0" smtClean="0"/>
              <a:t>)</a:t>
            </a:r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indent="-228600"/>
            <a:r>
              <a:rPr lang="en-US" sz="1200" dirty="0" smtClean="0"/>
              <a:t>8.   </a:t>
            </a:r>
            <a:r>
              <a:rPr lang="en-US" sz="1200" dirty="0" err="1" smtClean="0"/>
              <a:t>Memastikan</a:t>
            </a:r>
            <a:r>
              <a:rPr lang="en-US" sz="1200" dirty="0" smtClean="0"/>
              <a:t> </a:t>
            </a:r>
            <a:r>
              <a:rPr lang="en-US" sz="1200" dirty="0" err="1" smtClean="0"/>
              <a:t>bahwa</a:t>
            </a:r>
            <a:r>
              <a:rPr lang="en-US" sz="1200" dirty="0" smtClean="0"/>
              <a:t> </a:t>
            </a:r>
            <a:r>
              <a:rPr lang="en-US" sz="1200" dirty="0" err="1" smtClean="0"/>
              <a:t>orang</a:t>
            </a:r>
            <a:r>
              <a:rPr lang="en-US" sz="1200" dirty="0" smtClean="0"/>
              <a:t> </a:t>
            </a:r>
            <a:r>
              <a:rPr lang="en-US" sz="1200" b="1" dirty="0" err="1" smtClean="0"/>
              <a:t>dinilai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dan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dihargai</a:t>
            </a:r>
            <a:r>
              <a:rPr lang="en-US" sz="1200" b="1" dirty="0" smtClean="0"/>
              <a:t> </a:t>
            </a:r>
            <a:r>
              <a:rPr lang="en-US" sz="1200" dirty="0" err="1" smtClean="0"/>
              <a:t>berdasarkan</a:t>
            </a:r>
            <a:r>
              <a:rPr lang="en-US" sz="1200" dirty="0" smtClean="0"/>
              <a:t> </a:t>
            </a:r>
            <a:r>
              <a:rPr lang="en-US" sz="1200" dirty="0" err="1" smtClean="0"/>
              <a:t>apa</a:t>
            </a:r>
            <a:r>
              <a:rPr lang="en-US" sz="1200" dirty="0" smtClean="0"/>
              <a:t> yang        </a:t>
            </a:r>
            <a:r>
              <a:rPr lang="en-US" sz="1200" dirty="0" err="1" smtClean="0"/>
              <a:t>mereka</a:t>
            </a:r>
            <a:r>
              <a:rPr lang="en-US" sz="1200" dirty="0" smtClean="0"/>
              <a:t> </a:t>
            </a:r>
            <a:r>
              <a:rPr lang="en-US" sz="1200" dirty="0" err="1" smtClean="0"/>
              <a:t>lakukan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capai</a:t>
            </a:r>
            <a:endParaRPr lang="en-US" sz="1200" b="1" dirty="0" smtClean="0"/>
          </a:p>
          <a:p>
            <a:pPr marL="228600" indent="-228600">
              <a:buFont typeface="+mj-lt"/>
              <a:buAutoNum type="arabicPeriod"/>
            </a:pPr>
            <a:endParaRPr lang="en-US" sz="1200" b="1" dirty="0" smtClean="0"/>
          </a:p>
          <a:p>
            <a:pPr marL="228600" indent="-228600"/>
            <a:r>
              <a:rPr lang="en-US" sz="1200" dirty="0" smtClean="0"/>
              <a:t>9.   </a:t>
            </a:r>
            <a:r>
              <a:rPr lang="en-US" sz="1200" dirty="0" err="1" smtClean="0"/>
              <a:t>Mengelola</a:t>
            </a:r>
            <a:r>
              <a:rPr lang="en-US" sz="1200" dirty="0" smtClean="0"/>
              <a:t> </a:t>
            </a:r>
            <a:r>
              <a:rPr lang="en-US" sz="1200" dirty="0" err="1" smtClean="0"/>
              <a:t>tenaga</a:t>
            </a:r>
            <a:r>
              <a:rPr lang="en-US" sz="1200" dirty="0" smtClean="0"/>
              <a:t> </a:t>
            </a:r>
            <a:r>
              <a:rPr lang="en-US" sz="1200" dirty="0" err="1" smtClean="0"/>
              <a:t>kerja</a:t>
            </a:r>
            <a:r>
              <a:rPr lang="en-US" sz="1200" dirty="0" smtClean="0"/>
              <a:t> yang </a:t>
            </a:r>
            <a:r>
              <a:rPr lang="en-US" sz="1200" b="1" dirty="0" err="1" smtClean="0"/>
              <a:t>beragam</a:t>
            </a:r>
            <a:r>
              <a:rPr lang="en-US" sz="1200" dirty="0" smtClean="0"/>
              <a:t>, </a:t>
            </a:r>
            <a:r>
              <a:rPr lang="en-US" sz="1200" dirty="0" err="1" smtClean="0"/>
              <a:t>memperhitungkan</a:t>
            </a:r>
            <a:r>
              <a:rPr lang="en-US" sz="1200" dirty="0" smtClean="0"/>
              <a:t> </a:t>
            </a:r>
            <a:r>
              <a:rPr lang="en-US" sz="1200" b="1" dirty="0" err="1" smtClean="0"/>
              <a:t>perbedaan</a:t>
            </a:r>
            <a:r>
              <a:rPr lang="en-US" sz="1200" dirty="0" smtClean="0"/>
              <a:t> </a:t>
            </a:r>
            <a:r>
              <a:rPr lang="en-US" sz="1200" dirty="0" err="1" smtClean="0"/>
              <a:t>individu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kelompok</a:t>
            </a:r>
            <a:r>
              <a:rPr lang="en-US" sz="1200" dirty="0" smtClean="0"/>
              <a:t> </a:t>
            </a:r>
            <a:r>
              <a:rPr lang="en-US" sz="1200" dirty="0" err="1" smtClean="0"/>
              <a:t>dalam</a:t>
            </a:r>
            <a:r>
              <a:rPr lang="en-US" sz="1200" dirty="0" smtClean="0"/>
              <a:t> </a:t>
            </a:r>
            <a:r>
              <a:rPr lang="en-US" sz="1200" dirty="0" err="1" smtClean="0"/>
              <a:t>kebutuhan</a:t>
            </a:r>
            <a:r>
              <a:rPr lang="en-US" sz="1200" dirty="0" smtClean="0"/>
              <a:t> </a:t>
            </a:r>
            <a:r>
              <a:rPr lang="en-US" sz="1200" dirty="0" err="1" smtClean="0"/>
              <a:t>penempatan</a:t>
            </a:r>
            <a:r>
              <a:rPr lang="en-US" sz="1200" dirty="0" smtClean="0"/>
              <a:t>, </a:t>
            </a:r>
            <a:r>
              <a:rPr lang="en-US" sz="1200" dirty="0" err="1" smtClean="0"/>
              <a:t>gaya</a:t>
            </a:r>
            <a:r>
              <a:rPr lang="en-US" sz="1200" dirty="0" smtClean="0"/>
              <a:t> </a:t>
            </a:r>
            <a:r>
              <a:rPr lang="en-US" sz="1200" dirty="0" err="1" smtClean="0"/>
              <a:t>kerja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aspirasi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</a:pPr>
            <a:endParaRPr lang="en-US" sz="1200" dirty="0" smtClean="0"/>
          </a:p>
          <a:p>
            <a:pPr marL="228600" indent="-228600"/>
            <a:r>
              <a:rPr lang="en-US" sz="1200" dirty="0" smtClean="0"/>
              <a:t>10. </a:t>
            </a:r>
            <a:r>
              <a:rPr lang="en-US" sz="1200" dirty="0" err="1" smtClean="0"/>
              <a:t>Memastikan</a:t>
            </a:r>
            <a:r>
              <a:rPr lang="en-US" sz="1200" dirty="0" smtClean="0"/>
              <a:t> </a:t>
            </a:r>
            <a:r>
              <a:rPr lang="en-US" sz="1200" dirty="0" err="1" smtClean="0"/>
              <a:t>tersedianya</a:t>
            </a:r>
            <a:r>
              <a:rPr lang="en-US" sz="1200" dirty="0" smtClean="0"/>
              <a:t> </a:t>
            </a:r>
            <a:r>
              <a:rPr lang="en-US" sz="1200" b="1" dirty="0" err="1" smtClean="0"/>
              <a:t>kesempatan</a:t>
            </a:r>
            <a:r>
              <a:rPr lang="en-US" sz="1200" b="1" dirty="0" smtClean="0"/>
              <a:t> yang </a:t>
            </a:r>
            <a:r>
              <a:rPr lang="en-US" sz="1200" b="1" dirty="0" err="1" smtClean="0"/>
              <a:t>sama</a:t>
            </a:r>
            <a:endParaRPr lang="en-US" sz="1200" b="1" dirty="0" smtClean="0"/>
          </a:p>
          <a:p>
            <a:pPr marL="228600" indent="-228600"/>
            <a:endParaRPr lang="en-US" sz="1200" dirty="0" smtClean="0"/>
          </a:p>
          <a:p>
            <a:pPr marL="228600" indent="-228600"/>
            <a:r>
              <a:rPr lang="en-US" sz="1200" dirty="0" smtClean="0"/>
              <a:t>11. </a:t>
            </a:r>
            <a:r>
              <a:rPr lang="en-US" sz="1200" dirty="0" err="1" smtClean="0"/>
              <a:t>Mengadopsi</a:t>
            </a:r>
            <a:r>
              <a:rPr lang="en-US" sz="1200" dirty="0" smtClean="0"/>
              <a:t> </a:t>
            </a:r>
            <a:r>
              <a:rPr lang="en-US" sz="1200" dirty="0" err="1" smtClean="0"/>
              <a:t>pendekatan</a:t>
            </a:r>
            <a:r>
              <a:rPr lang="en-US" sz="1200" dirty="0" smtClean="0"/>
              <a:t> </a:t>
            </a:r>
            <a:r>
              <a:rPr lang="en-US" sz="1200" dirty="0" err="1" smtClean="0"/>
              <a:t>etis</a:t>
            </a:r>
            <a:r>
              <a:rPr lang="en-US" sz="1200" dirty="0" smtClean="0"/>
              <a:t> </a:t>
            </a:r>
            <a:r>
              <a:rPr lang="en-US" sz="1200" dirty="0" err="1" smtClean="0"/>
              <a:t>untuk</a:t>
            </a:r>
            <a:r>
              <a:rPr lang="en-US" sz="1200" dirty="0" smtClean="0"/>
              <a:t> </a:t>
            </a:r>
            <a:r>
              <a:rPr lang="en-US" sz="1200" dirty="0" err="1" smtClean="0"/>
              <a:t>mengelola</a:t>
            </a:r>
            <a:r>
              <a:rPr lang="en-US" sz="1200" dirty="0" smtClean="0"/>
              <a:t> </a:t>
            </a:r>
            <a:r>
              <a:rPr lang="en-US" sz="1200" dirty="0" err="1" smtClean="0"/>
              <a:t>karyawan</a:t>
            </a:r>
            <a:r>
              <a:rPr lang="en-US" sz="1200" dirty="0" smtClean="0"/>
              <a:t> </a:t>
            </a:r>
            <a:r>
              <a:rPr lang="en-US" sz="1200" dirty="0" err="1" smtClean="0"/>
              <a:t>berdasarkan</a:t>
            </a:r>
            <a:r>
              <a:rPr lang="en-US" sz="1200" dirty="0" smtClean="0"/>
              <a:t>        </a:t>
            </a:r>
            <a:r>
              <a:rPr lang="en-US" sz="1200" b="1" dirty="0" err="1" smtClean="0"/>
              <a:t>keadilan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dan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transparasi</a:t>
            </a:r>
            <a:endParaRPr lang="en-US" sz="1200" b="1" dirty="0" smtClean="0"/>
          </a:p>
          <a:p>
            <a:pPr marL="228600" indent="-228600"/>
            <a:endParaRPr lang="en-US" sz="1200" dirty="0" smtClean="0"/>
          </a:p>
          <a:p>
            <a:pPr marL="228600" indent="-228600"/>
            <a:r>
              <a:rPr lang="en-US" sz="1200" dirty="0" smtClean="0"/>
              <a:t>12. </a:t>
            </a:r>
            <a:r>
              <a:rPr lang="en-US" sz="1200" dirty="0" err="1" smtClean="0"/>
              <a:t>Mempertahankan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memperbaiki</a:t>
            </a:r>
            <a:r>
              <a:rPr lang="en-US" sz="1200" dirty="0" smtClean="0"/>
              <a:t> </a:t>
            </a:r>
            <a:r>
              <a:rPr lang="en-US" sz="1200" b="1" dirty="0" err="1" smtClean="0"/>
              <a:t>kesejahteraan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fisik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dan</a:t>
            </a:r>
            <a:r>
              <a:rPr lang="en-US" sz="1200" b="1" dirty="0" smtClean="0"/>
              <a:t> mental            </a:t>
            </a:r>
            <a:r>
              <a:rPr lang="en-US" sz="1200" dirty="0" err="1" smtClean="0"/>
              <a:t>karyawan</a:t>
            </a:r>
            <a:endParaRPr lang="en-US" sz="1200" dirty="0" smtClean="0"/>
          </a:p>
          <a:p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267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74804" y="801338"/>
            <a:ext cx="5315151" cy="3627799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70961"/>
            <a:ext cx="2357454" cy="2017751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Basic</a:t>
            </a:r>
            <a:b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Concept</a:t>
            </a:r>
            <a:endParaRPr lang="ko-KR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3466379" y="928382"/>
            <a:ext cx="4932000" cy="327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571868" y="1000114"/>
            <a:ext cx="47149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/>
              <a:t>Pertama</a:t>
            </a:r>
            <a:endParaRPr lang="en-US" sz="1200" b="1" dirty="0" smtClean="0"/>
          </a:p>
          <a:p>
            <a:r>
              <a:rPr lang="en-US" sz="1200" dirty="0" err="1" smtClean="0"/>
              <a:t>Perencanaan</a:t>
            </a:r>
            <a:r>
              <a:rPr lang="en-US" sz="1200" dirty="0" smtClean="0"/>
              <a:t> SDM yang </a:t>
            </a:r>
            <a:r>
              <a:rPr lang="en-US" sz="1200" dirty="0" err="1" smtClean="0"/>
              <a:t>terintegrasi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memperhitungkan</a:t>
            </a:r>
            <a:r>
              <a:rPr lang="en-US" sz="1200" dirty="0" smtClean="0"/>
              <a:t> </a:t>
            </a:r>
            <a:r>
              <a:rPr lang="en-US" sz="1200" dirty="0" err="1" smtClean="0"/>
              <a:t>berbagai</a:t>
            </a:r>
            <a:r>
              <a:rPr lang="en-US" sz="1200" dirty="0" smtClean="0"/>
              <a:t> </a:t>
            </a:r>
            <a:r>
              <a:rPr lang="en-US" sz="1200" dirty="0" err="1" smtClean="0"/>
              <a:t>tantangan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peluang</a:t>
            </a:r>
            <a:r>
              <a:rPr lang="en-US" sz="1200" dirty="0" smtClean="0"/>
              <a:t> </a:t>
            </a:r>
            <a:r>
              <a:rPr lang="en-US" sz="1200" dirty="0" err="1" smtClean="0"/>
              <a:t>di</a:t>
            </a:r>
            <a:r>
              <a:rPr lang="en-US" sz="1200" dirty="0" smtClean="0"/>
              <a:t> </a:t>
            </a:r>
            <a:r>
              <a:rPr lang="en-US" sz="1200" dirty="0" err="1" smtClean="0"/>
              <a:t>masa</a:t>
            </a:r>
            <a:r>
              <a:rPr lang="en-US" sz="1200" dirty="0" smtClean="0"/>
              <a:t> </a:t>
            </a:r>
            <a:r>
              <a:rPr lang="en-US" sz="1200" dirty="0" err="1" smtClean="0"/>
              <a:t>mendatang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200" b="1" dirty="0" err="1" smtClean="0"/>
              <a:t>Kedua</a:t>
            </a:r>
            <a:endParaRPr lang="en-US" sz="1200" b="1" dirty="0" smtClean="0"/>
          </a:p>
          <a:p>
            <a:r>
              <a:rPr lang="en-US" sz="1200" dirty="0" err="1" smtClean="0"/>
              <a:t>Implementasi</a:t>
            </a:r>
            <a:r>
              <a:rPr lang="en-US" sz="1200" dirty="0" smtClean="0"/>
              <a:t> </a:t>
            </a:r>
            <a:r>
              <a:rPr lang="en-US" sz="1200" dirty="0" err="1" smtClean="0"/>
              <a:t>fungsi</a:t>
            </a:r>
            <a:r>
              <a:rPr lang="en-US" sz="1200" dirty="0" smtClean="0"/>
              <a:t> MSDM </a:t>
            </a:r>
            <a:r>
              <a:rPr lang="en-US" sz="1200" dirty="0" err="1" smtClean="0"/>
              <a:t>secara</a:t>
            </a:r>
            <a:r>
              <a:rPr lang="en-US" sz="1200" dirty="0" smtClean="0"/>
              <a:t> </a:t>
            </a:r>
            <a:r>
              <a:rPr lang="en-US" sz="1200" dirty="0" err="1" smtClean="0"/>
              <a:t>efektif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efisien</a:t>
            </a:r>
            <a:r>
              <a:rPr lang="en-US" sz="1200" dirty="0" smtClean="0"/>
              <a:t>, </a:t>
            </a:r>
            <a:r>
              <a:rPr lang="en-US" sz="1200" dirty="0" err="1" smtClean="0"/>
              <a:t>tanpa</a:t>
            </a:r>
            <a:r>
              <a:rPr lang="en-US" sz="1200" dirty="0" smtClean="0"/>
              <a:t> </a:t>
            </a:r>
            <a:r>
              <a:rPr lang="en-US" sz="1200" dirty="0" err="1" smtClean="0"/>
              <a:t>mengabaikan</a:t>
            </a:r>
            <a:r>
              <a:rPr lang="en-US" sz="1200" dirty="0" smtClean="0"/>
              <a:t> </a:t>
            </a:r>
            <a:r>
              <a:rPr lang="en-US" sz="1200" dirty="0" err="1" smtClean="0"/>
              <a:t>berbagai</a:t>
            </a:r>
            <a:r>
              <a:rPr lang="en-US" sz="1200" dirty="0" smtClean="0"/>
              <a:t> </a:t>
            </a:r>
            <a:r>
              <a:rPr lang="en-US" sz="1200" dirty="0" err="1" smtClean="0"/>
              <a:t>peraturan</a:t>
            </a:r>
            <a:r>
              <a:rPr lang="en-US" sz="1200" dirty="0" smtClean="0"/>
              <a:t> </a:t>
            </a:r>
            <a:r>
              <a:rPr lang="en-US" sz="1200" dirty="0" err="1" smtClean="0"/>
              <a:t>perundangan</a:t>
            </a:r>
            <a:r>
              <a:rPr lang="en-US" sz="1200" dirty="0" smtClean="0"/>
              <a:t> yang </a:t>
            </a:r>
            <a:r>
              <a:rPr lang="en-US" sz="1200" dirty="0" err="1" smtClean="0"/>
              <a:t>berlaku</a:t>
            </a:r>
            <a:r>
              <a:rPr lang="en-US" sz="1200" dirty="0" smtClean="0"/>
              <a:t> </a:t>
            </a:r>
            <a:r>
              <a:rPr lang="en-US" sz="1200" dirty="0" err="1" smtClean="0"/>
              <a:t>sehingga</a:t>
            </a:r>
            <a:r>
              <a:rPr lang="en-US" sz="1200" dirty="0" smtClean="0"/>
              <a:t>    </a:t>
            </a:r>
            <a:r>
              <a:rPr lang="en-US" sz="1200" dirty="0" err="1" smtClean="0"/>
              <a:t>tercapai</a:t>
            </a:r>
            <a:r>
              <a:rPr lang="en-US" sz="1200" dirty="0" smtClean="0"/>
              <a:t> </a:t>
            </a:r>
            <a:r>
              <a:rPr lang="en-US" sz="1200" dirty="0" err="1" smtClean="0"/>
              <a:t>produktifitas</a:t>
            </a:r>
            <a:r>
              <a:rPr lang="en-US" sz="1200" dirty="0" smtClean="0"/>
              <a:t> SDM yang </a:t>
            </a:r>
            <a:r>
              <a:rPr lang="en-US" sz="1200" dirty="0" err="1" smtClean="0"/>
              <a:t>tinggi</a:t>
            </a:r>
            <a:endParaRPr lang="en-US" sz="1200" dirty="0" smtClean="0"/>
          </a:p>
          <a:p>
            <a:endParaRPr lang="en-US" sz="1200" dirty="0" smtClean="0"/>
          </a:p>
          <a:p>
            <a:r>
              <a:rPr lang="en-US" sz="1200" b="1" dirty="0" err="1" smtClean="0"/>
              <a:t>Ketiga</a:t>
            </a:r>
            <a:endParaRPr lang="en-US" sz="1200" dirty="0" smtClean="0"/>
          </a:p>
          <a:p>
            <a:r>
              <a:rPr lang="en-US" sz="1200" dirty="0" err="1" smtClean="0"/>
              <a:t>Evaluasi</a:t>
            </a:r>
            <a:r>
              <a:rPr lang="en-US" sz="1200" dirty="0" smtClean="0"/>
              <a:t> </a:t>
            </a:r>
            <a:r>
              <a:rPr lang="en-US" sz="1200" dirty="0" err="1" smtClean="0"/>
              <a:t>fungsi</a:t>
            </a:r>
            <a:r>
              <a:rPr lang="en-US" sz="1200" dirty="0" smtClean="0"/>
              <a:t> MSDM </a:t>
            </a:r>
            <a:r>
              <a:rPr lang="en-US" sz="1200" dirty="0" err="1" smtClean="0"/>
              <a:t>mencakup</a:t>
            </a:r>
            <a:r>
              <a:rPr lang="en-US" sz="1200" dirty="0" smtClean="0"/>
              <a:t> </a:t>
            </a:r>
            <a:r>
              <a:rPr lang="en-US" sz="1200" dirty="0" err="1" smtClean="0"/>
              <a:t>penilaian</a:t>
            </a:r>
            <a:r>
              <a:rPr lang="en-US" sz="1200" dirty="0" smtClean="0"/>
              <a:t> </a:t>
            </a:r>
            <a:r>
              <a:rPr lang="en-US" sz="1200" dirty="0" err="1" smtClean="0"/>
              <a:t>terhadap</a:t>
            </a:r>
            <a:r>
              <a:rPr lang="en-US" sz="1200" dirty="0" smtClean="0"/>
              <a:t> </a:t>
            </a:r>
            <a:r>
              <a:rPr lang="en-US" sz="1200" dirty="0" err="1" smtClean="0"/>
              <a:t>kebijakan</a:t>
            </a:r>
            <a:r>
              <a:rPr lang="en-US" sz="1200" dirty="0" smtClean="0"/>
              <a:t>    MSDM </a:t>
            </a:r>
            <a:r>
              <a:rPr lang="en-US" sz="1200" dirty="0" err="1" smtClean="0"/>
              <a:t>untuk</a:t>
            </a:r>
            <a:r>
              <a:rPr lang="en-US" sz="1200" dirty="0" smtClean="0"/>
              <a:t> </a:t>
            </a:r>
            <a:r>
              <a:rPr lang="en-US" sz="1200" dirty="0" err="1" smtClean="0"/>
              <a:t>menentukan</a:t>
            </a:r>
            <a:r>
              <a:rPr lang="en-US" sz="1200" dirty="0" smtClean="0"/>
              <a:t> </a:t>
            </a:r>
            <a:r>
              <a:rPr lang="en-US" sz="1200" dirty="0" err="1" smtClean="0"/>
              <a:t>apakah</a:t>
            </a:r>
            <a:r>
              <a:rPr lang="en-US" sz="1200" dirty="0" smtClean="0"/>
              <a:t> </a:t>
            </a:r>
            <a:r>
              <a:rPr lang="en-US" sz="1200" dirty="0" err="1" smtClean="0"/>
              <a:t>berbagai</a:t>
            </a:r>
            <a:r>
              <a:rPr lang="en-US" sz="1200" dirty="0" smtClean="0"/>
              <a:t> </a:t>
            </a:r>
            <a:r>
              <a:rPr lang="en-US" sz="1200" dirty="0" err="1" smtClean="0"/>
              <a:t>kebijakan</a:t>
            </a:r>
            <a:r>
              <a:rPr lang="en-US" sz="1200" dirty="0" smtClean="0"/>
              <a:t> SDM </a:t>
            </a:r>
            <a:r>
              <a:rPr lang="en-US" sz="1200" dirty="0" err="1" smtClean="0"/>
              <a:t>benar-benar</a:t>
            </a:r>
            <a:r>
              <a:rPr lang="en-US" sz="1200" dirty="0" smtClean="0"/>
              <a:t> </a:t>
            </a:r>
            <a:r>
              <a:rPr lang="en-US" sz="1200" dirty="0" err="1" smtClean="0"/>
              <a:t>efektif</a:t>
            </a:r>
            <a:endParaRPr lang="en-US" sz="1200" dirty="0" smtClean="0"/>
          </a:p>
          <a:p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267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>
                <a:solidFill>
                  <a:schemeClr val="accent1"/>
                </a:solidFill>
              </a:rPr>
              <a:t>Prinsip</a:t>
            </a:r>
            <a:r>
              <a:rPr lang="en-US" altLang="ko-KR" dirty="0" smtClean="0">
                <a:solidFill>
                  <a:srgbClr val="0DD2D9"/>
                </a:solidFill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MSDM </a:t>
            </a:r>
            <a:r>
              <a:rPr lang="en-US" altLang="ko-KR" sz="2400" i="1" dirty="0" err="1" smtClean="0">
                <a:solidFill>
                  <a:schemeClr val="tx1"/>
                </a:solidFill>
              </a:rPr>
              <a:t>menurut</a:t>
            </a:r>
            <a:r>
              <a:rPr lang="en-US" altLang="ko-KR" sz="2400" i="1" dirty="0" smtClean="0">
                <a:solidFill>
                  <a:schemeClr val="tx1"/>
                </a:solidFill>
              </a:rPr>
              <a:t> </a:t>
            </a:r>
            <a:r>
              <a:rPr lang="en-US" altLang="ko-KR" sz="2400" i="1" dirty="0" err="1" smtClean="0">
                <a:solidFill>
                  <a:schemeClr val="tx1"/>
                </a:solidFill>
              </a:rPr>
              <a:t>Soetjipto</a:t>
            </a:r>
            <a:r>
              <a:rPr lang="en-US" altLang="ko-KR" sz="2400" i="1" dirty="0" smtClean="0">
                <a:solidFill>
                  <a:schemeClr val="tx1"/>
                </a:solidFill>
              </a:rPr>
              <a:t> (2006)</a:t>
            </a:r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4" name="Group 22"/>
          <p:cNvGrpSpPr/>
          <p:nvPr/>
        </p:nvGrpSpPr>
        <p:grpSpPr>
          <a:xfrm>
            <a:off x="2375936" y="1914153"/>
            <a:ext cx="4392128" cy="1620000"/>
            <a:chOff x="2375936" y="2061640"/>
            <a:chExt cx="4392128" cy="1620000"/>
          </a:xfrm>
        </p:grpSpPr>
        <p:sp>
          <p:nvSpPr>
            <p:cNvPr id="21" name="Diamond 20"/>
            <p:cNvSpPr/>
            <p:nvPr/>
          </p:nvSpPr>
          <p:spPr>
            <a:xfrm>
              <a:off x="5148064" y="2061640"/>
              <a:ext cx="1620000" cy="1620000"/>
            </a:xfrm>
            <a:prstGeom prst="diamond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22" name="Diamond 21"/>
            <p:cNvSpPr/>
            <p:nvPr/>
          </p:nvSpPr>
          <p:spPr>
            <a:xfrm>
              <a:off x="2375936" y="2061640"/>
              <a:ext cx="1620000" cy="1620000"/>
            </a:xfrm>
            <a:prstGeom prst="diamond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19" name="Diamond 18"/>
            <p:cNvSpPr/>
            <p:nvPr/>
          </p:nvSpPr>
          <p:spPr>
            <a:xfrm>
              <a:off x="4572000" y="2241640"/>
              <a:ext cx="1260000" cy="1260000"/>
            </a:xfrm>
            <a:prstGeom prst="diamond">
              <a:avLst/>
            </a:prstGeom>
            <a:gradFill>
              <a:gsLst>
                <a:gs pos="0">
                  <a:schemeClr val="accent2">
                    <a:lumMod val="80000"/>
                    <a:lumOff val="20000"/>
                  </a:schemeClr>
                </a:gs>
                <a:gs pos="100000">
                  <a:schemeClr val="accent2">
                    <a:lumMod val="80000"/>
                    <a:lumOff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20" name="Diamond 19"/>
            <p:cNvSpPr/>
            <p:nvPr/>
          </p:nvSpPr>
          <p:spPr>
            <a:xfrm>
              <a:off x="3312000" y="2241640"/>
              <a:ext cx="1260000" cy="1260000"/>
            </a:xfrm>
            <a:prstGeom prst="diamond">
              <a:avLst/>
            </a:prstGeom>
            <a:gradFill>
              <a:gsLst>
                <a:gs pos="0">
                  <a:schemeClr val="accent2">
                    <a:lumMod val="80000"/>
                    <a:lumOff val="20000"/>
                  </a:schemeClr>
                </a:gs>
                <a:gs pos="100000">
                  <a:schemeClr val="accent2">
                    <a:lumMod val="80000"/>
                    <a:lumOff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3" name="Diamond 2"/>
            <p:cNvSpPr/>
            <p:nvPr/>
          </p:nvSpPr>
          <p:spPr>
            <a:xfrm>
              <a:off x="4122958" y="2421640"/>
              <a:ext cx="900000" cy="90000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sp>
        <p:nvSpPr>
          <p:cNvPr id="24" name="Oval 21"/>
          <p:cNvSpPr>
            <a:spLocks noChangeAspect="1"/>
          </p:cNvSpPr>
          <p:nvPr/>
        </p:nvSpPr>
        <p:spPr>
          <a:xfrm>
            <a:off x="6781277" y="1899315"/>
            <a:ext cx="325602" cy="32832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9" name="Oval 21"/>
          <p:cNvSpPr>
            <a:spLocks noChangeAspect="1"/>
          </p:cNvSpPr>
          <p:nvPr/>
        </p:nvSpPr>
        <p:spPr>
          <a:xfrm>
            <a:off x="4412226" y="2550369"/>
            <a:ext cx="344685" cy="34756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5" name="Group 29"/>
          <p:cNvGrpSpPr/>
          <p:nvPr/>
        </p:nvGrpSpPr>
        <p:grpSpPr>
          <a:xfrm>
            <a:off x="333053" y="1356015"/>
            <a:ext cx="2357003" cy="738664"/>
            <a:chOff x="2551705" y="4283314"/>
            <a:chExt cx="2357003" cy="738664"/>
          </a:xfrm>
        </p:grpSpPr>
        <p:sp>
          <p:nvSpPr>
            <p:cNvPr id="31" name="TextBox 30"/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Pengelolaan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SDM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berorientasi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pada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layanan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Pertama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7" name="Group 35"/>
          <p:cNvGrpSpPr/>
          <p:nvPr/>
        </p:nvGrpSpPr>
        <p:grpSpPr>
          <a:xfrm>
            <a:off x="6463469" y="1356015"/>
            <a:ext cx="2357003" cy="1292662"/>
            <a:chOff x="2551705" y="4283314"/>
            <a:chExt cx="2357003" cy="1292662"/>
          </a:xfrm>
        </p:grpSpPr>
        <p:sp>
          <p:nvSpPr>
            <p:cNvPr id="37" name="TextBox 36"/>
            <p:cNvSpPr txBox="1"/>
            <p:nvPr/>
          </p:nvSpPr>
          <p:spPr>
            <a:xfrm>
              <a:off x="2551706" y="4560313"/>
              <a:ext cx="235700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Pengelolaan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SDM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dengan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memberikan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kesempatan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seluas-luasnya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untuk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berperan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aktif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dalam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pengelolaan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perusahaan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Kedua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9" name="Group 41"/>
          <p:cNvGrpSpPr/>
          <p:nvPr/>
        </p:nvGrpSpPr>
        <p:grpSpPr>
          <a:xfrm>
            <a:off x="3071802" y="3393080"/>
            <a:ext cx="3143271" cy="1036058"/>
            <a:chOff x="2226965" y="4283314"/>
            <a:chExt cx="3143271" cy="1036058"/>
          </a:xfrm>
        </p:grpSpPr>
        <p:sp>
          <p:nvSpPr>
            <p:cNvPr id="43" name="TextBox 42"/>
            <p:cNvSpPr txBox="1"/>
            <p:nvPr/>
          </p:nvSpPr>
          <p:spPr>
            <a:xfrm>
              <a:off x="2226965" y="4673041"/>
              <a:ext cx="31432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Pengelolaan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SDM yang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mampu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menumbuh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kembangkan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jiwa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entrepreneur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dalam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diri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setiap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individu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karyawan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dalam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perusahaan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Ketiga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cxnSp>
        <p:nvCxnSpPr>
          <p:cNvPr id="46" name="Elbow Connector 45"/>
          <p:cNvCxnSpPr>
            <a:stCxn id="22" idx="0"/>
          </p:cNvCxnSpPr>
          <p:nvPr/>
        </p:nvCxnSpPr>
        <p:spPr>
          <a:xfrm rot="16200000" flipV="1">
            <a:off x="2818406" y="1546622"/>
            <a:ext cx="209621" cy="525441"/>
          </a:xfrm>
          <a:prstGeom prst="bentConnector2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21" idx="0"/>
          </p:cNvCxnSpPr>
          <p:nvPr/>
        </p:nvCxnSpPr>
        <p:spPr>
          <a:xfrm rot="5400000" flipH="1" flipV="1">
            <a:off x="6104512" y="1574457"/>
            <a:ext cx="193249" cy="486144"/>
          </a:xfrm>
          <a:prstGeom prst="bentConnector2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endCxn id="44" idx="0"/>
          </p:cNvCxnSpPr>
          <p:nvPr/>
        </p:nvCxnSpPr>
        <p:spPr>
          <a:xfrm>
            <a:off x="4563433" y="3239290"/>
            <a:ext cx="1592" cy="153790"/>
          </a:xfrm>
          <a:prstGeom prst="straightConnector1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Heart 38">
            <a:extLst>
              <a:ext uri="{FF2B5EF4-FFF2-40B4-BE49-F238E27FC236}">
                <a16:creationId xmlns:a16="http://schemas.microsoft.com/office/drawing/2014/main" xmlns="" id="{4617ED3F-F5C2-4BB0-B7BD-6DB008922724}"/>
              </a:ext>
            </a:extLst>
          </p:cNvPr>
          <p:cNvSpPr/>
          <p:nvPr/>
        </p:nvSpPr>
        <p:spPr>
          <a:xfrm>
            <a:off x="2928926" y="2500312"/>
            <a:ext cx="382181" cy="382181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39" name="Rectangle 16">
            <a:extLst>
              <a:ext uri="{FF2B5EF4-FFF2-40B4-BE49-F238E27FC236}">
                <a16:creationId xmlns:a16="http://schemas.microsoft.com/office/drawing/2014/main" xmlns="" id="{CF85C54C-1915-4273-9DCE-ABC6AB6675CD}"/>
              </a:ext>
            </a:extLst>
          </p:cNvPr>
          <p:cNvSpPr/>
          <p:nvPr/>
        </p:nvSpPr>
        <p:spPr>
          <a:xfrm rot="2700000">
            <a:off x="5916057" y="2524511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4953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type="pic" idx="11"/>
          </p:nvPr>
        </p:nvPicPr>
        <p:blipFill>
          <a:blip r:embed="rId2"/>
          <a:stretch>
            <a:fillRect/>
          </a:stretch>
        </p:blipFill>
        <p:spPr bwMode="auto">
          <a:xfrm>
            <a:off x="928662" y="214296"/>
            <a:ext cx="998068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5554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28596" y="670961"/>
            <a:ext cx="2428892" cy="201775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HR</a:t>
            </a:r>
            <a:r>
              <a:rPr lang="en-US" altLang="ko-KR" dirty="0" smtClean="0">
                <a:solidFill>
                  <a:srgbClr val="E54632"/>
                </a:solidFill>
                <a:latin typeface="+mj-lt"/>
              </a:rPr>
              <a:t> </a:t>
            </a:r>
            <a:r>
              <a:rPr lang="en-US" altLang="ko-KR" dirty="0">
                <a:solidFill>
                  <a:srgbClr val="E54632"/>
                </a:solidFill>
                <a:latin typeface="+mj-lt"/>
              </a:rPr>
              <a:t/>
            </a:r>
            <a:br>
              <a:rPr lang="en-US" altLang="ko-KR" dirty="0">
                <a:solidFill>
                  <a:srgbClr val="E54632"/>
                </a:solidFill>
                <a:latin typeface="+mj-lt"/>
              </a:rPr>
            </a:br>
            <a:r>
              <a:rPr lang="en-US" altLang="ko-KR" dirty="0" smtClean="0">
                <a:solidFill>
                  <a:schemeClr val="accent1"/>
                </a:solidFill>
                <a:latin typeface="+mj-lt"/>
              </a:rPr>
              <a:t>Main </a:t>
            </a:r>
            <a:r>
              <a:rPr lang="en-US" altLang="ko-KR" dirty="0">
                <a:solidFill>
                  <a:schemeClr val="accent1"/>
                </a:solidFill>
                <a:latin typeface="+mj-lt"/>
              </a:rPr>
              <a:t/>
            </a:r>
            <a:br>
              <a:rPr lang="en-US" altLang="ko-KR" dirty="0">
                <a:solidFill>
                  <a:schemeClr val="accent1"/>
                </a:solidFill>
                <a:latin typeface="+mj-lt"/>
              </a:rPr>
            </a:b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Functions</a:t>
            </a:r>
            <a:endParaRPr lang="ko-KR" altLang="en-US" dirty="0">
              <a:latin typeface="+mj-lt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274805" y="801339"/>
            <a:ext cx="2593340" cy="3530502"/>
            <a:chOff x="3274805" y="801339"/>
            <a:chExt cx="2593340" cy="3530502"/>
          </a:xfrm>
        </p:grpSpPr>
        <p:sp>
          <p:nvSpPr>
            <p:cNvPr id="5" name="Rectangle 4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998553" y="801339"/>
            <a:ext cx="2593340" cy="3530502"/>
            <a:chOff x="3274805" y="801339"/>
            <a:chExt cx="2593340" cy="3530502"/>
          </a:xfrm>
        </p:grpSpPr>
        <p:sp>
          <p:nvSpPr>
            <p:cNvPr id="10" name="Rectangle 9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643307" y="1132551"/>
            <a:ext cx="1864798" cy="2488687"/>
            <a:chOff x="1728372" y="1338988"/>
            <a:chExt cx="6660055" cy="2173614"/>
          </a:xfrm>
        </p:grpSpPr>
        <p:sp>
          <p:nvSpPr>
            <p:cNvPr id="13" name="TextBox 12"/>
            <p:cNvSpPr txBox="1"/>
            <p:nvPr/>
          </p:nvSpPr>
          <p:spPr>
            <a:xfrm>
              <a:off x="2227884" y="1657804"/>
              <a:ext cx="6160540" cy="1854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r"/>
              <a:r>
                <a:rPr lang="en-US" sz="1200" dirty="0" smtClean="0"/>
                <a:t>     </a:t>
              </a:r>
              <a:r>
                <a:rPr lang="en-US" sz="1200" dirty="0" err="1" smtClean="0"/>
                <a:t>Proses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pengkajian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dan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penelahaan</a:t>
              </a:r>
              <a:r>
                <a:rPr lang="en-US" sz="1200" dirty="0" smtClean="0"/>
                <a:t>    </a:t>
              </a:r>
              <a:r>
                <a:rPr lang="en-US" sz="1200" dirty="0" err="1" smtClean="0"/>
                <a:t>kebutuhan</a:t>
              </a:r>
              <a:r>
                <a:rPr lang="en-US" sz="1200" dirty="0" smtClean="0"/>
                <a:t> SDM    </a:t>
              </a:r>
              <a:r>
                <a:rPr lang="en-US" sz="1200" dirty="0" err="1" smtClean="0"/>
                <a:t>secara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sistematis</a:t>
              </a:r>
              <a:r>
                <a:rPr lang="en-US" sz="1200" dirty="0" smtClean="0"/>
                <a:t>  </a:t>
              </a:r>
              <a:r>
                <a:rPr lang="en-US" sz="1200" dirty="0" err="1" smtClean="0"/>
                <a:t>untuk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memastikan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bahwa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sejumlah</a:t>
              </a:r>
              <a:r>
                <a:rPr lang="en-US" sz="1200" dirty="0" smtClean="0"/>
                <a:t>    </a:t>
              </a:r>
              <a:r>
                <a:rPr lang="en-US" sz="1200" dirty="0" err="1" smtClean="0"/>
                <a:t>karyawan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dibutuh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dan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sesuai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dengan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persyaratan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keahlian</a:t>
              </a:r>
              <a:r>
                <a:rPr lang="en-US" sz="1200" dirty="0" smtClean="0"/>
                <a:t> yang </a:t>
              </a:r>
              <a:r>
                <a:rPr lang="en-US" sz="1200" dirty="0" err="1" smtClean="0"/>
                <a:t>telah</a:t>
              </a:r>
              <a:r>
                <a:rPr lang="en-US" sz="1200" dirty="0" smtClean="0"/>
                <a:t>        </a:t>
              </a:r>
              <a:r>
                <a:rPr lang="en-US" sz="1200" dirty="0" err="1" smtClean="0"/>
                <a:t>ditentukan</a:t>
              </a:r>
              <a:endParaRPr lang="en-US" sz="12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28372" y="1338988"/>
              <a:ext cx="6660055" cy="268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Perencanaan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SDM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449312" y="1132550"/>
            <a:ext cx="1776449" cy="2651672"/>
            <a:chOff x="2227884" y="1338988"/>
            <a:chExt cx="6344520" cy="1112027"/>
          </a:xfrm>
        </p:grpSpPr>
        <p:sp>
          <p:nvSpPr>
            <p:cNvPr id="16" name="TextBox 15"/>
            <p:cNvSpPr txBox="1"/>
            <p:nvPr/>
          </p:nvSpPr>
          <p:spPr>
            <a:xfrm>
              <a:off x="2411864" y="1792749"/>
              <a:ext cx="6160540" cy="658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sz="1200" dirty="0" smtClean="0"/>
                <a:t> </a:t>
              </a:r>
              <a:r>
                <a:rPr lang="en-US" sz="1200" dirty="0" err="1" smtClean="0"/>
                <a:t>Merekrut</a:t>
              </a:r>
              <a:r>
                <a:rPr lang="en-US" sz="1200" dirty="0" smtClean="0"/>
                <a:t> SDM yang </a:t>
              </a:r>
              <a:r>
                <a:rPr lang="en-US" sz="1200" dirty="0" err="1" smtClean="0"/>
                <a:t>diperlukan</a:t>
              </a:r>
              <a:endParaRPr lang="en-US" sz="1200" dirty="0" smtClean="0"/>
            </a:p>
            <a:p>
              <a:pPr>
                <a:buFont typeface="Arial" pitchFamily="34" charset="0"/>
                <a:buChar char="•"/>
              </a:pP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Menyeleksi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mengangkat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SDM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untuk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posisi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tertentu</a:t>
              </a:r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>
                <a:buFont typeface="Arial" pitchFamily="34" charset="0"/>
                <a:buChar char="•"/>
              </a:pP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Menyelenggarakan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proses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PHK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secara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baik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27884" y="1338988"/>
              <a:ext cx="6160540" cy="400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Pengangkatan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Pemberhentian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karyawan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723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28596" y="670961"/>
            <a:ext cx="2428892" cy="201775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HR</a:t>
            </a:r>
            <a:r>
              <a:rPr lang="en-US" altLang="ko-KR" dirty="0" smtClean="0">
                <a:solidFill>
                  <a:srgbClr val="E54632"/>
                </a:solidFill>
                <a:latin typeface="+mj-lt"/>
              </a:rPr>
              <a:t> </a:t>
            </a:r>
            <a:r>
              <a:rPr lang="en-US" altLang="ko-KR" dirty="0">
                <a:solidFill>
                  <a:srgbClr val="E54632"/>
                </a:solidFill>
                <a:latin typeface="+mj-lt"/>
              </a:rPr>
              <a:t/>
            </a:r>
            <a:br>
              <a:rPr lang="en-US" altLang="ko-KR" dirty="0">
                <a:solidFill>
                  <a:srgbClr val="E54632"/>
                </a:solidFill>
                <a:latin typeface="+mj-lt"/>
              </a:rPr>
            </a:br>
            <a:r>
              <a:rPr lang="en-US" altLang="ko-KR" dirty="0" smtClean="0">
                <a:solidFill>
                  <a:schemeClr val="accent1"/>
                </a:solidFill>
                <a:latin typeface="+mj-lt"/>
              </a:rPr>
              <a:t>Main </a:t>
            </a:r>
            <a:r>
              <a:rPr lang="en-US" altLang="ko-KR" dirty="0">
                <a:solidFill>
                  <a:schemeClr val="accent1"/>
                </a:solidFill>
                <a:latin typeface="+mj-lt"/>
              </a:rPr>
              <a:t/>
            </a:r>
            <a:br>
              <a:rPr lang="en-US" altLang="ko-KR" dirty="0">
                <a:solidFill>
                  <a:schemeClr val="accent1"/>
                </a:solidFill>
                <a:latin typeface="+mj-lt"/>
              </a:rPr>
            </a:b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Functions</a:t>
            </a:r>
            <a:endParaRPr lang="ko-KR" altLang="en-US" dirty="0">
              <a:latin typeface="+mj-lt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3274804" y="801339"/>
            <a:ext cx="3583211" cy="3530502"/>
            <a:chOff x="3274805" y="801339"/>
            <a:chExt cx="2593340" cy="3530502"/>
          </a:xfrm>
        </p:grpSpPr>
        <p:sp>
          <p:nvSpPr>
            <p:cNvPr id="5" name="Rectangle 4"/>
            <p:cNvSpPr/>
            <p:nvPr/>
          </p:nvSpPr>
          <p:spPr>
            <a:xfrm>
              <a:off x="3274805" y="801339"/>
              <a:ext cx="2593340" cy="3530502"/>
            </a:xfrm>
            <a:prstGeom prst="rect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466380" y="928382"/>
              <a:ext cx="2243304" cy="3276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7" name="Group 11"/>
          <p:cNvGrpSpPr/>
          <p:nvPr/>
        </p:nvGrpSpPr>
        <p:grpSpPr>
          <a:xfrm>
            <a:off x="3783168" y="1132551"/>
            <a:ext cx="2717657" cy="2336269"/>
            <a:chOff x="2227884" y="1338988"/>
            <a:chExt cx="6171301" cy="2040492"/>
          </a:xfrm>
        </p:grpSpPr>
        <p:sp>
          <p:nvSpPr>
            <p:cNvPr id="13" name="TextBox 12"/>
            <p:cNvSpPr txBox="1"/>
            <p:nvPr/>
          </p:nvSpPr>
          <p:spPr>
            <a:xfrm>
              <a:off x="2238645" y="1847256"/>
              <a:ext cx="6160540" cy="1532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 smtClean="0"/>
                <a:t>Upah</a:t>
              </a:r>
              <a:r>
                <a:rPr lang="en-US" sz="1200" dirty="0" smtClean="0"/>
                <a:t> : </a:t>
              </a:r>
              <a:r>
                <a:rPr lang="en-US" sz="1200" dirty="0" err="1" smtClean="0"/>
                <a:t>Uang</a:t>
              </a:r>
              <a:r>
                <a:rPr lang="en-US" sz="1200" dirty="0" smtClean="0"/>
                <a:t> yang </a:t>
              </a:r>
              <a:r>
                <a:rPr lang="en-US" sz="1200" dirty="0" err="1" smtClean="0"/>
                <a:t>diterima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seorang</a:t>
              </a:r>
              <a:r>
                <a:rPr lang="en-US" sz="1200" dirty="0" smtClean="0"/>
                <a:t>  </a:t>
              </a:r>
              <a:r>
                <a:rPr lang="en-US" sz="1200" dirty="0" err="1" smtClean="0"/>
                <a:t>karyawan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untuk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pekerjaannya</a:t>
              </a:r>
              <a:endParaRPr lang="en-US" sz="1200" dirty="0" smtClean="0"/>
            </a:p>
            <a:p>
              <a:endParaRPr lang="en-US" sz="1200" dirty="0" smtClean="0"/>
            </a:p>
            <a:p>
              <a:r>
                <a:rPr lang="en-US" sz="1200" dirty="0" err="1" smtClean="0"/>
                <a:t>Tunjangan</a:t>
              </a:r>
              <a:r>
                <a:rPr lang="en-US" sz="1200" dirty="0" smtClean="0"/>
                <a:t> : </a:t>
              </a:r>
              <a:r>
                <a:rPr lang="en-US" sz="1200" dirty="0" err="1" smtClean="0"/>
                <a:t>Tambahan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penghargaan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finansial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selain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gaji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pokok</a:t>
              </a:r>
              <a:endParaRPr lang="en-US" sz="1200" dirty="0" smtClean="0"/>
            </a:p>
            <a:p>
              <a:endParaRPr lang="en-US" sz="1200" dirty="0" smtClean="0"/>
            </a:p>
            <a:p>
              <a:r>
                <a:rPr lang="en-US" sz="1200" dirty="0" err="1" smtClean="0"/>
                <a:t>Penghargaan</a:t>
              </a:r>
              <a:r>
                <a:rPr lang="en-US" sz="1200" dirty="0" smtClean="0"/>
                <a:t> non </a:t>
              </a:r>
              <a:r>
                <a:rPr lang="en-US" sz="1200" dirty="0" err="1" smtClean="0"/>
                <a:t>finansial</a:t>
              </a:r>
              <a:r>
                <a:rPr lang="en-US" sz="1200" dirty="0" smtClean="0"/>
                <a:t> :              </a:t>
              </a:r>
              <a:r>
                <a:rPr lang="en-US" sz="1200" dirty="0" err="1" smtClean="0"/>
                <a:t>kepuasan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dan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kenyamanan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dalam</a:t>
              </a:r>
              <a:r>
                <a:rPr lang="en-US" sz="1200" dirty="0" smtClean="0"/>
                <a:t>    </a:t>
              </a:r>
              <a:r>
                <a:rPr lang="en-US" sz="1200" dirty="0" err="1" smtClean="0"/>
                <a:t>bekerja</a:t>
              </a:r>
              <a:r>
                <a:rPr lang="en-US" sz="1200" dirty="0" smtClean="0"/>
                <a:t> (</a:t>
              </a:r>
              <a:r>
                <a:rPr lang="en-US" sz="1200" dirty="0" err="1" smtClean="0"/>
                <a:t>jenjang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karir</a:t>
              </a:r>
              <a:r>
                <a:rPr lang="en-US" sz="1200" dirty="0" smtClean="0"/>
                <a:t>, training, K3)</a:t>
              </a:r>
              <a:endParaRPr lang="en-US" sz="12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27884" y="1338988"/>
              <a:ext cx="6160540" cy="456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Pengupahan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Tunjangan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723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ABB3D65B-7BA6-41F2-A1FB-17A69C0924B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8" name="Round Same Side Corner Rectangle 7"/>
          <p:cNvSpPr/>
          <p:nvPr/>
        </p:nvSpPr>
        <p:spPr>
          <a:xfrm rot="16200000">
            <a:off x="6044531" y="1560576"/>
            <a:ext cx="1249304" cy="49495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 dirty="0">
              <a:solidFill>
                <a:schemeClr val="bg1"/>
              </a:solidFill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4589529" y="3662344"/>
            <a:ext cx="4554408" cy="83823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The Challenges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31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 smtClean="0">
                <a:solidFill>
                  <a:schemeClr val="accent1"/>
                </a:solidFill>
              </a:rPr>
              <a:t>Today’s</a:t>
            </a: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Challenge</a:t>
            </a:r>
            <a:endParaRPr lang="ko-KR" altLang="en-US" dirty="0"/>
          </a:p>
        </p:txBody>
      </p:sp>
      <p:grpSp>
        <p:nvGrpSpPr>
          <p:cNvPr id="3" name="Group 7"/>
          <p:cNvGrpSpPr/>
          <p:nvPr/>
        </p:nvGrpSpPr>
        <p:grpSpPr>
          <a:xfrm>
            <a:off x="2500298" y="3657329"/>
            <a:ext cx="1920371" cy="923330"/>
            <a:chOff x="2113657" y="4283314"/>
            <a:chExt cx="2120136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2113657" y="4560313"/>
              <a:ext cx="21201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Managing benefits </a:t>
              </a:r>
            </a:p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plans and compensation and providing training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13659" y="4283314"/>
              <a:ext cx="2120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schemeClr val="bg1"/>
                  </a:solidFill>
                  <a:cs typeface="Arial" pitchFamily="34" charset="0"/>
                </a:rPr>
                <a:t>Cost Constraint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572000" y="3143254"/>
            <a:ext cx="18573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having to work with 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multiple generations at 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once can create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 challenges as different 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expectations and needs arise from multi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generational workforces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xmlns="" id="{40F35380-1B30-436E-B849-404AAC2517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9552" y="1082651"/>
            <a:ext cx="1944216" cy="1917727"/>
          </a:xfrm>
        </p:spPr>
      </p:sp>
      <p:sp>
        <p:nvSpPr>
          <p:cNvPr id="6" name="그림 개체 틀 5">
            <a:extLst>
              <a:ext uri="{FF2B5EF4-FFF2-40B4-BE49-F238E27FC236}">
                <a16:creationId xmlns:a16="http://schemas.microsoft.com/office/drawing/2014/main" xmlns="" id="{802EFC8A-EE1E-4776-B302-09F6CD08910D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xmlns="" id="{2B923D98-D097-4131-8212-CEAE2607FD9C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  <p:sp>
        <p:nvSpPr>
          <p:cNvPr id="18" name="그림 개체 틀 17">
            <a:extLst>
              <a:ext uri="{FF2B5EF4-FFF2-40B4-BE49-F238E27FC236}">
                <a16:creationId xmlns:a16="http://schemas.microsoft.com/office/drawing/2014/main" xmlns="" id="{634F0892-20E4-4C7F-B6D4-6C97165C8F68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568685" y="1089965"/>
            <a:ext cx="1944216" cy="2267603"/>
          </a:xfrm>
        </p:spPr>
      </p:sp>
      <p:sp>
        <p:nvSpPr>
          <p:cNvPr id="12" name="Rectangle 11"/>
          <p:cNvSpPr/>
          <p:nvPr/>
        </p:nvSpPr>
        <p:spPr>
          <a:xfrm>
            <a:off x="500034" y="3071816"/>
            <a:ext cx="2000264" cy="164307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7"/>
          <p:cNvGrpSpPr/>
          <p:nvPr/>
        </p:nvGrpSpPr>
        <p:grpSpPr>
          <a:xfrm>
            <a:off x="571472" y="3143254"/>
            <a:ext cx="1857388" cy="1440902"/>
            <a:chOff x="2113657" y="4283314"/>
            <a:chExt cx="2178635" cy="1440902"/>
          </a:xfrm>
        </p:grpSpPr>
        <p:sp>
          <p:nvSpPr>
            <p:cNvPr id="14" name="TextBox 13"/>
            <p:cNvSpPr txBox="1"/>
            <p:nvPr/>
          </p:nvSpPr>
          <p:spPr>
            <a:xfrm>
              <a:off x="2113657" y="4708553"/>
              <a:ext cx="21786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Employee stress and </a:t>
              </a:r>
            </a:p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lack of work-life balance are also greatly</a:t>
              </a:r>
            </a:p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 influenced by</a:t>
              </a:r>
            </a:p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 technology.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.       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13659" y="4283314"/>
              <a:ext cx="21201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schemeClr val="bg1"/>
                  </a:solidFill>
                  <a:cs typeface="Arial" pitchFamily="34" charset="0"/>
                </a:rPr>
                <a:t>Technology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357950" y="3929072"/>
            <a:ext cx="18075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  <a:cs typeface="Arial" pitchFamily="34" charset="0"/>
              </a:rPr>
              <a:t>Cost Constraint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72000" y="2714626"/>
            <a:ext cx="1920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  <a:cs typeface="Arial" pitchFamily="34" charset="0"/>
              </a:rPr>
              <a:t>Aging and changing </a:t>
            </a:r>
          </a:p>
          <a:p>
            <a:pPr algn="ctr"/>
            <a:r>
              <a:rPr lang="en-US" altLang="ko-KR" sz="1200" b="1" dirty="0" smtClean="0">
                <a:solidFill>
                  <a:schemeClr val="bg1"/>
                </a:solidFill>
                <a:cs typeface="Arial" pitchFamily="34" charset="0"/>
              </a:rPr>
              <a:t>Of workforce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572264" y="3429006"/>
            <a:ext cx="1928826" cy="121444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6572264" y="3500444"/>
            <a:ext cx="1920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  <a:cs typeface="Arial" pitchFamily="34" charset="0"/>
              </a:rPr>
              <a:t>Economic Changes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72264" y="3786196"/>
            <a:ext cx="1920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reductions and additions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 to the workforce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865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ABB3D65B-7BA6-41F2-A1FB-17A69C0924B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8" name="Round Same Side Corner Rectangle 7"/>
          <p:cNvSpPr/>
          <p:nvPr/>
        </p:nvSpPr>
        <p:spPr>
          <a:xfrm rot="16200000">
            <a:off x="6044531" y="1560576"/>
            <a:ext cx="1249304" cy="49495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 dirty="0">
              <a:solidFill>
                <a:schemeClr val="bg1"/>
              </a:solidFill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4589529" y="3662344"/>
            <a:ext cx="4554408" cy="83823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Any Questions?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31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dirty="0" smtClean="0">
                <a:solidFill>
                  <a:schemeClr val="accent1"/>
                </a:solidFill>
              </a:rPr>
              <a:t>Learning</a:t>
            </a:r>
            <a:r>
              <a:rPr lang="en-US" altLang="ko-KR" dirty="0" smtClean="0">
                <a:solidFill>
                  <a:srgbClr val="22AAE4"/>
                </a:solidFill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Outcome</a:t>
            </a:r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802348" y="1356141"/>
            <a:ext cx="914400" cy="914400"/>
            <a:chOff x="3802348" y="1197114"/>
            <a:chExt cx="914400" cy="914400"/>
          </a:xfrm>
        </p:grpSpPr>
        <p:sp>
          <p:nvSpPr>
            <p:cNvPr id="3" name="Diamond 2"/>
            <p:cNvSpPr/>
            <p:nvPr/>
          </p:nvSpPr>
          <p:spPr>
            <a:xfrm>
              <a:off x="3802348" y="1197114"/>
              <a:ext cx="914400" cy="914400"/>
            </a:xfrm>
            <a:prstGeom prst="diamond">
              <a:avLst/>
            </a:prstGeom>
            <a:noFill/>
            <a:ln w="508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66840" y="1392704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01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427253" y="1967765"/>
            <a:ext cx="914400" cy="914400"/>
            <a:chOff x="4427253" y="1808738"/>
            <a:chExt cx="914400" cy="914400"/>
          </a:xfrm>
        </p:grpSpPr>
        <p:sp>
          <p:nvSpPr>
            <p:cNvPr id="5" name="Diamond 4"/>
            <p:cNvSpPr/>
            <p:nvPr/>
          </p:nvSpPr>
          <p:spPr>
            <a:xfrm>
              <a:off x="4427253" y="1808738"/>
              <a:ext cx="914400" cy="914400"/>
            </a:xfrm>
            <a:prstGeom prst="diamond">
              <a:avLst/>
            </a:prstGeom>
            <a:noFill/>
            <a:ln w="508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91745" y="2004328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02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802348" y="2579389"/>
            <a:ext cx="914400" cy="914400"/>
            <a:chOff x="3802348" y="2420362"/>
            <a:chExt cx="914400" cy="914400"/>
          </a:xfrm>
        </p:grpSpPr>
        <p:sp>
          <p:nvSpPr>
            <p:cNvPr id="6" name="Diamond 5"/>
            <p:cNvSpPr/>
            <p:nvPr/>
          </p:nvSpPr>
          <p:spPr>
            <a:xfrm>
              <a:off x="3802348" y="2420362"/>
              <a:ext cx="914400" cy="914400"/>
            </a:xfrm>
            <a:prstGeom prst="diamond">
              <a:avLst/>
            </a:prstGeom>
            <a:noFill/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66840" y="261595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03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75617" y="1602777"/>
            <a:ext cx="2981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Understand the concept of HR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472" y="2819348"/>
            <a:ext cx="3085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Recognize the key challenges facing HR   professionals in the modern business       world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29256" y="2143122"/>
            <a:ext cx="2981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Identify the core functions and</a:t>
            </a:r>
          </a:p>
          <a:p>
            <a:r>
              <a:rPr lang="en-US" sz="1200" dirty="0" smtClean="0"/>
              <a:t> responsibilities of the HR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10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955479"/>
            <a:ext cx="9144000" cy="151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828381" y="3297304"/>
            <a:ext cx="5472608" cy="54207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altLang="ko-KR" dirty="0">
                <a:solidFill>
                  <a:schemeClr val="bg1"/>
                </a:solidFill>
                <a:latin typeface="+mj-lt"/>
              </a:rPr>
              <a:t>Thank you</a:t>
            </a:r>
            <a:endParaRPr lang="ko-KR" altLang="en-US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595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ABB3D65B-7BA6-41F2-A1FB-17A69C0924B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8" name="Round Same Side Corner Rectangle 7"/>
          <p:cNvSpPr/>
          <p:nvPr/>
        </p:nvSpPr>
        <p:spPr>
          <a:xfrm rot="16200000">
            <a:off x="6044531" y="1560576"/>
            <a:ext cx="1249304" cy="49495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 dirty="0">
              <a:solidFill>
                <a:schemeClr val="bg1"/>
              </a:solidFill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4589529" y="3662345"/>
            <a:ext cx="4554408" cy="53330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/>
              <a:t>SECTION BREAK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31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 descr="M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881703" y="843558"/>
            <a:ext cx="3380593" cy="216024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solidFill>
                  <a:schemeClr val="accent1"/>
                </a:solidFill>
              </a:rPr>
              <a:t>Portfolio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ko-KR" dirty="0"/>
              <a:t>Presentation</a:t>
            </a:r>
            <a:endParaRPr lang="ko-KR" alt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633547" y="3743482"/>
            <a:ext cx="1652437" cy="673514"/>
            <a:chOff x="2113657" y="4283314"/>
            <a:chExt cx="3647460" cy="673514"/>
          </a:xfrm>
        </p:grpSpPr>
        <p:sp>
          <p:nvSpPr>
            <p:cNvPr id="9" name="TextBox 8"/>
            <p:cNvSpPr txBox="1"/>
            <p:nvPr/>
          </p:nvSpPr>
          <p:spPr>
            <a:xfrm>
              <a:off x="2113657" y="4495163"/>
              <a:ext cx="3647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eri-desmarini-467b2935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13657" y="4283314"/>
              <a:ext cx="3647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Linkedin</a:t>
              </a:r>
              <a:r>
                <a:rPr lang="en-US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375588" y="3786196"/>
            <a:ext cx="1652437" cy="488848"/>
            <a:chOff x="2113657" y="4283314"/>
            <a:chExt cx="3647460" cy="488848"/>
          </a:xfrm>
        </p:grpSpPr>
        <p:sp>
          <p:nvSpPr>
            <p:cNvPr id="12" name="TextBox 11"/>
            <p:cNvSpPr txBox="1"/>
            <p:nvPr/>
          </p:nvSpPr>
          <p:spPr>
            <a:xfrm>
              <a:off x="2113657" y="4495163"/>
              <a:ext cx="3647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0813 7214 8518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HP / WA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4" name="Rounded Rectangle 7"/>
          <p:cNvSpPr/>
          <p:nvPr/>
        </p:nvSpPr>
        <p:spPr>
          <a:xfrm>
            <a:off x="3093794" y="3214692"/>
            <a:ext cx="216024" cy="373846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57752" y="3786196"/>
            <a:ext cx="3579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Current   : HRM of Beverly Hotel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Batam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Previous : HRM of :</a:t>
            </a:r>
          </a:p>
          <a:p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           -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Allium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Hotel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Batam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           - Swiss-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Belhotel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Harbour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Bay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Batam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           -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Novotel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Hotel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Batam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           -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Mercure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Hotel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Batam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     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27652" name="Picture 4" descr="439 Excellence Scholars Since - Postgraduate Icon Clipart - Full Size  Clipart (#986505) - PinClip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928676"/>
            <a:ext cx="500065" cy="371797"/>
          </a:xfrm>
          <a:prstGeom prst="rect">
            <a:avLst/>
          </a:prstGeom>
          <a:noFill/>
        </p:spPr>
      </p:pic>
      <p:grpSp>
        <p:nvGrpSpPr>
          <p:cNvPr id="18" name="Group 17"/>
          <p:cNvGrpSpPr/>
          <p:nvPr/>
        </p:nvGrpSpPr>
        <p:grpSpPr>
          <a:xfrm>
            <a:off x="642910" y="1500180"/>
            <a:ext cx="1652437" cy="858180"/>
            <a:chOff x="2113657" y="4283314"/>
            <a:chExt cx="3647460" cy="858180"/>
          </a:xfrm>
        </p:grpSpPr>
        <p:sp>
          <p:nvSpPr>
            <p:cNvPr id="19" name="TextBox 18"/>
            <p:cNvSpPr txBox="1"/>
            <p:nvPr/>
          </p:nvSpPr>
          <p:spPr>
            <a:xfrm>
              <a:off x="2113657" y="4495163"/>
              <a:ext cx="36474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University of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Padjadjaran</a:t>
              </a:r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Bandung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Graduated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21" name="Picture 4" descr="439 Excellence Scholars Since - Postgraduate Icon Clipart - Full Size  Clipart (#986505) - PinClipart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500958" y="928676"/>
            <a:ext cx="371797" cy="371797"/>
          </a:xfrm>
          <a:prstGeom prst="rect">
            <a:avLst/>
          </a:prstGeom>
          <a:noFill/>
        </p:spPr>
      </p:pic>
      <p:grpSp>
        <p:nvGrpSpPr>
          <p:cNvPr id="22" name="Group 21"/>
          <p:cNvGrpSpPr/>
          <p:nvPr/>
        </p:nvGrpSpPr>
        <p:grpSpPr>
          <a:xfrm>
            <a:off x="6858016" y="1500180"/>
            <a:ext cx="1857388" cy="1596844"/>
            <a:chOff x="2113657" y="4283314"/>
            <a:chExt cx="3647460" cy="1596844"/>
          </a:xfrm>
        </p:grpSpPr>
        <p:sp>
          <p:nvSpPr>
            <p:cNvPr id="23" name="TextBox 22"/>
            <p:cNvSpPr txBox="1"/>
            <p:nvPr/>
          </p:nvSpPr>
          <p:spPr>
            <a:xfrm>
              <a:off x="2113657" y="4495163"/>
              <a:ext cx="364746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AutoNum type="arabicPeriod"/>
              </a:pP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Hotel Auditor</a:t>
              </a:r>
            </a:p>
            <a:p>
              <a:pPr marL="228600" indent="-228600">
                <a:buAutoNum type="arabicPeriod"/>
              </a:pP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Hotel Manager</a:t>
              </a:r>
            </a:p>
            <a:p>
              <a:pPr marL="228600" indent="-228600">
                <a:buAutoNum type="arabicPeriod"/>
              </a:pP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HR Manager</a:t>
              </a:r>
            </a:p>
            <a:p>
              <a:pPr marL="228600" indent="-228600">
                <a:buAutoNum type="arabicPeriod"/>
              </a:pP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Work Place Assessor</a:t>
              </a:r>
            </a:p>
            <a:p>
              <a:pPr marL="228600" indent="-228600">
                <a:buAutoNum type="arabicPeriod"/>
              </a:pP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Halal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Auditor</a:t>
              </a:r>
            </a:p>
            <a:p>
              <a:pPr marL="228600" indent="-228600">
                <a:buAutoNum type="arabicPeriod"/>
              </a:pP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Etc….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Certification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25" name="Picture 4" descr="439 Excellence Scholars Since - Postgraduate Icon Clipart - Full Size  Clipart (#986505) - PinClipart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015236" y="3286130"/>
            <a:ext cx="428628" cy="428628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5643570" y="3357568"/>
            <a:ext cx="16524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Professional Career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27" name="Picture 4" descr="439 Excellence Scholars Since - Postgraduate Icon Clipart - Full Size  Clipart (#986505) - PinClipart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271245" y="3286130"/>
            <a:ext cx="371797" cy="3717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99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ABB3D65B-7BA6-41F2-A1FB-17A69C0924B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8" name="Round Same Side Corner Rectangle 7"/>
          <p:cNvSpPr/>
          <p:nvPr/>
        </p:nvSpPr>
        <p:spPr>
          <a:xfrm rot="16200000">
            <a:off x="6044531" y="1560576"/>
            <a:ext cx="1249304" cy="49495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 dirty="0">
              <a:solidFill>
                <a:schemeClr val="bg1"/>
              </a:solidFill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4589529" y="3662344"/>
            <a:ext cx="4554408" cy="83823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HR Development &amp;</a:t>
            </a:r>
          </a:p>
          <a:p>
            <a:r>
              <a:rPr lang="en-US" altLang="ko-KR" dirty="0" smtClean="0"/>
              <a:t>Concept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314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>
                <a:solidFill>
                  <a:schemeClr val="accent1"/>
                </a:solidFill>
              </a:rPr>
              <a:t>Riwayat</a:t>
            </a:r>
            <a:r>
              <a:rPr lang="en-US" altLang="ko-KR" dirty="0" smtClean="0">
                <a:solidFill>
                  <a:schemeClr val="accent1"/>
                </a:solidFill>
              </a:rPr>
              <a:t> </a:t>
            </a:r>
            <a:r>
              <a:rPr lang="en-US" altLang="ko-KR" dirty="0" err="1" smtClean="0">
                <a:solidFill>
                  <a:schemeClr val="accent1"/>
                </a:solidFill>
              </a:rPr>
              <a:t>Singkat</a:t>
            </a:r>
            <a:r>
              <a:rPr lang="en-US" altLang="ko-KR" dirty="0" smtClean="0"/>
              <a:t> MSDM</a:t>
            </a:r>
            <a:endParaRPr lang="ko-KR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2668050"/>
            <a:ext cx="9144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Diamond 3"/>
          <p:cNvSpPr/>
          <p:nvPr/>
        </p:nvSpPr>
        <p:spPr>
          <a:xfrm>
            <a:off x="6295222" y="2466373"/>
            <a:ext cx="436064" cy="436064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1220219" y="2569684"/>
            <a:ext cx="229442" cy="229442"/>
          </a:xfrm>
          <a:prstGeom prst="diamond">
            <a:avLst/>
          </a:prstGeom>
          <a:solidFill>
            <a:schemeClr val="bg1"/>
          </a:solidFill>
          <a:ln w="50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Diamond 12"/>
          <p:cNvSpPr/>
          <p:nvPr/>
        </p:nvSpPr>
        <p:spPr>
          <a:xfrm>
            <a:off x="2511118" y="2569684"/>
            <a:ext cx="229442" cy="229442"/>
          </a:xfrm>
          <a:prstGeom prst="diamond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Diamond 13"/>
          <p:cNvSpPr/>
          <p:nvPr/>
        </p:nvSpPr>
        <p:spPr>
          <a:xfrm>
            <a:off x="3806923" y="2569684"/>
            <a:ext cx="229442" cy="229442"/>
          </a:xfrm>
          <a:prstGeom prst="diamond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Diamond 14"/>
          <p:cNvSpPr/>
          <p:nvPr/>
        </p:nvSpPr>
        <p:spPr>
          <a:xfrm>
            <a:off x="5102728" y="2569684"/>
            <a:ext cx="229442" cy="229442"/>
          </a:xfrm>
          <a:prstGeom prst="diamond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Diamond 15"/>
          <p:cNvSpPr/>
          <p:nvPr/>
        </p:nvSpPr>
        <p:spPr>
          <a:xfrm>
            <a:off x="7694338" y="2569684"/>
            <a:ext cx="229442" cy="229442"/>
          </a:xfrm>
          <a:prstGeom prst="diamond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직사각형 113"/>
          <p:cNvSpPr>
            <a:spLocks noChangeArrowheads="1"/>
          </p:cNvSpPr>
          <p:nvPr/>
        </p:nvSpPr>
        <p:spPr bwMode="auto">
          <a:xfrm>
            <a:off x="1007065" y="3016075"/>
            <a:ext cx="655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charset="0"/>
              </a:rPr>
              <a:t>1800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93058" y="2011785"/>
            <a:ext cx="66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1900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88863" y="3016075"/>
            <a:ext cx="66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1929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84668" y="2011785"/>
            <a:ext cx="665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1960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80472" y="3016075"/>
            <a:ext cx="748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Abad 21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76278" y="2011785"/>
            <a:ext cx="881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Future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5" name="Group 23"/>
          <p:cNvGrpSpPr/>
          <p:nvPr/>
        </p:nvGrpSpPr>
        <p:grpSpPr>
          <a:xfrm>
            <a:off x="540000" y="1268388"/>
            <a:ext cx="1589881" cy="738664"/>
            <a:chOff x="1062658" y="3986014"/>
            <a:chExt cx="1728192" cy="738664"/>
          </a:xfrm>
        </p:grpSpPr>
        <p:sp>
          <p:nvSpPr>
            <p:cNvPr id="25" name="TextBox 24"/>
            <p:cNvSpPr txBox="1"/>
            <p:nvPr/>
          </p:nvSpPr>
          <p:spPr>
            <a:xfrm>
              <a:off x="1062658" y="3986014"/>
              <a:ext cx="172819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Pergerakan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Administrasi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Personel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62658" y="4236968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Group 29"/>
          <p:cNvGrpSpPr/>
          <p:nvPr/>
        </p:nvGrpSpPr>
        <p:grpSpPr>
          <a:xfrm>
            <a:off x="1830898" y="3016075"/>
            <a:ext cx="1589881" cy="1139453"/>
            <a:chOff x="1062658" y="3986014"/>
            <a:chExt cx="1728192" cy="1139453"/>
          </a:xfrm>
        </p:grpSpPr>
        <p:sp>
          <p:nvSpPr>
            <p:cNvPr id="31" name="TextBox 30"/>
            <p:cNvSpPr txBox="1"/>
            <p:nvPr/>
          </p:nvSpPr>
          <p:spPr>
            <a:xfrm>
              <a:off x="1062658" y="3986014"/>
              <a:ext cx="17281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National Cash Register Co.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62658" y="4479136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Pertama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kali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berdiri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Departemen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Personalia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" name="Group 32"/>
          <p:cNvGrpSpPr/>
          <p:nvPr/>
        </p:nvGrpSpPr>
        <p:grpSpPr>
          <a:xfrm>
            <a:off x="4537229" y="3016075"/>
            <a:ext cx="1589881" cy="1081951"/>
            <a:chOff x="1062658" y="3986014"/>
            <a:chExt cx="1728192" cy="1081951"/>
          </a:xfrm>
        </p:grpSpPr>
        <p:sp>
          <p:nvSpPr>
            <p:cNvPr id="34" name="TextBox 33"/>
            <p:cNvSpPr txBox="1"/>
            <p:nvPr/>
          </p:nvSpPr>
          <p:spPr>
            <a:xfrm>
              <a:off x="1062658" y="3986014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HR Movement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062658" y="4236968"/>
              <a:ext cx="17281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Program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peningkatan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upah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tunjangan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serta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produktifitas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Group 35"/>
          <p:cNvGrpSpPr/>
          <p:nvPr/>
        </p:nvGrpSpPr>
        <p:grpSpPr>
          <a:xfrm>
            <a:off x="3126703" y="1268388"/>
            <a:ext cx="1589881" cy="946172"/>
            <a:chOff x="1062658" y="3986014"/>
            <a:chExt cx="1728192" cy="946172"/>
          </a:xfrm>
        </p:grpSpPr>
        <p:sp>
          <p:nvSpPr>
            <p:cNvPr id="37" name="TextBox 36"/>
            <p:cNvSpPr txBox="1"/>
            <p:nvPr/>
          </p:nvSpPr>
          <p:spPr>
            <a:xfrm>
              <a:off x="1062658" y="3986014"/>
              <a:ext cx="17281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 pitchFamily="34" charset="0"/>
                </a:rPr>
                <a:t>Great Depression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62658" y="4470521"/>
              <a:ext cx="17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Program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sosial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dimulai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" name="Group 38"/>
          <p:cNvGrpSpPr/>
          <p:nvPr/>
        </p:nvGrpSpPr>
        <p:grpSpPr>
          <a:xfrm>
            <a:off x="5718313" y="1268388"/>
            <a:ext cx="1589881" cy="1092437"/>
            <a:chOff x="1062658" y="3986014"/>
            <a:chExt cx="1728192" cy="1092437"/>
          </a:xfrm>
        </p:grpSpPr>
        <p:sp>
          <p:nvSpPr>
            <p:cNvPr id="40" name="TextBox 39"/>
            <p:cNvSpPr txBox="1"/>
            <p:nvPr/>
          </p:nvSpPr>
          <p:spPr>
            <a:xfrm>
              <a:off x="1062658" y="3986014"/>
              <a:ext cx="17281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accent1"/>
                  </a:solidFill>
                  <a:cs typeface="Calibri" pitchFamily="34" charset="0"/>
                </a:rPr>
                <a:t>HR as Strategic Partner</a:t>
              </a:r>
              <a:endParaRPr lang="ko-KR" altLang="en-US" sz="1400" b="1" dirty="0">
                <a:solidFill>
                  <a:schemeClr val="accent1"/>
                </a:solidFill>
                <a:cs typeface="Calibri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62658" y="4432120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Mengaitkan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tujuan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individu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dengan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perusahaan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3673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74804" y="801338"/>
            <a:ext cx="5315151" cy="3627799"/>
          </a:xfrm>
          <a:prstGeom prst="rect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70961"/>
            <a:ext cx="2357454" cy="2017751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Definition</a:t>
            </a:r>
            <a:endParaRPr lang="ko-KR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3466379" y="928382"/>
            <a:ext cx="4932000" cy="327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571868" y="1000114"/>
            <a:ext cx="471490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Leonard Nadler -</a:t>
            </a:r>
            <a:r>
              <a:rPr lang="en-US" sz="1200" dirty="0" smtClean="0"/>
              <a:t> "Human resource development is a series of </a:t>
            </a:r>
          </a:p>
          <a:p>
            <a:r>
              <a:rPr lang="en-US" sz="1200" b="1" dirty="0" err="1" smtClean="0"/>
              <a:t>organised</a:t>
            </a:r>
            <a:r>
              <a:rPr lang="en-US" sz="1200" b="1" dirty="0" smtClean="0"/>
              <a:t> activities</a:t>
            </a:r>
            <a:r>
              <a:rPr lang="en-US" sz="1200" dirty="0" smtClean="0"/>
              <a:t>, conducted within a </a:t>
            </a:r>
            <a:r>
              <a:rPr lang="en-US" sz="1200" dirty="0" err="1" smtClean="0"/>
              <a:t>specialised</a:t>
            </a:r>
            <a:r>
              <a:rPr lang="en-US" sz="1200" dirty="0" smtClean="0"/>
              <a:t> time and </a:t>
            </a:r>
          </a:p>
          <a:p>
            <a:r>
              <a:rPr lang="en-US" sz="1200" dirty="0" smtClean="0"/>
              <a:t>designed to produce </a:t>
            </a:r>
            <a:r>
              <a:rPr lang="en-US" sz="1200" b="1" dirty="0" err="1" smtClean="0"/>
              <a:t>behavioural</a:t>
            </a:r>
            <a:r>
              <a:rPr lang="en-US" sz="1200" b="1" dirty="0" smtClean="0"/>
              <a:t> changes</a:t>
            </a:r>
            <a:r>
              <a:rPr lang="en-US" sz="1200" dirty="0" smtClean="0"/>
              <a:t>.”</a:t>
            </a:r>
          </a:p>
          <a:p>
            <a:endParaRPr lang="en-US" sz="1200" dirty="0" smtClean="0"/>
          </a:p>
          <a:p>
            <a:r>
              <a:rPr lang="en-US" sz="1200" b="1" dirty="0" err="1" smtClean="0"/>
              <a:t>Pigors</a:t>
            </a:r>
            <a:r>
              <a:rPr lang="en-US" sz="1200" b="1" dirty="0" smtClean="0"/>
              <a:t> and Myers </a:t>
            </a:r>
            <a:r>
              <a:rPr lang="en-US" sz="1200" dirty="0" smtClean="0"/>
              <a:t>– “It is basically a method of </a:t>
            </a:r>
            <a:r>
              <a:rPr lang="en-US" sz="1200" b="1" dirty="0" smtClean="0"/>
              <a:t>developing</a:t>
            </a:r>
          </a:p>
          <a:p>
            <a:r>
              <a:rPr lang="en-US" sz="1200" dirty="0" smtClean="0"/>
              <a:t>potentialities of employees so that they feel maximum satisfaction of their work and give their </a:t>
            </a:r>
            <a:r>
              <a:rPr lang="en-US" sz="1200" b="1" dirty="0" smtClean="0"/>
              <a:t>best efforts </a:t>
            </a:r>
            <a:r>
              <a:rPr lang="en-US" sz="1200" dirty="0" smtClean="0"/>
              <a:t>to the organization”</a:t>
            </a:r>
          </a:p>
          <a:p>
            <a:endParaRPr lang="en-US" sz="1200" dirty="0" smtClean="0"/>
          </a:p>
          <a:p>
            <a:r>
              <a:rPr lang="en-US" sz="1200" b="1" dirty="0" err="1" smtClean="0"/>
              <a:t>Melayu</a:t>
            </a:r>
            <a:r>
              <a:rPr lang="en-US" sz="1200" b="1" dirty="0" smtClean="0"/>
              <a:t> SP. </a:t>
            </a:r>
            <a:r>
              <a:rPr lang="en-US" sz="1200" b="1" dirty="0" err="1" smtClean="0"/>
              <a:t>Hasibuan</a:t>
            </a:r>
            <a:r>
              <a:rPr lang="en-US" sz="1200" b="1" dirty="0" smtClean="0"/>
              <a:t> </a:t>
            </a:r>
            <a:r>
              <a:rPr lang="en-US" sz="1200" dirty="0" smtClean="0"/>
              <a:t>– “</a:t>
            </a:r>
            <a:r>
              <a:rPr lang="en-US" sz="1200" b="1" dirty="0" err="1" smtClean="0"/>
              <a:t>ilmu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dan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seni</a:t>
            </a:r>
            <a:r>
              <a:rPr lang="en-US" sz="1200" b="1" dirty="0" smtClean="0"/>
              <a:t> </a:t>
            </a:r>
            <a:r>
              <a:rPr lang="en-US" sz="1200" dirty="0" err="1" smtClean="0"/>
              <a:t>mengatur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peran</a:t>
            </a:r>
            <a:r>
              <a:rPr lang="en-US" sz="1200" dirty="0" smtClean="0"/>
              <a:t>        </a:t>
            </a:r>
            <a:r>
              <a:rPr lang="en-US" sz="1200" dirty="0" err="1" smtClean="0"/>
              <a:t>hubungan</a:t>
            </a:r>
            <a:r>
              <a:rPr lang="en-US" sz="1200" dirty="0" smtClean="0"/>
              <a:t> </a:t>
            </a:r>
            <a:r>
              <a:rPr lang="en-US" sz="1200" dirty="0" err="1" smtClean="0"/>
              <a:t>kerja</a:t>
            </a:r>
            <a:r>
              <a:rPr lang="en-US" sz="1200" dirty="0" smtClean="0"/>
              <a:t> agar </a:t>
            </a:r>
            <a:r>
              <a:rPr lang="en-US" sz="1200" dirty="0" err="1" smtClean="0"/>
              <a:t>dapat</a:t>
            </a:r>
            <a:r>
              <a:rPr lang="en-US" sz="1200" dirty="0" smtClean="0"/>
              <a:t> </a:t>
            </a:r>
            <a:r>
              <a:rPr lang="en-US" sz="1200" dirty="0" err="1" smtClean="0"/>
              <a:t>secara</a:t>
            </a:r>
            <a:r>
              <a:rPr lang="en-US" sz="1200" dirty="0" smtClean="0"/>
              <a:t> </a:t>
            </a:r>
            <a:r>
              <a:rPr lang="en-US" sz="1200" b="1" dirty="0" err="1" smtClean="0"/>
              <a:t>efektif</a:t>
            </a:r>
            <a:r>
              <a:rPr lang="en-US" sz="1200" dirty="0" smtClean="0"/>
              <a:t> </a:t>
            </a:r>
            <a:r>
              <a:rPr lang="en-US" sz="1200" dirty="0" err="1" smtClean="0"/>
              <a:t>dalam</a:t>
            </a:r>
            <a:r>
              <a:rPr lang="en-US" sz="1200" dirty="0" smtClean="0"/>
              <a:t> </a:t>
            </a:r>
            <a:r>
              <a:rPr lang="en-US" sz="1200" dirty="0" err="1" smtClean="0"/>
              <a:t>rangka</a:t>
            </a:r>
            <a:r>
              <a:rPr lang="en-US" sz="1200" dirty="0" smtClean="0"/>
              <a:t> </a:t>
            </a:r>
            <a:r>
              <a:rPr lang="en-US" sz="1200" dirty="0" err="1" smtClean="0"/>
              <a:t>membantu</a:t>
            </a:r>
            <a:r>
              <a:rPr lang="en-US" sz="1200" dirty="0" smtClean="0"/>
              <a:t> </a:t>
            </a:r>
            <a:r>
              <a:rPr lang="en-US" sz="1200" dirty="0" err="1" smtClean="0"/>
              <a:t>mewujudkan</a:t>
            </a:r>
            <a:r>
              <a:rPr lang="en-US" sz="1200" dirty="0" smtClean="0"/>
              <a:t> </a:t>
            </a:r>
            <a:r>
              <a:rPr lang="en-US" sz="1200" b="1" dirty="0" err="1" smtClean="0"/>
              <a:t>tujuan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perusahaan</a:t>
            </a:r>
            <a:r>
              <a:rPr lang="en-US" sz="1200" dirty="0" smtClean="0"/>
              <a:t>, </a:t>
            </a:r>
            <a:r>
              <a:rPr lang="en-US" sz="1200" dirty="0" err="1" smtClean="0"/>
              <a:t>karyawan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masyarakat</a:t>
            </a:r>
            <a:r>
              <a:rPr lang="en-US" sz="1200" dirty="0" smtClean="0"/>
              <a:t>”</a:t>
            </a:r>
          </a:p>
          <a:p>
            <a:endParaRPr lang="en-US" sz="1200" dirty="0" smtClean="0"/>
          </a:p>
          <a:p>
            <a:r>
              <a:rPr lang="en-US" sz="1200" b="1" dirty="0" smtClean="0"/>
              <a:t>Mary Parker Follett </a:t>
            </a:r>
            <a:r>
              <a:rPr lang="en-US" sz="1200" dirty="0" smtClean="0"/>
              <a:t>– “</a:t>
            </a:r>
            <a:r>
              <a:rPr lang="en-US" sz="1200" b="1" dirty="0" err="1" smtClean="0"/>
              <a:t>suatu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seni</a:t>
            </a:r>
            <a:r>
              <a:rPr lang="en-US" sz="1200" dirty="0" smtClean="0"/>
              <a:t> </a:t>
            </a:r>
            <a:r>
              <a:rPr lang="en-US" sz="1200" dirty="0" err="1" smtClean="0"/>
              <a:t>untuk</a:t>
            </a:r>
            <a:r>
              <a:rPr lang="en-US" sz="1200" dirty="0" smtClean="0"/>
              <a:t> </a:t>
            </a:r>
            <a:r>
              <a:rPr lang="en-US" sz="1200" dirty="0" err="1" smtClean="0"/>
              <a:t>mencapai</a:t>
            </a:r>
            <a:r>
              <a:rPr lang="en-US" sz="1200" dirty="0" smtClean="0"/>
              <a:t> </a:t>
            </a:r>
            <a:r>
              <a:rPr lang="en-US" sz="1200" dirty="0" err="1" smtClean="0"/>
              <a:t>tujuan-tujuan</a:t>
            </a:r>
            <a:r>
              <a:rPr lang="en-US" sz="1200" dirty="0" smtClean="0"/>
              <a:t> </a:t>
            </a:r>
          </a:p>
          <a:p>
            <a:r>
              <a:rPr lang="en-US" sz="1200" dirty="0" err="1" smtClean="0"/>
              <a:t>organisasi</a:t>
            </a:r>
            <a:r>
              <a:rPr lang="en-US" sz="1200" dirty="0" smtClean="0"/>
              <a:t> </a:t>
            </a:r>
            <a:r>
              <a:rPr lang="en-US" sz="1200" dirty="0" err="1" smtClean="0"/>
              <a:t>melalui</a:t>
            </a:r>
            <a:r>
              <a:rPr lang="en-US" sz="1200" dirty="0" smtClean="0"/>
              <a:t> </a:t>
            </a:r>
            <a:r>
              <a:rPr lang="en-US" sz="1200" b="1" dirty="0" err="1" smtClean="0"/>
              <a:t>pengaturan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orang</a:t>
            </a:r>
            <a:r>
              <a:rPr lang="en-US" sz="1200" b="1" dirty="0" smtClean="0"/>
              <a:t> lain</a:t>
            </a:r>
            <a:r>
              <a:rPr lang="en-US" sz="1200" dirty="0" smtClean="0"/>
              <a:t> </a:t>
            </a:r>
            <a:r>
              <a:rPr lang="en-US" sz="1200" dirty="0" err="1" smtClean="0"/>
              <a:t>untuk</a:t>
            </a:r>
            <a:r>
              <a:rPr lang="en-US" sz="1200" dirty="0" smtClean="0"/>
              <a:t> </a:t>
            </a:r>
            <a:r>
              <a:rPr lang="en-US" sz="1200" dirty="0" err="1" smtClean="0"/>
              <a:t>melaksanakan</a:t>
            </a:r>
            <a:r>
              <a:rPr lang="en-US" sz="1200" dirty="0" smtClean="0"/>
              <a:t> </a:t>
            </a:r>
          </a:p>
          <a:p>
            <a:r>
              <a:rPr lang="en-US" sz="1200" dirty="0" err="1" smtClean="0"/>
              <a:t>berbagai</a:t>
            </a:r>
            <a:r>
              <a:rPr lang="en-US" sz="1200" dirty="0" smtClean="0"/>
              <a:t> </a:t>
            </a:r>
            <a:r>
              <a:rPr lang="en-US" sz="1200" dirty="0" err="1" smtClean="0"/>
              <a:t>pekerjaan</a:t>
            </a:r>
            <a:r>
              <a:rPr lang="en-US" sz="1200" dirty="0" smtClean="0"/>
              <a:t> yang </a:t>
            </a:r>
            <a:r>
              <a:rPr lang="en-US" sz="1200" dirty="0" err="1" smtClean="0"/>
              <a:t>diperlukan</a:t>
            </a:r>
            <a:r>
              <a:rPr lang="en-US" sz="1200" dirty="0" smtClean="0"/>
              <a:t>, </a:t>
            </a:r>
            <a:r>
              <a:rPr lang="en-US" sz="1200" dirty="0" err="1" smtClean="0"/>
              <a:t>atau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kata</a:t>
            </a:r>
            <a:r>
              <a:rPr lang="en-US" sz="1200" dirty="0" smtClean="0"/>
              <a:t> lain </a:t>
            </a:r>
            <a:r>
              <a:rPr lang="en-US" sz="1200" dirty="0" err="1" smtClean="0"/>
              <a:t>tidak</a:t>
            </a:r>
            <a:r>
              <a:rPr lang="en-US" sz="1200" dirty="0" smtClean="0"/>
              <a:t> </a:t>
            </a:r>
          </a:p>
          <a:p>
            <a:r>
              <a:rPr lang="en-US" sz="1200" dirty="0" err="1" smtClean="0"/>
              <a:t>melakukan</a:t>
            </a:r>
            <a:r>
              <a:rPr lang="en-US" sz="1200" dirty="0" smtClean="0"/>
              <a:t> </a:t>
            </a:r>
            <a:r>
              <a:rPr lang="en-US" sz="1200" dirty="0" err="1" smtClean="0"/>
              <a:t>pekerjaan-pekerjaan</a:t>
            </a:r>
            <a:r>
              <a:rPr lang="en-US" sz="1200" dirty="0" smtClean="0"/>
              <a:t> </a:t>
            </a:r>
            <a:r>
              <a:rPr lang="en-US" sz="1200" dirty="0" err="1" smtClean="0"/>
              <a:t>itu</a:t>
            </a:r>
            <a:r>
              <a:rPr lang="en-US" sz="1200" dirty="0" smtClean="0"/>
              <a:t> </a:t>
            </a:r>
            <a:r>
              <a:rPr lang="en-US" sz="1200" dirty="0" err="1" smtClean="0"/>
              <a:t>sendiri</a:t>
            </a:r>
            <a:r>
              <a:rPr lang="en-US" sz="1200" dirty="0" smtClean="0"/>
              <a:t>.</a:t>
            </a:r>
          </a:p>
          <a:p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267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xmlns="" id="{C688C8CE-BF36-49D8-95CC-6470575940ED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13" name="Rectangle 12"/>
          <p:cNvSpPr/>
          <p:nvPr/>
        </p:nvSpPr>
        <p:spPr>
          <a:xfrm>
            <a:off x="0" y="1439509"/>
            <a:ext cx="9144000" cy="2264482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1611796"/>
            <a:ext cx="9144000" cy="1919908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4" name="Text Placeholder 13"/>
          <p:cNvSpPr txBox="1">
            <a:spLocks/>
          </p:cNvSpPr>
          <p:nvPr/>
        </p:nvSpPr>
        <p:spPr>
          <a:xfrm>
            <a:off x="2305033" y="1780481"/>
            <a:ext cx="4529562" cy="57606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3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Pengertian</a:t>
            </a:r>
            <a:r>
              <a:rPr lang="en-US" altLang="ko-KR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MSDM</a:t>
            </a:r>
            <a:endParaRPr lang="ko-KR" altLang="en-U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1538" y="2475359"/>
            <a:ext cx="714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Pendekatan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strategic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koheren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untuk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mengelola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aset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paling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berharga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milik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organisasi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yaitu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orang-orang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bekerja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organisasi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baik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secara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individu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ataupun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kolektif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rangka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memberikan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sumbangan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untuk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mencapai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sasaran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organisasi</a:t>
            </a:r>
            <a:endParaRPr lang="en-US" altLang="ko-K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37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xmlns="" id="{C688C8CE-BF36-49D8-95CC-6470575940ED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13" name="Rectangle 12"/>
          <p:cNvSpPr/>
          <p:nvPr/>
        </p:nvSpPr>
        <p:spPr>
          <a:xfrm>
            <a:off x="0" y="1439509"/>
            <a:ext cx="9144000" cy="2264482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1611796"/>
            <a:ext cx="9144000" cy="1919908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4" name="Text Placeholder 13"/>
          <p:cNvSpPr txBox="1">
            <a:spLocks/>
          </p:cNvSpPr>
          <p:nvPr/>
        </p:nvSpPr>
        <p:spPr>
          <a:xfrm>
            <a:off x="2305033" y="1780481"/>
            <a:ext cx="4529562" cy="57606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3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Tujuan</a:t>
            </a:r>
            <a:r>
              <a:rPr lang="en-US" altLang="ko-KR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MSDM</a:t>
            </a:r>
            <a:endParaRPr lang="ko-KR" altLang="en-US" sz="3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1538" y="2475359"/>
            <a:ext cx="7143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Memastikan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keberhasilan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suatu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organisasi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melalui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manusia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altLang="ko-K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karyawan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altLang="ko-K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37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2906"/>
      </a:accent1>
      <a:accent2>
        <a:srgbClr val="FD2906"/>
      </a:accent2>
      <a:accent3>
        <a:srgbClr val="FD2906"/>
      </a:accent3>
      <a:accent4>
        <a:srgbClr val="FD2906"/>
      </a:accent4>
      <a:accent5>
        <a:srgbClr val="FD2906"/>
      </a:accent5>
      <a:accent6>
        <a:srgbClr val="FD2906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2906"/>
      </a:accent1>
      <a:accent2>
        <a:srgbClr val="FD2906"/>
      </a:accent2>
      <a:accent3>
        <a:srgbClr val="FD2906"/>
      </a:accent3>
      <a:accent4>
        <a:srgbClr val="FD2906"/>
      </a:accent4>
      <a:accent5>
        <a:srgbClr val="FD2906"/>
      </a:accent5>
      <a:accent6>
        <a:srgbClr val="FD2906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5463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2906"/>
      </a:accent1>
      <a:accent2>
        <a:srgbClr val="FD2906"/>
      </a:accent2>
      <a:accent3>
        <a:srgbClr val="FD2906"/>
      </a:accent3>
      <a:accent4>
        <a:srgbClr val="FD2906"/>
      </a:accent4>
      <a:accent5>
        <a:srgbClr val="FD2906"/>
      </a:accent5>
      <a:accent6>
        <a:srgbClr val="FD2906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</TotalTime>
  <Words>666</Words>
  <Application>Microsoft Office PowerPoint</Application>
  <PresentationFormat>On-screen Show (16:9)</PresentationFormat>
  <Paragraphs>152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Cover and End Slide Master</vt:lpstr>
      <vt:lpstr>Contents Slide Master</vt:lpstr>
      <vt:lpstr>Section Break Slide Master</vt:lpstr>
      <vt:lpstr>Slide 1</vt:lpstr>
      <vt:lpstr>Learning Outcome</vt:lpstr>
      <vt:lpstr>Slide 3</vt:lpstr>
      <vt:lpstr>Portfolio Presentation</vt:lpstr>
      <vt:lpstr>Slide 5</vt:lpstr>
      <vt:lpstr>Riwayat Singkat MSDM</vt:lpstr>
      <vt:lpstr>Definition</vt:lpstr>
      <vt:lpstr>Slide 8</vt:lpstr>
      <vt:lpstr>Slide 9</vt:lpstr>
      <vt:lpstr>Tujuan MSDM</vt:lpstr>
      <vt:lpstr>Tujuan MSDM</vt:lpstr>
      <vt:lpstr>Basic Concept</vt:lpstr>
      <vt:lpstr>Prinsip MSDM menurut Soetjipto (2006)</vt:lpstr>
      <vt:lpstr>Slide 14</vt:lpstr>
      <vt:lpstr>Slide 15</vt:lpstr>
      <vt:lpstr>Slide 16</vt:lpstr>
      <vt:lpstr>Slide 17</vt:lpstr>
      <vt:lpstr>Today’s Challenge</vt:lpstr>
      <vt:lpstr>Slide 19</vt:lpstr>
      <vt:lpstr>Slide 20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HP</cp:lastModifiedBy>
  <cp:revision>125</cp:revision>
  <dcterms:created xsi:type="dcterms:W3CDTF">2016-11-18T00:34:11Z</dcterms:created>
  <dcterms:modified xsi:type="dcterms:W3CDTF">2020-09-15T02:39:19Z</dcterms:modified>
</cp:coreProperties>
</file>