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89" r:id="rId5"/>
    <p:sldId id="286" r:id="rId6"/>
    <p:sldId id="270" r:id="rId7"/>
    <p:sldId id="273" r:id="rId8"/>
    <p:sldId id="287" r:id="rId9"/>
    <p:sldId id="293" r:id="rId10"/>
    <p:sldId id="294" r:id="rId11"/>
    <p:sldId id="271" r:id="rId12"/>
    <p:sldId id="295" r:id="rId13"/>
    <p:sldId id="296" r:id="rId14"/>
    <p:sldId id="297" r:id="rId15"/>
    <p:sldId id="298" r:id="rId16"/>
    <p:sldId id="299" r:id="rId17"/>
    <p:sldId id="28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1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0A2"/>
    <a:srgbClr val="40404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42E-4A67-ABB7-DD78A2E787C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2E-4A67-ABB7-DD78A2E787CE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42E-4A67-ABB7-DD78A2E787CE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42E-4A67-ABB7-DD78A2E787CE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15</c:v>
                </c:pt>
                <c:pt idx="2">
                  <c:v>10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42E-4A67-ABB7-DD78A2E787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"/>
        <c:holeSize val="71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42E-4A67-ABB7-DD78A2E787C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2E-4A67-ABB7-DD78A2E787CE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42E-4A67-ABB7-DD78A2E787CE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42E-4A67-ABB7-DD78A2E787CE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15</c:v>
                </c:pt>
                <c:pt idx="2">
                  <c:v>10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42E-4A67-ABB7-DD78A2E787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0.33138</cdr:x>
      <cdr:y>0.44415</cdr:y>
    </cdr:from>
    <cdr:to>
      <cdr:x>0.68345</cdr:x>
      <cdr:y>0.5638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D62320F2-6137-4E50-B858-3F91CE33EFD4}"/>
            </a:ext>
          </a:extLst>
        </cdr:cNvPr>
        <cdr:cNvSpPr/>
      </cdr:nvSpPr>
      <cdr:spPr>
        <a:xfrm xmlns:a="http://schemas.openxmlformats.org/drawingml/2006/main">
          <a:off x="2369894" y="1918558"/>
          <a:ext cx="2517913" cy="516835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pPr algn="ctr"/>
          <a:r>
            <a:rPr lang="en-ID" sz="2800" dirty="0">
              <a:solidFill>
                <a:schemeClr val="accent2">
                  <a:lumMod val="50000"/>
                </a:schemeClr>
              </a:solidFill>
            </a:rPr>
            <a:t>PENGADAAN </a:t>
          </a:r>
          <a:endParaRPr lang="en-US" sz="2800" dirty="0">
            <a:solidFill>
              <a:schemeClr val="accent2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0.80604</cdr:x>
      <cdr:y>0.42564</cdr:y>
    </cdr:from>
    <cdr:to>
      <cdr:x>0.94195</cdr:x>
      <cdr:y>0.42564</cdr:y>
    </cdr:to>
    <cdr:cxnSp macro="">
      <cdr:nvCxnSpPr>
        <cdr:cNvPr id="3" name="Straight Connector 2" descr="White line">
          <a:extLst xmlns:a="http://schemas.openxmlformats.org/drawingml/2006/main">
            <a:ext uri="{FF2B5EF4-FFF2-40B4-BE49-F238E27FC236}">
              <a16:creationId xmlns:a16="http://schemas.microsoft.com/office/drawing/2014/main" id="{1EC67F4A-791B-465C-A6D0-425D45D4BDC4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>
          <a:off x="5764539" y="1838584"/>
          <a:ext cx="972000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0.32624</cdr:x>
      <cdr:y>0.32088</cdr:y>
    </cdr:from>
    <cdr:to>
      <cdr:x>0.67832</cdr:x>
      <cdr:y>0.67912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D62320F2-6137-4E50-B858-3F91CE33EFD4}"/>
            </a:ext>
          </a:extLst>
        </cdr:cNvPr>
        <cdr:cNvSpPr/>
      </cdr:nvSpPr>
      <cdr:spPr>
        <a:xfrm xmlns:a="http://schemas.openxmlformats.org/drawingml/2006/main">
          <a:off x="2333184" y="1386077"/>
          <a:ext cx="2517913" cy="1547431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pPr algn="ctr"/>
          <a:r>
            <a:rPr lang="en-ID" sz="2800" dirty="0" err="1"/>
            <a:t>Penarikan</a:t>
          </a:r>
          <a:r>
            <a:rPr lang="en-ID" sz="2800" dirty="0"/>
            <a:t> </a:t>
          </a:r>
          <a:r>
            <a:rPr lang="en-ID" sz="2800" dirty="0" err="1"/>
            <a:t>atau</a:t>
          </a:r>
          <a:r>
            <a:rPr lang="en-ID" sz="2800" dirty="0"/>
            <a:t> Recruitment</a:t>
          </a:r>
          <a:r>
            <a:rPr lang="en-ID" sz="2800" dirty="0">
              <a:solidFill>
                <a:schemeClr val="accent2">
                  <a:lumMod val="50000"/>
                </a:schemeClr>
              </a:solidFill>
            </a:rPr>
            <a:t> </a:t>
          </a:r>
          <a:endParaRPr lang="en-US" sz="2800" dirty="0">
            <a:solidFill>
              <a:schemeClr val="accent2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0.78447</cdr:x>
      <cdr:y>0.24735</cdr:y>
    </cdr:from>
    <cdr:to>
      <cdr:x>0.92038</cdr:x>
      <cdr:y>0.24735</cdr:y>
    </cdr:to>
    <cdr:cxnSp macro="">
      <cdr:nvCxnSpPr>
        <cdr:cNvPr id="3" name="Straight Connector 2" descr="White line">
          <a:extLst xmlns:a="http://schemas.openxmlformats.org/drawingml/2006/main">
            <a:ext uri="{FF2B5EF4-FFF2-40B4-BE49-F238E27FC236}">
              <a16:creationId xmlns:a16="http://schemas.microsoft.com/office/drawing/2014/main" id="{1EC67F4A-791B-465C-A6D0-425D45D4BDC4}"/>
            </a:ext>
          </a:extLst>
        </cdr:cNvPr>
        <cdr:cNvCxnSpPr>
          <a:cxnSpLocks xmlns:a="http://schemas.openxmlformats.org/drawingml/2006/main"/>
        </cdr:cNvCxnSpPr>
      </cdr:nvCxnSpPr>
      <cdr:spPr>
        <a:xfrm xmlns:a="http://schemas.openxmlformats.org/drawingml/2006/main">
          <a:off x="5610283" y="1068462"/>
          <a:ext cx="972000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2F7A84F-E231-42BE-A9F8-B5131853C8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B813BC-9E49-4ABB-A3C3-CEE0885B02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BDBEE-1FDA-4F57-947F-5759FA6ABC55}" type="datetimeFigureOut">
              <a:rPr lang="en-US" smtClean="0"/>
              <a:t>5/13/2020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ADFF29-9BE4-4CDF-A198-BBEE303F0EB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D4AFC6-5A97-4417-A16A-485E5801A6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A8C659-3DDB-48CB-A056-6A658A161B7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767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6A9CD-5E57-4C86-B862-09CA519924BA}" type="datetimeFigureOut">
              <a:rPr lang="en-US" smtClean="0"/>
              <a:t>5/13/2020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004F4-F240-48F9-8AE1-486585C7F00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881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8534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77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744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089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317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17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064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783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71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37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370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D165-49B0-44FF-A267-367F5A6EE3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39514"/>
            <a:ext cx="9144000" cy="2128049"/>
          </a:xfrm>
        </p:spPr>
        <p:txBody>
          <a:bodyPr anchor="b"/>
          <a:lstStyle>
            <a:lvl1pPr algn="ctr">
              <a:lnSpc>
                <a:spcPct val="125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B52800-74D6-4A78-AC9B-8E737A1A3B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1162"/>
            <a:ext cx="9144000" cy="882001"/>
          </a:xfrm>
          <a:solidFill>
            <a:schemeClr val="accent2">
              <a:alpha val="90000"/>
            </a:schemeClr>
          </a:solidFill>
        </p:spPr>
        <p:txBody>
          <a:bodyPr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1" kern="1200" spc="65" dirty="0">
                <a:solidFill>
                  <a:schemeClr val="accent1"/>
                </a:solidFill>
                <a:latin typeface="+mn-lt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8ED5-AEFE-4443-9040-726EF6690995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8950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7202246-9B90-4CE1-AAF1-3328E51AE0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43DF42B-5E6A-409A-A205-0B59AE5FBD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530301" y="1690689"/>
            <a:ext cx="3148965" cy="192243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C7A202D-9C81-48E9-AC0B-E4DDE20AE14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888689" y="1702826"/>
            <a:ext cx="3148965" cy="192243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0EB58-EF7E-435A-8B07-B5BCF3AF1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76098-6FA1-470A-BEF4-E4B0AC75E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47ABC-6745-43B6-8A64-6E191BD65C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37076" y="1702826"/>
            <a:ext cx="3148965" cy="192243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57DE0-C032-4FCC-9006-09C2C328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D216-73DE-4B96-8E1B-BB64D86142BB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C776CB-2819-4488-9012-A6EA22079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70506441-775A-4D93-ADE3-695C86D6699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530301" y="3849456"/>
            <a:ext cx="3148965" cy="192243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FA00A08C-FA2D-44B5-9451-63F193A3E7B3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4888689" y="3849456"/>
            <a:ext cx="3148965" cy="192243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A8F9540-8D26-4ADA-88E6-B9A742232C2D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1337076" y="3849456"/>
            <a:ext cx="3148965" cy="1922438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3D7801BA-80A8-4F2C-90C8-155E6210A85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47634" y="1679576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0" name="Picture Placeholder 28">
            <a:extLst>
              <a:ext uri="{FF2B5EF4-FFF2-40B4-BE49-F238E27FC236}">
                <a16:creationId xmlns:a16="http://schemas.microsoft.com/office/drawing/2014/main" id="{99C7ED62-8CE2-417B-9E03-DB47D419110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499246" y="1679576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1" name="Picture Placeholder 28">
            <a:extLst>
              <a:ext uri="{FF2B5EF4-FFF2-40B4-BE49-F238E27FC236}">
                <a16:creationId xmlns:a16="http://schemas.microsoft.com/office/drawing/2014/main" id="{96383197-4013-4D5E-BF47-64BD2386A4D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26282" y="1679576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2" name="Picture Placeholder 28">
            <a:extLst>
              <a:ext uri="{FF2B5EF4-FFF2-40B4-BE49-F238E27FC236}">
                <a16:creationId xmlns:a16="http://schemas.microsoft.com/office/drawing/2014/main" id="{B2568099-B430-4F70-A248-1840860FFEE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634" y="3792079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3" name="Picture Placeholder 28">
            <a:extLst>
              <a:ext uri="{FF2B5EF4-FFF2-40B4-BE49-F238E27FC236}">
                <a16:creationId xmlns:a16="http://schemas.microsoft.com/office/drawing/2014/main" id="{82A0F640-3653-4074-BEAA-B09FF6E0B39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499246" y="3792079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4" name="Picture Placeholder 28">
            <a:extLst>
              <a:ext uri="{FF2B5EF4-FFF2-40B4-BE49-F238E27FC236}">
                <a16:creationId xmlns:a16="http://schemas.microsoft.com/office/drawing/2014/main" id="{1723BD4F-261F-418F-B763-09039D2CA7B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126282" y="3792079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710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B74348DE-EC54-4C62-948C-0B2BF90455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115389"/>
            <a:ext cx="12188825" cy="374261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2A53E879-94A1-4659-9069-ED0D6F03014D}"/>
              </a:ext>
            </a:extLst>
          </p:cNvPr>
          <p:cNvSpPr/>
          <p:nvPr userDrawn="1"/>
        </p:nvSpPr>
        <p:spPr>
          <a:xfrm>
            <a:off x="2400" y="1999821"/>
            <a:ext cx="12189600" cy="1115568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F43C73-1D0F-45F9-A7E4-E9D24EAF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88E76-F6AB-4621-A9A6-20A81C5A3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859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313FB9-6D6C-4F61-9E7A-76E686D06C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434047"/>
            <a:ext cx="5157787" cy="275561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93A737-E48B-4909-BE04-F55B581032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859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F9958C-DB5F-444E-ACE8-73F5E0CA67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434047"/>
            <a:ext cx="5183188" cy="275561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D097D1-3052-4C1F-B573-CA25FFF6C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CD8C-7FEF-4E71-8EB9-D3BA6E2E3E9E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607AC3-2220-4DDA-A22A-C404538FE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D8DEB3-F122-4B42-9E12-F61189B8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75339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with Capt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29F16048-FF4E-41B1-B3D4-0FB210A70DF2}"/>
              </a:ext>
            </a:extLst>
          </p:cNvPr>
          <p:cNvSpPr/>
          <p:nvPr userDrawn="1"/>
        </p:nvSpPr>
        <p:spPr>
          <a:xfrm>
            <a:off x="5294630" y="0"/>
            <a:ext cx="6897370" cy="6858000"/>
          </a:xfrm>
          <a:custGeom>
            <a:avLst/>
            <a:gdLst/>
            <a:ahLst/>
            <a:cxnLst/>
            <a:rect l="l" t="t" r="r" b="b"/>
            <a:pathLst>
              <a:path w="6897370" h="6858000">
                <a:moveTo>
                  <a:pt x="0" y="6858000"/>
                </a:moveTo>
                <a:lnTo>
                  <a:pt x="6896900" y="6858000"/>
                </a:lnTo>
                <a:lnTo>
                  <a:pt x="68969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noProof="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8AB8B54-69CD-4C57-8DBB-02A0E09851DD}"/>
              </a:ext>
            </a:extLst>
          </p:cNvPr>
          <p:cNvSpPr/>
          <p:nvPr userDrawn="1"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90E0AA-5363-4861-AB6B-0E4D34D74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17362"/>
            <a:ext cx="3932237" cy="130211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9774D-36EB-4201-B1AC-922DD2E06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94251" y="1192697"/>
            <a:ext cx="4057961" cy="143123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D1E234-1CB2-41A0-B40D-7E7F160C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634D-0427-413D-A0D0-098959D06FEF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D472E-6334-4051-B4D9-6361A819F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2384B9-6290-4070-B7D1-A105B27F0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9337951D-6DB6-4713-9200-E8513CDEB6B3}"/>
              </a:ext>
            </a:extLst>
          </p:cNvPr>
          <p:cNvSpPr/>
          <p:nvPr userDrawn="1"/>
        </p:nvSpPr>
        <p:spPr>
          <a:xfrm>
            <a:off x="0" y="2430411"/>
            <a:ext cx="3625850" cy="3438525"/>
          </a:xfrm>
          <a:custGeom>
            <a:avLst/>
            <a:gdLst/>
            <a:ahLst/>
            <a:cxnLst/>
            <a:rect l="l" t="t" r="r" b="b"/>
            <a:pathLst>
              <a:path w="3625850" h="3438525">
                <a:moveTo>
                  <a:pt x="0" y="3438486"/>
                </a:moveTo>
                <a:lnTo>
                  <a:pt x="3625596" y="3438486"/>
                </a:lnTo>
                <a:lnTo>
                  <a:pt x="3625596" y="0"/>
                </a:lnTo>
                <a:lnTo>
                  <a:pt x="0" y="0"/>
                </a:lnTo>
                <a:lnTo>
                  <a:pt x="0" y="343848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44B7CE-2038-4CCA-AA8A-D03DE5FD95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2781223"/>
            <a:ext cx="6040800" cy="273690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2" name="Picture Placeholder 28">
            <a:extLst>
              <a:ext uri="{FF2B5EF4-FFF2-40B4-BE49-F238E27FC236}">
                <a16:creationId xmlns:a16="http://schemas.microsoft.com/office/drawing/2014/main" id="{2EB2F967-97B6-4CA8-B3E7-5FF7CA2BDD8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586106" y="1188012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3" name="Picture Placeholder 28">
            <a:extLst>
              <a:ext uri="{FF2B5EF4-FFF2-40B4-BE49-F238E27FC236}">
                <a16:creationId xmlns:a16="http://schemas.microsoft.com/office/drawing/2014/main" id="{5E78E133-FE09-456A-8463-9EFAC6ADE26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586106" y="2878015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F0C3496-EA4B-43E5-9704-968F80A8552C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7294250" y="2880357"/>
            <a:ext cx="4057961" cy="143123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5" name="Picture Placeholder 28">
            <a:extLst>
              <a:ext uri="{FF2B5EF4-FFF2-40B4-BE49-F238E27FC236}">
                <a16:creationId xmlns:a16="http://schemas.microsoft.com/office/drawing/2014/main" id="{13414E14-9FEB-40F8-AE6E-319637A8F1C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586106" y="4568018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EC97C88-8B4C-4665-845B-95CE8F237779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7294250" y="4568018"/>
            <a:ext cx="4057961" cy="143123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4386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11141-A77D-4E0E-8CAF-4CD3B2799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EFDE0-5A54-402A-B0C3-6BC0BB739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825AD-4585-4E37-A076-3D0070C93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2561F-7E45-400C-8758-912CDFE9410A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064AD-EDC3-4B13-8CD6-49EB60099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0FD1E-16F6-49B1-A938-8CE601ED7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25465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FA988-92AD-48D7-890A-AA0540961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999FA-A189-41DB-9CFC-D1356C5343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D83DC-20E7-4B71-9794-36FC33B1B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24BC7-4CDB-41D7-81AF-9CE8473FF4B8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E7D103-1290-4592-B37C-19C9C9DBE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55B1B-4A5C-42C7-99A5-B8217736F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3320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0EB58-EF7E-435A-8B07-B5BCF3AF1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76098-6FA1-470A-BEF4-E4B0AC75E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47ABC-6745-43B6-8A64-6E191BD65C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87105-2538-4216-9A7E-445FA092F9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57DE0-C032-4FCC-9006-09C2C328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D216-73DE-4B96-8E1B-BB64D86142BB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C776CB-2819-4488-9012-A6EA22079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25036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43C73-1D0F-45F9-A7E4-E9D24EAF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88E76-F6AB-4621-A9A6-20A81C5A3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313FB9-6D6C-4F61-9E7A-76E686D06C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93A737-E48B-4909-BE04-F55B581032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F9958C-DB5F-444E-ACE8-73F5E0CA67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D097D1-3052-4C1F-B573-CA25FFF6C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CD8C-7FEF-4E71-8EB9-D3BA6E2E3E9E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607AC3-2220-4DDA-A22A-C404538FE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D8DEB3-F122-4B42-9E12-F61189B8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32769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89EF5-3FD9-4423-A9E8-B67B4E90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0D7191-31B4-440E-A4E9-F412FA558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4379E-9B58-41EA-B928-5B1C8436A60E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C85CB6-0880-4BF0-8E98-291E70C71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4A5E74-F26F-4C7A-BED1-6EE66C0B3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91903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5C546-684A-45B9-8890-66DC55DF7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0A371-51FE-4D99-BD87-6A650FCE519D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43EBDF-D696-42F7-B962-56F5FEE12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89D77E-1675-4F9D-9113-B274CB0E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4602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E9C90-06AB-49B5-9970-F5791DE93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B0071-932D-4CA0-92FB-A6E75AC85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C8D9F5-8B70-4BDD-9CB5-BBF87CF553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9DE91-7A80-4682-9D32-2CD41DEF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F8CFF-A1C0-4B6C-AA8D-BE72CB14468D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9E2482-2E7D-4868-95A7-4A55B40FE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E84CF-C3E5-4475-84C7-21CBAC064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62625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0E0AA-5363-4861-AB6B-0E4D34D74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44B7CE-2038-4CCA-AA8A-D03DE5FD95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9774D-36EB-4201-B1AC-922DD2E06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D1E234-1CB2-41A0-B40D-7E7F160C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634D-0427-413D-A0D0-098959D06FEF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D472E-6334-4051-B4D9-6361A819F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2384B9-6290-4070-B7D1-A105B27F0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67443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EC732-0DE2-456B-92A1-84321C9BD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16A5B-B156-4DC3-B18E-14F3E59A64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B0252E-67CD-4B33-849F-7B1449CF27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17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591E0-5367-4F2F-9C30-2087D79A846D}" type="datetime1">
              <a:rPr lang="en-US" noProof="0" smtClean="0"/>
              <a:t>5/13/2020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20AD2-E3F8-48CB-8B72-B0945DF53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1749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A5F3BCF-F6FD-4DFF-B0B4-9892C9389344}"/>
              </a:ext>
            </a:extLst>
          </p:cNvPr>
          <p:cNvSpPr/>
          <p:nvPr userDrawn="1"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DEFFD-817B-43EC-86F0-34DEA2BA5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8844" y="6174902"/>
            <a:ext cx="357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i="1">
                <a:solidFill>
                  <a:schemeClr val="tx2"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6410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rofessionals collaborating at a table over a laptop">
            <a:extLst>
              <a:ext uri="{FF2B5EF4-FFF2-40B4-BE49-F238E27FC236}">
                <a16:creationId xmlns:a16="http://schemas.microsoft.com/office/drawing/2014/main" id="{1E745F20-F130-4708-BD5A-1A4FF4BE4D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9460" cy="6858000"/>
          </a:xfrm>
          <a:prstGeom prst="rect">
            <a:avLst/>
          </a:prstGeom>
        </p:spPr>
      </p:pic>
      <p:sp>
        <p:nvSpPr>
          <p:cNvPr id="4" name="object 3" descr="People with documents">
            <a:extLst>
              <a:ext uri="{FF2B5EF4-FFF2-40B4-BE49-F238E27FC236}">
                <a16:creationId xmlns:a16="http://schemas.microsoft.com/office/drawing/2014/main" id="{0CA2E80D-F3EC-4A5F-8E65-56FEA206EE0F}"/>
              </a:ext>
            </a:extLst>
          </p:cNvPr>
          <p:cNvSpPr/>
          <p:nvPr/>
        </p:nvSpPr>
        <p:spPr bwMode="ltGray">
          <a:xfrm>
            <a:off x="2540" y="0"/>
            <a:ext cx="1218946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B6C91D-4B22-49F1-9A0B-ABEB9E1F5A26}"/>
              </a:ext>
            </a:extLst>
          </p:cNvPr>
          <p:cNvSpPr>
            <a:spLocks noGrp="1"/>
          </p:cNvSpPr>
          <p:nvPr>
            <p:ph type="ctrTitle"/>
          </p:nvPr>
        </p:nvSpPr>
        <p:spPr bwMode="ltGray"/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5000" dirty="0">
                <a:solidFill>
                  <a:schemeClr val="bg1"/>
                </a:solidFill>
              </a:rPr>
              <a:t>PENGADAAN</a:t>
            </a:r>
            <a:br>
              <a:rPr lang="en-US" sz="5000" dirty="0">
                <a:solidFill>
                  <a:schemeClr val="bg1"/>
                </a:solidFill>
              </a:rPr>
            </a:br>
            <a:r>
              <a:rPr lang="en-US" sz="5000" dirty="0"/>
              <a:t>SUMBER DAYA MANUSIA</a:t>
            </a:r>
            <a:endParaRPr lang="en-US" sz="5000" dirty="0">
              <a:solidFill>
                <a:schemeClr val="bg1"/>
              </a:solidFill>
            </a:endParaRPr>
          </a:p>
        </p:txBody>
      </p:sp>
      <p:sp>
        <p:nvSpPr>
          <p:cNvPr id="6" name="object 7" descr="Beige rectangle">
            <a:extLst>
              <a:ext uri="{FF2B5EF4-FFF2-40B4-BE49-F238E27FC236}">
                <a16:creationId xmlns:a16="http://schemas.microsoft.com/office/drawing/2014/main" id="{B36975AA-C62E-46BE-9382-E2CF56FDF817}"/>
              </a:ext>
            </a:extLst>
          </p:cNvPr>
          <p:cNvSpPr/>
          <p:nvPr/>
        </p:nvSpPr>
        <p:spPr bwMode="white">
          <a:xfrm>
            <a:off x="4044000" y="3229869"/>
            <a:ext cx="4104000" cy="0"/>
          </a:xfrm>
          <a:custGeom>
            <a:avLst/>
            <a:gdLst/>
            <a:ahLst/>
            <a:cxnLst/>
            <a:rect l="l" t="t" r="r" b="b"/>
            <a:pathLst>
              <a:path w="3935729">
                <a:moveTo>
                  <a:pt x="0" y="0"/>
                </a:moveTo>
                <a:lnTo>
                  <a:pt x="3935349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556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5B371-F992-4547-B936-23F16F44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444" y="417362"/>
            <a:ext cx="3932237" cy="1302111"/>
          </a:xfrm>
        </p:spPr>
        <p:txBody>
          <a:bodyPr/>
          <a:lstStyle/>
          <a:p>
            <a:r>
              <a:rPr lang="en-ID" dirty="0" err="1"/>
              <a:t>Penentuan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karyawan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B07B54-E3ED-4BBF-91BB-9F611C440199}"/>
              </a:ext>
            </a:extLst>
          </p:cNvPr>
          <p:cNvSpPr>
            <a:spLocks noGrp="1"/>
          </p:cNvSpPr>
          <p:nvPr>
            <p:ph type="body" sz="half" idx="2"/>
          </p:nvPr>
        </p:nvSpPr>
        <p:spPr bwMode="ltGray">
          <a:xfrm>
            <a:off x="7055714" y="1755100"/>
            <a:ext cx="4531709" cy="165983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425"/>
              </a:spcBef>
            </a:pPr>
            <a:r>
              <a:rPr lang="en-ID" sz="2000" dirty="0" err="1"/>
              <a:t>Metode</a:t>
            </a:r>
            <a:r>
              <a:rPr lang="en-ID" sz="2000" dirty="0"/>
              <a:t> non </a:t>
            </a:r>
            <a:r>
              <a:rPr lang="en-ID" sz="2000" dirty="0" err="1"/>
              <a:t>ilmiah</a:t>
            </a:r>
            <a:r>
              <a:rPr lang="en-ID" sz="2000" dirty="0"/>
              <a:t> </a:t>
            </a:r>
            <a:r>
              <a:rPr lang="en-ID" sz="2000" dirty="0" err="1"/>
              <a:t>Jumlah</a:t>
            </a:r>
            <a:r>
              <a:rPr lang="en-ID" sz="2000" dirty="0"/>
              <a:t> </a:t>
            </a:r>
            <a:r>
              <a:rPr lang="en-ID" sz="2000" dirty="0" err="1"/>
              <a:t>karyawan</a:t>
            </a:r>
            <a:r>
              <a:rPr lang="en-ID" sz="2000" dirty="0"/>
              <a:t> yang </a:t>
            </a:r>
            <a:r>
              <a:rPr lang="en-ID" sz="2000" dirty="0" err="1"/>
              <a:t>dibutuhkan</a:t>
            </a:r>
            <a:r>
              <a:rPr lang="en-ID" sz="2000" dirty="0"/>
              <a:t> </a:t>
            </a:r>
            <a:r>
              <a:rPr lang="en-ID" sz="2000" dirty="0" err="1"/>
              <a:t>hanya</a:t>
            </a:r>
            <a:r>
              <a:rPr lang="en-ID" sz="2000" dirty="0"/>
              <a:t> </a:t>
            </a:r>
            <a:r>
              <a:rPr lang="en-ID" sz="2000" dirty="0" err="1"/>
              <a:t>berdasarkan</a:t>
            </a:r>
            <a:r>
              <a:rPr lang="en-ID" sz="2000" dirty="0"/>
              <a:t> </a:t>
            </a:r>
            <a:r>
              <a:rPr lang="en-ID" sz="2000" dirty="0" err="1"/>
              <a:t>atas</a:t>
            </a:r>
            <a:r>
              <a:rPr lang="en-ID" sz="2000" dirty="0"/>
              <a:t> </a:t>
            </a:r>
            <a:r>
              <a:rPr lang="en-ID" sz="2000" dirty="0" err="1"/>
              <a:t>perkiraan</a:t>
            </a:r>
            <a:r>
              <a:rPr lang="en-ID" sz="2000" dirty="0"/>
              <a:t> </a:t>
            </a:r>
            <a:r>
              <a:rPr lang="en-ID" sz="2000" dirty="0" err="1"/>
              <a:t>saja</a:t>
            </a:r>
            <a:r>
              <a:rPr lang="en-ID" sz="2000" dirty="0"/>
              <a:t> </a:t>
            </a:r>
            <a:r>
              <a:rPr lang="en-ID" sz="2000" dirty="0" err="1"/>
              <a:t>bukan</a:t>
            </a:r>
            <a:r>
              <a:rPr lang="en-ID" sz="2000" dirty="0"/>
              <a:t> </a:t>
            </a:r>
            <a:r>
              <a:rPr lang="en-ID" sz="2000" dirty="0" err="1"/>
              <a:t>atas</a:t>
            </a:r>
            <a:r>
              <a:rPr lang="en-ID" sz="2000" dirty="0"/>
              <a:t> </a:t>
            </a:r>
            <a:r>
              <a:rPr lang="en-ID" sz="2000" dirty="0" err="1"/>
              <a:t>perhitungan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cermat</a:t>
            </a:r>
            <a:r>
              <a:rPr lang="en-ID" sz="2000" dirty="0"/>
              <a:t> </a:t>
            </a:r>
            <a:endParaRPr lang="en-US" sz="2000" i="1" spc="-15" dirty="0">
              <a:solidFill>
                <a:schemeClr val="bg2">
                  <a:lumMod val="20000"/>
                  <a:lumOff val="80000"/>
                </a:schemeClr>
              </a:solidFill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C89DD8-AB5B-4556-B381-45F1AC070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Picture Placeholder 6" descr="Two men look at laptop">
            <a:extLst>
              <a:ext uri="{FF2B5EF4-FFF2-40B4-BE49-F238E27FC236}">
                <a16:creationId xmlns:a16="http://schemas.microsoft.com/office/drawing/2014/main" id="{2CD8DFC9-E679-43B6-94BA-67756E397A1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2" y="2781223"/>
            <a:ext cx="6024983" cy="2736901"/>
          </a:xfrm>
        </p:spPr>
      </p:pic>
      <p:pic>
        <p:nvPicPr>
          <p:cNvPr id="15" name="Picture Placeholder 14" descr="Check icon">
            <a:extLst>
              <a:ext uri="{FF2B5EF4-FFF2-40B4-BE49-F238E27FC236}">
                <a16:creationId xmlns:a16="http://schemas.microsoft.com/office/drawing/2014/main" id="{2BB6FD49-92B0-4DC9-AC1D-17947DECCCB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481239" y="1713834"/>
            <a:ext cx="576000" cy="576000"/>
          </a:xfrm>
        </p:spPr>
      </p:pic>
      <p:pic>
        <p:nvPicPr>
          <p:cNvPr id="17" name="Picture Placeholder 16" descr="Check icon">
            <a:extLst>
              <a:ext uri="{FF2B5EF4-FFF2-40B4-BE49-F238E27FC236}">
                <a16:creationId xmlns:a16="http://schemas.microsoft.com/office/drawing/2014/main" id="{B35AF671-FB05-4C5C-AD79-E7C03FDFC8C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481239" y="3861672"/>
            <a:ext cx="576000" cy="576001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D93562-F631-4ADB-AB50-4D5ECF40F8A1}"/>
              </a:ext>
            </a:extLst>
          </p:cNvPr>
          <p:cNvSpPr>
            <a:spLocks noGrp="1"/>
          </p:cNvSpPr>
          <p:nvPr>
            <p:ph type="body" sz="half" idx="23"/>
          </p:nvPr>
        </p:nvSpPr>
        <p:spPr bwMode="ltGray">
          <a:xfrm>
            <a:off x="7055713" y="3955044"/>
            <a:ext cx="4531709" cy="143123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425"/>
              </a:spcBef>
            </a:pPr>
            <a:r>
              <a:rPr lang="en-ID" sz="2000" dirty="0" err="1"/>
              <a:t>Metode</a:t>
            </a:r>
            <a:r>
              <a:rPr lang="en-ID" sz="2000" dirty="0"/>
              <a:t> </a:t>
            </a:r>
            <a:r>
              <a:rPr lang="en-ID" sz="2000" dirty="0" err="1"/>
              <a:t>Ilmiah</a:t>
            </a:r>
            <a:r>
              <a:rPr lang="en-ID" sz="2000" dirty="0"/>
              <a:t> </a:t>
            </a:r>
            <a:r>
              <a:rPr lang="en-ID" sz="2000" dirty="0" err="1"/>
              <a:t>Jumlah</a:t>
            </a:r>
            <a:r>
              <a:rPr lang="en-ID" sz="2000" dirty="0"/>
              <a:t> </a:t>
            </a:r>
            <a:r>
              <a:rPr lang="en-ID" sz="2000" dirty="0" err="1"/>
              <a:t>karyawan</a:t>
            </a:r>
            <a:r>
              <a:rPr lang="en-ID" sz="2000" dirty="0"/>
              <a:t> yang </a:t>
            </a:r>
            <a:r>
              <a:rPr lang="en-ID" sz="2000" dirty="0" err="1"/>
              <a:t>diterima</a:t>
            </a:r>
            <a:r>
              <a:rPr lang="en-ID" sz="2000" dirty="0"/>
              <a:t> </a:t>
            </a:r>
            <a:r>
              <a:rPr lang="en-ID" sz="2000" dirty="0" err="1"/>
              <a:t>berdasarkan</a:t>
            </a:r>
            <a:r>
              <a:rPr lang="en-ID" sz="2000" dirty="0"/>
              <a:t> </a:t>
            </a:r>
            <a:r>
              <a:rPr lang="en-ID" sz="2000" dirty="0" err="1"/>
              <a:t>atas</a:t>
            </a:r>
            <a:r>
              <a:rPr lang="en-ID" sz="2000" dirty="0"/>
              <a:t> </a:t>
            </a:r>
            <a:r>
              <a:rPr lang="en-ID" sz="2000" dirty="0" err="1"/>
              <a:t>perhitungan</a:t>
            </a:r>
            <a:r>
              <a:rPr lang="en-ID" sz="2000" dirty="0"/>
              <a:t> dan </a:t>
            </a:r>
            <a:r>
              <a:rPr lang="en-ID" sz="2000" dirty="0" err="1"/>
              <a:t>analisis</a:t>
            </a:r>
            <a:r>
              <a:rPr lang="en-ID" sz="2000" dirty="0"/>
              <a:t> </a:t>
            </a:r>
            <a:r>
              <a:rPr lang="en-ID" sz="2000" dirty="0" err="1"/>
              <a:t>beban</a:t>
            </a:r>
            <a:r>
              <a:rPr lang="en-ID" sz="2000" dirty="0"/>
              <a:t> </a:t>
            </a:r>
            <a:r>
              <a:rPr lang="en-ID" sz="2000" dirty="0" err="1"/>
              <a:t>kerja</a:t>
            </a:r>
            <a:r>
              <a:rPr lang="en-ID" sz="2000" dirty="0"/>
              <a:t> </a:t>
            </a:r>
            <a:endParaRPr lang="en-US" sz="2000" i="1" spc="-15" dirty="0">
              <a:solidFill>
                <a:schemeClr val="bg2">
                  <a:lumMod val="20000"/>
                  <a:lumOff val="80000"/>
                </a:schemeClr>
              </a:solidFill>
              <a:cs typeface="Arial"/>
            </a:endParaRPr>
          </a:p>
        </p:txBody>
      </p:sp>
      <p:sp>
        <p:nvSpPr>
          <p:cNvPr id="8" name="object 13" descr="Beige rectangle">
            <a:extLst>
              <a:ext uri="{FF2B5EF4-FFF2-40B4-BE49-F238E27FC236}">
                <a16:creationId xmlns:a16="http://schemas.microsoft.com/office/drawing/2014/main" id="{DFB86A96-0959-48CB-911E-06E243290C23}"/>
              </a:ext>
            </a:extLst>
          </p:cNvPr>
          <p:cNvSpPr/>
          <p:nvPr/>
        </p:nvSpPr>
        <p:spPr>
          <a:xfrm>
            <a:off x="919594" y="1786728"/>
            <a:ext cx="3096000" cy="0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792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E5982-107D-40E7-B2C6-9DFED3D70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26" y="2777944"/>
            <a:ext cx="3487832" cy="1302111"/>
          </a:xfrm>
        </p:spPr>
        <p:txBody>
          <a:bodyPr/>
          <a:lstStyle/>
          <a:p>
            <a:r>
              <a:rPr lang="en-ID" dirty="0"/>
              <a:t>Langkah – </a:t>
            </a:r>
            <a:r>
              <a:rPr lang="en-ID" dirty="0" err="1"/>
              <a:t>langkah</a:t>
            </a:r>
            <a:r>
              <a:rPr lang="en-ID" dirty="0"/>
              <a:t> </a:t>
            </a:r>
            <a:r>
              <a:rPr lang="en-ID" dirty="0" err="1"/>
              <a:t>seleksi</a:t>
            </a:r>
            <a:r>
              <a:rPr lang="en-ID" dirty="0"/>
              <a:t> 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12906C-07CC-435A-8E16-B94651E547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98435" y="1192697"/>
            <a:ext cx="5653777" cy="4664764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en-ID" sz="3200" dirty="0" err="1"/>
              <a:t>Seleksi</a:t>
            </a:r>
            <a:r>
              <a:rPr lang="en-ID" sz="3200" dirty="0"/>
              <a:t> </a:t>
            </a:r>
            <a:r>
              <a:rPr lang="en-ID" sz="3200" dirty="0" err="1"/>
              <a:t>surat</a:t>
            </a:r>
            <a:r>
              <a:rPr lang="en-ID" sz="3200" dirty="0"/>
              <a:t> </a:t>
            </a:r>
            <a:r>
              <a:rPr lang="en-ID" sz="3200" dirty="0" err="1"/>
              <a:t>lamaran</a:t>
            </a:r>
            <a:endParaRPr lang="en-ID" sz="3200" dirty="0"/>
          </a:p>
          <a:p>
            <a:pPr marL="514350" indent="-514350">
              <a:buAutoNum type="arabicPeriod"/>
            </a:pPr>
            <a:r>
              <a:rPr lang="en-ID" sz="3200" dirty="0" err="1"/>
              <a:t>Pengisian</a:t>
            </a:r>
            <a:r>
              <a:rPr lang="en-ID" sz="3200" dirty="0"/>
              <a:t> </a:t>
            </a:r>
            <a:r>
              <a:rPr lang="en-ID" sz="3200" dirty="0" err="1"/>
              <a:t>blanko</a:t>
            </a:r>
            <a:r>
              <a:rPr lang="en-ID" sz="3200" dirty="0"/>
              <a:t> </a:t>
            </a:r>
            <a:r>
              <a:rPr lang="en-ID" sz="3200" dirty="0" err="1"/>
              <a:t>lamaran</a:t>
            </a:r>
            <a:endParaRPr lang="en-ID" sz="3200" dirty="0"/>
          </a:p>
          <a:p>
            <a:pPr marL="514350" indent="-514350">
              <a:buAutoNum type="arabicPeriod"/>
            </a:pPr>
            <a:r>
              <a:rPr lang="en-ID" sz="3200" dirty="0" err="1"/>
              <a:t>Pemeriksaan</a:t>
            </a:r>
            <a:r>
              <a:rPr lang="en-ID" sz="3200" dirty="0"/>
              <a:t> </a:t>
            </a:r>
            <a:r>
              <a:rPr lang="en-ID" sz="3200" dirty="0" err="1"/>
              <a:t>referensi</a:t>
            </a:r>
            <a:endParaRPr lang="en-ID" sz="3200" dirty="0"/>
          </a:p>
          <a:p>
            <a:pPr marL="514350" indent="-514350">
              <a:buAutoNum type="arabicPeriod"/>
            </a:pPr>
            <a:r>
              <a:rPr lang="en-ID" sz="3200" dirty="0" err="1"/>
              <a:t>Wawancara</a:t>
            </a:r>
            <a:r>
              <a:rPr lang="en-ID" sz="3200" dirty="0"/>
              <a:t> </a:t>
            </a:r>
            <a:r>
              <a:rPr lang="en-ID" sz="3200" dirty="0" err="1"/>
              <a:t>pendahuluan</a:t>
            </a:r>
            <a:endParaRPr lang="en-ID" sz="3200" dirty="0"/>
          </a:p>
          <a:p>
            <a:pPr marL="514350" indent="-514350">
              <a:buAutoNum type="arabicPeriod"/>
            </a:pPr>
            <a:r>
              <a:rPr lang="en-ID" sz="3200" dirty="0" err="1"/>
              <a:t>Tes</a:t>
            </a:r>
            <a:r>
              <a:rPr lang="en-ID" sz="3200" dirty="0"/>
              <a:t> </a:t>
            </a:r>
            <a:r>
              <a:rPr lang="en-ID" sz="3200" dirty="0" err="1"/>
              <a:t>penerimaan</a:t>
            </a:r>
            <a:r>
              <a:rPr lang="en-ID" sz="3200" dirty="0"/>
              <a:t> : </a:t>
            </a:r>
            <a:r>
              <a:rPr lang="en-ID" sz="3000" dirty="0"/>
              <a:t>(</a:t>
            </a:r>
            <a:r>
              <a:rPr lang="en-ID" sz="3000" dirty="0" err="1"/>
              <a:t>tes</a:t>
            </a:r>
            <a:r>
              <a:rPr lang="en-ID" sz="3000" dirty="0"/>
              <a:t> </a:t>
            </a:r>
            <a:r>
              <a:rPr lang="en-ID" sz="3000" dirty="0" err="1"/>
              <a:t>adm</a:t>
            </a:r>
            <a:r>
              <a:rPr lang="en-ID" sz="3000" dirty="0"/>
              <a:t> - </a:t>
            </a:r>
            <a:r>
              <a:rPr lang="en-ID" sz="3000" dirty="0" err="1"/>
              <a:t>tes</a:t>
            </a:r>
            <a:r>
              <a:rPr lang="en-ID" sz="3000" dirty="0"/>
              <a:t> </a:t>
            </a:r>
            <a:r>
              <a:rPr lang="en-ID" sz="3000" dirty="0" err="1"/>
              <a:t>psikologi</a:t>
            </a:r>
            <a:r>
              <a:rPr lang="en-ID" sz="3000" dirty="0"/>
              <a:t> – </a:t>
            </a:r>
            <a:r>
              <a:rPr lang="en-ID" sz="3000" dirty="0" err="1"/>
              <a:t>tes</a:t>
            </a:r>
            <a:r>
              <a:rPr lang="en-ID" sz="3000" dirty="0"/>
              <a:t> Kesehatan)</a:t>
            </a:r>
          </a:p>
          <a:p>
            <a:pPr marL="514350" indent="-514350">
              <a:buAutoNum type="arabicPeriod"/>
            </a:pPr>
            <a:r>
              <a:rPr lang="en-ID" sz="3200" dirty="0" err="1"/>
              <a:t>Wawancara</a:t>
            </a:r>
            <a:r>
              <a:rPr lang="en-ID" sz="3200" dirty="0"/>
              <a:t> </a:t>
            </a:r>
            <a:r>
              <a:rPr lang="en-ID" sz="3200" dirty="0" err="1"/>
              <a:t>akhir</a:t>
            </a:r>
            <a:endParaRPr lang="en-ID" sz="3200" dirty="0"/>
          </a:p>
          <a:p>
            <a:pPr marL="514350" indent="-514350">
              <a:buAutoNum type="arabicPeriod"/>
            </a:pPr>
            <a:r>
              <a:rPr lang="en-ID" sz="3200" dirty="0" err="1"/>
              <a:t>Memutuskna</a:t>
            </a:r>
            <a:r>
              <a:rPr lang="en-ID" sz="3200" dirty="0"/>
              <a:t> </a:t>
            </a:r>
            <a:r>
              <a:rPr lang="en-ID" sz="3200" dirty="0" err="1"/>
              <a:t>diterima</a:t>
            </a:r>
            <a:r>
              <a:rPr lang="en-ID" sz="3200" dirty="0"/>
              <a:t> dan </a:t>
            </a:r>
            <a:r>
              <a:rPr lang="en-ID" sz="3200" dirty="0" err="1"/>
              <a:t>ditolak</a:t>
            </a:r>
            <a:r>
              <a:rPr lang="en-ID" sz="32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A0DB1-C954-4DF0-8A81-4FFF42D01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11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07755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E5982-107D-40E7-B2C6-9DFED3D70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26" y="2777944"/>
            <a:ext cx="3487832" cy="1302111"/>
          </a:xfrm>
        </p:spPr>
        <p:txBody>
          <a:bodyPr/>
          <a:lstStyle/>
          <a:p>
            <a:r>
              <a:rPr lang="en-ID" dirty="0"/>
              <a:t>Dasar </a:t>
            </a:r>
            <a:r>
              <a:rPr lang="en-ID" dirty="0" err="1"/>
              <a:t>dalam</a:t>
            </a:r>
            <a:r>
              <a:rPr lang="en-ID" dirty="0"/>
              <a:t> proses </a:t>
            </a:r>
            <a:r>
              <a:rPr lang="en-ID" dirty="0" err="1"/>
              <a:t>Seleksi</a:t>
            </a:r>
            <a:r>
              <a:rPr lang="en-ID" dirty="0"/>
              <a:t> 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12906C-07CC-435A-8E16-B94651E547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98435" y="1192697"/>
            <a:ext cx="5653777" cy="466476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en-ID" sz="3200" dirty="0" err="1"/>
              <a:t>Keahlian</a:t>
            </a:r>
            <a:r>
              <a:rPr lang="en-ID" sz="3200" dirty="0"/>
              <a:t> </a:t>
            </a:r>
          </a:p>
          <a:p>
            <a:pPr marL="514350" indent="-514350">
              <a:buAutoNum type="arabicPeriod"/>
            </a:pPr>
            <a:r>
              <a:rPr lang="en-ID" sz="3200" dirty="0" err="1"/>
              <a:t>Pengalaman</a:t>
            </a:r>
            <a:r>
              <a:rPr lang="en-ID" sz="3200" dirty="0"/>
              <a:t> </a:t>
            </a:r>
          </a:p>
          <a:p>
            <a:pPr marL="514350" indent="-514350">
              <a:buAutoNum type="arabicPeriod"/>
            </a:pPr>
            <a:r>
              <a:rPr lang="en-ID" sz="3200" dirty="0" err="1"/>
              <a:t>Umur</a:t>
            </a:r>
            <a:r>
              <a:rPr lang="en-ID" sz="3200" dirty="0"/>
              <a:t> </a:t>
            </a:r>
          </a:p>
          <a:p>
            <a:pPr marL="514350" indent="-514350">
              <a:buAutoNum type="arabicPeriod"/>
            </a:pPr>
            <a:r>
              <a:rPr lang="en-ID" sz="3200" dirty="0" err="1"/>
              <a:t>Jenis</a:t>
            </a:r>
            <a:r>
              <a:rPr lang="en-ID" sz="3200" dirty="0"/>
              <a:t> </a:t>
            </a:r>
            <a:r>
              <a:rPr lang="en-ID" sz="3200" dirty="0" err="1"/>
              <a:t>Kelamin</a:t>
            </a:r>
            <a:r>
              <a:rPr lang="en-ID" sz="3200" dirty="0"/>
              <a:t> </a:t>
            </a:r>
          </a:p>
          <a:p>
            <a:pPr marL="514350" indent="-514350">
              <a:buAutoNum type="arabicPeriod"/>
            </a:pPr>
            <a:r>
              <a:rPr lang="en-ID" sz="3200" dirty="0"/>
              <a:t>Pendidikan </a:t>
            </a:r>
          </a:p>
          <a:p>
            <a:pPr marL="514350" indent="-514350">
              <a:buAutoNum type="arabicPeriod"/>
            </a:pPr>
            <a:r>
              <a:rPr lang="en-ID" sz="3200" dirty="0" err="1"/>
              <a:t>Keadaan</a:t>
            </a:r>
            <a:r>
              <a:rPr lang="en-ID" sz="3200" dirty="0"/>
              <a:t> </a:t>
            </a:r>
            <a:r>
              <a:rPr lang="en-ID" sz="3200" dirty="0" err="1"/>
              <a:t>fisik</a:t>
            </a:r>
            <a:endParaRPr lang="en-ID" sz="3200" dirty="0"/>
          </a:p>
          <a:p>
            <a:pPr marL="514350" indent="-514350">
              <a:buAutoNum type="arabicPeriod"/>
            </a:pPr>
            <a:r>
              <a:rPr lang="en-ID" sz="3200" dirty="0" err="1"/>
              <a:t>Tampang</a:t>
            </a:r>
            <a:r>
              <a:rPr lang="en-ID" sz="3200" dirty="0"/>
              <a:t> </a:t>
            </a:r>
          </a:p>
          <a:p>
            <a:pPr marL="514350" indent="-514350">
              <a:buAutoNum type="arabicPeriod"/>
            </a:pPr>
            <a:r>
              <a:rPr lang="en-ID" sz="3200" dirty="0" err="1"/>
              <a:t>Bakat</a:t>
            </a:r>
            <a:r>
              <a:rPr lang="en-ID" sz="3200" dirty="0"/>
              <a:t> </a:t>
            </a:r>
          </a:p>
          <a:p>
            <a:pPr marL="514350" indent="-514350">
              <a:buAutoNum type="arabicPeriod"/>
            </a:pPr>
            <a:r>
              <a:rPr lang="en-ID" sz="3200" dirty="0" err="1"/>
              <a:t>Temperamen</a:t>
            </a:r>
            <a:r>
              <a:rPr lang="en-ID" sz="3200" dirty="0"/>
              <a:t> (Endogen, </a:t>
            </a:r>
            <a:r>
              <a:rPr lang="en-ID" sz="3200" dirty="0" err="1"/>
              <a:t>Pemarah</a:t>
            </a:r>
            <a:r>
              <a:rPr lang="en-ID" sz="3200" dirty="0"/>
              <a:t>, </a:t>
            </a:r>
            <a:r>
              <a:rPr lang="en-ID" sz="3200" dirty="0" err="1"/>
              <a:t>periang</a:t>
            </a:r>
            <a:r>
              <a:rPr lang="en-ID" sz="3200" dirty="0"/>
              <a:t> </a:t>
            </a:r>
            <a:r>
              <a:rPr lang="en-ID" sz="3200" dirty="0" err="1"/>
              <a:t>dll</a:t>
            </a:r>
            <a:r>
              <a:rPr lang="en-ID" sz="3200" dirty="0"/>
              <a:t> )</a:t>
            </a:r>
          </a:p>
          <a:p>
            <a:pPr marL="514350" indent="-514350">
              <a:buAutoNum type="arabicPeriod"/>
            </a:pPr>
            <a:r>
              <a:rPr lang="en-ID" sz="3200" dirty="0" err="1"/>
              <a:t>Karakter</a:t>
            </a:r>
            <a:r>
              <a:rPr lang="en-ID" sz="3200" dirty="0"/>
              <a:t> (</a:t>
            </a:r>
            <a:r>
              <a:rPr lang="en-ID" sz="3200" dirty="0" err="1"/>
              <a:t>eksogen</a:t>
            </a:r>
            <a:r>
              <a:rPr lang="en-ID" sz="3200" dirty="0"/>
              <a:t> : </a:t>
            </a:r>
            <a:r>
              <a:rPr lang="en-ID" sz="3200" dirty="0" err="1"/>
              <a:t>dapat</a:t>
            </a:r>
            <a:r>
              <a:rPr lang="en-ID" sz="3200" dirty="0"/>
              <a:t> </a:t>
            </a:r>
            <a:r>
              <a:rPr lang="en-ID" sz="3200" dirty="0" err="1"/>
              <a:t>diubah</a:t>
            </a:r>
            <a:r>
              <a:rPr lang="en-ID" sz="3200" dirty="0"/>
              <a:t> ex. </a:t>
            </a:r>
            <a:r>
              <a:rPr lang="en-ID" sz="3200" dirty="0" err="1"/>
              <a:t>Ceroboh,dll</a:t>
            </a:r>
            <a:r>
              <a:rPr lang="en-ID" sz="3200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A0DB1-C954-4DF0-8A81-4FFF42D01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12914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8F059C9-E355-4EEA-99E2-E3E2245710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705732-53C0-47DE-AA28-E17F78CEF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/>
              <a:t>Penggolongan</a:t>
            </a:r>
            <a:r>
              <a:rPr lang="en-ID" dirty="0"/>
              <a:t> </a:t>
            </a:r>
            <a:r>
              <a:rPr lang="en-ID" dirty="0" err="1"/>
              <a:t>keahlian</a:t>
            </a:r>
            <a:r>
              <a:rPr lang="en-ID" dirty="0"/>
              <a:t> :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3EE2F1-0075-4040-9AD8-34897408EE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85963"/>
            <a:ext cx="9112595" cy="1129426"/>
          </a:xfrm>
        </p:spPr>
        <p:txBody>
          <a:bodyPr>
            <a:normAutofit fontScale="92500" lnSpcReduction="20000"/>
          </a:bodyPr>
          <a:lstStyle/>
          <a:p>
            <a:pPr marL="457200" indent="-457200" algn="just">
              <a:buAutoNum type="arabicPeriod"/>
            </a:pPr>
            <a:r>
              <a:rPr lang="sv-SE" dirty="0"/>
              <a:t>Technikal Skill </a:t>
            </a:r>
          </a:p>
          <a:p>
            <a:pPr marL="457200" indent="-457200" algn="just">
              <a:buAutoNum type="arabicPeriod"/>
            </a:pPr>
            <a:r>
              <a:rPr lang="sv-SE" dirty="0"/>
              <a:t>Human Skill </a:t>
            </a:r>
          </a:p>
          <a:p>
            <a:pPr marL="457200" indent="-457200" algn="just">
              <a:buAutoNum type="arabicPeriod"/>
            </a:pPr>
            <a:r>
              <a:rPr lang="sv-SE" dirty="0"/>
              <a:t>Conceptual skill </a:t>
            </a:r>
            <a:endParaRPr lang="en-ID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831447-EF95-44F2-BC4A-50687F8B56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434047"/>
            <a:ext cx="10629056" cy="2887240"/>
          </a:xfrm>
        </p:spPr>
        <p:txBody>
          <a:bodyPr>
            <a:normAutofit/>
          </a:bodyPr>
          <a:lstStyle/>
          <a:p>
            <a:r>
              <a:rPr lang="en-ID" sz="2000" dirty="0" err="1"/>
              <a:t>Technikal</a:t>
            </a:r>
            <a:r>
              <a:rPr lang="en-ID" sz="2000" dirty="0"/>
              <a:t> skill </a:t>
            </a:r>
            <a:r>
              <a:rPr lang="en-ID" sz="2000" dirty="0" err="1"/>
              <a:t>merupakan</a:t>
            </a:r>
            <a:r>
              <a:rPr lang="en-ID" sz="2000" dirty="0"/>
              <a:t> </a:t>
            </a:r>
            <a:r>
              <a:rPr lang="en-ID" sz="2000" dirty="0" err="1"/>
              <a:t>jenis</a:t>
            </a:r>
            <a:r>
              <a:rPr lang="en-ID" sz="2000" dirty="0"/>
              <a:t> </a:t>
            </a:r>
            <a:r>
              <a:rPr lang="en-ID" sz="2000" dirty="0" err="1"/>
              <a:t>keahlian</a:t>
            </a:r>
            <a:r>
              <a:rPr lang="en-ID" sz="2000" dirty="0"/>
              <a:t> yang </a:t>
            </a:r>
            <a:r>
              <a:rPr lang="en-ID" sz="2000" dirty="0" err="1"/>
              <a:t>utama</a:t>
            </a:r>
            <a:r>
              <a:rPr lang="en-ID" sz="2000" dirty="0"/>
              <a:t> yang </a:t>
            </a:r>
            <a:r>
              <a:rPr lang="en-ID" sz="2000" dirty="0" err="1"/>
              <a:t>harus</a:t>
            </a:r>
            <a:r>
              <a:rPr lang="en-ID" sz="2000" dirty="0"/>
              <a:t> </a:t>
            </a:r>
            <a:r>
              <a:rPr lang="en-ID" sz="2000" dirty="0" err="1"/>
              <a:t>dimiliki</a:t>
            </a:r>
            <a:r>
              <a:rPr lang="en-ID" sz="2000" dirty="0"/>
              <a:t> oleh para </a:t>
            </a:r>
            <a:r>
              <a:rPr lang="en-ID" sz="2000" dirty="0" err="1"/>
              <a:t>pegawai</a:t>
            </a:r>
            <a:r>
              <a:rPr lang="en-ID" sz="2000" dirty="0"/>
              <a:t> </a:t>
            </a:r>
            <a:r>
              <a:rPr lang="en-ID" sz="2000" dirty="0" err="1"/>
              <a:t>pelaksana</a:t>
            </a:r>
            <a:r>
              <a:rPr lang="en-ID" sz="2000" dirty="0"/>
              <a:t>, </a:t>
            </a:r>
            <a:r>
              <a:rPr lang="en-ID" sz="2000" dirty="0" err="1"/>
              <a:t>sedangkan</a:t>
            </a:r>
            <a:endParaRPr lang="en-ID" sz="2000" dirty="0"/>
          </a:p>
          <a:p>
            <a:endParaRPr lang="en-ID" sz="2000" dirty="0"/>
          </a:p>
          <a:p>
            <a:r>
              <a:rPr lang="en-ID" sz="2000" dirty="0"/>
              <a:t>human skill “ </a:t>
            </a:r>
            <a:r>
              <a:rPr lang="en-ID" sz="2000" dirty="0" err="1"/>
              <a:t>merupakan</a:t>
            </a:r>
            <a:r>
              <a:rPr lang="en-ID" sz="2000" dirty="0"/>
              <a:t> </a:t>
            </a:r>
            <a:r>
              <a:rPr lang="en-ID" sz="2000" dirty="0" err="1"/>
              <a:t>keahlian</a:t>
            </a:r>
            <a:r>
              <a:rPr lang="en-ID" sz="2000" dirty="0"/>
              <a:t> yang </a:t>
            </a:r>
            <a:r>
              <a:rPr lang="en-ID" sz="2000" dirty="0" err="1"/>
              <a:t>harus</a:t>
            </a:r>
            <a:r>
              <a:rPr lang="en-ID" sz="2000" dirty="0"/>
              <a:t> </a:t>
            </a:r>
            <a:r>
              <a:rPr lang="en-ID" sz="2000" dirty="0" err="1"/>
              <a:t>dimiliki</a:t>
            </a:r>
            <a:r>
              <a:rPr lang="en-ID" sz="2000" dirty="0"/>
              <a:t> oleh </a:t>
            </a:r>
            <a:r>
              <a:rPr lang="en-ID" sz="2000" dirty="0" err="1"/>
              <a:t>mereka</a:t>
            </a:r>
            <a:r>
              <a:rPr lang="en-ID" sz="2000" dirty="0"/>
              <a:t> yang </a:t>
            </a:r>
            <a:r>
              <a:rPr lang="en-ID" sz="2000" dirty="0" err="1"/>
              <a:t>akan</a:t>
            </a:r>
            <a:r>
              <a:rPr lang="en-ID" sz="2000" dirty="0"/>
              <a:t> </a:t>
            </a:r>
            <a:r>
              <a:rPr lang="en-ID" sz="2000" dirty="0" err="1"/>
              <a:t>memimpin</a:t>
            </a:r>
            <a:r>
              <a:rPr lang="en-ID" sz="2000" dirty="0"/>
              <a:t> </a:t>
            </a:r>
            <a:r>
              <a:rPr lang="en-ID" sz="2000" dirty="0" err="1"/>
              <a:t>beberapa</a:t>
            </a:r>
            <a:r>
              <a:rPr lang="en-ID" sz="2000" dirty="0"/>
              <a:t> orang </a:t>
            </a:r>
            <a:r>
              <a:rPr lang="en-ID" sz="2000" dirty="0" err="1"/>
              <a:t>bawahan</a:t>
            </a:r>
            <a:r>
              <a:rPr lang="en-ID" sz="2000" dirty="0"/>
              <a:t> </a:t>
            </a:r>
            <a:r>
              <a:rPr lang="en-ID" sz="2000" dirty="0" err="1"/>
              <a:t>atau</a:t>
            </a:r>
            <a:r>
              <a:rPr lang="en-ID" sz="2000" dirty="0"/>
              <a:t> </a:t>
            </a:r>
            <a:r>
              <a:rPr lang="en-ID" sz="2000" dirty="0" err="1"/>
              <a:t>lebih</a:t>
            </a:r>
            <a:endParaRPr lang="en-ID" sz="2000" dirty="0"/>
          </a:p>
          <a:p>
            <a:endParaRPr lang="en-ID" sz="2000" dirty="0"/>
          </a:p>
          <a:p>
            <a:r>
              <a:rPr lang="en-ID" sz="2000" dirty="0"/>
              <a:t>conceptual skill “ </a:t>
            </a:r>
            <a:r>
              <a:rPr lang="en-ID" sz="2000" dirty="0" err="1"/>
              <a:t>merupakan</a:t>
            </a:r>
            <a:r>
              <a:rPr lang="en-ID" sz="2000" dirty="0"/>
              <a:t> </a:t>
            </a:r>
            <a:r>
              <a:rPr lang="en-ID" sz="2000" dirty="0" err="1"/>
              <a:t>keahlian</a:t>
            </a:r>
            <a:r>
              <a:rPr lang="en-ID" sz="2000" dirty="0"/>
              <a:t> yang </a:t>
            </a:r>
            <a:r>
              <a:rPr lang="en-ID" sz="2000" dirty="0" err="1"/>
              <a:t>harus</a:t>
            </a:r>
            <a:r>
              <a:rPr lang="en-ID" sz="2000" dirty="0"/>
              <a:t> </a:t>
            </a:r>
            <a:r>
              <a:rPr lang="en-ID" sz="2000" dirty="0" err="1"/>
              <a:t>dimiliki</a:t>
            </a:r>
            <a:r>
              <a:rPr lang="en-ID" sz="2000" dirty="0"/>
              <a:t> oleh </a:t>
            </a:r>
            <a:r>
              <a:rPr lang="en-ID" sz="2000" dirty="0" err="1"/>
              <a:t>mereka</a:t>
            </a:r>
            <a:r>
              <a:rPr lang="en-ID" sz="2000" dirty="0"/>
              <a:t> yang </a:t>
            </a:r>
            <a:r>
              <a:rPr lang="en-ID" sz="2000" dirty="0" err="1"/>
              <a:t>akan</a:t>
            </a:r>
            <a:r>
              <a:rPr lang="en-ID" sz="2000" dirty="0"/>
              <a:t> </a:t>
            </a:r>
            <a:r>
              <a:rPr lang="en-ID" sz="2000" dirty="0" err="1"/>
              <a:t>memangku</a:t>
            </a:r>
            <a:r>
              <a:rPr lang="en-ID" sz="2000" dirty="0"/>
              <a:t> </a:t>
            </a:r>
            <a:r>
              <a:rPr lang="en-ID" sz="2000" dirty="0" err="1"/>
              <a:t>jabatan</a:t>
            </a:r>
            <a:r>
              <a:rPr lang="en-ID" sz="2000" dirty="0"/>
              <a:t> </a:t>
            </a:r>
            <a:r>
              <a:rPr lang="en-ID" sz="2000" dirty="0" err="1"/>
              <a:t>pucuk</a:t>
            </a:r>
            <a:r>
              <a:rPr lang="en-ID" sz="2000" dirty="0"/>
              <a:t> </a:t>
            </a:r>
            <a:r>
              <a:rPr lang="en-ID" sz="2000" dirty="0" err="1"/>
              <a:t>pimpinan</a:t>
            </a:r>
            <a:r>
              <a:rPr lang="en-ID" sz="2000" dirty="0"/>
              <a:t>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208A9C1-7175-494B-BF87-E148BD432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13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32695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 descr="Girl with documents">
            <a:extLst>
              <a:ext uri="{FF2B5EF4-FFF2-40B4-BE49-F238E27FC236}">
                <a16:creationId xmlns:a16="http://schemas.microsoft.com/office/drawing/2014/main" id="{BD5BAEF8-04EE-4148-AB9D-25427A926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" y="675"/>
            <a:ext cx="12189600" cy="685665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537408-2125-4CE5-92A7-F7E0FCBA31D0}"/>
              </a:ext>
            </a:extLst>
          </p:cNvPr>
          <p:cNvSpPr txBox="1">
            <a:spLocks/>
          </p:cNvSpPr>
          <p:nvPr/>
        </p:nvSpPr>
        <p:spPr>
          <a:xfrm>
            <a:off x="-1" y="1341439"/>
            <a:ext cx="6348413" cy="4140200"/>
          </a:xfrm>
          <a:prstGeom prst="rect">
            <a:avLst/>
          </a:prstGeom>
          <a:solidFill>
            <a:schemeClr val="accent2"/>
          </a:solidFill>
        </p:spPr>
        <p:txBody>
          <a:bodyPr lIns="1548000" tIns="216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Font typeface="Arial" panose="020B0604020202020204" pitchFamily="34" charset="0"/>
              <a:buNone/>
            </a:pPr>
            <a:endParaRPr lang="en-US" sz="2500" b="1" dirty="0">
              <a:solidFill>
                <a:schemeClr val="bg2">
                  <a:alpha val="50000"/>
                </a:schemeClr>
              </a:solidFill>
            </a:endParaRPr>
          </a:p>
        </p:txBody>
      </p:sp>
      <p:sp>
        <p:nvSpPr>
          <p:cNvPr id="6" name="object 6" descr="Beige rectangle">
            <a:extLst>
              <a:ext uri="{FF2B5EF4-FFF2-40B4-BE49-F238E27FC236}">
                <a16:creationId xmlns:a16="http://schemas.microsoft.com/office/drawing/2014/main" id="{B0C70F64-F3E5-413B-AF4F-E15CE944B761}"/>
              </a:ext>
            </a:extLst>
          </p:cNvPr>
          <p:cNvSpPr/>
          <p:nvPr/>
        </p:nvSpPr>
        <p:spPr bwMode="ltGray">
          <a:xfrm>
            <a:off x="931203" y="2894901"/>
            <a:ext cx="4176000" cy="0"/>
          </a:xfrm>
          <a:custGeom>
            <a:avLst/>
            <a:gdLst/>
            <a:ahLst/>
            <a:cxnLst/>
            <a:rect l="l" t="t" r="r" b="b"/>
            <a:pathLst>
              <a:path w="4206240">
                <a:moveTo>
                  <a:pt x="0" y="0"/>
                </a:moveTo>
                <a:lnTo>
                  <a:pt x="4206240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43A5E-77DF-44FD-800D-158434A3ABC6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838200" y="1701559"/>
            <a:ext cx="4859215" cy="1325563"/>
          </a:xfrm>
        </p:spPr>
        <p:txBody>
          <a:bodyPr>
            <a:normAutofit fontScale="90000"/>
          </a:bodyPr>
          <a:lstStyle/>
          <a:p>
            <a:br>
              <a:rPr lang="en-US" sz="5000" dirty="0">
                <a:solidFill>
                  <a:schemeClr val="bg1"/>
                </a:solidFill>
              </a:rPr>
            </a:br>
            <a:r>
              <a:rPr lang="en-US" sz="5000" dirty="0">
                <a:solidFill>
                  <a:schemeClr val="bg1"/>
                </a:solidFill>
              </a:rPr>
              <a:t>THANK YOU!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1486951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7" descr="Man talks by phone">
            <a:extLst>
              <a:ext uri="{FF2B5EF4-FFF2-40B4-BE49-F238E27FC236}">
                <a16:creationId xmlns:a16="http://schemas.microsoft.com/office/drawing/2014/main" id="{2894B736-0F24-454E-8A9D-717EB7869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" y="0"/>
            <a:ext cx="6991350" cy="6858000"/>
          </a:xfrm>
          <a:prstGeom prst="rect">
            <a:avLst/>
          </a:prstGeom>
        </p:spPr>
      </p:pic>
      <p:sp>
        <p:nvSpPr>
          <p:cNvPr id="5" name="object 3" descr="Beige rectangle">
            <a:extLst>
              <a:ext uri="{FF2B5EF4-FFF2-40B4-BE49-F238E27FC236}">
                <a16:creationId xmlns:a16="http://schemas.microsoft.com/office/drawing/2014/main" id="{DCF29767-6635-4A46-AB77-672CC90C6FBE}"/>
              </a:ext>
            </a:extLst>
          </p:cNvPr>
          <p:cNvSpPr/>
          <p:nvPr/>
        </p:nvSpPr>
        <p:spPr>
          <a:xfrm>
            <a:off x="8181340" y="1359001"/>
            <a:ext cx="4010660" cy="4194074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6" name="object 6" descr="Blue rectangle">
            <a:extLst>
              <a:ext uri="{FF2B5EF4-FFF2-40B4-BE49-F238E27FC236}">
                <a16:creationId xmlns:a16="http://schemas.microsoft.com/office/drawing/2014/main" id="{9FABC344-E043-45BE-8588-06C658DBCE70}"/>
              </a:ext>
            </a:extLst>
          </p:cNvPr>
          <p:cNvSpPr/>
          <p:nvPr/>
        </p:nvSpPr>
        <p:spPr>
          <a:xfrm>
            <a:off x="5502275" y="1692008"/>
            <a:ext cx="6689725" cy="3528060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5C5720-51D4-4632-91CD-936B8AB96750}"/>
              </a:ext>
            </a:extLst>
          </p:cNvPr>
          <p:cNvSpPr>
            <a:spLocks noGrp="1"/>
          </p:cNvSpPr>
          <p:nvPr>
            <p:ph type="title"/>
          </p:nvPr>
        </p:nvSpPr>
        <p:spPr bwMode="white">
          <a:xfrm>
            <a:off x="6198107" y="2331086"/>
            <a:ext cx="5165558" cy="833856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PENGADAAN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506CC-0185-443E-82C7-1600C21D6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2</a:t>
            </a:fld>
            <a:endParaRPr lang="en-US" dirty="0"/>
          </a:p>
        </p:txBody>
      </p:sp>
      <p:sp>
        <p:nvSpPr>
          <p:cNvPr id="7" name="object 9" descr="Beige rectangle">
            <a:extLst>
              <a:ext uri="{FF2B5EF4-FFF2-40B4-BE49-F238E27FC236}">
                <a16:creationId xmlns:a16="http://schemas.microsoft.com/office/drawing/2014/main" id="{02C6628C-972C-4717-AAF3-D882B30F6658}"/>
              </a:ext>
            </a:extLst>
          </p:cNvPr>
          <p:cNvSpPr/>
          <p:nvPr/>
        </p:nvSpPr>
        <p:spPr bwMode="white">
          <a:xfrm>
            <a:off x="6313932" y="3042424"/>
            <a:ext cx="2970000" cy="0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7A818AB-B120-41D5-88A6-933AB9CAAE68}"/>
              </a:ext>
            </a:extLst>
          </p:cNvPr>
          <p:cNvSpPr txBox="1">
            <a:spLocks/>
          </p:cNvSpPr>
          <p:nvPr/>
        </p:nvSpPr>
        <p:spPr bwMode="white">
          <a:xfrm>
            <a:off x="6188242" y="3217631"/>
            <a:ext cx="5181600" cy="16033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D" sz="2000" dirty="0" err="1">
                <a:solidFill>
                  <a:schemeClr val="bg1"/>
                </a:solidFill>
              </a:rPr>
              <a:t>Pengadaan</a:t>
            </a:r>
            <a:r>
              <a:rPr lang="en-ID" sz="2000" dirty="0">
                <a:solidFill>
                  <a:schemeClr val="bg1"/>
                </a:solidFill>
              </a:rPr>
              <a:t> </a:t>
            </a:r>
            <a:r>
              <a:rPr lang="en-ID" sz="2000" dirty="0" err="1">
                <a:solidFill>
                  <a:schemeClr val="bg1"/>
                </a:solidFill>
              </a:rPr>
              <a:t>adalah</a:t>
            </a:r>
            <a:r>
              <a:rPr lang="en-ID" sz="2000" dirty="0">
                <a:solidFill>
                  <a:schemeClr val="bg1"/>
                </a:solidFill>
              </a:rPr>
              <a:t> proses </a:t>
            </a:r>
            <a:r>
              <a:rPr lang="en-ID" sz="2000" dirty="0" err="1">
                <a:solidFill>
                  <a:schemeClr val="bg1"/>
                </a:solidFill>
              </a:rPr>
              <a:t>penarikan</a:t>
            </a:r>
            <a:r>
              <a:rPr lang="en-ID" sz="2000" dirty="0">
                <a:solidFill>
                  <a:schemeClr val="bg1"/>
                </a:solidFill>
              </a:rPr>
              <a:t>, </a:t>
            </a:r>
            <a:r>
              <a:rPr lang="en-ID" sz="2000" dirty="0" err="1">
                <a:solidFill>
                  <a:schemeClr val="bg1"/>
                </a:solidFill>
              </a:rPr>
              <a:t>seleksi</a:t>
            </a:r>
            <a:r>
              <a:rPr lang="en-ID" sz="2000" dirty="0">
                <a:solidFill>
                  <a:schemeClr val="bg1"/>
                </a:solidFill>
              </a:rPr>
              <a:t>, </a:t>
            </a:r>
            <a:r>
              <a:rPr lang="en-ID" sz="2000" dirty="0" err="1">
                <a:solidFill>
                  <a:schemeClr val="bg1"/>
                </a:solidFill>
              </a:rPr>
              <a:t>penempatan</a:t>
            </a:r>
            <a:r>
              <a:rPr lang="en-ID" sz="2000" dirty="0">
                <a:solidFill>
                  <a:schemeClr val="bg1"/>
                </a:solidFill>
              </a:rPr>
              <a:t>, </a:t>
            </a:r>
            <a:r>
              <a:rPr lang="en-ID" sz="2000" dirty="0" err="1">
                <a:solidFill>
                  <a:schemeClr val="bg1"/>
                </a:solidFill>
              </a:rPr>
              <a:t>orientasi</a:t>
            </a:r>
            <a:r>
              <a:rPr lang="en-ID" sz="2000" dirty="0">
                <a:solidFill>
                  <a:schemeClr val="bg1"/>
                </a:solidFill>
              </a:rPr>
              <a:t> dan </a:t>
            </a:r>
            <a:r>
              <a:rPr lang="en-ID" sz="2000" dirty="0" err="1">
                <a:solidFill>
                  <a:schemeClr val="bg1"/>
                </a:solidFill>
              </a:rPr>
              <a:t>induksi</a:t>
            </a:r>
            <a:r>
              <a:rPr lang="en-ID" sz="2000" dirty="0">
                <a:solidFill>
                  <a:schemeClr val="bg1"/>
                </a:solidFill>
              </a:rPr>
              <a:t> </a:t>
            </a:r>
            <a:r>
              <a:rPr lang="en-ID" sz="2000" dirty="0" err="1">
                <a:solidFill>
                  <a:schemeClr val="bg1"/>
                </a:solidFill>
              </a:rPr>
              <a:t>untuk</a:t>
            </a:r>
            <a:r>
              <a:rPr lang="en-ID" sz="2000" dirty="0">
                <a:solidFill>
                  <a:schemeClr val="bg1"/>
                </a:solidFill>
              </a:rPr>
              <a:t> </a:t>
            </a:r>
            <a:r>
              <a:rPr lang="en-ID" sz="2000" dirty="0" err="1">
                <a:solidFill>
                  <a:schemeClr val="bg1"/>
                </a:solidFill>
              </a:rPr>
              <a:t>mendapatkan</a:t>
            </a:r>
            <a:r>
              <a:rPr lang="en-ID" sz="2000" dirty="0">
                <a:solidFill>
                  <a:schemeClr val="bg1"/>
                </a:solidFill>
              </a:rPr>
              <a:t> </a:t>
            </a:r>
            <a:r>
              <a:rPr lang="en-ID" sz="2000" dirty="0" err="1">
                <a:solidFill>
                  <a:schemeClr val="bg1"/>
                </a:solidFill>
              </a:rPr>
              <a:t>karyawan</a:t>
            </a:r>
            <a:r>
              <a:rPr lang="en-ID" sz="2000" dirty="0">
                <a:solidFill>
                  <a:schemeClr val="bg1"/>
                </a:solidFill>
              </a:rPr>
              <a:t> yang </a:t>
            </a:r>
            <a:r>
              <a:rPr lang="en-ID" sz="2000" dirty="0" err="1">
                <a:solidFill>
                  <a:schemeClr val="bg1"/>
                </a:solidFill>
              </a:rPr>
              <a:t>efektif</a:t>
            </a:r>
            <a:r>
              <a:rPr lang="en-ID" sz="2000" dirty="0">
                <a:solidFill>
                  <a:schemeClr val="bg1"/>
                </a:solidFill>
              </a:rPr>
              <a:t> dan </a:t>
            </a:r>
            <a:r>
              <a:rPr lang="en-ID" sz="2000" dirty="0" err="1">
                <a:solidFill>
                  <a:schemeClr val="bg1"/>
                </a:solidFill>
              </a:rPr>
              <a:t>efesien</a:t>
            </a:r>
            <a:r>
              <a:rPr lang="en-ID" sz="2000" dirty="0">
                <a:solidFill>
                  <a:schemeClr val="bg1"/>
                </a:solidFill>
              </a:rPr>
              <a:t> </a:t>
            </a:r>
            <a:r>
              <a:rPr lang="en-ID" sz="2000" dirty="0" err="1">
                <a:solidFill>
                  <a:schemeClr val="bg1"/>
                </a:solidFill>
              </a:rPr>
              <a:t>membantu</a:t>
            </a:r>
            <a:r>
              <a:rPr lang="en-ID" sz="2000" dirty="0">
                <a:solidFill>
                  <a:schemeClr val="bg1"/>
                </a:solidFill>
              </a:rPr>
              <a:t> </a:t>
            </a:r>
            <a:r>
              <a:rPr lang="en-ID" sz="2000" dirty="0" err="1">
                <a:solidFill>
                  <a:schemeClr val="bg1"/>
                </a:solidFill>
              </a:rPr>
              <a:t>tercapainya</a:t>
            </a:r>
            <a:r>
              <a:rPr lang="en-ID" sz="2000" dirty="0">
                <a:solidFill>
                  <a:schemeClr val="bg1"/>
                </a:solidFill>
              </a:rPr>
              <a:t> </a:t>
            </a:r>
            <a:r>
              <a:rPr lang="en-ID" sz="2000" dirty="0" err="1">
                <a:solidFill>
                  <a:schemeClr val="bg1"/>
                </a:solidFill>
              </a:rPr>
              <a:t>tujuan</a:t>
            </a:r>
            <a:r>
              <a:rPr lang="en-ID" sz="2000" dirty="0">
                <a:solidFill>
                  <a:schemeClr val="bg1"/>
                </a:solidFill>
              </a:rPr>
              <a:t> </a:t>
            </a:r>
            <a:r>
              <a:rPr lang="en-ID" sz="2000" dirty="0" err="1">
                <a:solidFill>
                  <a:schemeClr val="bg1"/>
                </a:solidFill>
              </a:rPr>
              <a:t>perusahaan</a:t>
            </a:r>
            <a:endParaRPr lang="en-US" sz="2000" i="1" spc="-25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3949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 descr="Two person handshake">
            <a:extLst>
              <a:ext uri="{FF2B5EF4-FFF2-40B4-BE49-F238E27FC236}">
                <a16:creationId xmlns:a16="http://schemas.microsoft.com/office/drawing/2014/main" id="{42EF1974-141C-494C-A63E-216742273C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2" name="object 3" descr="Blue rectangle">
            <a:extLst>
              <a:ext uri="{FF2B5EF4-FFF2-40B4-BE49-F238E27FC236}">
                <a16:creationId xmlns:a16="http://schemas.microsoft.com/office/drawing/2014/main" id="{2D225086-68BE-4168-8F17-9443ADD89675}"/>
              </a:ext>
            </a:extLst>
          </p:cNvPr>
          <p:cNvSpPr/>
          <p:nvPr/>
        </p:nvSpPr>
        <p:spPr>
          <a:xfrm>
            <a:off x="0" y="0"/>
            <a:ext cx="121896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r>
              <a:rPr lang="en-ID" dirty="0"/>
              <a:t> </a:t>
            </a:r>
            <a:endParaRPr lang="en-US" dirty="0"/>
          </a:p>
        </p:txBody>
      </p:sp>
      <p:sp>
        <p:nvSpPr>
          <p:cNvPr id="23" name="Oval 22" descr="Beige oval">
            <a:extLst>
              <a:ext uri="{FF2B5EF4-FFF2-40B4-BE49-F238E27FC236}">
                <a16:creationId xmlns:a16="http://schemas.microsoft.com/office/drawing/2014/main" id="{433945EE-A7C1-410E-BF29-F5CEA2F4F576}"/>
              </a:ext>
            </a:extLst>
          </p:cNvPr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D8AA6DB-EBDB-4269-B4E5-AD059714C629}"/>
              </a:ext>
            </a:extLst>
          </p:cNvPr>
          <p:cNvSpPr>
            <a:spLocks noGrp="1"/>
          </p:cNvSpPr>
          <p:nvPr>
            <p:ph sz="half" idx="15"/>
          </p:nvPr>
        </p:nvSpPr>
        <p:spPr bwMode="white">
          <a:xfrm>
            <a:off x="8479503" y="1690689"/>
            <a:ext cx="2983732" cy="1922438"/>
          </a:xfrm>
        </p:spPr>
        <p:txBody>
          <a:bodyPr>
            <a:no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en-ID" sz="2000" dirty="0" err="1">
                <a:solidFill>
                  <a:schemeClr val="tx1"/>
                </a:solidFill>
              </a:rPr>
              <a:t>Spesifikasi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  <a:r>
              <a:rPr lang="en-ID" sz="2000" dirty="0" err="1">
                <a:solidFill>
                  <a:schemeClr val="tx1"/>
                </a:solidFill>
              </a:rPr>
              <a:t>pekerjaan</a:t>
            </a:r>
            <a:r>
              <a:rPr lang="en-ID" sz="2000" dirty="0">
                <a:solidFill>
                  <a:schemeClr val="tx1"/>
                </a:solidFill>
              </a:rPr>
              <a:t> (Job </a:t>
            </a:r>
            <a:r>
              <a:rPr lang="en-ID" sz="2000" dirty="0" err="1">
                <a:solidFill>
                  <a:schemeClr val="tx1"/>
                </a:solidFill>
              </a:rPr>
              <a:t>Spesification</a:t>
            </a:r>
            <a:r>
              <a:rPr lang="en-ID" sz="2000" dirty="0">
                <a:solidFill>
                  <a:schemeClr val="tx1"/>
                </a:solidFill>
              </a:rPr>
              <a:t>) </a:t>
            </a:r>
            <a:endParaRPr lang="en-US" sz="2000" i="1" spc="-15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AF9D9A5-149E-4118-AAE3-8EF91B9C5B7D}"/>
              </a:ext>
            </a:extLst>
          </p:cNvPr>
          <p:cNvSpPr>
            <a:spLocks noGrp="1"/>
          </p:cNvSpPr>
          <p:nvPr>
            <p:ph sz="half" idx="14"/>
          </p:nvPr>
        </p:nvSpPr>
        <p:spPr bwMode="white">
          <a:xfrm>
            <a:off x="4843363" y="1702826"/>
            <a:ext cx="3148965" cy="1922438"/>
          </a:xfrm>
        </p:spPr>
        <p:txBody>
          <a:bodyPr>
            <a:no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en-ID" sz="2000" dirty="0" err="1">
                <a:solidFill>
                  <a:schemeClr val="tx1"/>
                </a:solidFill>
              </a:rPr>
              <a:t>Uraian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  <a:r>
              <a:rPr lang="en-ID" sz="2000" dirty="0" err="1">
                <a:solidFill>
                  <a:schemeClr val="tx1"/>
                </a:solidFill>
              </a:rPr>
              <a:t>pekerjaan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en-ID" sz="2000" dirty="0">
                <a:solidFill>
                  <a:schemeClr val="tx1"/>
                </a:solidFill>
              </a:rPr>
              <a:t>(Job </a:t>
            </a:r>
            <a:r>
              <a:rPr lang="en-ID" sz="2000" dirty="0" err="1">
                <a:solidFill>
                  <a:schemeClr val="tx1"/>
                </a:solidFill>
              </a:rPr>
              <a:t>Deskription</a:t>
            </a:r>
            <a:r>
              <a:rPr lang="en-ID" sz="2000" dirty="0">
                <a:solidFill>
                  <a:schemeClr val="tx1"/>
                </a:solidFill>
              </a:rPr>
              <a:t> ) </a:t>
            </a:r>
            <a:endParaRPr lang="en-US" sz="2000" i="1" spc="-15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90A3AE-E658-426D-96CD-CB0614B74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BDEDF39-62EC-40AF-98F4-06A79F1F80F1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818028" y="365125"/>
            <a:ext cx="10515600" cy="1325563"/>
          </a:xfrm>
        </p:spPr>
        <p:txBody>
          <a:bodyPr/>
          <a:lstStyle/>
          <a:p>
            <a:r>
              <a:rPr lang="en-ID" dirty="0" err="1"/>
              <a:t>Tahapan</a:t>
            </a:r>
            <a:r>
              <a:rPr lang="en-ID" dirty="0"/>
              <a:t> </a:t>
            </a:r>
            <a:r>
              <a:rPr lang="en-ID" dirty="0" err="1"/>
              <a:t>pengadaan</a:t>
            </a:r>
            <a:r>
              <a:rPr lang="en-ID" dirty="0"/>
              <a:t> </a:t>
            </a:r>
            <a:r>
              <a:rPr lang="en-ID" dirty="0" err="1"/>
              <a:t>karyawan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3DC0E4E-6822-467C-96E3-77C667B41D2B}"/>
              </a:ext>
            </a:extLst>
          </p:cNvPr>
          <p:cNvSpPr>
            <a:spLocks noGrp="1"/>
          </p:cNvSpPr>
          <p:nvPr>
            <p:ph sz="half" idx="1"/>
          </p:nvPr>
        </p:nvSpPr>
        <p:spPr bwMode="white">
          <a:xfrm>
            <a:off x="1309521" y="1713741"/>
            <a:ext cx="3148965" cy="2146629"/>
          </a:xfrm>
        </p:spPr>
        <p:txBody>
          <a:bodyPr>
            <a:noAutofit/>
          </a:bodyPr>
          <a:lstStyle/>
          <a:p>
            <a:pPr marR="5080">
              <a:lnSpc>
                <a:spcPct val="120000"/>
              </a:lnSpc>
              <a:spcBef>
                <a:spcPts val="600"/>
              </a:spcBef>
            </a:pPr>
            <a:r>
              <a:rPr lang="en-ID" sz="2000" dirty="0" err="1">
                <a:solidFill>
                  <a:schemeClr val="tx1"/>
                </a:solidFill>
              </a:rPr>
              <a:t>Analisis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  <a:r>
              <a:rPr lang="en-ID" sz="2000" dirty="0" err="1">
                <a:solidFill>
                  <a:schemeClr val="tx1"/>
                </a:solidFill>
              </a:rPr>
              <a:t>pekerjaan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</a:p>
          <a:p>
            <a:pPr marR="5080">
              <a:lnSpc>
                <a:spcPct val="120000"/>
              </a:lnSpc>
              <a:spcBef>
                <a:spcPts val="600"/>
              </a:spcBef>
            </a:pPr>
            <a:r>
              <a:rPr lang="en-ID" sz="2000" dirty="0">
                <a:solidFill>
                  <a:schemeClr val="tx1"/>
                </a:solidFill>
              </a:rPr>
              <a:t>( Job Analysis ) </a:t>
            </a:r>
            <a:endParaRPr lang="en-US" sz="2000" i="1" spc="-15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BCC020E-50A1-4B26-95EE-F180516D8BD8}"/>
              </a:ext>
            </a:extLst>
          </p:cNvPr>
          <p:cNvSpPr>
            <a:spLocks noGrp="1"/>
          </p:cNvSpPr>
          <p:nvPr>
            <p:ph sz="half" idx="16"/>
          </p:nvPr>
        </p:nvSpPr>
        <p:spPr bwMode="white">
          <a:xfrm>
            <a:off x="8479502" y="3849456"/>
            <a:ext cx="3148965" cy="1922438"/>
          </a:xfrm>
        </p:spPr>
        <p:txBody>
          <a:bodyPr>
            <a:no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en-ID" sz="2000" dirty="0" err="1">
                <a:solidFill>
                  <a:schemeClr val="tx1"/>
                </a:solidFill>
              </a:rPr>
              <a:t>Pengayaan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  <a:r>
              <a:rPr lang="en-ID" sz="2000" dirty="0" err="1">
                <a:solidFill>
                  <a:schemeClr val="tx1"/>
                </a:solidFill>
              </a:rPr>
              <a:t>Pekerjaan</a:t>
            </a:r>
            <a:r>
              <a:rPr lang="en-ID" sz="2000" dirty="0">
                <a:solidFill>
                  <a:schemeClr val="tx1"/>
                </a:solidFill>
              </a:rPr>
              <a:t> ( Job Enrichment )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endParaRPr lang="en-ID" sz="2000" i="1" spc="-15" dirty="0">
              <a:solidFill>
                <a:schemeClr val="tx1"/>
              </a:solidFill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en-ID" sz="2000" dirty="0" err="1">
                <a:solidFill>
                  <a:schemeClr val="tx1"/>
                </a:solidFill>
              </a:rPr>
              <a:t>Persyaratan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  <a:r>
              <a:rPr lang="en-ID" sz="2000" dirty="0" err="1">
                <a:solidFill>
                  <a:schemeClr val="tx1"/>
                </a:solidFill>
              </a:rPr>
              <a:t>Pekerjaan</a:t>
            </a:r>
            <a:r>
              <a:rPr lang="en-ID" sz="2000" dirty="0">
                <a:solidFill>
                  <a:schemeClr val="tx1"/>
                </a:solidFill>
              </a:rPr>
              <a:t> ( Job Requirement )</a:t>
            </a:r>
            <a:endParaRPr lang="en-US" sz="2000" i="1" spc="-15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2176240-9D71-46A9-959A-FFCF84DC04A3}"/>
              </a:ext>
            </a:extLst>
          </p:cNvPr>
          <p:cNvSpPr>
            <a:spLocks noGrp="1"/>
          </p:cNvSpPr>
          <p:nvPr>
            <p:ph sz="half" idx="17"/>
          </p:nvPr>
        </p:nvSpPr>
        <p:spPr bwMode="white">
          <a:xfrm>
            <a:off x="4843363" y="3849456"/>
            <a:ext cx="3690011" cy="1922438"/>
          </a:xfrm>
        </p:spPr>
        <p:txBody>
          <a:bodyPr>
            <a:no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en-ID" sz="2000" dirty="0" err="1">
                <a:solidFill>
                  <a:schemeClr val="tx1"/>
                </a:solidFill>
              </a:rPr>
              <a:t>Penyederhanaan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  <a:r>
              <a:rPr lang="en-ID" sz="2000" dirty="0" err="1">
                <a:solidFill>
                  <a:schemeClr val="tx1"/>
                </a:solidFill>
              </a:rPr>
              <a:t>pekerjaan</a:t>
            </a:r>
            <a:r>
              <a:rPr lang="en-ID" sz="2000" dirty="0">
                <a:solidFill>
                  <a:schemeClr val="tx1"/>
                </a:solidFill>
              </a:rPr>
              <a:t> (Work Simplification ) </a:t>
            </a:r>
            <a:endParaRPr lang="en-US" sz="2000" i="1" spc="-15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77C0FED8-C734-4A93-8023-C7053E036A1E}"/>
              </a:ext>
            </a:extLst>
          </p:cNvPr>
          <p:cNvSpPr>
            <a:spLocks noGrp="1"/>
          </p:cNvSpPr>
          <p:nvPr>
            <p:ph sz="half" idx="18"/>
          </p:nvPr>
        </p:nvSpPr>
        <p:spPr bwMode="white">
          <a:xfrm>
            <a:off x="1337076" y="3849455"/>
            <a:ext cx="3259789" cy="237797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ID" sz="2000" dirty="0" err="1">
                <a:solidFill>
                  <a:schemeClr val="tx1"/>
                </a:solidFill>
              </a:rPr>
              <a:t>Evaluasi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  <a:r>
              <a:rPr lang="en-ID" sz="2000" dirty="0" err="1">
                <a:solidFill>
                  <a:schemeClr val="tx1"/>
                </a:solidFill>
              </a:rPr>
              <a:t>Pekerjaan</a:t>
            </a:r>
            <a:r>
              <a:rPr lang="en-ID" sz="2000" dirty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ID" sz="2000" dirty="0">
                <a:solidFill>
                  <a:schemeClr val="tx1"/>
                </a:solidFill>
              </a:rPr>
              <a:t>(Job evaluation ) 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36" name="Picture Placeholder 35" descr="Check icon">
            <a:extLst>
              <a:ext uri="{FF2B5EF4-FFF2-40B4-BE49-F238E27FC236}">
                <a16:creationId xmlns:a16="http://schemas.microsoft.com/office/drawing/2014/main" id="{1A9D8BC9-CF04-4A6C-89E6-E6A18D7419F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838200" y="1679575"/>
            <a:ext cx="576000" cy="576000"/>
          </a:xfrm>
        </p:spPr>
      </p:pic>
      <p:pic>
        <p:nvPicPr>
          <p:cNvPr id="38" name="Picture Placeholder 37" descr="Check icon">
            <a:extLst>
              <a:ext uri="{FF2B5EF4-FFF2-40B4-BE49-F238E27FC236}">
                <a16:creationId xmlns:a16="http://schemas.microsoft.com/office/drawing/2014/main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4378157" y="1679575"/>
            <a:ext cx="576000" cy="576000"/>
          </a:xfrm>
        </p:spPr>
      </p:pic>
      <p:pic>
        <p:nvPicPr>
          <p:cNvPr id="40" name="Picture Placeholder 39" descr="Check icon">
            <a:extLst>
              <a:ext uri="{FF2B5EF4-FFF2-40B4-BE49-F238E27FC236}">
                <a16:creationId xmlns:a16="http://schemas.microsoft.com/office/drawing/2014/main" id="{250F553C-3E38-47E0-8A58-2967D756991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8015029" y="1679575"/>
            <a:ext cx="576000" cy="576000"/>
          </a:xfrm>
        </p:spPr>
      </p:pic>
      <p:pic>
        <p:nvPicPr>
          <p:cNvPr id="34" name="Picture Placeholder 33" descr="Check icon">
            <a:extLst>
              <a:ext uri="{FF2B5EF4-FFF2-40B4-BE49-F238E27FC236}">
                <a16:creationId xmlns:a16="http://schemas.microsoft.com/office/drawing/2014/main" id="{EA6876F1-58FD-4237-BE75-C15655445FE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838200" y="3792079"/>
            <a:ext cx="576000" cy="576000"/>
          </a:xfrm>
        </p:spPr>
      </p:pic>
      <p:pic>
        <p:nvPicPr>
          <p:cNvPr id="42" name="Picture Placeholder 41" descr="Check icon">
            <a:extLst>
              <a:ext uri="{FF2B5EF4-FFF2-40B4-BE49-F238E27FC236}">
                <a16:creationId xmlns:a16="http://schemas.microsoft.com/office/drawing/2014/main" id="{C9B2F2DF-F5C3-47DD-B3B0-43E328A2AAAB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8015029" y="3792078"/>
            <a:ext cx="576000" cy="576000"/>
          </a:xfrm>
        </p:spPr>
      </p:pic>
      <p:sp>
        <p:nvSpPr>
          <p:cNvPr id="24" name="object 5" descr="Beige rectangle">
            <a:extLst>
              <a:ext uri="{FF2B5EF4-FFF2-40B4-BE49-F238E27FC236}">
                <a16:creationId xmlns:a16="http://schemas.microsoft.com/office/drawing/2014/main" id="{73ED10AC-D04B-401B-A6A1-6069912D1664}"/>
              </a:ext>
            </a:extLst>
          </p:cNvPr>
          <p:cNvSpPr/>
          <p:nvPr/>
        </p:nvSpPr>
        <p:spPr bwMode="ltGray">
          <a:xfrm flipV="1">
            <a:off x="929705" y="1114688"/>
            <a:ext cx="5722886" cy="224434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pic>
        <p:nvPicPr>
          <p:cNvPr id="32" name="Picture Placeholder 31" descr="Check icon">
            <a:extLst>
              <a:ext uri="{FF2B5EF4-FFF2-40B4-BE49-F238E27FC236}">
                <a16:creationId xmlns:a16="http://schemas.microsoft.com/office/drawing/2014/main" id="{6054A700-8461-40AD-8429-6C9F6EEEEC4C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4378157" y="3792078"/>
            <a:ext cx="576000" cy="576000"/>
          </a:xfrm>
        </p:spPr>
      </p:pic>
      <p:pic>
        <p:nvPicPr>
          <p:cNvPr id="20" name="Picture Placeholder 41" descr="Check icon">
            <a:extLst>
              <a:ext uri="{FF2B5EF4-FFF2-40B4-BE49-F238E27FC236}">
                <a16:creationId xmlns:a16="http://schemas.microsoft.com/office/drawing/2014/main" id="{D8E31CBC-DCA0-45B1-BDA1-331C4FD4FE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8015029" y="496414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32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People discuss something">
            <a:extLst>
              <a:ext uri="{FF2B5EF4-FFF2-40B4-BE49-F238E27FC236}">
                <a16:creationId xmlns:a16="http://schemas.microsoft.com/office/drawing/2014/main" id="{AA6A75DC-BE31-480B-B034-B1DF7AFA50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115389"/>
            <a:ext cx="12192000" cy="3742611"/>
          </a:xfrm>
        </p:spPr>
      </p:pic>
      <p:sp>
        <p:nvSpPr>
          <p:cNvPr id="12" name="object 3" descr="Blue rectangle">
            <a:extLst>
              <a:ext uri="{FF2B5EF4-FFF2-40B4-BE49-F238E27FC236}">
                <a16:creationId xmlns:a16="http://schemas.microsoft.com/office/drawing/2014/main" id="{CDEEA71D-C3B3-45BB-A776-D17D92A58127}"/>
              </a:ext>
            </a:extLst>
          </p:cNvPr>
          <p:cNvSpPr/>
          <p:nvPr/>
        </p:nvSpPr>
        <p:spPr>
          <a:xfrm>
            <a:off x="2400" y="3115389"/>
            <a:ext cx="12189600" cy="3742611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3" name="Oval 12" descr="Beige oval">
            <a:extLst>
              <a:ext uri="{FF2B5EF4-FFF2-40B4-BE49-F238E27FC236}">
                <a16:creationId xmlns:a16="http://schemas.microsoft.com/office/drawing/2014/main" id="{F336552F-CA64-452F-9BD8-01334388BFF5}"/>
              </a:ext>
            </a:extLst>
          </p:cNvPr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ADB42F-AE48-4323-897F-DB5A083BD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140" y="802831"/>
            <a:ext cx="10515600" cy="1325563"/>
          </a:xfrm>
        </p:spPr>
        <p:txBody>
          <a:bodyPr/>
          <a:lstStyle/>
          <a:p>
            <a:r>
              <a:rPr lang="en-ID" dirty="0" err="1"/>
              <a:t>Lankah</a:t>
            </a:r>
            <a:r>
              <a:rPr lang="en-ID" dirty="0"/>
              <a:t> – </a:t>
            </a:r>
            <a:r>
              <a:rPr lang="en-ID" dirty="0" err="1"/>
              <a:t>lankah</a:t>
            </a:r>
            <a:r>
              <a:rPr lang="en-ID" dirty="0"/>
              <a:t> </a:t>
            </a:r>
            <a:r>
              <a:rPr lang="en-ID" dirty="0" err="1"/>
              <a:t>pengedaan</a:t>
            </a:r>
            <a:r>
              <a:rPr lang="en-ID" dirty="0"/>
              <a:t> </a:t>
            </a:r>
            <a:br>
              <a:rPr lang="en-ID" dirty="0"/>
            </a:br>
            <a:r>
              <a:rPr lang="en-ID" dirty="0" err="1"/>
              <a:t>atau</a:t>
            </a:r>
            <a:r>
              <a:rPr lang="en-ID" dirty="0"/>
              <a:t> </a:t>
            </a:r>
            <a:r>
              <a:rPr lang="en-ID" dirty="0" err="1"/>
              <a:t>perekrutan</a:t>
            </a:r>
            <a:r>
              <a:rPr lang="en-ID" dirty="0"/>
              <a:t> </a:t>
            </a:r>
            <a:r>
              <a:rPr lang="en-ID" dirty="0" err="1"/>
              <a:t>karyawan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DEAD4F2-C5CC-44E9-A092-76413D5CA7F4}"/>
              </a:ext>
            </a:extLst>
          </p:cNvPr>
          <p:cNvSpPr>
            <a:spLocks noGrp="1"/>
          </p:cNvSpPr>
          <p:nvPr>
            <p:ph sz="half" idx="2"/>
          </p:nvPr>
        </p:nvSpPr>
        <p:spPr bwMode="white">
          <a:xfrm>
            <a:off x="942140" y="3115389"/>
            <a:ext cx="8776514" cy="2755616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AutoNum type="arabicPeriod"/>
            </a:pP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Peramalan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Kebutuhan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tenaga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kerja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</a:p>
          <a:p>
            <a:pPr marL="457200" indent="-457200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AutoNum type="arabicPeriod"/>
            </a:pP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Penarikan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( recruitment ) </a:t>
            </a:r>
          </a:p>
          <a:p>
            <a:pPr marL="457200" indent="-457200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AutoNum type="arabicPeriod"/>
            </a:pP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Seleksi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( </a:t>
            </a: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Selction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) </a:t>
            </a:r>
          </a:p>
          <a:p>
            <a:pPr marL="457200" indent="-457200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AutoNum type="arabicPeriod"/>
            </a:pP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Penmpatan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, </a:t>
            </a: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orientasi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dan </a:t>
            </a: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induksi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ID" sz="24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karyawan</a:t>
            </a:r>
            <a:r>
              <a:rPr lang="en-ID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endParaRPr lang="en-US" sz="2400" b="1" i="1" spc="-5" dirty="0">
              <a:solidFill>
                <a:schemeClr val="accent1">
                  <a:lumMod val="40000"/>
                  <a:lumOff val="60000"/>
                </a:schemeClr>
              </a:solidFill>
              <a:cs typeface="Arial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8F7FB6B-EAC9-40F7-9522-61A8D53EF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4</a:t>
            </a:fld>
            <a:endParaRPr lang="en-US" dirty="0"/>
          </a:p>
        </p:txBody>
      </p:sp>
      <p:sp>
        <p:nvSpPr>
          <p:cNvPr id="9" name="object 5" descr="Beige rectangle">
            <a:extLst>
              <a:ext uri="{FF2B5EF4-FFF2-40B4-BE49-F238E27FC236}">
                <a16:creationId xmlns:a16="http://schemas.microsoft.com/office/drawing/2014/main" id="{890F7762-BD37-4D33-9F80-1DA07B5E172E}"/>
              </a:ext>
            </a:extLst>
          </p:cNvPr>
          <p:cNvSpPr/>
          <p:nvPr/>
        </p:nvSpPr>
        <p:spPr>
          <a:xfrm flipV="1">
            <a:off x="1046081" y="1931179"/>
            <a:ext cx="5153859" cy="45719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19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13" descr="People's hands">
            <a:extLst>
              <a:ext uri="{FF2B5EF4-FFF2-40B4-BE49-F238E27FC236}">
                <a16:creationId xmlns:a16="http://schemas.microsoft.com/office/drawing/2014/main" id="{3473867A-FBFD-45C7-BD5B-FDE711A8E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0"/>
            <a:ext cx="12192000" cy="6858000"/>
          </a:xfrm>
          <a:prstGeom prst="rect">
            <a:avLst/>
          </a:prstGeom>
        </p:spPr>
      </p:pic>
      <p:sp>
        <p:nvSpPr>
          <p:cNvPr id="5" name="object 3" descr="Blue rectangle">
            <a:extLst>
              <a:ext uri="{FF2B5EF4-FFF2-40B4-BE49-F238E27FC236}">
                <a16:creationId xmlns:a16="http://schemas.microsoft.com/office/drawing/2014/main" id="{33BB357B-B238-4C43-8242-F33D9E1D4905}"/>
              </a:ext>
            </a:extLst>
          </p:cNvPr>
          <p:cNvSpPr/>
          <p:nvPr/>
        </p:nvSpPr>
        <p:spPr>
          <a:xfrm>
            <a:off x="1200" y="-80513"/>
            <a:ext cx="121896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7" name="Oval 6" descr="Beige oval">
            <a:extLst>
              <a:ext uri="{FF2B5EF4-FFF2-40B4-BE49-F238E27FC236}">
                <a16:creationId xmlns:a16="http://schemas.microsoft.com/office/drawing/2014/main" id="{5E8475D7-5EB4-4E70-AD4D-D32B1FB40E6E}"/>
              </a:ext>
            </a:extLst>
          </p:cNvPr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592443CF-1BB0-4648-AEBA-9AFB75D72A99}"/>
              </a:ext>
            </a:extLst>
          </p:cNvPr>
          <p:cNvSpPr>
            <a:spLocks noGrp="1"/>
          </p:cNvSpPr>
          <p:nvPr>
            <p:ph type="title"/>
          </p:nvPr>
        </p:nvSpPr>
        <p:spPr bwMode="white">
          <a:xfrm>
            <a:off x="837000" y="-59950"/>
            <a:ext cx="10515600" cy="1325563"/>
          </a:xfrm>
        </p:spPr>
        <p:txBody>
          <a:bodyPr/>
          <a:lstStyle/>
          <a:p>
            <a:r>
              <a:rPr lang="en-ID" dirty="0" err="1">
                <a:solidFill>
                  <a:srgbClr val="FFFF00"/>
                </a:solidFill>
              </a:rPr>
              <a:t>Konsep</a:t>
            </a:r>
            <a:r>
              <a:rPr lang="en-ID" dirty="0">
                <a:solidFill>
                  <a:srgbClr val="FFFF00"/>
                </a:solidFill>
              </a:rPr>
              <a:t> </a:t>
            </a:r>
            <a:r>
              <a:rPr lang="en-ID" dirty="0" err="1">
                <a:solidFill>
                  <a:srgbClr val="FFFF00"/>
                </a:solidFill>
              </a:rPr>
              <a:t>pengadaan</a:t>
            </a:r>
            <a:r>
              <a:rPr lang="en-ID" dirty="0">
                <a:solidFill>
                  <a:srgbClr val="FFFF00"/>
                </a:solidFill>
              </a:rPr>
              <a:t> </a:t>
            </a:r>
            <a:r>
              <a:rPr lang="en-ID" dirty="0" err="1">
                <a:solidFill>
                  <a:srgbClr val="FFFF00"/>
                </a:solidFill>
              </a:rPr>
              <a:t>karyawan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16D174-C1FB-4494-B78F-EFF7C645A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2912" y="6174902"/>
            <a:ext cx="357116" cy="365125"/>
          </a:xfrm>
        </p:spPr>
        <p:txBody>
          <a:bodyPr/>
          <a:lstStyle/>
          <a:p>
            <a:fld id="{82EE24B5-652C-4DB5-B7C3-B5BBEC1280B1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Oval 5" descr="White circle">
            <a:extLst>
              <a:ext uri="{FF2B5EF4-FFF2-40B4-BE49-F238E27FC236}">
                <a16:creationId xmlns:a16="http://schemas.microsoft.com/office/drawing/2014/main" id="{18308D5A-12F5-4BB2-A4E0-37BA17CB1AB5}"/>
              </a:ext>
            </a:extLst>
          </p:cNvPr>
          <p:cNvSpPr/>
          <p:nvPr/>
        </p:nvSpPr>
        <p:spPr>
          <a:xfrm>
            <a:off x="3848746" y="1611824"/>
            <a:ext cx="4494508" cy="44945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bject 5" descr="Beige rectangle">
            <a:extLst>
              <a:ext uri="{FF2B5EF4-FFF2-40B4-BE49-F238E27FC236}">
                <a16:creationId xmlns:a16="http://schemas.microsoft.com/office/drawing/2014/main" id="{3C19A568-7E73-443A-A183-2C3EDA0087DF}"/>
              </a:ext>
            </a:extLst>
          </p:cNvPr>
          <p:cNvSpPr/>
          <p:nvPr/>
        </p:nvSpPr>
        <p:spPr bwMode="white">
          <a:xfrm flipV="1">
            <a:off x="944408" y="839128"/>
            <a:ext cx="5416633" cy="45719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graphicFrame>
        <p:nvGraphicFramePr>
          <p:cNvPr id="10" name="Content Placeholder 24" descr="Chart">
            <a:extLst>
              <a:ext uri="{FF2B5EF4-FFF2-40B4-BE49-F238E27FC236}">
                <a16:creationId xmlns:a16="http://schemas.microsoft.com/office/drawing/2014/main" id="{4AF4332F-83BC-4DC5-9516-227508BC57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2960803"/>
              </p:ext>
            </p:extLst>
          </p:nvPr>
        </p:nvGraphicFramePr>
        <p:xfrm>
          <a:off x="2520157" y="1699285"/>
          <a:ext cx="7151687" cy="4319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object 7">
            <a:extLst>
              <a:ext uri="{FF2B5EF4-FFF2-40B4-BE49-F238E27FC236}">
                <a16:creationId xmlns:a16="http://schemas.microsoft.com/office/drawing/2014/main" id="{ADD866C3-A26F-4579-B7C3-5EFD9B87C03B}"/>
              </a:ext>
            </a:extLst>
          </p:cNvPr>
          <p:cNvSpPr txBox="1"/>
          <p:nvPr/>
        </p:nvSpPr>
        <p:spPr>
          <a:xfrm>
            <a:off x="9256696" y="3185444"/>
            <a:ext cx="2097104" cy="905376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spcBef>
                <a:spcPts val="340"/>
              </a:spcBef>
            </a:pPr>
            <a:r>
              <a:rPr lang="en-ID" sz="2800" dirty="0" err="1"/>
              <a:t>Penempatan</a:t>
            </a:r>
            <a:r>
              <a:rPr lang="en-ID" sz="2800" dirty="0"/>
              <a:t> ( placement ) </a:t>
            </a:r>
            <a:endParaRPr lang="en-US" sz="2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id="{9443DAA2-8BB3-4983-BE18-DE25682FF713}"/>
              </a:ext>
            </a:extLst>
          </p:cNvPr>
          <p:cNvSpPr txBox="1"/>
          <p:nvPr/>
        </p:nvSpPr>
        <p:spPr>
          <a:xfrm>
            <a:off x="2042395" y="5475355"/>
            <a:ext cx="1610330" cy="474489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lang="en-ID" sz="2800" dirty="0" err="1"/>
              <a:t>Induksi</a:t>
            </a:r>
            <a:r>
              <a:rPr lang="en-ID" sz="2800" dirty="0"/>
              <a:t> </a:t>
            </a:r>
            <a:endParaRPr lang="en-US" sz="2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object 9">
            <a:extLst>
              <a:ext uri="{FF2B5EF4-FFF2-40B4-BE49-F238E27FC236}">
                <a16:creationId xmlns:a16="http://schemas.microsoft.com/office/drawing/2014/main" id="{45E34A9E-134A-42FD-820E-74C9C4A6E06E}"/>
              </a:ext>
            </a:extLst>
          </p:cNvPr>
          <p:cNvSpPr txBox="1"/>
          <p:nvPr/>
        </p:nvSpPr>
        <p:spPr>
          <a:xfrm>
            <a:off x="8729870" y="5633204"/>
            <a:ext cx="1711398" cy="474489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40"/>
              </a:spcBef>
            </a:pPr>
            <a:r>
              <a:rPr lang="en-ID" sz="2800" dirty="0" err="1"/>
              <a:t>Orientasi</a:t>
            </a:r>
            <a:r>
              <a:rPr lang="en-ID" sz="2800" dirty="0"/>
              <a:t> </a:t>
            </a:r>
            <a:endParaRPr lang="en-US" sz="2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id="{FFC4D6E5-F39D-4148-8E29-64D0DE6071D2}"/>
              </a:ext>
            </a:extLst>
          </p:cNvPr>
          <p:cNvSpPr txBox="1"/>
          <p:nvPr/>
        </p:nvSpPr>
        <p:spPr>
          <a:xfrm>
            <a:off x="944409" y="2469616"/>
            <a:ext cx="2352669" cy="905376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lang="en-ID" sz="2800" dirty="0" err="1"/>
              <a:t>Penarikan</a:t>
            </a:r>
            <a:r>
              <a:rPr lang="en-ID" sz="2800" dirty="0"/>
              <a:t> (Recruitment )</a:t>
            </a:r>
            <a:endParaRPr lang="en-US" sz="2500" dirty="0">
              <a:solidFill>
                <a:schemeClr val="bg1"/>
              </a:solidFill>
              <a:latin typeface="+mj-lt"/>
              <a:cs typeface="Avenir Black"/>
            </a:endParaRPr>
          </a:p>
        </p:txBody>
      </p:sp>
      <p:cxnSp>
        <p:nvCxnSpPr>
          <p:cNvPr id="15" name="Straight Connector 14" descr="White line">
            <a:extLst>
              <a:ext uri="{FF2B5EF4-FFF2-40B4-BE49-F238E27FC236}">
                <a16:creationId xmlns:a16="http://schemas.microsoft.com/office/drawing/2014/main" id="{8F10C47F-8DB6-4F10-999F-9F0945EF1066}"/>
              </a:ext>
            </a:extLst>
          </p:cNvPr>
          <p:cNvCxnSpPr/>
          <p:nvPr/>
        </p:nvCxnSpPr>
        <p:spPr>
          <a:xfrm>
            <a:off x="3255441" y="2944678"/>
            <a:ext cx="93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 descr="White line">
            <a:extLst>
              <a:ext uri="{FF2B5EF4-FFF2-40B4-BE49-F238E27FC236}">
                <a16:creationId xmlns:a16="http://schemas.microsoft.com/office/drawing/2014/main" id="{ABF823CE-8F30-44E8-A4F3-B87E440DA298}"/>
              </a:ext>
            </a:extLst>
          </p:cNvPr>
          <p:cNvCxnSpPr>
            <a:cxnSpLocks/>
          </p:cNvCxnSpPr>
          <p:nvPr/>
        </p:nvCxnSpPr>
        <p:spPr>
          <a:xfrm flipV="1">
            <a:off x="3297078" y="5406326"/>
            <a:ext cx="1362363" cy="30627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 descr="White line">
            <a:extLst>
              <a:ext uri="{FF2B5EF4-FFF2-40B4-BE49-F238E27FC236}">
                <a16:creationId xmlns:a16="http://schemas.microsoft.com/office/drawing/2014/main" id="{1EC67F4A-791B-465C-A6D0-425D45D4BDC4}"/>
              </a:ext>
            </a:extLst>
          </p:cNvPr>
          <p:cNvCxnSpPr>
            <a:cxnSpLocks/>
          </p:cNvCxnSpPr>
          <p:nvPr/>
        </p:nvCxnSpPr>
        <p:spPr>
          <a:xfrm flipV="1">
            <a:off x="7371254" y="1690688"/>
            <a:ext cx="646311" cy="28658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 descr="White line">
            <a:extLst>
              <a:ext uri="{FF2B5EF4-FFF2-40B4-BE49-F238E27FC236}">
                <a16:creationId xmlns:a16="http://schemas.microsoft.com/office/drawing/2014/main" id="{21CEE569-9C3A-4C5E-A777-4A90772E84F2}"/>
              </a:ext>
            </a:extLst>
          </p:cNvPr>
          <p:cNvCxnSpPr>
            <a:cxnSpLocks/>
          </p:cNvCxnSpPr>
          <p:nvPr/>
        </p:nvCxnSpPr>
        <p:spPr>
          <a:xfrm>
            <a:off x="7680960" y="5406326"/>
            <a:ext cx="1154039" cy="4641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bject 7">
            <a:extLst>
              <a:ext uri="{FF2B5EF4-FFF2-40B4-BE49-F238E27FC236}">
                <a16:creationId xmlns:a16="http://schemas.microsoft.com/office/drawing/2014/main" id="{EB8B6186-2937-4E50-86E5-202ACE4DE26D}"/>
              </a:ext>
            </a:extLst>
          </p:cNvPr>
          <p:cNvSpPr txBox="1"/>
          <p:nvPr/>
        </p:nvSpPr>
        <p:spPr>
          <a:xfrm>
            <a:off x="8084429" y="1358031"/>
            <a:ext cx="1501140" cy="474489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spcBef>
                <a:spcPts val="340"/>
              </a:spcBef>
            </a:pPr>
            <a:r>
              <a:rPr lang="en-ID" sz="2800" dirty="0" err="1"/>
              <a:t>Seleksi</a:t>
            </a:r>
            <a:r>
              <a:rPr lang="en-ID" sz="2800" dirty="0"/>
              <a:t> </a:t>
            </a:r>
            <a:endParaRPr lang="en-US" sz="25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2811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13" descr="People's hands">
            <a:extLst>
              <a:ext uri="{FF2B5EF4-FFF2-40B4-BE49-F238E27FC236}">
                <a16:creationId xmlns:a16="http://schemas.microsoft.com/office/drawing/2014/main" id="{3473867A-FBFD-45C7-BD5B-FDE711A8E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0"/>
            <a:ext cx="12192000" cy="6858000"/>
          </a:xfrm>
          <a:prstGeom prst="rect">
            <a:avLst/>
          </a:prstGeom>
        </p:spPr>
      </p:pic>
      <p:sp>
        <p:nvSpPr>
          <p:cNvPr id="5" name="object 3" descr="Blue rectangle">
            <a:extLst>
              <a:ext uri="{FF2B5EF4-FFF2-40B4-BE49-F238E27FC236}">
                <a16:creationId xmlns:a16="http://schemas.microsoft.com/office/drawing/2014/main" id="{33BB357B-B238-4C43-8242-F33D9E1D4905}"/>
              </a:ext>
            </a:extLst>
          </p:cNvPr>
          <p:cNvSpPr/>
          <p:nvPr/>
        </p:nvSpPr>
        <p:spPr>
          <a:xfrm>
            <a:off x="198147" y="-59950"/>
            <a:ext cx="121896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7" name="Oval 6" descr="Beige oval">
            <a:extLst>
              <a:ext uri="{FF2B5EF4-FFF2-40B4-BE49-F238E27FC236}">
                <a16:creationId xmlns:a16="http://schemas.microsoft.com/office/drawing/2014/main" id="{5E8475D7-5EB4-4E70-AD4D-D32B1FB40E6E}"/>
              </a:ext>
            </a:extLst>
          </p:cNvPr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592443CF-1BB0-4648-AEBA-9AFB75D72A99}"/>
              </a:ext>
            </a:extLst>
          </p:cNvPr>
          <p:cNvSpPr>
            <a:spLocks noGrp="1"/>
          </p:cNvSpPr>
          <p:nvPr>
            <p:ph type="title"/>
          </p:nvPr>
        </p:nvSpPr>
        <p:spPr bwMode="white">
          <a:xfrm>
            <a:off x="837000" y="-59950"/>
            <a:ext cx="10515600" cy="1325563"/>
          </a:xfrm>
        </p:spPr>
        <p:txBody>
          <a:bodyPr/>
          <a:lstStyle/>
          <a:p>
            <a:r>
              <a:rPr lang="en-ID" dirty="0" err="1">
                <a:solidFill>
                  <a:schemeClr val="bg1"/>
                </a:solidFill>
              </a:rPr>
              <a:t>Konsep</a:t>
            </a:r>
            <a:r>
              <a:rPr lang="en-ID" dirty="0">
                <a:solidFill>
                  <a:schemeClr val="bg1"/>
                </a:solidFill>
              </a:rPr>
              <a:t> </a:t>
            </a:r>
            <a:r>
              <a:rPr lang="en-ID" dirty="0" err="1">
                <a:solidFill>
                  <a:schemeClr val="bg1"/>
                </a:solidFill>
              </a:rPr>
              <a:t>penarikan</a:t>
            </a:r>
            <a:r>
              <a:rPr lang="en-ID" dirty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16D174-C1FB-4494-B78F-EFF7C645A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2912" y="6174902"/>
            <a:ext cx="357116" cy="365125"/>
          </a:xfrm>
        </p:spPr>
        <p:txBody>
          <a:bodyPr/>
          <a:lstStyle/>
          <a:p>
            <a:fld id="{82EE24B5-652C-4DB5-B7C3-B5BBEC1280B1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Oval 5" descr="White circle">
            <a:extLst>
              <a:ext uri="{FF2B5EF4-FFF2-40B4-BE49-F238E27FC236}">
                <a16:creationId xmlns:a16="http://schemas.microsoft.com/office/drawing/2014/main" id="{18308D5A-12F5-4BB2-A4E0-37BA17CB1AB5}"/>
              </a:ext>
            </a:extLst>
          </p:cNvPr>
          <p:cNvSpPr/>
          <p:nvPr/>
        </p:nvSpPr>
        <p:spPr>
          <a:xfrm>
            <a:off x="3848746" y="1611824"/>
            <a:ext cx="4494508" cy="44945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bject 5" descr="Beige rectangle">
            <a:extLst>
              <a:ext uri="{FF2B5EF4-FFF2-40B4-BE49-F238E27FC236}">
                <a16:creationId xmlns:a16="http://schemas.microsoft.com/office/drawing/2014/main" id="{3C19A568-7E73-443A-A183-2C3EDA0087DF}"/>
              </a:ext>
            </a:extLst>
          </p:cNvPr>
          <p:cNvSpPr/>
          <p:nvPr/>
        </p:nvSpPr>
        <p:spPr bwMode="white">
          <a:xfrm>
            <a:off x="944409" y="884846"/>
            <a:ext cx="3374374" cy="45719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graphicFrame>
        <p:nvGraphicFramePr>
          <p:cNvPr id="10" name="Content Placeholder 24" descr="Chart">
            <a:extLst>
              <a:ext uri="{FF2B5EF4-FFF2-40B4-BE49-F238E27FC236}">
                <a16:creationId xmlns:a16="http://schemas.microsoft.com/office/drawing/2014/main" id="{4AF4332F-83BC-4DC5-9516-227508BC57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5860761"/>
              </p:ext>
            </p:extLst>
          </p:nvPr>
        </p:nvGraphicFramePr>
        <p:xfrm>
          <a:off x="2520157" y="1699285"/>
          <a:ext cx="7151687" cy="4319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object 7">
            <a:extLst>
              <a:ext uri="{FF2B5EF4-FFF2-40B4-BE49-F238E27FC236}">
                <a16:creationId xmlns:a16="http://schemas.microsoft.com/office/drawing/2014/main" id="{ADD866C3-A26F-4579-B7C3-5EFD9B87C03B}"/>
              </a:ext>
            </a:extLst>
          </p:cNvPr>
          <p:cNvSpPr txBox="1"/>
          <p:nvPr/>
        </p:nvSpPr>
        <p:spPr>
          <a:xfrm>
            <a:off x="9183522" y="1899137"/>
            <a:ext cx="2097104" cy="1228541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spcBef>
                <a:spcPts val="340"/>
              </a:spcBef>
            </a:pPr>
            <a:r>
              <a:rPr lang="en-ID" sz="2400" dirty="0" err="1">
                <a:solidFill>
                  <a:srgbClr val="FFFF00"/>
                </a:solidFill>
              </a:rPr>
              <a:t>Sumber</a:t>
            </a:r>
            <a:r>
              <a:rPr lang="en-ID" sz="2400" dirty="0">
                <a:solidFill>
                  <a:srgbClr val="FFFF00"/>
                </a:solidFill>
              </a:rPr>
              <a:t> </a:t>
            </a:r>
          </a:p>
          <a:p>
            <a:pPr marL="12700">
              <a:spcBef>
                <a:spcPts val="340"/>
              </a:spcBef>
            </a:pPr>
            <a:r>
              <a:rPr lang="en-ID" sz="2400" dirty="0">
                <a:solidFill>
                  <a:srgbClr val="FFFF00"/>
                </a:solidFill>
              </a:rPr>
              <a:t>- Internal </a:t>
            </a:r>
          </a:p>
          <a:p>
            <a:pPr marL="12700">
              <a:spcBef>
                <a:spcPts val="340"/>
              </a:spcBef>
            </a:pPr>
            <a:r>
              <a:rPr lang="en-ID" sz="2400" dirty="0">
                <a:solidFill>
                  <a:srgbClr val="FFFF00"/>
                </a:solidFill>
              </a:rPr>
              <a:t>- </a:t>
            </a:r>
            <a:r>
              <a:rPr lang="en-ID" sz="2400" dirty="0" err="1">
                <a:solidFill>
                  <a:srgbClr val="FFFF00"/>
                </a:solidFill>
              </a:rPr>
              <a:t>Eksternal</a:t>
            </a:r>
            <a:r>
              <a:rPr lang="en-ID" sz="2400" dirty="0">
                <a:solidFill>
                  <a:srgbClr val="FFFF00"/>
                </a:solidFill>
              </a:rPr>
              <a:t> </a:t>
            </a:r>
            <a:endParaRPr lang="en-US" sz="24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id="{9443DAA2-8BB3-4983-BE18-DE25682FF713}"/>
              </a:ext>
            </a:extLst>
          </p:cNvPr>
          <p:cNvSpPr txBox="1"/>
          <p:nvPr/>
        </p:nvSpPr>
        <p:spPr>
          <a:xfrm>
            <a:off x="944409" y="4205095"/>
            <a:ext cx="2103120" cy="1043876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lang="nn-NO" sz="2000" dirty="0">
                <a:solidFill>
                  <a:srgbClr val="FFFF00"/>
                </a:solidFill>
              </a:rPr>
              <a:t>Kendala </a:t>
            </a: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lang="nn-NO" sz="2000" dirty="0">
                <a:solidFill>
                  <a:srgbClr val="FFFF00"/>
                </a:solidFill>
              </a:rPr>
              <a:t>- Internal org </a:t>
            </a: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lang="nn-NO" sz="2000" dirty="0">
                <a:solidFill>
                  <a:srgbClr val="FFFF00"/>
                </a:solidFill>
              </a:rPr>
              <a:t>- Eksternal org </a:t>
            </a:r>
            <a:endParaRPr lang="en-US" sz="20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3" name="object 9">
            <a:extLst>
              <a:ext uri="{FF2B5EF4-FFF2-40B4-BE49-F238E27FC236}">
                <a16:creationId xmlns:a16="http://schemas.microsoft.com/office/drawing/2014/main" id="{45E34A9E-134A-42FD-820E-74C9C4A6E06E}"/>
              </a:ext>
            </a:extLst>
          </p:cNvPr>
          <p:cNvSpPr txBox="1"/>
          <p:nvPr/>
        </p:nvSpPr>
        <p:spPr>
          <a:xfrm>
            <a:off x="9339452" y="3911405"/>
            <a:ext cx="1711398" cy="1228541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40"/>
              </a:spcBef>
            </a:pPr>
            <a:r>
              <a:rPr lang="en-ID" sz="2400" dirty="0" err="1">
                <a:solidFill>
                  <a:srgbClr val="FFFF00"/>
                </a:solidFill>
              </a:rPr>
              <a:t>Metode</a:t>
            </a:r>
            <a:r>
              <a:rPr lang="en-ID" sz="2400" dirty="0">
                <a:solidFill>
                  <a:srgbClr val="FFFF00"/>
                </a:solidFill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340"/>
              </a:spcBef>
            </a:pPr>
            <a:r>
              <a:rPr lang="en-ID" sz="2400" dirty="0">
                <a:solidFill>
                  <a:srgbClr val="FFFF00"/>
                </a:solidFill>
              </a:rPr>
              <a:t>- </a:t>
            </a:r>
            <a:r>
              <a:rPr lang="en-ID" sz="2400" dirty="0" err="1">
                <a:solidFill>
                  <a:srgbClr val="FFFF00"/>
                </a:solidFill>
              </a:rPr>
              <a:t>Tertutup</a:t>
            </a:r>
            <a:r>
              <a:rPr lang="en-ID" sz="2400" dirty="0">
                <a:solidFill>
                  <a:srgbClr val="FFFF00"/>
                </a:solidFill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340"/>
              </a:spcBef>
            </a:pPr>
            <a:r>
              <a:rPr lang="en-ID" sz="2400" dirty="0">
                <a:solidFill>
                  <a:srgbClr val="FFFF00"/>
                </a:solidFill>
              </a:rPr>
              <a:t>- Terbuka</a:t>
            </a:r>
            <a:endParaRPr lang="en-US" sz="24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id="{FFC4D6E5-F39D-4148-8E29-64D0DE6071D2}"/>
              </a:ext>
            </a:extLst>
          </p:cNvPr>
          <p:cNvSpPr txBox="1"/>
          <p:nvPr/>
        </p:nvSpPr>
        <p:spPr>
          <a:xfrm>
            <a:off x="589643" y="2257932"/>
            <a:ext cx="3159429" cy="1228541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lang="en-ID" sz="2400" dirty="0">
                <a:solidFill>
                  <a:srgbClr val="FFFF00"/>
                </a:solidFill>
              </a:rPr>
              <a:t>Dasar  </a:t>
            </a: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lang="en-ID" sz="2400" dirty="0">
                <a:solidFill>
                  <a:srgbClr val="FFFF00"/>
                </a:solidFill>
              </a:rPr>
              <a:t>-Job </a:t>
            </a:r>
            <a:r>
              <a:rPr lang="en-ID" sz="2400" dirty="0" err="1">
                <a:solidFill>
                  <a:srgbClr val="FFFF00"/>
                </a:solidFill>
              </a:rPr>
              <a:t>Spesification</a:t>
            </a:r>
            <a:r>
              <a:rPr lang="en-ID" sz="2400" dirty="0">
                <a:solidFill>
                  <a:srgbClr val="FFFF00"/>
                </a:solidFill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lang="en-ID" sz="2400" dirty="0">
                <a:solidFill>
                  <a:srgbClr val="FFFF00"/>
                </a:solidFill>
              </a:rPr>
              <a:t>-</a:t>
            </a:r>
            <a:r>
              <a:rPr lang="en-ID" sz="2400" dirty="0" err="1">
                <a:solidFill>
                  <a:srgbClr val="FFFF00"/>
                </a:solidFill>
              </a:rPr>
              <a:t>Peraturan</a:t>
            </a:r>
            <a:r>
              <a:rPr lang="en-ID" sz="2400" dirty="0">
                <a:solidFill>
                  <a:srgbClr val="FFFF00"/>
                </a:solidFill>
              </a:rPr>
              <a:t> </a:t>
            </a:r>
            <a:r>
              <a:rPr lang="en-ID" sz="2400" dirty="0" err="1">
                <a:solidFill>
                  <a:srgbClr val="FFFF00"/>
                </a:solidFill>
              </a:rPr>
              <a:t>Pemerintah</a:t>
            </a:r>
            <a:r>
              <a:rPr lang="en-ID" sz="2400" dirty="0">
                <a:solidFill>
                  <a:srgbClr val="FFFF00"/>
                </a:solidFill>
              </a:rPr>
              <a:t> </a:t>
            </a:r>
            <a:endParaRPr lang="en-US" sz="2400" dirty="0">
              <a:solidFill>
                <a:srgbClr val="FFFF00"/>
              </a:solidFill>
              <a:latin typeface="+mj-lt"/>
              <a:cs typeface="Avenir Black"/>
            </a:endParaRPr>
          </a:p>
        </p:txBody>
      </p:sp>
      <p:cxnSp>
        <p:nvCxnSpPr>
          <p:cNvPr id="15" name="Straight Connector 14" descr="White line">
            <a:extLst>
              <a:ext uri="{FF2B5EF4-FFF2-40B4-BE49-F238E27FC236}">
                <a16:creationId xmlns:a16="http://schemas.microsoft.com/office/drawing/2014/main" id="{8F10C47F-8DB6-4F10-999F-9F0945EF1066}"/>
              </a:ext>
            </a:extLst>
          </p:cNvPr>
          <p:cNvCxnSpPr/>
          <p:nvPr/>
        </p:nvCxnSpPr>
        <p:spPr>
          <a:xfrm>
            <a:off x="3255441" y="2944678"/>
            <a:ext cx="93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 descr="White line">
            <a:extLst>
              <a:ext uri="{FF2B5EF4-FFF2-40B4-BE49-F238E27FC236}">
                <a16:creationId xmlns:a16="http://schemas.microsoft.com/office/drawing/2014/main" id="{ABF823CE-8F30-44E8-A4F3-B87E440DA298}"/>
              </a:ext>
            </a:extLst>
          </p:cNvPr>
          <p:cNvCxnSpPr>
            <a:cxnSpLocks/>
          </p:cNvCxnSpPr>
          <p:nvPr/>
        </p:nvCxnSpPr>
        <p:spPr>
          <a:xfrm flipV="1">
            <a:off x="2624370" y="4758006"/>
            <a:ext cx="1362363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 descr="White line">
            <a:extLst>
              <a:ext uri="{FF2B5EF4-FFF2-40B4-BE49-F238E27FC236}">
                <a16:creationId xmlns:a16="http://schemas.microsoft.com/office/drawing/2014/main" id="{21CEE569-9C3A-4C5E-A777-4A90772E84F2}"/>
              </a:ext>
            </a:extLst>
          </p:cNvPr>
          <p:cNvCxnSpPr>
            <a:cxnSpLocks/>
          </p:cNvCxnSpPr>
          <p:nvPr/>
        </p:nvCxnSpPr>
        <p:spPr>
          <a:xfrm>
            <a:off x="8081132" y="4591918"/>
            <a:ext cx="1308735" cy="129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0438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People discuss something">
            <a:extLst>
              <a:ext uri="{FF2B5EF4-FFF2-40B4-BE49-F238E27FC236}">
                <a16:creationId xmlns:a16="http://schemas.microsoft.com/office/drawing/2014/main" id="{AA6A75DC-BE31-480B-B034-B1DF7AFA50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115389"/>
            <a:ext cx="12192000" cy="3742611"/>
          </a:xfrm>
        </p:spPr>
      </p:pic>
      <p:sp>
        <p:nvSpPr>
          <p:cNvPr id="12" name="object 3" descr="Blue rectangle">
            <a:extLst>
              <a:ext uri="{FF2B5EF4-FFF2-40B4-BE49-F238E27FC236}">
                <a16:creationId xmlns:a16="http://schemas.microsoft.com/office/drawing/2014/main" id="{CDEEA71D-C3B3-45BB-A776-D17D92A58127}"/>
              </a:ext>
            </a:extLst>
          </p:cNvPr>
          <p:cNvSpPr/>
          <p:nvPr/>
        </p:nvSpPr>
        <p:spPr>
          <a:xfrm>
            <a:off x="2400" y="3115389"/>
            <a:ext cx="12189600" cy="3742611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3" name="Oval 12" descr="Beige oval">
            <a:extLst>
              <a:ext uri="{FF2B5EF4-FFF2-40B4-BE49-F238E27FC236}">
                <a16:creationId xmlns:a16="http://schemas.microsoft.com/office/drawing/2014/main" id="{F336552F-CA64-452F-9BD8-01334388BFF5}"/>
              </a:ext>
            </a:extLst>
          </p:cNvPr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ADB42F-AE48-4323-897F-DB5A083BD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140" y="802831"/>
            <a:ext cx="10515600" cy="1325563"/>
          </a:xfrm>
        </p:spPr>
        <p:txBody>
          <a:bodyPr/>
          <a:lstStyle/>
          <a:p>
            <a:r>
              <a:rPr lang="en-ID" dirty="0" err="1"/>
              <a:t>Definisi</a:t>
            </a:r>
            <a:r>
              <a:rPr lang="en-ID" dirty="0"/>
              <a:t> </a:t>
            </a:r>
            <a:r>
              <a:rPr lang="en-ID" dirty="0" err="1"/>
              <a:t>penarikan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DEAD4F2-C5CC-44E9-A092-76413D5CA7F4}"/>
              </a:ext>
            </a:extLst>
          </p:cNvPr>
          <p:cNvSpPr>
            <a:spLocks noGrp="1"/>
          </p:cNvSpPr>
          <p:nvPr>
            <p:ph sz="half" idx="2"/>
          </p:nvPr>
        </p:nvSpPr>
        <p:spPr bwMode="white">
          <a:xfrm>
            <a:off x="1707743" y="2410357"/>
            <a:ext cx="8776514" cy="275561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None/>
            </a:pPr>
            <a:r>
              <a:rPr lang="en-ID" sz="2400" dirty="0">
                <a:solidFill>
                  <a:schemeClr val="accent5"/>
                </a:solidFill>
              </a:rPr>
              <a:t>Edwin B Filippo : </a:t>
            </a:r>
          </a:p>
          <a:p>
            <a:pPr marL="0" indent="0" algn="ctr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None/>
            </a:pPr>
            <a:endParaRPr lang="en-ID" sz="2400" dirty="0">
              <a:solidFill>
                <a:schemeClr val="accent5"/>
              </a:solidFill>
            </a:endParaRPr>
          </a:p>
          <a:p>
            <a:pPr marL="0" indent="0" algn="ctr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None/>
            </a:pPr>
            <a:r>
              <a:rPr lang="en-ID" sz="2400" dirty="0">
                <a:solidFill>
                  <a:schemeClr val="accent5"/>
                </a:solidFill>
              </a:rPr>
              <a:t>“ </a:t>
            </a:r>
            <a:r>
              <a:rPr lang="en-ID" sz="2400" dirty="0" err="1">
                <a:solidFill>
                  <a:schemeClr val="accent5"/>
                </a:solidFill>
              </a:rPr>
              <a:t>penarikan</a:t>
            </a:r>
            <a:r>
              <a:rPr lang="en-ID" sz="2400" dirty="0">
                <a:solidFill>
                  <a:schemeClr val="accent5"/>
                </a:solidFill>
              </a:rPr>
              <a:t> </a:t>
            </a:r>
            <a:r>
              <a:rPr lang="en-ID" sz="2400" dirty="0" err="1">
                <a:solidFill>
                  <a:schemeClr val="accent5"/>
                </a:solidFill>
              </a:rPr>
              <a:t>adalah</a:t>
            </a:r>
            <a:r>
              <a:rPr lang="en-ID" sz="2400" dirty="0">
                <a:solidFill>
                  <a:schemeClr val="accent5"/>
                </a:solidFill>
              </a:rPr>
              <a:t> proses </a:t>
            </a:r>
            <a:r>
              <a:rPr lang="en-ID" sz="2400" dirty="0" err="1">
                <a:solidFill>
                  <a:schemeClr val="accent5"/>
                </a:solidFill>
              </a:rPr>
              <a:t>pencarian</a:t>
            </a:r>
            <a:r>
              <a:rPr lang="en-ID" sz="2400" dirty="0">
                <a:solidFill>
                  <a:schemeClr val="accent5"/>
                </a:solidFill>
              </a:rPr>
              <a:t> dan </a:t>
            </a:r>
            <a:r>
              <a:rPr lang="en-ID" sz="2400" dirty="0" err="1">
                <a:solidFill>
                  <a:schemeClr val="accent5"/>
                </a:solidFill>
              </a:rPr>
              <a:t>pemikatan</a:t>
            </a:r>
            <a:r>
              <a:rPr lang="en-ID" sz="2400" dirty="0">
                <a:solidFill>
                  <a:schemeClr val="accent5"/>
                </a:solidFill>
              </a:rPr>
              <a:t> para </a:t>
            </a:r>
            <a:r>
              <a:rPr lang="en-ID" sz="2400" dirty="0" err="1">
                <a:solidFill>
                  <a:schemeClr val="accent5"/>
                </a:solidFill>
              </a:rPr>
              <a:t>calon</a:t>
            </a:r>
            <a:r>
              <a:rPr lang="en-ID" sz="2400" dirty="0">
                <a:solidFill>
                  <a:schemeClr val="accent5"/>
                </a:solidFill>
              </a:rPr>
              <a:t> </a:t>
            </a:r>
            <a:r>
              <a:rPr lang="en-ID" sz="2400" dirty="0" err="1">
                <a:solidFill>
                  <a:schemeClr val="accent5"/>
                </a:solidFill>
              </a:rPr>
              <a:t>pegawai</a:t>
            </a:r>
            <a:r>
              <a:rPr lang="en-ID" sz="2400" dirty="0">
                <a:solidFill>
                  <a:schemeClr val="accent5"/>
                </a:solidFill>
              </a:rPr>
              <a:t> yang </a:t>
            </a:r>
            <a:r>
              <a:rPr lang="en-ID" sz="2400" dirty="0" err="1">
                <a:solidFill>
                  <a:schemeClr val="accent5"/>
                </a:solidFill>
              </a:rPr>
              <a:t>mampu</a:t>
            </a:r>
            <a:r>
              <a:rPr lang="en-ID" sz="2400" dirty="0">
                <a:solidFill>
                  <a:schemeClr val="accent5"/>
                </a:solidFill>
              </a:rPr>
              <a:t> </a:t>
            </a:r>
            <a:r>
              <a:rPr lang="en-ID" sz="2400" dirty="0" err="1">
                <a:solidFill>
                  <a:schemeClr val="accent5"/>
                </a:solidFill>
              </a:rPr>
              <a:t>bekerja</a:t>
            </a:r>
            <a:r>
              <a:rPr lang="en-ID" sz="2400" dirty="0">
                <a:solidFill>
                  <a:schemeClr val="accent5"/>
                </a:solidFill>
              </a:rPr>
              <a:t> di </a:t>
            </a:r>
            <a:r>
              <a:rPr lang="en-ID" sz="2400" dirty="0" err="1">
                <a:solidFill>
                  <a:schemeClr val="accent5"/>
                </a:solidFill>
              </a:rPr>
              <a:t>dalam</a:t>
            </a:r>
            <a:r>
              <a:rPr lang="en-ID" sz="2400" dirty="0">
                <a:solidFill>
                  <a:schemeClr val="accent5"/>
                </a:solidFill>
              </a:rPr>
              <a:t> </a:t>
            </a:r>
            <a:r>
              <a:rPr lang="en-ID" sz="2400" dirty="0" err="1">
                <a:solidFill>
                  <a:schemeClr val="accent5"/>
                </a:solidFill>
              </a:rPr>
              <a:t>organisasi</a:t>
            </a:r>
            <a:r>
              <a:rPr lang="en-ID" sz="2400" dirty="0">
                <a:solidFill>
                  <a:schemeClr val="accent5"/>
                </a:solidFill>
              </a:rPr>
              <a:t> ”</a:t>
            </a:r>
            <a:endParaRPr lang="en-US" sz="2400" b="1" i="1" spc="-5" dirty="0">
              <a:solidFill>
                <a:schemeClr val="accent5"/>
              </a:solidFill>
              <a:cs typeface="Arial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8F7FB6B-EAC9-40F7-9522-61A8D53EF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7</a:t>
            </a:fld>
            <a:endParaRPr lang="en-US" dirty="0"/>
          </a:p>
        </p:txBody>
      </p:sp>
      <p:sp>
        <p:nvSpPr>
          <p:cNvPr id="9" name="object 5" descr="Beige rectangle">
            <a:extLst>
              <a:ext uri="{FF2B5EF4-FFF2-40B4-BE49-F238E27FC236}">
                <a16:creationId xmlns:a16="http://schemas.microsoft.com/office/drawing/2014/main" id="{890F7762-BD37-4D33-9F80-1DA07B5E172E}"/>
              </a:ext>
            </a:extLst>
          </p:cNvPr>
          <p:cNvSpPr/>
          <p:nvPr/>
        </p:nvSpPr>
        <p:spPr>
          <a:xfrm flipV="1">
            <a:off x="942141" y="1692027"/>
            <a:ext cx="3517317" cy="45719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778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5B371-F992-4547-B936-23F16F448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444" y="417362"/>
            <a:ext cx="3932237" cy="1302111"/>
          </a:xfrm>
        </p:spPr>
        <p:txBody>
          <a:bodyPr/>
          <a:lstStyle/>
          <a:p>
            <a:r>
              <a:rPr lang="en-ID" dirty="0" err="1"/>
              <a:t>Sumber</a:t>
            </a:r>
            <a:r>
              <a:rPr lang="en-ID" dirty="0"/>
              <a:t> – </a:t>
            </a:r>
            <a:r>
              <a:rPr lang="en-ID" dirty="0" err="1"/>
              <a:t>sumber</a:t>
            </a:r>
            <a:r>
              <a:rPr lang="en-ID" dirty="0"/>
              <a:t> </a:t>
            </a:r>
            <a:r>
              <a:rPr lang="en-ID" dirty="0" err="1"/>
              <a:t>penarikan</a:t>
            </a:r>
            <a:r>
              <a:rPr lang="en-ID" dirty="0"/>
              <a:t>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B07B54-E3ED-4BBF-91BB-9F611C440199}"/>
              </a:ext>
            </a:extLst>
          </p:cNvPr>
          <p:cNvSpPr>
            <a:spLocks noGrp="1"/>
          </p:cNvSpPr>
          <p:nvPr>
            <p:ph type="body" sz="half" idx="2"/>
          </p:nvPr>
        </p:nvSpPr>
        <p:spPr bwMode="ltGray">
          <a:xfrm>
            <a:off x="7055714" y="1755100"/>
            <a:ext cx="4531709" cy="165983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425"/>
              </a:spcBef>
            </a:pPr>
            <a:r>
              <a:rPr lang="en-ID" sz="2000" dirty="0"/>
              <a:t>Internal </a:t>
            </a:r>
            <a:r>
              <a:rPr lang="en-ID" sz="2000" dirty="0" err="1"/>
              <a:t>Karyawan</a:t>
            </a:r>
            <a:r>
              <a:rPr lang="en-ID" sz="2000" dirty="0"/>
              <a:t> yang </a:t>
            </a:r>
            <a:r>
              <a:rPr lang="en-ID" sz="2000" dirty="0" err="1"/>
              <a:t>akan</a:t>
            </a:r>
            <a:r>
              <a:rPr lang="en-ID" sz="2000" dirty="0"/>
              <a:t> </a:t>
            </a:r>
            <a:r>
              <a:rPr lang="en-ID" sz="2000" dirty="0" err="1"/>
              <a:t>mengisi</a:t>
            </a:r>
            <a:r>
              <a:rPr lang="en-ID" sz="2000" dirty="0"/>
              <a:t> </a:t>
            </a:r>
            <a:r>
              <a:rPr lang="en-ID" sz="2000" dirty="0" err="1"/>
              <a:t>lowongan</a:t>
            </a:r>
            <a:r>
              <a:rPr lang="en-ID" sz="2000" dirty="0"/>
              <a:t> </a:t>
            </a:r>
            <a:r>
              <a:rPr lang="en-ID" sz="2000" dirty="0" err="1"/>
              <a:t>kerja</a:t>
            </a:r>
            <a:r>
              <a:rPr lang="en-ID" sz="2000" dirty="0"/>
              <a:t> </a:t>
            </a:r>
            <a:r>
              <a:rPr lang="en-ID" sz="2000" dirty="0" err="1"/>
              <a:t>diambil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en-ID" sz="2000" dirty="0"/>
              <a:t> </a:t>
            </a:r>
            <a:r>
              <a:rPr lang="en-ID" sz="2000" dirty="0" err="1"/>
              <a:t>perusahaan</a:t>
            </a:r>
            <a:r>
              <a:rPr lang="en-ID" sz="2000" dirty="0"/>
              <a:t> </a:t>
            </a:r>
            <a:r>
              <a:rPr lang="en-ID" sz="2000" dirty="0" err="1"/>
              <a:t>tersebut</a:t>
            </a:r>
            <a:r>
              <a:rPr lang="en-ID" sz="2000" dirty="0"/>
              <a:t>. </a:t>
            </a:r>
            <a:r>
              <a:rPr lang="en-ID" sz="2000" dirty="0" err="1"/>
              <a:t>Yakni</a:t>
            </a:r>
            <a:r>
              <a:rPr lang="en-ID" sz="2000" dirty="0"/>
              <a:t> </a:t>
            </a:r>
            <a:r>
              <a:rPr lang="en-ID" sz="2000" dirty="0" err="1"/>
              <a:t>dengan</a:t>
            </a:r>
            <a:r>
              <a:rPr lang="en-ID" sz="2000" dirty="0"/>
              <a:t> </a:t>
            </a:r>
            <a:r>
              <a:rPr lang="en-ID" sz="2000" dirty="0" err="1"/>
              <a:t>cara</a:t>
            </a:r>
            <a:r>
              <a:rPr lang="en-ID" sz="2000" dirty="0"/>
              <a:t> </a:t>
            </a:r>
            <a:r>
              <a:rPr lang="en-ID" sz="2000" dirty="0" err="1"/>
              <a:t>Mutasi</a:t>
            </a:r>
            <a:r>
              <a:rPr lang="en-ID" sz="2000" dirty="0"/>
              <a:t> ( </a:t>
            </a:r>
            <a:r>
              <a:rPr lang="en-ID" sz="2000" dirty="0" err="1"/>
              <a:t>promosi</a:t>
            </a:r>
            <a:r>
              <a:rPr lang="en-ID" sz="2000" dirty="0"/>
              <a:t>, </a:t>
            </a:r>
            <a:r>
              <a:rPr lang="en-ID" sz="2000" dirty="0" err="1"/>
              <a:t>rotasi</a:t>
            </a:r>
            <a:r>
              <a:rPr lang="en-ID" sz="2000" dirty="0"/>
              <a:t> or </a:t>
            </a:r>
            <a:r>
              <a:rPr lang="en-ID" sz="2000" dirty="0" err="1"/>
              <a:t>demosi</a:t>
            </a:r>
            <a:r>
              <a:rPr lang="en-ID" sz="2000" dirty="0"/>
              <a:t> )</a:t>
            </a:r>
            <a:endParaRPr lang="en-US" sz="2000" i="1" spc="-15" dirty="0">
              <a:solidFill>
                <a:schemeClr val="bg2">
                  <a:lumMod val="20000"/>
                  <a:lumOff val="80000"/>
                </a:schemeClr>
              </a:solidFill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C89DD8-AB5B-4556-B381-45F1AC070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8</a:t>
            </a:fld>
            <a:endParaRPr lang="en-US" dirty="0"/>
          </a:p>
        </p:txBody>
      </p:sp>
      <p:pic>
        <p:nvPicPr>
          <p:cNvPr id="7" name="Picture Placeholder 6" descr="Two men look at laptop">
            <a:extLst>
              <a:ext uri="{FF2B5EF4-FFF2-40B4-BE49-F238E27FC236}">
                <a16:creationId xmlns:a16="http://schemas.microsoft.com/office/drawing/2014/main" id="{2CD8DFC9-E679-43B6-94BA-67756E397A1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2" y="2781223"/>
            <a:ext cx="6024983" cy="2736901"/>
          </a:xfrm>
        </p:spPr>
      </p:pic>
      <p:pic>
        <p:nvPicPr>
          <p:cNvPr id="15" name="Picture Placeholder 14" descr="Check icon">
            <a:extLst>
              <a:ext uri="{FF2B5EF4-FFF2-40B4-BE49-F238E27FC236}">
                <a16:creationId xmlns:a16="http://schemas.microsoft.com/office/drawing/2014/main" id="{2BB6FD49-92B0-4DC9-AC1D-17947DECCCB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481239" y="1713834"/>
            <a:ext cx="576000" cy="576000"/>
          </a:xfrm>
        </p:spPr>
      </p:pic>
      <p:pic>
        <p:nvPicPr>
          <p:cNvPr id="17" name="Picture Placeholder 16" descr="Check icon">
            <a:extLst>
              <a:ext uri="{FF2B5EF4-FFF2-40B4-BE49-F238E27FC236}">
                <a16:creationId xmlns:a16="http://schemas.microsoft.com/office/drawing/2014/main" id="{B35AF671-FB05-4C5C-AD79-E7C03FDFC8C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481239" y="3861672"/>
            <a:ext cx="576000" cy="576001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D93562-F631-4ADB-AB50-4D5ECF40F8A1}"/>
              </a:ext>
            </a:extLst>
          </p:cNvPr>
          <p:cNvSpPr>
            <a:spLocks noGrp="1"/>
          </p:cNvSpPr>
          <p:nvPr>
            <p:ph type="body" sz="half" idx="23"/>
          </p:nvPr>
        </p:nvSpPr>
        <p:spPr bwMode="ltGray">
          <a:xfrm>
            <a:off x="7055713" y="3955044"/>
            <a:ext cx="4531709" cy="143123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425"/>
              </a:spcBef>
            </a:pPr>
            <a:r>
              <a:rPr lang="en-ID" sz="2000" dirty="0" err="1"/>
              <a:t>Eksternal</a:t>
            </a:r>
            <a:r>
              <a:rPr lang="en-ID" sz="2000" dirty="0"/>
              <a:t> </a:t>
            </a:r>
            <a:r>
              <a:rPr lang="en-ID" sz="2000" dirty="0" err="1"/>
              <a:t>Karyawan</a:t>
            </a:r>
            <a:r>
              <a:rPr lang="en-ID" sz="2000" dirty="0"/>
              <a:t> yang </a:t>
            </a:r>
            <a:r>
              <a:rPr lang="en-ID" sz="2000" dirty="0" err="1"/>
              <a:t>akan</a:t>
            </a:r>
            <a:r>
              <a:rPr lang="en-ID" sz="2000" dirty="0"/>
              <a:t> </a:t>
            </a:r>
            <a:r>
              <a:rPr lang="en-ID" sz="2000" dirty="0" err="1"/>
              <a:t>mengisi</a:t>
            </a:r>
            <a:r>
              <a:rPr lang="en-ID" sz="2000" dirty="0"/>
              <a:t> </a:t>
            </a:r>
            <a:r>
              <a:rPr lang="en-ID" sz="2000" dirty="0" err="1"/>
              <a:t>jabatan</a:t>
            </a:r>
            <a:r>
              <a:rPr lang="en-ID" sz="2000" dirty="0"/>
              <a:t> yang </a:t>
            </a:r>
            <a:r>
              <a:rPr lang="en-ID" sz="2000" dirty="0" err="1"/>
              <a:t>lowong</a:t>
            </a:r>
            <a:r>
              <a:rPr lang="en-ID" sz="2000" dirty="0"/>
              <a:t> </a:t>
            </a:r>
            <a:r>
              <a:rPr lang="en-ID" sz="2000" dirty="0" err="1"/>
              <a:t>tersebut</a:t>
            </a:r>
            <a:r>
              <a:rPr lang="en-ID" sz="2000" dirty="0"/>
              <a:t> </a:t>
            </a:r>
            <a:r>
              <a:rPr lang="en-ID" sz="2000" dirty="0" err="1"/>
              <a:t>dari</a:t>
            </a:r>
            <a:r>
              <a:rPr lang="en-ID" sz="2000" dirty="0"/>
              <a:t> </a:t>
            </a:r>
            <a:r>
              <a:rPr lang="en-ID" sz="2000" dirty="0" err="1"/>
              <a:t>sumber</a:t>
            </a:r>
            <a:r>
              <a:rPr lang="en-ID" sz="2000" dirty="0"/>
              <a:t> </a:t>
            </a:r>
            <a:r>
              <a:rPr lang="en-ID" sz="2000" dirty="0" err="1"/>
              <a:t>tenaga</a:t>
            </a:r>
            <a:r>
              <a:rPr lang="en-ID" sz="2000" dirty="0"/>
              <a:t> </a:t>
            </a:r>
            <a:r>
              <a:rPr lang="en-ID" sz="2000" dirty="0" err="1"/>
              <a:t>kerja</a:t>
            </a:r>
            <a:r>
              <a:rPr lang="en-ID" sz="2000" dirty="0"/>
              <a:t> di </a:t>
            </a:r>
            <a:r>
              <a:rPr lang="en-ID" sz="2000" dirty="0" err="1"/>
              <a:t>luar</a:t>
            </a:r>
            <a:r>
              <a:rPr lang="en-ID" sz="2000" dirty="0"/>
              <a:t> </a:t>
            </a:r>
            <a:r>
              <a:rPr lang="en-ID" sz="2000" dirty="0" err="1"/>
              <a:t>perusahaan</a:t>
            </a:r>
            <a:endParaRPr lang="en-US" sz="2000" i="1" spc="-15" dirty="0">
              <a:solidFill>
                <a:schemeClr val="bg2">
                  <a:lumMod val="20000"/>
                  <a:lumOff val="80000"/>
                </a:schemeClr>
              </a:solidFill>
              <a:cs typeface="Arial"/>
            </a:endParaRPr>
          </a:p>
        </p:txBody>
      </p:sp>
      <p:sp>
        <p:nvSpPr>
          <p:cNvPr id="8" name="object 13" descr="Beige rectangle">
            <a:extLst>
              <a:ext uri="{FF2B5EF4-FFF2-40B4-BE49-F238E27FC236}">
                <a16:creationId xmlns:a16="http://schemas.microsoft.com/office/drawing/2014/main" id="{DFB86A96-0959-48CB-911E-06E243290C23}"/>
              </a:ext>
            </a:extLst>
          </p:cNvPr>
          <p:cNvSpPr/>
          <p:nvPr/>
        </p:nvSpPr>
        <p:spPr>
          <a:xfrm>
            <a:off x="919594" y="1786728"/>
            <a:ext cx="3096000" cy="0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812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People discuss something">
            <a:extLst>
              <a:ext uri="{FF2B5EF4-FFF2-40B4-BE49-F238E27FC236}">
                <a16:creationId xmlns:a16="http://schemas.microsoft.com/office/drawing/2014/main" id="{AA6A75DC-BE31-480B-B034-B1DF7AFA50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115389"/>
            <a:ext cx="12192000" cy="3742611"/>
          </a:xfrm>
        </p:spPr>
      </p:pic>
      <p:sp>
        <p:nvSpPr>
          <p:cNvPr id="12" name="object 3" descr="Blue rectangle">
            <a:extLst>
              <a:ext uri="{FF2B5EF4-FFF2-40B4-BE49-F238E27FC236}">
                <a16:creationId xmlns:a16="http://schemas.microsoft.com/office/drawing/2014/main" id="{CDEEA71D-C3B3-45BB-A776-D17D92A58127}"/>
              </a:ext>
            </a:extLst>
          </p:cNvPr>
          <p:cNvSpPr/>
          <p:nvPr/>
        </p:nvSpPr>
        <p:spPr>
          <a:xfrm>
            <a:off x="2400" y="3115389"/>
            <a:ext cx="12189600" cy="3742611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3" name="Oval 12" descr="Beige oval">
            <a:extLst>
              <a:ext uri="{FF2B5EF4-FFF2-40B4-BE49-F238E27FC236}">
                <a16:creationId xmlns:a16="http://schemas.microsoft.com/office/drawing/2014/main" id="{F336552F-CA64-452F-9BD8-01334388BFF5}"/>
              </a:ext>
            </a:extLst>
          </p:cNvPr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ADB42F-AE48-4323-897F-DB5A083BD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140" y="802831"/>
            <a:ext cx="10515600" cy="1325563"/>
          </a:xfrm>
        </p:spPr>
        <p:txBody>
          <a:bodyPr/>
          <a:lstStyle/>
          <a:p>
            <a:r>
              <a:rPr lang="en-ID" dirty="0" err="1">
                <a:solidFill>
                  <a:schemeClr val="accent5">
                    <a:lumMod val="75000"/>
                  </a:schemeClr>
                </a:solidFill>
              </a:rPr>
              <a:t>Pengertian</a:t>
            </a:r>
            <a:r>
              <a:rPr lang="en-ID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ID" dirty="0" err="1">
                <a:solidFill>
                  <a:schemeClr val="accent5">
                    <a:lumMod val="75000"/>
                  </a:schemeClr>
                </a:solidFill>
              </a:rPr>
              <a:t>seleksi</a:t>
            </a:r>
            <a:r>
              <a:rPr lang="en-ID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DEAD4F2-C5CC-44E9-A092-76413D5CA7F4}"/>
              </a:ext>
            </a:extLst>
          </p:cNvPr>
          <p:cNvSpPr>
            <a:spLocks noGrp="1"/>
          </p:cNvSpPr>
          <p:nvPr>
            <p:ph sz="half" idx="2"/>
          </p:nvPr>
        </p:nvSpPr>
        <p:spPr bwMode="white">
          <a:xfrm>
            <a:off x="1707743" y="2410357"/>
            <a:ext cx="8776514" cy="275561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None/>
            </a:pPr>
            <a:r>
              <a:rPr lang="en-ID" sz="2800" dirty="0" err="1">
                <a:solidFill>
                  <a:srgbClr val="FFC000"/>
                </a:solidFill>
              </a:rPr>
              <a:t>Melayu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hasibuan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</a:p>
          <a:p>
            <a:pPr marL="0" indent="0" algn="ctr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None/>
            </a:pPr>
            <a:endParaRPr lang="en-ID" sz="2800" dirty="0">
              <a:solidFill>
                <a:srgbClr val="FFC000"/>
              </a:solidFill>
            </a:endParaRPr>
          </a:p>
          <a:p>
            <a:pPr marL="0" indent="0" algn="ctr">
              <a:lnSpc>
                <a:spcPct val="125000"/>
              </a:lnSpc>
              <a:spcBef>
                <a:spcPts val="100"/>
              </a:spcBef>
              <a:buClr>
                <a:schemeClr val="accent1"/>
              </a:buClr>
              <a:buNone/>
            </a:pPr>
            <a:r>
              <a:rPr lang="en-ID" sz="2800" dirty="0">
                <a:solidFill>
                  <a:srgbClr val="FFC000"/>
                </a:solidFill>
              </a:rPr>
              <a:t>“ </a:t>
            </a:r>
            <a:r>
              <a:rPr lang="en-ID" sz="2800" dirty="0" err="1">
                <a:solidFill>
                  <a:srgbClr val="FFC000"/>
                </a:solidFill>
              </a:rPr>
              <a:t>Seleksi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adalah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suatu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kegiatan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pemilihan</a:t>
            </a:r>
            <a:r>
              <a:rPr lang="en-ID" sz="2800" dirty="0">
                <a:solidFill>
                  <a:srgbClr val="FFC000"/>
                </a:solidFill>
              </a:rPr>
              <a:t> dan </a:t>
            </a:r>
            <a:r>
              <a:rPr lang="en-ID" sz="2800" dirty="0" err="1">
                <a:solidFill>
                  <a:srgbClr val="FFC000"/>
                </a:solidFill>
              </a:rPr>
              <a:t>penentuan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pelamar</a:t>
            </a:r>
            <a:r>
              <a:rPr lang="en-ID" sz="2800" dirty="0">
                <a:solidFill>
                  <a:srgbClr val="FFC000"/>
                </a:solidFill>
              </a:rPr>
              <a:t> yang </a:t>
            </a:r>
            <a:r>
              <a:rPr lang="en-ID" sz="2800" dirty="0" err="1">
                <a:solidFill>
                  <a:srgbClr val="FFC000"/>
                </a:solidFill>
              </a:rPr>
              <a:t>diterima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atau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ditolak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untuk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menjadi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karyawan</a:t>
            </a:r>
            <a:r>
              <a:rPr lang="en-ID" sz="2800" dirty="0">
                <a:solidFill>
                  <a:srgbClr val="FFC000"/>
                </a:solidFill>
              </a:rPr>
              <a:t> </a:t>
            </a:r>
            <a:r>
              <a:rPr lang="en-ID" sz="2800" dirty="0" err="1">
                <a:solidFill>
                  <a:srgbClr val="FFC000"/>
                </a:solidFill>
              </a:rPr>
              <a:t>perusahaan</a:t>
            </a:r>
            <a:r>
              <a:rPr lang="en-ID" sz="2800" dirty="0">
                <a:solidFill>
                  <a:srgbClr val="FFC000"/>
                </a:solidFill>
              </a:rPr>
              <a:t> ”</a:t>
            </a:r>
            <a:endParaRPr lang="en-US" sz="2800" b="1" i="1" spc="-5" dirty="0">
              <a:solidFill>
                <a:srgbClr val="FFC000"/>
              </a:solidFill>
              <a:cs typeface="Arial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8F7FB6B-EAC9-40F7-9522-61A8D53EF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9</a:t>
            </a:fld>
            <a:endParaRPr lang="en-US" dirty="0"/>
          </a:p>
        </p:txBody>
      </p:sp>
      <p:sp>
        <p:nvSpPr>
          <p:cNvPr id="9" name="object 5" descr="Beige rectangle">
            <a:extLst>
              <a:ext uri="{FF2B5EF4-FFF2-40B4-BE49-F238E27FC236}">
                <a16:creationId xmlns:a16="http://schemas.microsoft.com/office/drawing/2014/main" id="{890F7762-BD37-4D33-9F80-1DA07B5E172E}"/>
              </a:ext>
            </a:extLst>
          </p:cNvPr>
          <p:cNvSpPr/>
          <p:nvPr/>
        </p:nvSpPr>
        <p:spPr>
          <a:xfrm flipV="1">
            <a:off x="942141" y="1692027"/>
            <a:ext cx="3517317" cy="45719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43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0">
      <a:dk1>
        <a:sysClr val="windowText" lastClr="000000"/>
      </a:dk1>
      <a:lt1>
        <a:sysClr val="window" lastClr="FFFFFF"/>
      </a:lt1>
      <a:dk2>
        <a:srgbClr val="00292E"/>
      </a:dk2>
      <a:lt2>
        <a:srgbClr val="64B2C1"/>
      </a:lt2>
      <a:accent1>
        <a:srgbClr val="F0CDA1"/>
      </a:accent1>
      <a:accent2>
        <a:srgbClr val="107082"/>
      </a:accent2>
      <a:accent3>
        <a:srgbClr val="054854"/>
      </a:accent3>
      <a:accent4>
        <a:srgbClr val="00AEEF"/>
      </a:accent4>
      <a:accent5>
        <a:srgbClr val="F99927"/>
      </a:accent5>
      <a:accent6>
        <a:srgbClr val="EC7216"/>
      </a:accent6>
      <a:hlink>
        <a:srgbClr val="000000"/>
      </a:hlink>
      <a:folHlink>
        <a:srgbClr val="000000"/>
      </a:folHlink>
    </a:clrScheme>
    <a:fontScheme name="Custom 25">
      <a:majorFont>
        <a:latin typeface="Gill Sans MT"/>
        <a:ea typeface=""/>
        <a:cs typeface=""/>
      </a:majorFont>
      <a:minorFont>
        <a:latin typeface="Arial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M23188392_Professional services pitch deck_SL_V1.potx" id="{A16A60D7-542B-43C6-BB27-7BA8168B4019}" vid="{8C6CFC53-4DED-4518-8264-5814B6A3711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FFDD087A-3273-4D74-8700-4C8E2BE507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2DAF9E5-DED4-4A50-A81B-4CC218A03F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1946EF-A3EA-4ECB-8D9A-56C36FFF4075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Professional services pitch deck</Template>
  <TotalTime>0</TotalTime>
  <Words>424</Words>
  <Application>Microsoft Office PowerPoint</Application>
  <PresentationFormat>Widescreen</PresentationFormat>
  <Paragraphs>108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</vt:lpstr>
      <vt:lpstr>Calibri</vt:lpstr>
      <vt:lpstr>Gill Sans MT</vt:lpstr>
      <vt:lpstr>Office Theme</vt:lpstr>
      <vt:lpstr>PENGADAAN SUMBER DAYA MANUSIA</vt:lpstr>
      <vt:lpstr>PENGADAAN </vt:lpstr>
      <vt:lpstr>Tahapan pengadaan karyawan</vt:lpstr>
      <vt:lpstr>Lankah – lankah pengedaan  atau perekrutan karyawan </vt:lpstr>
      <vt:lpstr>Konsep pengadaan karyawan</vt:lpstr>
      <vt:lpstr>Konsep penarikan </vt:lpstr>
      <vt:lpstr>Definisi penarikan</vt:lpstr>
      <vt:lpstr>Sumber – sumber penarikan </vt:lpstr>
      <vt:lpstr>Pengertian seleksi </vt:lpstr>
      <vt:lpstr>Penentuan jumlah karyawan</vt:lpstr>
      <vt:lpstr>Langkah – langkah seleksi :</vt:lpstr>
      <vt:lpstr>Dasar dalam proses Seleksi :</vt:lpstr>
      <vt:lpstr>Penggolongan keahlian :</vt:lpstr>
      <vt:lpstr> 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2020-05-12T07:14:28Z</dcterms:created>
  <dcterms:modified xsi:type="dcterms:W3CDTF">2020-05-13T03:16:43Z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