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73" r:id="rId5"/>
    <p:sldId id="259" r:id="rId6"/>
    <p:sldId id="258" r:id="rId7"/>
    <p:sldId id="267" r:id="rId8"/>
    <p:sldId id="268" r:id="rId9"/>
    <p:sldId id="269" r:id="rId10"/>
    <p:sldId id="270" r:id="rId11"/>
    <p:sldId id="260" r:id="rId12"/>
    <p:sldId id="261" r:id="rId13"/>
    <p:sldId id="266" r:id="rId14"/>
    <p:sldId id="274" r:id="rId15"/>
    <p:sldId id="275" r:id="rId16"/>
    <p:sldId id="291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4" r:id="rId25"/>
    <p:sldId id="288" r:id="rId26"/>
    <p:sldId id="289" r:id="rId27"/>
    <p:sldId id="283" r:id="rId28"/>
    <p:sldId id="285" r:id="rId29"/>
    <p:sldId id="286" r:id="rId30"/>
    <p:sldId id="290" r:id="rId31"/>
    <p:sldId id="271" r:id="rId3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08" autoAdjust="0"/>
    <p:restoredTop sz="94720" autoAdjust="0"/>
  </p:normalViewPr>
  <p:slideViewPr>
    <p:cSldViewPr>
      <p:cViewPr varScale="1">
        <p:scale>
          <a:sx n="70" d="100"/>
          <a:sy n="70" d="100"/>
        </p:scale>
        <p:origin x="-858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CBAB82-551E-45B7-8693-901AE9025099}" type="doc">
      <dgm:prSet loTypeId="urn:microsoft.com/office/officeart/2005/8/layout/hierarchy1" loCatId="hierarchy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562B02E-5F0C-426A-834C-F3A49E0BC1BD}">
      <dgm:prSet phldrT="[Text]"/>
      <dgm:spPr/>
      <dgm:t>
        <a:bodyPr/>
        <a:lstStyle/>
        <a:p>
          <a:r>
            <a:rPr lang="en-US" dirty="0" err="1" smtClean="0"/>
            <a:t>Kompensasi</a:t>
          </a:r>
          <a:r>
            <a:rPr lang="en-US" dirty="0" smtClean="0"/>
            <a:t> Total</a:t>
          </a:r>
          <a:endParaRPr lang="en-US" dirty="0"/>
        </a:p>
      </dgm:t>
    </dgm:pt>
    <dgm:pt modelId="{8A0A2B3D-A12C-4E05-BC09-6F535C2EAB75}" type="parTrans" cxnId="{0486F915-0295-4F40-889A-76E91FC0CC4E}">
      <dgm:prSet/>
      <dgm:spPr/>
      <dgm:t>
        <a:bodyPr/>
        <a:lstStyle/>
        <a:p>
          <a:endParaRPr lang="en-US"/>
        </a:p>
      </dgm:t>
    </dgm:pt>
    <dgm:pt modelId="{0B6551FA-4D53-44F5-B095-F5BAEBE647B2}" type="sibTrans" cxnId="{0486F915-0295-4F40-889A-76E91FC0CC4E}">
      <dgm:prSet/>
      <dgm:spPr/>
      <dgm:t>
        <a:bodyPr/>
        <a:lstStyle/>
        <a:p>
          <a:endParaRPr lang="en-US"/>
        </a:p>
      </dgm:t>
    </dgm:pt>
    <dgm:pt modelId="{E2865AF9-1BB1-4364-87F2-406D5B1734FF}">
      <dgm:prSet phldrT="[Text]"/>
      <dgm:spPr/>
      <dgm:t>
        <a:bodyPr/>
        <a:lstStyle/>
        <a:p>
          <a:r>
            <a:rPr lang="en-US" dirty="0" err="1" smtClean="0"/>
            <a:t>Kompensasi</a:t>
          </a:r>
          <a:r>
            <a:rPr lang="en-US" dirty="0" smtClean="0"/>
            <a:t> </a:t>
          </a:r>
          <a:r>
            <a:rPr lang="en-US" dirty="0" err="1" smtClean="0"/>
            <a:t>Dasar</a:t>
          </a:r>
          <a:endParaRPr lang="en-US" dirty="0"/>
        </a:p>
      </dgm:t>
    </dgm:pt>
    <dgm:pt modelId="{FF89481E-EF7D-4070-817C-1F9D82EDD7F5}" type="parTrans" cxnId="{8F206D16-BD2F-4C73-982E-506FEB164049}">
      <dgm:prSet/>
      <dgm:spPr/>
      <dgm:t>
        <a:bodyPr/>
        <a:lstStyle/>
        <a:p>
          <a:endParaRPr lang="en-US"/>
        </a:p>
      </dgm:t>
    </dgm:pt>
    <dgm:pt modelId="{E9BB9370-D1DB-4151-926F-217B8E2AF665}" type="sibTrans" cxnId="{8F206D16-BD2F-4C73-982E-506FEB164049}">
      <dgm:prSet/>
      <dgm:spPr/>
      <dgm:t>
        <a:bodyPr/>
        <a:lstStyle/>
        <a:p>
          <a:endParaRPr lang="en-US"/>
        </a:p>
      </dgm:t>
    </dgm:pt>
    <dgm:pt modelId="{B108BA59-9A3A-4423-8347-B9C941E5840E}">
      <dgm:prSet phldrT="[Text]"/>
      <dgm:spPr/>
      <dgm:t>
        <a:bodyPr/>
        <a:lstStyle/>
        <a:p>
          <a:r>
            <a:rPr lang="en-US" dirty="0" err="1" smtClean="0"/>
            <a:t>Upah</a:t>
          </a:r>
          <a:r>
            <a:rPr lang="en-US" dirty="0" smtClean="0"/>
            <a:t> </a:t>
          </a:r>
          <a:r>
            <a:rPr lang="en-US" dirty="0" err="1" smtClean="0"/>
            <a:t>Insentif</a:t>
          </a:r>
          <a:endParaRPr lang="en-US" dirty="0"/>
        </a:p>
      </dgm:t>
    </dgm:pt>
    <dgm:pt modelId="{FE19BFE9-0BD8-4A4B-8C70-1FB0BBAF4109}" type="parTrans" cxnId="{B54068BB-B0A5-4602-851F-8EE8907D0877}">
      <dgm:prSet/>
      <dgm:spPr/>
      <dgm:t>
        <a:bodyPr/>
        <a:lstStyle/>
        <a:p>
          <a:endParaRPr lang="en-US"/>
        </a:p>
      </dgm:t>
    </dgm:pt>
    <dgm:pt modelId="{13313297-81B2-4B98-AE2B-84F6F007A465}" type="sibTrans" cxnId="{B54068BB-B0A5-4602-851F-8EE8907D0877}">
      <dgm:prSet/>
      <dgm:spPr/>
      <dgm:t>
        <a:bodyPr/>
        <a:lstStyle/>
        <a:p>
          <a:endParaRPr lang="en-US"/>
        </a:p>
      </dgm:t>
    </dgm:pt>
    <dgm:pt modelId="{11132F3D-AB70-4EB3-9656-02F63456A0C8}">
      <dgm:prSet phldrT="[Text]"/>
      <dgm:spPr/>
      <dgm:t>
        <a:bodyPr/>
        <a:lstStyle/>
        <a:p>
          <a:r>
            <a:rPr lang="en-US" dirty="0" err="1" smtClean="0"/>
            <a:t>Kompensasi</a:t>
          </a:r>
          <a:r>
            <a:rPr lang="en-US" dirty="0" smtClean="0"/>
            <a:t> </a:t>
          </a:r>
          <a:r>
            <a:rPr lang="en-US" dirty="0" err="1" smtClean="0"/>
            <a:t>Tidak</a:t>
          </a:r>
          <a:r>
            <a:rPr lang="en-US" dirty="0" smtClean="0"/>
            <a:t> </a:t>
          </a:r>
          <a:r>
            <a:rPr lang="en-US" dirty="0" err="1" smtClean="0"/>
            <a:t>Langsung</a:t>
          </a:r>
          <a:endParaRPr lang="en-US" dirty="0"/>
        </a:p>
      </dgm:t>
    </dgm:pt>
    <dgm:pt modelId="{7C4E674E-15D6-429F-B96B-07A4D7E25956}" type="parTrans" cxnId="{0F013FA5-92DE-4DFF-993B-D5866044E9A5}">
      <dgm:prSet/>
      <dgm:spPr/>
      <dgm:t>
        <a:bodyPr/>
        <a:lstStyle/>
        <a:p>
          <a:endParaRPr lang="en-US"/>
        </a:p>
      </dgm:t>
    </dgm:pt>
    <dgm:pt modelId="{6E2AC90D-986B-4974-8DDB-C6881F61ACA7}" type="sibTrans" cxnId="{0F013FA5-92DE-4DFF-993B-D5866044E9A5}">
      <dgm:prSet/>
      <dgm:spPr/>
      <dgm:t>
        <a:bodyPr/>
        <a:lstStyle/>
        <a:p>
          <a:endParaRPr lang="en-US"/>
        </a:p>
      </dgm:t>
    </dgm:pt>
    <dgm:pt modelId="{9557780A-DDE2-44AD-90CF-0D6F58D8CDC3}" type="pres">
      <dgm:prSet presAssocID="{34CBAB82-551E-45B7-8693-901AE902509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84D0987-4DD9-43DC-9A70-4C840776299F}" type="pres">
      <dgm:prSet presAssocID="{0562B02E-5F0C-426A-834C-F3A49E0BC1BD}" presName="hierRoot1" presStyleCnt="0"/>
      <dgm:spPr/>
    </dgm:pt>
    <dgm:pt modelId="{E89DA259-2816-4F79-8E78-AA53B6C4E195}" type="pres">
      <dgm:prSet presAssocID="{0562B02E-5F0C-426A-834C-F3A49E0BC1BD}" presName="composite" presStyleCnt="0"/>
      <dgm:spPr/>
    </dgm:pt>
    <dgm:pt modelId="{04B1B142-42CC-40CD-ACE4-E873144C07AF}" type="pres">
      <dgm:prSet presAssocID="{0562B02E-5F0C-426A-834C-F3A49E0BC1BD}" presName="background" presStyleLbl="node0" presStyleIdx="0" presStyleCnt="1"/>
      <dgm:spPr/>
    </dgm:pt>
    <dgm:pt modelId="{CC9FED15-9E7B-48FF-BDD8-269CA89ECD00}" type="pres">
      <dgm:prSet presAssocID="{0562B02E-5F0C-426A-834C-F3A49E0BC1BD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6059A34-1310-49A4-8271-9FEE14F6B354}" type="pres">
      <dgm:prSet presAssocID="{0562B02E-5F0C-426A-834C-F3A49E0BC1BD}" presName="hierChild2" presStyleCnt="0"/>
      <dgm:spPr/>
    </dgm:pt>
    <dgm:pt modelId="{31B1E6FD-1855-4B88-B177-3BC0252C28B8}" type="pres">
      <dgm:prSet presAssocID="{FF89481E-EF7D-4070-817C-1F9D82EDD7F5}" presName="Name10" presStyleLbl="parChTrans1D2" presStyleIdx="0" presStyleCnt="3"/>
      <dgm:spPr/>
      <dgm:t>
        <a:bodyPr/>
        <a:lstStyle/>
        <a:p>
          <a:endParaRPr lang="en-US"/>
        </a:p>
      </dgm:t>
    </dgm:pt>
    <dgm:pt modelId="{080D30A8-7AA4-4B1E-8F7B-49752B474FA6}" type="pres">
      <dgm:prSet presAssocID="{E2865AF9-1BB1-4364-87F2-406D5B1734FF}" presName="hierRoot2" presStyleCnt="0"/>
      <dgm:spPr/>
    </dgm:pt>
    <dgm:pt modelId="{7F43CC91-F0B0-4709-AD4A-CB8FD2264A41}" type="pres">
      <dgm:prSet presAssocID="{E2865AF9-1BB1-4364-87F2-406D5B1734FF}" presName="composite2" presStyleCnt="0"/>
      <dgm:spPr/>
    </dgm:pt>
    <dgm:pt modelId="{2973A6FF-557C-41E2-8923-3F1532A0B51C}" type="pres">
      <dgm:prSet presAssocID="{E2865AF9-1BB1-4364-87F2-406D5B1734FF}" presName="background2" presStyleLbl="node2" presStyleIdx="0" presStyleCnt="3"/>
      <dgm:spPr/>
    </dgm:pt>
    <dgm:pt modelId="{A630DDE0-10AF-42BA-AD88-2828B0B4C754}" type="pres">
      <dgm:prSet presAssocID="{E2865AF9-1BB1-4364-87F2-406D5B1734FF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33FC10B-8F41-4A7B-93F5-E3E7D6CAA888}" type="pres">
      <dgm:prSet presAssocID="{E2865AF9-1BB1-4364-87F2-406D5B1734FF}" presName="hierChild3" presStyleCnt="0"/>
      <dgm:spPr/>
    </dgm:pt>
    <dgm:pt modelId="{9CE94E81-FEDF-47F7-A438-E8854B570839}" type="pres">
      <dgm:prSet presAssocID="{FE19BFE9-0BD8-4A4B-8C70-1FB0BBAF4109}" presName="Name10" presStyleLbl="parChTrans1D2" presStyleIdx="1" presStyleCnt="3"/>
      <dgm:spPr/>
      <dgm:t>
        <a:bodyPr/>
        <a:lstStyle/>
        <a:p>
          <a:endParaRPr lang="en-US"/>
        </a:p>
      </dgm:t>
    </dgm:pt>
    <dgm:pt modelId="{140B44FE-1429-4101-89CE-D07D1F3ABDED}" type="pres">
      <dgm:prSet presAssocID="{B108BA59-9A3A-4423-8347-B9C941E5840E}" presName="hierRoot2" presStyleCnt="0"/>
      <dgm:spPr/>
    </dgm:pt>
    <dgm:pt modelId="{190820E6-E7BA-425F-96A5-DE03C389281D}" type="pres">
      <dgm:prSet presAssocID="{B108BA59-9A3A-4423-8347-B9C941E5840E}" presName="composite2" presStyleCnt="0"/>
      <dgm:spPr/>
    </dgm:pt>
    <dgm:pt modelId="{C844EAE4-E318-4385-8D2C-3EA4A26EA51C}" type="pres">
      <dgm:prSet presAssocID="{B108BA59-9A3A-4423-8347-B9C941E5840E}" presName="background2" presStyleLbl="node2" presStyleIdx="1" presStyleCnt="3"/>
      <dgm:spPr/>
    </dgm:pt>
    <dgm:pt modelId="{EEF22824-0121-4010-B01F-E5BE049A521C}" type="pres">
      <dgm:prSet presAssocID="{B108BA59-9A3A-4423-8347-B9C941E5840E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3679EA-1817-4F54-8090-641572C9BD63}" type="pres">
      <dgm:prSet presAssocID="{B108BA59-9A3A-4423-8347-B9C941E5840E}" presName="hierChild3" presStyleCnt="0"/>
      <dgm:spPr/>
    </dgm:pt>
    <dgm:pt modelId="{C70455C6-9943-4B49-B13B-B01A696CB29C}" type="pres">
      <dgm:prSet presAssocID="{7C4E674E-15D6-429F-B96B-07A4D7E25956}" presName="Name10" presStyleLbl="parChTrans1D2" presStyleIdx="2" presStyleCnt="3"/>
      <dgm:spPr/>
      <dgm:t>
        <a:bodyPr/>
        <a:lstStyle/>
        <a:p>
          <a:endParaRPr lang="en-US"/>
        </a:p>
      </dgm:t>
    </dgm:pt>
    <dgm:pt modelId="{640DED15-A22B-45ED-BBDB-7330FF05246E}" type="pres">
      <dgm:prSet presAssocID="{11132F3D-AB70-4EB3-9656-02F63456A0C8}" presName="hierRoot2" presStyleCnt="0"/>
      <dgm:spPr/>
    </dgm:pt>
    <dgm:pt modelId="{11FA6B75-4E55-44E6-9488-09EC5EC97F54}" type="pres">
      <dgm:prSet presAssocID="{11132F3D-AB70-4EB3-9656-02F63456A0C8}" presName="composite2" presStyleCnt="0"/>
      <dgm:spPr/>
    </dgm:pt>
    <dgm:pt modelId="{E108A043-0517-47A5-B208-9D468949E435}" type="pres">
      <dgm:prSet presAssocID="{11132F3D-AB70-4EB3-9656-02F63456A0C8}" presName="background2" presStyleLbl="node2" presStyleIdx="2" presStyleCnt="3"/>
      <dgm:spPr/>
    </dgm:pt>
    <dgm:pt modelId="{676511A8-4F0E-479B-A869-03579769213E}" type="pres">
      <dgm:prSet presAssocID="{11132F3D-AB70-4EB3-9656-02F63456A0C8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82FEA89-2902-4C14-A547-A745A44600DF}" type="pres">
      <dgm:prSet presAssocID="{11132F3D-AB70-4EB3-9656-02F63456A0C8}" presName="hierChild3" presStyleCnt="0"/>
      <dgm:spPr/>
    </dgm:pt>
  </dgm:ptLst>
  <dgm:cxnLst>
    <dgm:cxn modelId="{5BD943A1-CEF1-4C54-A4CD-49AA052052D2}" type="presOf" srcId="{B108BA59-9A3A-4423-8347-B9C941E5840E}" destId="{EEF22824-0121-4010-B01F-E5BE049A521C}" srcOrd="0" destOrd="0" presId="urn:microsoft.com/office/officeart/2005/8/layout/hierarchy1"/>
    <dgm:cxn modelId="{EF0D2F21-DF74-48B6-8A36-969E7EADD451}" type="presOf" srcId="{FF89481E-EF7D-4070-817C-1F9D82EDD7F5}" destId="{31B1E6FD-1855-4B88-B177-3BC0252C28B8}" srcOrd="0" destOrd="0" presId="urn:microsoft.com/office/officeart/2005/8/layout/hierarchy1"/>
    <dgm:cxn modelId="{0DC20B90-5865-4D97-B2BE-94FFA1D9420D}" type="presOf" srcId="{11132F3D-AB70-4EB3-9656-02F63456A0C8}" destId="{676511A8-4F0E-479B-A869-03579769213E}" srcOrd="0" destOrd="0" presId="urn:microsoft.com/office/officeart/2005/8/layout/hierarchy1"/>
    <dgm:cxn modelId="{1F2049B9-782A-4EA5-B9A8-729E57FFA087}" type="presOf" srcId="{34CBAB82-551E-45B7-8693-901AE9025099}" destId="{9557780A-DDE2-44AD-90CF-0D6F58D8CDC3}" srcOrd="0" destOrd="0" presId="urn:microsoft.com/office/officeart/2005/8/layout/hierarchy1"/>
    <dgm:cxn modelId="{0486F915-0295-4F40-889A-76E91FC0CC4E}" srcId="{34CBAB82-551E-45B7-8693-901AE9025099}" destId="{0562B02E-5F0C-426A-834C-F3A49E0BC1BD}" srcOrd="0" destOrd="0" parTransId="{8A0A2B3D-A12C-4E05-BC09-6F535C2EAB75}" sibTransId="{0B6551FA-4D53-44F5-B095-F5BAEBE647B2}"/>
    <dgm:cxn modelId="{B54068BB-B0A5-4602-851F-8EE8907D0877}" srcId="{0562B02E-5F0C-426A-834C-F3A49E0BC1BD}" destId="{B108BA59-9A3A-4423-8347-B9C941E5840E}" srcOrd="1" destOrd="0" parTransId="{FE19BFE9-0BD8-4A4B-8C70-1FB0BBAF4109}" sibTransId="{13313297-81B2-4B98-AE2B-84F6F007A465}"/>
    <dgm:cxn modelId="{0F013FA5-92DE-4DFF-993B-D5866044E9A5}" srcId="{0562B02E-5F0C-426A-834C-F3A49E0BC1BD}" destId="{11132F3D-AB70-4EB3-9656-02F63456A0C8}" srcOrd="2" destOrd="0" parTransId="{7C4E674E-15D6-429F-B96B-07A4D7E25956}" sibTransId="{6E2AC90D-986B-4974-8DDB-C6881F61ACA7}"/>
    <dgm:cxn modelId="{C8E43D6D-6409-4AC0-875E-1F719836D873}" type="presOf" srcId="{FE19BFE9-0BD8-4A4B-8C70-1FB0BBAF4109}" destId="{9CE94E81-FEDF-47F7-A438-E8854B570839}" srcOrd="0" destOrd="0" presId="urn:microsoft.com/office/officeart/2005/8/layout/hierarchy1"/>
    <dgm:cxn modelId="{311E1D8F-AF1D-44BD-B5D2-CEE73C97F1E7}" type="presOf" srcId="{0562B02E-5F0C-426A-834C-F3A49E0BC1BD}" destId="{CC9FED15-9E7B-48FF-BDD8-269CA89ECD00}" srcOrd="0" destOrd="0" presId="urn:microsoft.com/office/officeart/2005/8/layout/hierarchy1"/>
    <dgm:cxn modelId="{3ADDCD85-18B5-4845-B3A8-0F9A9A3048B4}" type="presOf" srcId="{E2865AF9-1BB1-4364-87F2-406D5B1734FF}" destId="{A630DDE0-10AF-42BA-AD88-2828B0B4C754}" srcOrd="0" destOrd="0" presId="urn:microsoft.com/office/officeart/2005/8/layout/hierarchy1"/>
    <dgm:cxn modelId="{684F7F70-16BA-4EC6-B368-AE4F058A0E28}" type="presOf" srcId="{7C4E674E-15D6-429F-B96B-07A4D7E25956}" destId="{C70455C6-9943-4B49-B13B-B01A696CB29C}" srcOrd="0" destOrd="0" presId="urn:microsoft.com/office/officeart/2005/8/layout/hierarchy1"/>
    <dgm:cxn modelId="{8F206D16-BD2F-4C73-982E-506FEB164049}" srcId="{0562B02E-5F0C-426A-834C-F3A49E0BC1BD}" destId="{E2865AF9-1BB1-4364-87F2-406D5B1734FF}" srcOrd="0" destOrd="0" parTransId="{FF89481E-EF7D-4070-817C-1F9D82EDD7F5}" sibTransId="{E9BB9370-D1DB-4151-926F-217B8E2AF665}"/>
    <dgm:cxn modelId="{8942E4D8-D7E4-4ACD-80D6-FD045AAE0164}" type="presParOf" srcId="{9557780A-DDE2-44AD-90CF-0D6F58D8CDC3}" destId="{684D0987-4DD9-43DC-9A70-4C840776299F}" srcOrd="0" destOrd="0" presId="urn:microsoft.com/office/officeart/2005/8/layout/hierarchy1"/>
    <dgm:cxn modelId="{BEC759CC-E2DE-4CBE-A36C-89338E4FA9A2}" type="presParOf" srcId="{684D0987-4DD9-43DC-9A70-4C840776299F}" destId="{E89DA259-2816-4F79-8E78-AA53B6C4E195}" srcOrd="0" destOrd="0" presId="urn:microsoft.com/office/officeart/2005/8/layout/hierarchy1"/>
    <dgm:cxn modelId="{DB1830AD-228A-4BFD-BAC5-64EACB05BF46}" type="presParOf" srcId="{E89DA259-2816-4F79-8E78-AA53B6C4E195}" destId="{04B1B142-42CC-40CD-ACE4-E873144C07AF}" srcOrd="0" destOrd="0" presId="urn:microsoft.com/office/officeart/2005/8/layout/hierarchy1"/>
    <dgm:cxn modelId="{8DA8855D-9591-41DC-9C97-4EA8A9C14063}" type="presParOf" srcId="{E89DA259-2816-4F79-8E78-AA53B6C4E195}" destId="{CC9FED15-9E7B-48FF-BDD8-269CA89ECD00}" srcOrd="1" destOrd="0" presId="urn:microsoft.com/office/officeart/2005/8/layout/hierarchy1"/>
    <dgm:cxn modelId="{8157A627-F252-4665-AA44-2A5899410EC5}" type="presParOf" srcId="{684D0987-4DD9-43DC-9A70-4C840776299F}" destId="{86059A34-1310-49A4-8271-9FEE14F6B354}" srcOrd="1" destOrd="0" presId="urn:microsoft.com/office/officeart/2005/8/layout/hierarchy1"/>
    <dgm:cxn modelId="{98AA8883-E15B-401B-9A4C-78F853A5D315}" type="presParOf" srcId="{86059A34-1310-49A4-8271-9FEE14F6B354}" destId="{31B1E6FD-1855-4B88-B177-3BC0252C28B8}" srcOrd="0" destOrd="0" presId="urn:microsoft.com/office/officeart/2005/8/layout/hierarchy1"/>
    <dgm:cxn modelId="{2E802D48-14E5-4063-822B-46136F004B72}" type="presParOf" srcId="{86059A34-1310-49A4-8271-9FEE14F6B354}" destId="{080D30A8-7AA4-4B1E-8F7B-49752B474FA6}" srcOrd="1" destOrd="0" presId="urn:microsoft.com/office/officeart/2005/8/layout/hierarchy1"/>
    <dgm:cxn modelId="{4D182275-4F28-4403-A988-F22A88B72FB1}" type="presParOf" srcId="{080D30A8-7AA4-4B1E-8F7B-49752B474FA6}" destId="{7F43CC91-F0B0-4709-AD4A-CB8FD2264A41}" srcOrd="0" destOrd="0" presId="urn:microsoft.com/office/officeart/2005/8/layout/hierarchy1"/>
    <dgm:cxn modelId="{913FA8D5-DEBB-4082-BA81-5E065F99A127}" type="presParOf" srcId="{7F43CC91-F0B0-4709-AD4A-CB8FD2264A41}" destId="{2973A6FF-557C-41E2-8923-3F1532A0B51C}" srcOrd="0" destOrd="0" presId="urn:microsoft.com/office/officeart/2005/8/layout/hierarchy1"/>
    <dgm:cxn modelId="{78AA9B10-CB64-4526-8EF4-495C05933C38}" type="presParOf" srcId="{7F43CC91-F0B0-4709-AD4A-CB8FD2264A41}" destId="{A630DDE0-10AF-42BA-AD88-2828B0B4C754}" srcOrd="1" destOrd="0" presId="urn:microsoft.com/office/officeart/2005/8/layout/hierarchy1"/>
    <dgm:cxn modelId="{C2A228E3-2288-420B-B793-8367213675B8}" type="presParOf" srcId="{080D30A8-7AA4-4B1E-8F7B-49752B474FA6}" destId="{433FC10B-8F41-4A7B-93F5-E3E7D6CAA888}" srcOrd="1" destOrd="0" presId="urn:microsoft.com/office/officeart/2005/8/layout/hierarchy1"/>
    <dgm:cxn modelId="{370A4AA8-EA25-48E8-98F1-36117308C8D9}" type="presParOf" srcId="{86059A34-1310-49A4-8271-9FEE14F6B354}" destId="{9CE94E81-FEDF-47F7-A438-E8854B570839}" srcOrd="2" destOrd="0" presId="urn:microsoft.com/office/officeart/2005/8/layout/hierarchy1"/>
    <dgm:cxn modelId="{BA85EA8D-F09E-4CEF-9DB8-21BC588F7E86}" type="presParOf" srcId="{86059A34-1310-49A4-8271-9FEE14F6B354}" destId="{140B44FE-1429-4101-89CE-D07D1F3ABDED}" srcOrd="3" destOrd="0" presId="urn:microsoft.com/office/officeart/2005/8/layout/hierarchy1"/>
    <dgm:cxn modelId="{F415ABA4-0361-4CE2-8A19-6498388D8778}" type="presParOf" srcId="{140B44FE-1429-4101-89CE-D07D1F3ABDED}" destId="{190820E6-E7BA-425F-96A5-DE03C389281D}" srcOrd="0" destOrd="0" presId="urn:microsoft.com/office/officeart/2005/8/layout/hierarchy1"/>
    <dgm:cxn modelId="{9101AA5F-E2AA-4276-B59C-80912C0A7A05}" type="presParOf" srcId="{190820E6-E7BA-425F-96A5-DE03C389281D}" destId="{C844EAE4-E318-4385-8D2C-3EA4A26EA51C}" srcOrd="0" destOrd="0" presId="urn:microsoft.com/office/officeart/2005/8/layout/hierarchy1"/>
    <dgm:cxn modelId="{687474D5-A5D2-4455-A3A4-B5F6EB882A98}" type="presParOf" srcId="{190820E6-E7BA-425F-96A5-DE03C389281D}" destId="{EEF22824-0121-4010-B01F-E5BE049A521C}" srcOrd="1" destOrd="0" presId="urn:microsoft.com/office/officeart/2005/8/layout/hierarchy1"/>
    <dgm:cxn modelId="{FDB7B877-ED83-42B4-9859-C19E2E686834}" type="presParOf" srcId="{140B44FE-1429-4101-89CE-D07D1F3ABDED}" destId="{8C3679EA-1817-4F54-8090-641572C9BD63}" srcOrd="1" destOrd="0" presId="urn:microsoft.com/office/officeart/2005/8/layout/hierarchy1"/>
    <dgm:cxn modelId="{264B3CA2-5C03-44F8-810B-14674216BDFD}" type="presParOf" srcId="{86059A34-1310-49A4-8271-9FEE14F6B354}" destId="{C70455C6-9943-4B49-B13B-B01A696CB29C}" srcOrd="4" destOrd="0" presId="urn:microsoft.com/office/officeart/2005/8/layout/hierarchy1"/>
    <dgm:cxn modelId="{6FF5B60F-528A-447C-9869-591F54B23647}" type="presParOf" srcId="{86059A34-1310-49A4-8271-9FEE14F6B354}" destId="{640DED15-A22B-45ED-BBDB-7330FF05246E}" srcOrd="5" destOrd="0" presId="urn:microsoft.com/office/officeart/2005/8/layout/hierarchy1"/>
    <dgm:cxn modelId="{F0E0369C-95B1-4F7E-9081-FEF5B5D5B197}" type="presParOf" srcId="{640DED15-A22B-45ED-BBDB-7330FF05246E}" destId="{11FA6B75-4E55-44E6-9488-09EC5EC97F54}" srcOrd="0" destOrd="0" presId="urn:microsoft.com/office/officeart/2005/8/layout/hierarchy1"/>
    <dgm:cxn modelId="{EF49EF1C-9FB1-457A-9A9B-7529EBBD1676}" type="presParOf" srcId="{11FA6B75-4E55-44E6-9488-09EC5EC97F54}" destId="{E108A043-0517-47A5-B208-9D468949E435}" srcOrd="0" destOrd="0" presId="urn:microsoft.com/office/officeart/2005/8/layout/hierarchy1"/>
    <dgm:cxn modelId="{3EDB9BFB-F0E7-481D-987C-E725AC6F77D6}" type="presParOf" srcId="{11FA6B75-4E55-44E6-9488-09EC5EC97F54}" destId="{676511A8-4F0E-479B-A869-03579769213E}" srcOrd="1" destOrd="0" presId="urn:microsoft.com/office/officeart/2005/8/layout/hierarchy1"/>
    <dgm:cxn modelId="{B6D4B3A4-B451-4A80-A1BA-F69F1CD85F67}" type="presParOf" srcId="{640DED15-A22B-45ED-BBDB-7330FF05246E}" destId="{882FEA89-2902-4C14-A547-A745A44600DF}" srcOrd="1" destOrd="0" presId="urn:microsoft.com/office/officeart/2005/8/layout/hierarchy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FF1ACC-146E-42B3-8EC6-C41BFE53A798}" type="doc">
      <dgm:prSet loTypeId="urn:microsoft.com/office/officeart/2005/8/layout/vList6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2C2E9EA-36F2-47B0-AD20-6A2439EF92E8}">
      <dgm:prSet phldrT="[Text]"/>
      <dgm:spPr/>
      <dgm:t>
        <a:bodyPr/>
        <a:lstStyle/>
        <a:p>
          <a:r>
            <a:rPr lang="en-US" smtClean="0"/>
            <a:t>Kompensasi Dasar</a:t>
          </a:r>
          <a:endParaRPr lang="en-US" dirty="0"/>
        </a:p>
      </dgm:t>
    </dgm:pt>
    <dgm:pt modelId="{CFCB4A74-EF05-486E-94CF-F329DE3F05FE}" type="parTrans" cxnId="{BA1FB9C6-6354-4F07-A98D-BED1CA33E248}">
      <dgm:prSet/>
      <dgm:spPr/>
      <dgm:t>
        <a:bodyPr/>
        <a:lstStyle/>
        <a:p>
          <a:endParaRPr lang="en-US"/>
        </a:p>
      </dgm:t>
    </dgm:pt>
    <dgm:pt modelId="{AB9562B9-2D6A-4810-A742-782A2A80D430}" type="sibTrans" cxnId="{BA1FB9C6-6354-4F07-A98D-BED1CA33E248}">
      <dgm:prSet/>
      <dgm:spPr/>
      <dgm:t>
        <a:bodyPr/>
        <a:lstStyle/>
        <a:p>
          <a:endParaRPr lang="en-US"/>
        </a:p>
      </dgm:t>
    </dgm:pt>
    <dgm:pt modelId="{AECAF08C-7F75-4804-917E-41C724A65CB8}">
      <dgm:prSet phldrT="[Text]"/>
      <dgm:spPr/>
      <dgm:t>
        <a:bodyPr/>
        <a:lstStyle/>
        <a:p>
          <a:r>
            <a:rPr lang="en-US" smtClean="0"/>
            <a:t>Upah mingguan</a:t>
          </a:r>
          <a:endParaRPr lang="en-US" dirty="0"/>
        </a:p>
      </dgm:t>
    </dgm:pt>
    <dgm:pt modelId="{89FE283D-EC49-465D-AE2F-5055FDAACB8A}" type="parTrans" cxnId="{AD1118B1-0B23-49FE-8776-AA4179586515}">
      <dgm:prSet/>
      <dgm:spPr/>
      <dgm:t>
        <a:bodyPr/>
        <a:lstStyle/>
        <a:p>
          <a:endParaRPr lang="en-US"/>
        </a:p>
      </dgm:t>
    </dgm:pt>
    <dgm:pt modelId="{D5C952BB-89C2-426A-8781-8B10816FCB5D}" type="sibTrans" cxnId="{AD1118B1-0B23-49FE-8776-AA4179586515}">
      <dgm:prSet/>
      <dgm:spPr/>
      <dgm:t>
        <a:bodyPr/>
        <a:lstStyle/>
        <a:p>
          <a:endParaRPr lang="en-US"/>
        </a:p>
      </dgm:t>
    </dgm:pt>
    <dgm:pt modelId="{17FAC7E8-56BF-446D-AB69-A12584AB4763}">
      <dgm:prSet phldrT="[Text]"/>
      <dgm:spPr/>
      <dgm:t>
        <a:bodyPr/>
        <a:lstStyle/>
        <a:p>
          <a:r>
            <a:rPr lang="en-US" smtClean="0"/>
            <a:t>Upah bulanan</a:t>
          </a:r>
          <a:endParaRPr lang="en-US" dirty="0"/>
        </a:p>
      </dgm:t>
    </dgm:pt>
    <dgm:pt modelId="{914890BF-D746-490A-81B2-FCF18DDC0623}" type="parTrans" cxnId="{4B6D76D6-BCBD-4397-AA85-66C825922E0E}">
      <dgm:prSet/>
      <dgm:spPr/>
      <dgm:t>
        <a:bodyPr/>
        <a:lstStyle/>
        <a:p>
          <a:endParaRPr lang="en-US"/>
        </a:p>
      </dgm:t>
    </dgm:pt>
    <dgm:pt modelId="{DAD4D4D5-AD3C-4998-A065-642D1C39D04F}" type="sibTrans" cxnId="{4B6D76D6-BCBD-4397-AA85-66C825922E0E}">
      <dgm:prSet/>
      <dgm:spPr/>
      <dgm:t>
        <a:bodyPr/>
        <a:lstStyle/>
        <a:p>
          <a:endParaRPr lang="en-US"/>
        </a:p>
      </dgm:t>
    </dgm:pt>
    <dgm:pt modelId="{2164BC2B-F0CD-45DD-A1DF-8E75E2C77E5C}">
      <dgm:prSet phldrT="[Text]"/>
      <dgm:spPr/>
      <dgm:t>
        <a:bodyPr/>
        <a:lstStyle/>
        <a:p>
          <a:r>
            <a:rPr lang="en-US" smtClean="0"/>
            <a:t>Upah Insentif</a:t>
          </a:r>
          <a:endParaRPr lang="en-US" dirty="0"/>
        </a:p>
      </dgm:t>
    </dgm:pt>
    <dgm:pt modelId="{9BCEA885-3D4C-42BF-93A1-AAD52ECECB97}" type="parTrans" cxnId="{A9F98FF4-4492-4278-911E-6C5A4261DE0D}">
      <dgm:prSet/>
      <dgm:spPr/>
      <dgm:t>
        <a:bodyPr/>
        <a:lstStyle/>
        <a:p>
          <a:endParaRPr lang="en-US"/>
        </a:p>
      </dgm:t>
    </dgm:pt>
    <dgm:pt modelId="{7C892DF3-9323-4824-9B96-9E128BE06B11}" type="sibTrans" cxnId="{A9F98FF4-4492-4278-911E-6C5A4261DE0D}">
      <dgm:prSet/>
      <dgm:spPr/>
      <dgm:t>
        <a:bodyPr/>
        <a:lstStyle/>
        <a:p>
          <a:endParaRPr lang="en-US"/>
        </a:p>
      </dgm:t>
    </dgm:pt>
    <dgm:pt modelId="{68F7AE1D-059E-4D38-8C2A-0C93D2A4C05C}">
      <dgm:prSet phldrT="[Text]"/>
      <dgm:spPr/>
      <dgm:t>
        <a:bodyPr/>
        <a:lstStyle/>
        <a:p>
          <a:r>
            <a:rPr lang="en-US" smtClean="0"/>
            <a:t>Bonus</a:t>
          </a:r>
          <a:endParaRPr lang="en-US" dirty="0"/>
        </a:p>
      </dgm:t>
    </dgm:pt>
    <dgm:pt modelId="{CD21DA17-DB3E-49BC-B591-022076D7D15E}" type="parTrans" cxnId="{DAB5B4C0-AD94-4E6F-AA77-CDFAF6B33E93}">
      <dgm:prSet/>
      <dgm:spPr/>
      <dgm:t>
        <a:bodyPr/>
        <a:lstStyle/>
        <a:p>
          <a:endParaRPr lang="en-US"/>
        </a:p>
      </dgm:t>
    </dgm:pt>
    <dgm:pt modelId="{FA0A0DDA-9E80-44E2-AE07-DB389A693EE2}" type="sibTrans" cxnId="{DAB5B4C0-AD94-4E6F-AA77-CDFAF6B33E93}">
      <dgm:prSet/>
      <dgm:spPr/>
      <dgm:t>
        <a:bodyPr/>
        <a:lstStyle/>
        <a:p>
          <a:endParaRPr lang="en-US"/>
        </a:p>
      </dgm:t>
    </dgm:pt>
    <dgm:pt modelId="{FBF4E83A-2018-4F31-BC67-268A6A9A4CBE}">
      <dgm:prSet phldrT="[Text]"/>
      <dgm:spPr/>
      <dgm:t>
        <a:bodyPr/>
        <a:lstStyle/>
        <a:p>
          <a:r>
            <a:rPr lang="en-US" smtClean="0"/>
            <a:t>Profit sharing</a:t>
          </a:r>
          <a:endParaRPr lang="en-US" dirty="0"/>
        </a:p>
      </dgm:t>
    </dgm:pt>
    <dgm:pt modelId="{0B472B3D-2E37-4237-B903-553DEB1AECE8}" type="parTrans" cxnId="{11B61E0D-9294-4A7C-9610-45D4EFD72EB5}">
      <dgm:prSet/>
      <dgm:spPr/>
      <dgm:t>
        <a:bodyPr/>
        <a:lstStyle/>
        <a:p>
          <a:endParaRPr lang="en-US"/>
        </a:p>
      </dgm:t>
    </dgm:pt>
    <dgm:pt modelId="{439EB714-2BD9-474B-BBAF-294460E2C1B6}" type="sibTrans" cxnId="{11B61E0D-9294-4A7C-9610-45D4EFD72EB5}">
      <dgm:prSet/>
      <dgm:spPr/>
      <dgm:t>
        <a:bodyPr/>
        <a:lstStyle/>
        <a:p>
          <a:endParaRPr lang="en-US"/>
        </a:p>
      </dgm:t>
    </dgm:pt>
    <dgm:pt modelId="{E4C695C7-6572-401B-A245-3DF9E031AB8F}">
      <dgm:prSet phldrT="[Text]"/>
      <dgm:spPr/>
      <dgm:t>
        <a:bodyPr/>
        <a:lstStyle/>
        <a:p>
          <a:r>
            <a:rPr lang="en-US" smtClean="0"/>
            <a:t>Upah jam-jaman</a:t>
          </a:r>
          <a:endParaRPr lang="en-US" dirty="0"/>
        </a:p>
      </dgm:t>
    </dgm:pt>
    <dgm:pt modelId="{DE74523D-073B-4C66-B06D-DE7F74D71F4C}" type="parTrans" cxnId="{61FC95CB-B143-4ED3-AD54-8C381B4A4582}">
      <dgm:prSet/>
      <dgm:spPr/>
      <dgm:t>
        <a:bodyPr/>
        <a:lstStyle/>
        <a:p>
          <a:endParaRPr lang="en-US"/>
        </a:p>
      </dgm:t>
    </dgm:pt>
    <dgm:pt modelId="{F0C47D5C-482F-4AFD-8CBA-5E602D5FDF52}" type="sibTrans" cxnId="{61FC95CB-B143-4ED3-AD54-8C381B4A4582}">
      <dgm:prSet/>
      <dgm:spPr/>
      <dgm:t>
        <a:bodyPr/>
        <a:lstStyle/>
        <a:p>
          <a:endParaRPr lang="en-US"/>
        </a:p>
      </dgm:t>
    </dgm:pt>
    <dgm:pt modelId="{E1470AB1-85B4-4E09-953D-6A6CDDF250E9}">
      <dgm:prSet phldrT="[Text]"/>
      <dgm:spPr/>
      <dgm:t>
        <a:bodyPr/>
        <a:lstStyle/>
        <a:p>
          <a:r>
            <a:rPr lang="en-US" smtClean="0"/>
            <a:t>Komisi</a:t>
          </a:r>
          <a:endParaRPr lang="en-US" dirty="0"/>
        </a:p>
      </dgm:t>
    </dgm:pt>
    <dgm:pt modelId="{46D4EE25-B105-48F6-90BC-4C37EA6E9E48}" type="parTrans" cxnId="{FD427E85-6B52-4A82-9610-C4E6798F0C37}">
      <dgm:prSet/>
      <dgm:spPr/>
      <dgm:t>
        <a:bodyPr/>
        <a:lstStyle/>
        <a:p>
          <a:endParaRPr lang="en-US"/>
        </a:p>
      </dgm:t>
    </dgm:pt>
    <dgm:pt modelId="{3D7AE17C-49AC-41AC-88E3-45B9F03D5642}" type="sibTrans" cxnId="{FD427E85-6B52-4A82-9610-C4E6798F0C37}">
      <dgm:prSet/>
      <dgm:spPr/>
      <dgm:t>
        <a:bodyPr/>
        <a:lstStyle/>
        <a:p>
          <a:endParaRPr lang="en-US"/>
        </a:p>
      </dgm:t>
    </dgm:pt>
    <dgm:pt modelId="{2E98DF4A-8A32-4EA1-9685-F0C72B8F1810}">
      <dgm:prSet phldrT="[Text]"/>
      <dgm:spPr/>
      <dgm:t>
        <a:bodyPr/>
        <a:lstStyle/>
        <a:p>
          <a:r>
            <a:rPr lang="en-US" smtClean="0"/>
            <a:t>Kompensasi Tidak Langsung</a:t>
          </a:r>
          <a:endParaRPr lang="en-US" dirty="0"/>
        </a:p>
      </dgm:t>
    </dgm:pt>
    <dgm:pt modelId="{B3A5D4AC-51AB-445A-87A6-939F44F6A5F8}" type="parTrans" cxnId="{8BC5CCB2-133F-43A7-BE5B-FD3A0A6627D3}">
      <dgm:prSet/>
      <dgm:spPr/>
      <dgm:t>
        <a:bodyPr/>
        <a:lstStyle/>
        <a:p>
          <a:endParaRPr lang="en-US"/>
        </a:p>
      </dgm:t>
    </dgm:pt>
    <dgm:pt modelId="{46E96875-5ACF-49EA-8877-347DFE651E36}" type="sibTrans" cxnId="{8BC5CCB2-133F-43A7-BE5B-FD3A0A6627D3}">
      <dgm:prSet/>
      <dgm:spPr/>
      <dgm:t>
        <a:bodyPr/>
        <a:lstStyle/>
        <a:p>
          <a:endParaRPr lang="en-US"/>
        </a:p>
      </dgm:t>
    </dgm:pt>
    <dgm:pt modelId="{95A53EFD-222C-40FB-81D3-D540BCC6C5B0}">
      <dgm:prSet phldrT="[Text]"/>
      <dgm:spPr/>
      <dgm:t>
        <a:bodyPr/>
        <a:lstStyle/>
        <a:p>
          <a:r>
            <a:rPr lang="en-US" smtClean="0"/>
            <a:t>Asuransi Kesehatan</a:t>
          </a:r>
          <a:endParaRPr lang="en-US" dirty="0"/>
        </a:p>
      </dgm:t>
    </dgm:pt>
    <dgm:pt modelId="{2E998DC9-8EF7-40EC-90E9-6AAECD1500AB}" type="parTrans" cxnId="{D9BF5C13-0BD0-48DC-B618-27C87B5F9581}">
      <dgm:prSet/>
      <dgm:spPr/>
      <dgm:t>
        <a:bodyPr/>
        <a:lstStyle/>
        <a:p>
          <a:endParaRPr lang="en-US"/>
        </a:p>
      </dgm:t>
    </dgm:pt>
    <dgm:pt modelId="{BA9A4332-B8C9-474B-BB23-1FABF7E092EE}" type="sibTrans" cxnId="{D9BF5C13-0BD0-48DC-B618-27C87B5F9581}">
      <dgm:prSet/>
      <dgm:spPr/>
      <dgm:t>
        <a:bodyPr/>
        <a:lstStyle/>
        <a:p>
          <a:endParaRPr lang="en-US"/>
        </a:p>
      </dgm:t>
    </dgm:pt>
    <dgm:pt modelId="{333B64C5-DC58-49A0-A799-CC167D7969FB}">
      <dgm:prSet phldrT="[Text]"/>
      <dgm:spPr/>
      <dgm:t>
        <a:bodyPr/>
        <a:lstStyle/>
        <a:p>
          <a:r>
            <a:rPr lang="en-US" smtClean="0"/>
            <a:t>Tunjangan Cuti</a:t>
          </a:r>
          <a:endParaRPr lang="en-US" dirty="0"/>
        </a:p>
      </dgm:t>
    </dgm:pt>
    <dgm:pt modelId="{66DCFE0F-1D1F-458E-99E8-615893657461}" type="parTrans" cxnId="{FD9514D1-6C30-482E-9DCE-F02E1F4EB9D8}">
      <dgm:prSet/>
      <dgm:spPr/>
      <dgm:t>
        <a:bodyPr/>
        <a:lstStyle/>
        <a:p>
          <a:endParaRPr lang="en-US"/>
        </a:p>
      </dgm:t>
    </dgm:pt>
    <dgm:pt modelId="{32503BA9-3A68-49E6-B786-5D0AA9E3EF12}" type="sibTrans" cxnId="{FD9514D1-6C30-482E-9DCE-F02E1F4EB9D8}">
      <dgm:prSet/>
      <dgm:spPr/>
      <dgm:t>
        <a:bodyPr/>
        <a:lstStyle/>
        <a:p>
          <a:endParaRPr lang="en-US"/>
        </a:p>
      </dgm:t>
    </dgm:pt>
    <dgm:pt modelId="{D398C732-BF5A-4B2F-B94A-73CEAB493024}">
      <dgm:prSet phldrT="[Text]"/>
      <dgm:spPr/>
      <dgm:t>
        <a:bodyPr/>
        <a:lstStyle/>
        <a:p>
          <a:r>
            <a:rPr lang="en-US" smtClean="0"/>
            <a:t>Tunjangan lainnya</a:t>
          </a:r>
          <a:endParaRPr lang="en-US" dirty="0"/>
        </a:p>
      </dgm:t>
    </dgm:pt>
    <dgm:pt modelId="{0AB9F379-B371-49CA-83C4-B61818B404DC}" type="parTrans" cxnId="{D761AF09-043C-40AB-BC60-B7FC9C437D92}">
      <dgm:prSet/>
      <dgm:spPr/>
      <dgm:t>
        <a:bodyPr/>
        <a:lstStyle/>
        <a:p>
          <a:endParaRPr lang="en-US"/>
        </a:p>
      </dgm:t>
    </dgm:pt>
    <dgm:pt modelId="{F80E73F4-F64E-4CD0-A1E9-6E2CC8FF8CFB}" type="sibTrans" cxnId="{D761AF09-043C-40AB-BC60-B7FC9C437D92}">
      <dgm:prSet/>
      <dgm:spPr/>
      <dgm:t>
        <a:bodyPr/>
        <a:lstStyle/>
        <a:p>
          <a:endParaRPr lang="en-US"/>
        </a:p>
      </dgm:t>
    </dgm:pt>
    <dgm:pt modelId="{C613EB52-1FFE-4CF0-8537-3BDB3E0E90F8}" type="pres">
      <dgm:prSet presAssocID="{7AFF1ACC-146E-42B3-8EC6-C41BFE53A79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EDA975C-E087-4CBE-AFFE-0CAFB9292A33}" type="pres">
      <dgm:prSet presAssocID="{E2C2E9EA-36F2-47B0-AD20-6A2439EF92E8}" presName="linNode" presStyleCnt="0"/>
      <dgm:spPr/>
    </dgm:pt>
    <dgm:pt modelId="{649F4289-0DDC-482D-A3A7-F87207AE5366}" type="pres">
      <dgm:prSet presAssocID="{E2C2E9EA-36F2-47B0-AD20-6A2439EF92E8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6F1C07-5375-4A6A-9652-CE3254E1EFCF}" type="pres">
      <dgm:prSet presAssocID="{E2C2E9EA-36F2-47B0-AD20-6A2439EF92E8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E14612-E4F7-4F2C-AFD6-C4A7A836A94A}" type="pres">
      <dgm:prSet presAssocID="{AB9562B9-2D6A-4810-A742-782A2A80D430}" presName="spacing" presStyleCnt="0"/>
      <dgm:spPr/>
    </dgm:pt>
    <dgm:pt modelId="{0A4D5314-4EE3-4E7A-9893-D6AD7CCBBA31}" type="pres">
      <dgm:prSet presAssocID="{2164BC2B-F0CD-45DD-A1DF-8E75E2C77E5C}" presName="linNode" presStyleCnt="0"/>
      <dgm:spPr/>
    </dgm:pt>
    <dgm:pt modelId="{FCFF2BBD-807D-473C-A729-E54168CE45A3}" type="pres">
      <dgm:prSet presAssocID="{2164BC2B-F0CD-45DD-A1DF-8E75E2C77E5C}" presName="parent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0D9B06-AB60-46BB-BCF6-BB896291D29A}" type="pres">
      <dgm:prSet presAssocID="{2164BC2B-F0CD-45DD-A1DF-8E75E2C77E5C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3135B3-8F65-405B-9423-2460DDF92609}" type="pres">
      <dgm:prSet presAssocID="{7C892DF3-9323-4824-9B96-9E128BE06B11}" presName="spacing" presStyleCnt="0"/>
      <dgm:spPr/>
    </dgm:pt>
    <dgm:pt modelId="{6BCBCFA6-448F-43AC-9E8B-3385B65E8954}" type="pres">
      <dgm:prSet presAssocID="{2E98DF4A-8A32-4EA1-9685-F0C72B8F1810}" presName="linNode" presStyleCnt="0"/>
      <dgm:spPr/>
    </dgm:pt>
    <dgm:pt modelId="{D5C181FA-2A68-4F9F-8C8E-8EF4EDB06541}" type="pres">
      <dgm:prSet presAssocID="{2E98DF4A-8A32-4EA1-9685-F0C72B8F1810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5D99B7-DED4-4874-91E2-3E5F1AE66FB4}" type="pres">
      <dgm:prSet presAssocID="{2E98DF4A-8A32-4EA1-9685-F0C72B8F1810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9F98FF4-4492-4278-911E-6C5A4261DE0D}" srcId="{7AFF1ACC-146E-42B3-8EC6-C41BFE53A798}" destId="{2164BC2B-F0CD-45DD-A1DF-8E75E2C77E5C}" srcOrd="1" destOrd="0" parTransId="{9BCEA885-3D4C-42BF-93A1-AAD52ECECB97}" sibTransId="{7C892DF3-9323-4824-9B96-9E128BE06B11}"/>
    <dgm:cxn modelId="{81B9BF50-64AF-4477-9459-50F387748072}" type="presOf" srcId="{2E98DF4A-8A32-4EA1-9685-F0C72B8F1810}" destId="{D5C181FA-2A68-4F9F-8C8E-8EF4EDB06541}" srcOrd="0" destOrd="0" presId="urn:microsoft.com/office/officeart/2005/8/layout/vList6"/>
    <dgm:cxn modelId="{FD9514D1-6C30-482E-9DCE-F02E1F4EB9D8}" srcId="{2E98DF4A-8A32-4EA1-9685-F0C72B8F1810}" destId="{333B64C5-DC58-49A0-A799-CC167D7969FB}" srcOrd="1" destOrd="0" parTransId="{66DCFE0F-1D1F-458E-99E8-615893657461}" sibTransId="{32503BA9-3A68-49E6-B786-5D0AA9E3EF12}"/>
    <dgm:cxn modelId="{DAB5B4C0-AD94-4E6F-AA77-CDFAF6B33E93}" srcId="{2164BC2B-F0CD-45DD-A1DF-8E75E2C77E5C}" destId="{68F7AE1D-059E-4D38-8C2A-0C93D2A4C05C}" srcOrd="0" destOrd="0" parTransId="{CD21DA17-DB3E-49BC-B591-022076D7D15E}" sibTransId="{FA0A0DDA-9E80-44E2-AE07-DB389A693EE2}"/>
    <dgm:cxn modelId="{4B6D76D6-BCBD-4397-AA85-66C825922E0E}" srcId="{E2C2E9EA-36F2-47B0-AD20-6A2439EF92E8}" destId="{17FAC7E8-56BF-446D-AB69-A12584AB4763}" srcOrd="1" destOrd="0" parTransId="{914890BF-D746-490A-81B2-FCF18DDC0623}" sibTransId="{DAD4D4D5-AD3C-4998-A065-642D1C39D04F}"/>
    <dgm:cxn modelId="{BA1FB9C6-6354-4F07-A98D-BED1CA33E248}" srcId="{7AFF1ACC-146E-42B3-8EC6-C41BFE53A798}" destId="{E2C2E9EA-36F2-47B0-AD20-6A2439EF92E8}" srcOrd="0" destOrd="0" parTransId="{CFCB4A74-EF05-486E-94CF-F329DE3F05FE}" sibTransId="{AB9562B9-2D6A-4810-A742-782A2A80D430}"/>
    <dgm:cxn modelId="{AD1118B1-0B23-49FE-8776-AA4179586515}" srcId="{E2C2E9EA-36F2-47B0-AD20-6A2439EF92E8}" destId="{AECAF08C-7F75-4804-917E-41C724A65CB8}" srcOrd="0" destOrd="0" parTransId="{89FE283D-EC49-465D-AE2F-5055FDAACB8A}" sibTransId="{D5C952BB-89C2-426A-8781-8B10816FCB5D}"/>
    <dgm:cxn modelId="{BBD22C86-853D-4982-844D-AC896337E0F9}" type="presOf" srcId="{FBF4E83A-2018-4F31-BC67-268A6A9A4CBE}" destId="{3A0D9B06-AB60-46BB-BCF6-BB896291D29A}" srcOrd="0" destOrd="1" presId="urn:microsoft.com/office/officeart/2005/8/layout/vList6"/>
    <dgm:cxn modelId="{11B61E0D-9294-4A7C-9610-45D4EFD72EB5}" srcId="{2164BC2B-F0CD-45DD-A1DF-8E75E2C77E5C}" destId="{FBF4E83A-2018-4F31-BC67-268A6A9A4CBE}" srcOrd="1" destOrd="0" parTransId="{0B472B3D-2E37-4237-B903-553DEB1AECE8}" sibTransId="{439EB714-2BD9-474B-BBAF-294460E2C1B6}"/>
    <dgm:cxn modelId="{5504A97D-254E-438E-A039-69B5903D4734}" type="presOf" srcId="{17FAC7E8-56BF-446D-AB69-A12584AB4763}" destId="{A56F1C07-5375-4A6A-9652-CE3254E1EFCF}" srcOrd="0" destOrd="1" presId="urn:microsoft.com/office/officeart/2005/8/layout/vList6"/>
    <dgm:cxn modelId="{366AC44A-48C4-47BF-B449-7EC9232F7B2A}" type="presOf" srcId="{68F7AE1D-059E-4D38-8C2A-0C93D2A4C05C}" destId="{3A0D9B06-AB60-46BB-BCF6-BB896291D29A}" srcOrd="0" destOrd="0" presId="urn:microsoft.com/office/officeart/2005/8/layout/vList6"/>
    <dgm:cxn modelId="{230946E4-245D-405B-B575-993F9EE6252B}" type="presOf" srcId="{E4C695C7-6572-401B-A245-3DF9E031AB8F}" destId="{A56F1C07-5375-4A6A-9652-CE3254E1EFCF}" srcOrd="0" destOrd="2" presId="urn:microsoft.com/office/officeart/2005/8/layout/vList6"/>
    <dgm:cxn modelId="{4B8A3470-68CA-4068-8B6D-B76208F61BA1}" type="presOf" srcId="{2164BC2B-F0CD-45DD-A1DF-8E75E2C77E5C}" destId="{FCFF2BBD-807D-473C-A729-E54168CE45A3}" srcOrd="0" destOrd="0" presId="urn:microsoft.com/office/officeart/2005/8/layout/vList6"/>
    <dgm:cxn modelId="{D761AF09-043C-40AB-BC60-B7FC9C437D92}" srcId="{2E98DF4A-8A32-4EA1-9685-F0C72B8F1810}" destId="{D398C732-BF5A-4B2F-B94A-73CEAB493024}" srcOrd="2" destOrd="0" parTransId="{0AB9F379-B371-49CA-83C4-B61818B404DC}" sibTransId="{F80E73F4-F64E-4CD0-A1E9-6E2CC8FF8CFB}"/>
    <dgm:cxn modelId="{0256F743-665F-4D1D-B3DC-BB64BC7118C3}" type="presOf" srcId="{D398C732-BF5A-4B2F-B94A-73CEAB493024}" destId="{3B5D99B7-DED4-4874-91E2-3E5F1AE66FB4}" srcOrd="0" destOrd="2" presId="urn:microsoft.com/office/officeart/2005/8/layout/vList6"/>
    <dgm:cxn modelId="{D9BF5C13-0BD0-48DC-B618-27C87B5F9581}" srcId="{2E98DF4A-8A32-4EA1-9685-F0C72B8F1810}" destId="{95A53EFD-222C-40FB-81D3-D540BCC6C5B0}" srcOrd="0" destOrd="0" parTransId="{2E998DC9-8EF7-40EC-90E9-6AAECD1500AB}" sibTransId="{BA9A4332-B8C9-474B-BB23-1FABF7E092EE}"/>
    <dgm:cxn modelId="{AA2A7FE9-3F0F-4748-AF6B-D5F5C393AD6F}" type="presOf" srcId="{E1470AB1-85B4-4E09-953D-6A6CDDF250E9}" destId="{3A0D9B06-AB60-46BB-BCF6-BB896291D29A}" srcOrd="0" destOrd="2" presId="urn:microsoft.com/office/officeart/2005/8/layout/vList6"/>
    <dgm:cxn modelId="{DCC7A5CE-47A2-4D4E-B65A-FFB09A393D31}" type="presOf" srcId="{7AFF1ACC-146E-42B3-8EC6-C41BFE53A798}" destId="{C613EB52-1FFE-4CF0-8537-3BDB3E0E90F8}" srcOrd="0" destOrd="0" presId="urn:microsoft.com/office/officeart/2005/8/layout/vList6"/>
    <dgm:cxn modelId="{44C63ACB-D8A1-4FA2-8678-AF909D5772E9}" type="presOf" srcId="{E2C2E9EA-36F2-47B0-AD20-6A2439EF92E8}" destId="{649F4289-0DDC-482D-A3A7-F87207AE5366}" srcOrd="0" destOrd="0" presId="urn:microsoft.com/office/officeart/2005/8/layout/vList6"/>
    <dgm:cxn modelId="{585F8F99-303B-408D-847A-D5A077EBB72C}" type="presOf" srcId="{AECAF08C-7F75-4804-917E-41C724A65CB8}" destId="{A56F1C07-5375-4A6A-9652-CE3254E1EFCF}" srcOrd="0" destOrd="0" presId="urn:microsoft.com/office/officeart/2005/8/layout/vList6"/>
    <dgm:cxn modelId="{FD427E85-6B52-4A82-9610-C4E6798F0C37}" srcId="{2164BC2B-F0CD-45DD-A1DF-8E75E2C77E5C}" destId="{E1470AB1-85B4-4E09-953D-6A6CDDF250E9}" srcOrd="2" destOrd="0" parTransId="{46D4EE25-B105-48F6-90BC-4C37EA6E9E48}" sibTransId="{3D7AE17C-49AC-41AC-88E3-45B9F03D5642}"/>
    <dgm:cxn modelId="{173DFBEA-6243-4605-A719-1557C52350A9}" type="presOf" srcId="{333B64C5-DC58-49A0-A799-CC167D7969FB}" destId="{3B5D99B7-DED4-4874-91E2-3E5F1AE66FB4}" srcOrd="0" destOrd="1" presId="urn:microsoft.com/office/officeart/2005/8/layout/vList6"/>
    <dgm:cxn modelId="{61FC95CB-B143-4ED3-AD54-8C381B4A4582}" srcId="{E2C2E9EA-36F2-47B0-AD20-6A2439EF92E8}" destId="{E4C695C7-6572-401B-A245-3DF9E031AB8F}" srcOrd="2" destOrd="0" parTransId="{DE74523D-073B-4C66-B06D-DE7F74D71F4C}" sibTransId="{F0C47D5C-482F-4AFD-8CBA-5E602D5FDF52}"/>
    <dgm:cxn modelId="{4F2D4726-E528-47E0-8194-621107787AA3}" type="presOf" srcId="{95A53EFD-222C-40FB-81D3-D540BCC6C5B0}" destId="{3B5D99B7-DED4-4874-91E2-3E5F1AE66FB4}" srcOrd="0" destOrd="0" presId="urn:microsoft.com/office/officeart/2005/8/layout/vList6"/>
    <dgm:cxn modelId="{8BC5CCB2-133F-43A7-BE5B-FD3A0A6627D3}" srcId="{7AFF1ACC-146E-42B3-8EC6-C41BFE53A798}" destId="{2E98DF4A-8A32-4EA1-9685-F0C72B8F1810}" srcOrd="2" destOrd="0" parTransId="{B3A5D4AC-51AB-445A-87A6-939F44F6A5F8}" sibTransId="{46E96875-5ACF-49EA-8877-347DFE651E36}"/>
    <dgm:cxn modelId="{456DAA7A-D528-43B1-9117-BBA0FD852284}" type="presParOf" srcId="{C613EB52-1FFE-4CF0-8537-3BDB3E0E90F8}" destId="{7EDA975C-E087-4CBE-AFFE-0CAFB9292A33}" srcOrd="0" destOrd="0" presId="urn:microsoft.com/office/officeart/2005/8/layout/vList6"/>
    <dgm:cxn modelId="{E639F1AF-8982-4B24-BC79-6FBE1E12F0FC}" type="presParOf" srcId="{7EDA975C-E087-4CBE-AFFE-0CAFB9292A33}" destId="{649F4289-0DDC-482D-A3A7-F87207AE5366}" srcOrd="0" destOrd="0" presId="urn:microsoft.com/office/officeart/2005/8/layout/vList6"/>
    <dgm:cxn modelId="{1A7C6927-EC40-424D-AA53-AEA1825888DE}" type="presParOf" srcId="{7EDA975C-E087-4CBE-AFFE-0CAFB9292A33}" destId="{A56F1C07-5375-4A6A-9652-CE3254E1EFCF}" srcOrd="1" destOrd="0" presId="urn:microsoft.com/office/officeart/2005/8/layout/vList6"/>
    <dgm:cxn modelId="{8A7A17C0-E66B-40D0-9F29-11D74F717C33}" type="presParOf" srcId="{C613EB52-1FFE-4CF0-8537-3BDB3E0E90F8}" destId="{F4E14612-E4F7-4F2C-AFD6-C4A7A836A94A}" srcOrd="1" destOrd="0" presId="urn:microsoft.com/office/officeart/2005/8/layout/vList6"/>
    <dgm:cxn modelId="{A49FA0B2-78F1-4BF6-A2DE-2E9A0FE3AE66}" type="presParOf" srcId="{C613EB52-1FFE-4CF0-8537-3BDB3E0E90F8}" destId="{0A4D5314-4EE3-4E7A-9893-D6AD7CCBBA31}" srcOrd="2" destOrd="0" presId="urn:microsoft.com/office/officeart/2005/8/layout/vList6"/>
    <dgm:cxn modelId="{D922AC24-8BCB-46DE-AAEB-CC144094E1DD}" type="presParOf" srcId="{0A4D5314-4EE3-4E7A-9893-D6AD7CCBBA31}" destId="{FCFF2BBD-807D-473C-A729-E54168CE45A3}" srcOrd="0" destOrd="0" presId="urn:microsoft.com/office/officeart/2005/8/layout/vList6"/>
    <dgm:cxn modelId="{8A239090-D372-4776-B0C4-A50A39845C81}" type="presParOf" srcId="{0A4D5314-4EE3-4E7A-9893-D6AD7CCBBA31}" destId="{3A0D9B06-AB60-46BB-BCF6-BB896291D29A}" srcOrd="1" destOrd="0" presId="urn:microsoft.com/office/officeart/2005/8/layout/vList6"/>
    <dgm:cxn modelId="{FE41A270-72D1-4E2D-B8D1-0925BED2960A}" type="presParOf" srcId="{C613EB52-1FFE-4CF0-8537-3BDB3E0E90F8}" destId="{A03135B3-8F65-405B-9423-2460DDF92609}" srcOrd="3" destOrd="0" presId="urn:microsoft.com/office/officeart/2005/8/layout/vList6"/>
    <dgm:cxn modelId="{0F7D1ED0-52B2-40FF-859B-FA64040F97B2}" type="presParOf" srcId="{C613EB52-1FFE-4CF0-8537-3BDB3E0E90F8}" destId="{6BCBCFA6-448F-43AC-9E8B-3385B65E8954}" srcOrd="4" destOrd="0" presId="urn:microsoft.com/office/officeart/2005/8/layout/vList6"/>
    <dgm:cxn modelId="{1AB68DFD-C0E9-42B2-B20F-3309CB89E9B2}" type="presParOf" srcId="{6BCBCFA6-448F-43AC-9E8B-3385B65E8954}" destId="{D5C181FA-2A68-4F9F-8C8E-8EF4EDB06541}" srcOrd="0" destOrd="0" presId="urn:microsoft.com/office/officeart/2005/8/layout/vList6"/>
    <dgm:cxn modelId="{EBB4A959-262F-4027-87E6-827A495A4130}" type="presParOf" srcId="{6BCBCFA6-448F-43AC-9E8B-3385B65E8954}" destId="{3B5D99B7-DED4-4874-91E2-3E5F1AE66FB4}" srcOrd="1" destOrd="0" presId="urn:microsoft.com/office/officeart/2005/8/layout/vList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324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2020-10-27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82536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2020-10-27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221001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52736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edit Master title style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2020-10-27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94015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2020-10-27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19799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2020-10-27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590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2020-10-27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34140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2020-10-27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78738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2020-10-27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6037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2020-10-27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046782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pPr/>
              <a:t>2020-10-27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02880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ko-KR" dirty="0" smtClean="0"/>
              <a:t> Click to edit Master title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587EC-4A3E-4030-BABC-5E0C0236501C}" type="datetimeFigureOut">
              <a:rPr lang="ko-KR" altLang="en-US" smtClean="0"/>
              <a:pPr/>
              <a:t>2020-10-27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B9519-C8B1-4E82-966F-744A36AA8BB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39952" y="1241142"/>
            <a:ext cx="144016" cy="151216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499992" y="1928803"/>
            <a:ext cx="4176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PERENCANAAN KOMPENSASI</a:t>
            </a:r>
            <a:endParaRPr kumimoji="0" lang="en-US" altLang="ko-KR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499992" y="1167135"/>
            <a:ext cx="41764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Modul</a:t>
            </a:r>
            <a:r>
              <a:rPr lang="en-US" altLang="ko-KR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5 MSDM</a:t>
            </a: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6143636" y="332656"/>
            <a:ext cx="2676836" cy="276999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12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Batam</a:t>
            </a:r>
            <a:r>
              <a:rPr lang="en-US" altLang="ko-KR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Tourism Polytechnic</a:t>
            </a:r>
            <a:endParaRPr lang="en-US" altLang="ko-KR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social equity theory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1857356" y="357166"/>
            <a:ext cx="5060191" cy="3429024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0034" y="4500570"/>
            <a:ext cx="8215370" cy="1285908"/>
          </a:xfrm>
        </p:spPr>
        <p:txBody>
          <a:bodyPr>
            <a:noAutofit/>
          </a:bodyPr>
          <a:lstStyle/>
          <a:p>
            <a:r>
              <a:rPr lang="en-US" b="1" dirty="0" err="1" smtClean="0"/>
              <a:t>Teori</a:t>
            </a:r>
            <a:r>
              <a:rPr lang="en-US" b="1" dirty="0" smtClean="0"/>
              <a:t> </a:t>
            </a:r>
            <a:r>
              <a:rPr lang="en-US" b="1" dirty="0" err="1" smtClean="0"/>
              <a:t>agensi</a:t>
            </a:r>
            <a:r>
              <a:rPr lang="en-US" dirty="0" smtClean="0"/>
              <a:t> </a:t>
            </a:r>
            <a:r>
              <a:rPr lang="en-US" dirty="0" err="1" smtClean="0"/>
              <a:t>menurut</a:t>
            </a:r>
            <a:r>
              <a:rPr lang="en-US" dirty="0" smtClean="0"/>
              <a:t> Jensen </a:t>
            </a:r>
            <a:r>
              <a:rPr lang="en-US" dirty="0" err="1" smtClean="0"/>
              <a:t>dan</a:t>
            </a:r>
            <a:r>
              <a:rPr lang="en-US" dirty="0" smtClean="0"/>
              <a:t> Smith (1984), </a:t>
            </a:r>
            <a:r>
              <a:rPr lang="en-US" dirty="0" err="1" smtClean="0"/>
              <a:t>merupakan</a:t>
            </a:r>
            <a:r>
              <a:rPr lang="en-US" dirty="0" smtClean="0"/>
              <a:t> </a:t>
            </a:r>
            <a:r>
              <a:rPr lang="en-US" dirty="0" err="1" smtClean="0"/>
              <a:t>konsep</a:t>
            </a:r>
            <a:r>
              <a:rPr lang="en-US" dirty="0" smtClean="0"/>
              <a:t> yang </a:t>
            </a:r>
            <a:r>
              <a:rPr lang="en-US" dirty="0" err="1" smtClean="0"/>
              <a:t>menjelaskan</a:t>
            </a:r>
            <a:r>
              <a:rPr lang="en-US" dirty="0" smtClean="0"/>
              <a:t> </a:t>
            </a:r>
            <a:r>
              <a:rPr lang="en-US" dirty="0" err="1" smtClean="0"/>
              <a:t>hubungan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kontraktual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 </a:t>
            </a:r>
            <a:r>
              <a:rPr lang="en-US" i="1" dirty="0" smtClean="0"/>
              <a:t>principal</a:t>
            </a:r>
            <a:r>
              <a:rPr lang="en-US" dirty="0" smtClean="0"/>
              <a:t> </a:t>
            </a:r>
            <a:r>
              <a:rPr lang="en-US" dirty="0" err="1" smtClean="0"/>
              <a:t>dan</a:t>
            </a:r>
            <a:r>
              <a:rPr lang="en-US" dirty="0" smtClean="0"/>
              <a:t> </a:t>
            </a:r>
            <a:r>
              <a:rPr lang="en-US" i="1" dirty="0" smtClean="0"/>
              <a:t>agent</a:t>
            </a:r>
            <a:r>
              <a:rPr lang="en-US" dirty="0" smtClean="0"/>
              <a:t>. </a:t>
            </a:r>
            <a:r>
              <a:rPr lang="en-US" dirty="0" err="1" smtClean="0"/>
              <a:t>Pihak</a:t>
            </a:r>
            <a:r>
              <a:rPr lang="en-US" dirty="0" smtClean="0"/>
              <a:t> </a:t>
            </a:r>
            <a:r>
              <a:rPr lang="en-US" i="1" dirty="0" smtClean="0"/>
              <a:t>principal</a:t>
            </a:r>
            <a:r>
              <a:rPr lang="en-US" dirty="0" smtClean="0"/>
              <a:t> 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pihak</a:t>
            </a:r>
            <a:r>
              <a:rPr lang="en-US" dirty="0" smtClean="0"/>
              <a:t> yang </a:t>
            </a:r>
            <a:r>
              <a:rPr lang="en-US" dirty="0" err="1" smtClean="0"/>
              <a:t>memberikan</a:t>
            </a:r>
            <a:r>
              <a:rPr lang="en-US" dirty="0" smtClean="0"/>
              <a:t> </a:t>
            </a:r>
          </a:p>
          <a:p>
            <a:r>
              <a:rPr lang="en-US" dirty="0" err="1" smtClean="0"/>
              <a:t>kewenangan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 </a:t>
            </a:r>
            <a:r>
              <a:rPr lang="en-US" i="1" dirty="0" smtClean="0"/>
              <a:t>agent</a:t>
            </a:r>
            <a:r>
              <a:rPr lang="en-US" dirty="0" smtClean="0"/>
              <a:t>,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nama</a:t>
            </a:r>
            <a:r>
              <a:rPr lang="en-US" dirty="0" smtClean="0"/>
              <a:t> </a:t>
            </a:r>
            <a:r>
              <a:rPr lang="en-US" i="1" dirty="0" smtClean="0"/>
              <a:t>principal</a:t>
            </a:r>
            <a:r>
              <a:rPr lang="en-US" dirty="0" smtClean="0"/>
              <a:t> 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kapasitasnya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pengambil</a:t>
            </a:r>
            <a:r>
              <a:rPr lang="en-US" dirty="0" smtClean="0"/>
              <a:t> </a:t>
            </a:r>
            <a:r>
              <a:rPr lang="en-US" dirty="0" err="1" smtClean="0"/>
              <a:t>keputusan</a:t>
            </a:r>
            <a:r>
              <a:rPr lang="en-US" dirty="0" smtClean="0"/>
              <a:t>.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052736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r>
              <a:rPr lang="en-US" dirty="0" err="1" smtClean="0"/>
              <a:t>Dasar</a:t>
            </a:r>
            <a:r>
              <a:rPr lang="en-US" dirty="0" smtClean="0"/>
              <a:t> </a:t>
            </a:r>
            <a:r>
              <a:rPr lang="en-US" dirty="0" err="1" smtClean="0"/>
              <a:t>Pembedaan</a:t>
            </a:r>
            <a:r>
              <a:rPr lang="en-US" dirty="0" smtClean="0"/>
              <a:t> </a:t>
            </a:r>
            <a:r>
              <a:rPr lang="en-US" dirty="0" err="1" smtClean="0"/>
              <a:t>Upah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600" dirty="0" err="1" smtClean="0"/>
              <a:t>Menurut</a:t>
            </a:r>
            <a:r>
              <a:rPr lang="en-US" sz="2600" dirty="0" smtClean="0"/>
              <a:t> </a:t>
            </a:r>
            <a:r>
              <a:rPr lang="en-US" sz="2600" dirty="0" err="1" smtClean="0"/>
              <a:t>Ivancevich</a:t>
            </a:r>
            <a:r>
              <a:rPr lang="en-US" sz="2600" dirty="0" smtClean="0"/>
              <a:t> (1992)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00034" y="1857364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Dua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dasar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pembedaan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upah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:</a:t>
            </a: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6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Perbedaan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individu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dalam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pengalaman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keahlian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dan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kinerja</a:t>
            </a:r>
            <a:endParaRPr kumimoji="0" lang="en-US" altLang="ko-KR" sz="2600" b="0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Harapan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bahwa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karyawan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yang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senioritasnya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lebih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lama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atau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kinerjanya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lebih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tinggi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diupah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dengan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upah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yang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lebih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tinggi</a:t>
            </a:r>
            <a:endParaRPr kumimoji="0" lang="ko-KR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Pengupahan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00034" y="1857364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Berdasarkan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jam /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hari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kerja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tarif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rata (Flat Rate)</a:t>
            </a: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Menurut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Ivancevich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: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Bukan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berarti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tidak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membedakan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antara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senior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dengan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junior,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tetapi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karena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pengusaha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maupun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karyawan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tidak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ingin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melihat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ada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variasi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ketika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merancang</a:t>
            </a:r>
            <a:r>
              <a: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upah</a:t>
            </a:r>
            <a:endParaRPr kumimoji="0" lang="en-US" altLang="ko-KR" sz="2600" b="0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 startAt="2"/>
              <a:tabLst/>
              <a:defRPr/>
            </a:pP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Berdasarkan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output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yang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dihasilkan</a:t>
            </a:r>
            <a:endParaRPr lang="en-US" altLang="ko-KR" sz="2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US" altLang="ko-K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Misalnya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: </a:t>
            </a:r>
            <a:r>
              <a:rPr kumimoji="0" lang="en-US" altLang="ko-K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Penjahit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pada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perusahaan</a:t>
            </a:r>
            <a:r>
              <a:rPr kumimoji="0" lang="en-US" altLang="ko-KR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konveksi</a:t>
            </a:r>
            <a:r>
              <a:rPr kumimoji="0" lang="en-US" altLang="ko-KR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ko-KR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atau</a:t>
            </a:r>
            <a:r>
              <a:rPr kumimoji="0" lang="en-US" altLang="ko-KR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pelinting</a:t>
            </a:r>
            <a:r>
              <a:rPr kumimoji="0" lang="en-US" altLang="ko-KR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pada</a:t>
            </a:r>
            <a:r>
              <a:rPr kumimoji="0" lang="en-US" altLang="ko-KR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perusahaan</a:t>
            </a:r>
            <a:r>
              <a:rPr kumimoji="0" lang="en-US" altLang="ko-KR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rokok</a:t>
            </a:r>
            <a:endParaRPr kumimoji="0" lang="ko-KR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ow to Make Any Question Essential with Three Easy Steps – Wabisabi Learn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5"/>
            <a:ext cx="9144000" cy="3261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052736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algn="ctr"/>
            <a:r>
              <a:rPr lang="en-US" dirty="0" err="1" smtClean="0"/>
              <a:t>Komponen</a:t>
            </a:r>
            <a:r>
              <a:rPr lang="en-US" dirty="0" smtClean="0"/>
              <a:t> </a:t>
            </a:r>
            <a:r>
              <a:rPr lang="en-US" dirty="0" err="1" smtClean="0"/>
              <a:t>Kompensasi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600" b="0" dirty="0" err="1" smtClean="0"/>
              <a:t>Menurut</a:t>
            </a:r>
            <a:r>
              <a:rPr lang="en-US" sz="2600" b="0" dirty="0" smtClean="0"/>
              <a:t> </a:t>
            </a:r>
            <a:r>
              <a:rPr lang="en-US" sz="2600" b="0" dirty="0" err="1" smtClean="0"/>
              <a:t>Bernadin</a:t>
            </a:r>
            <a:r>
              <a:rPr lang="en-US" sz="2600" b="0" dirty="0" smtClean="0"/>
              <a:t> </a:t>
            </a:r>
            <a:r>
              <a:rPr lang="en-US" sz="2600" b="0" dirty="0" err="1" smtClean="0"/>
              <a:t>dan</a:t>
            </a:r>
            <a:r>
              <a:rPr lang="en-US" sz="2600" b="0" dirty="0" smtClean="0"/>
              <a:t> </a:t>
            </a:r>
            <a:r>
              <a:rPr lang="en-US" sz="2600" b="0" dirty="0" err="1" smtClean="0"/>
              <a:t>Russel</a:t>
            </a:r>
            <a:r>
              <a:rPr lang="en-US" sz="2600" b="0" dirty="0" smtClean="0"/>
              <a:t> (1998)</a:t>
            </a:r>
            <a:endParaRPr lang="en-US" sz="2600" b="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71472" y="2332037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Kompensasi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Finansial</a:t>
            </a:r>
            <a:endParaRPr lang="en-US" altLang="ko-KR" sz="2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-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Upah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upah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pokok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upah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lembur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split shift)</a:t>
            </a: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-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Tergantung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kinerja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(bonus,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insentif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komisi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2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Kompensasi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Non-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Finansial</a:t>
            </a:r>
            <a:endParaRPr lang="en-US" altLang="ko-KR" sz="2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-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Penghargaan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(praise),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aktualisasi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diri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acknowledgement,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prestise</a:t>
            </a:r>
            <a:endParaRPr lang="en-US" altLang="ko-KR" sz="2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endParaRPr lang="en-US" altLang="ko-KR" sz="2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endParaRPr kumimoji="0" lang="ko-KR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pPr algn="ctr"/>
            <a:r>
              <a:rPr lang="en-US" dirty="0" err="1" smtClean="0"/>
              <a:t>Komponen</a:t>
            </a:r>
            <a:r>
              <a:rPr lang="en-US" dirty="0" smtClean="0"/>
              <a:t> </a:t>
            </a:r>
            <a:r>
              <a:rPr lang="en-US" dirty="0" err="1" smtClean="0"/>
              <a:t>Kompensasi</a:t>
            </a:r>
            <a:r>
              <a:rPr lang="en-US" dirty="0" smtClean="0"/>
              <a:t> Total</a:t>
            </a:r>
            <a:br>
              <a:rPr lang="en-US" dirty="0" smtClean="0"/>
            </a:br>
            <a:r>
              <a:rPr lang="en-US" sz="2600" dirty="0" err="1" smtClean="0"/>
              <a:t>Menurut</a:t>
            </a:r>
            <a:r>
              <a:rPr lang="en-US" sz="2600" dirty="0" smtClean="0"/>
              <a:t> Mejia, </a:t>
            </a:r>
            <a:r>
              <a:rPr lang="en-US" sz="2600" dirty="0" err="1" smtClean="0"/>
              <a:t>Balkin</a:t>
            </a:r>
            <a:r>
              <a:rPr lang="en-US" sz="2600" dirty="0" smtClean="0"/>
              <a:t> </a:t>
            </a:r>
            <a:r>
              <a:rPr lang="en-US" sz="2600" dirty="0" err="1" smtClean="0"/>
              <a:t>dan</a:t>
            </a:r>
            <a:r>
              <a:rPr lang="en-US" sz="2600" dirty="0" smtClean="0"/>
              <a:t> </a:t>
            </a:r>
            <a:r>
              <a:rPr lang="en-US" sz="2600" dirty="0" err="1" smtClean="0"/>
              <a:t>Cardy</a:t>
            </a:r>
            <a:r>
              <a:rPr lang="en-US" sz="2600" dirty="0" smtClean="0"/>
              <a:t> (2007)</a:t>
            </a:r>
            <a:endParaRPr lang="en-US" sz="2600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642910" y="1397000"/>
          <a:ext cx="778674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pPr algn="ctr"/>
            <a:r>
              <a:rPr lang="en-US" dirty="0" err="1" smtClean="0"/>
              <a:t>Komponen</a:t>
            </a:r>
            <a:r>
              <a:rPr lang="en-US" dirty="0" smtClean="0"/>
              <a:t> </a:t>
            </a:r>
            <a:r>
              <a:rPr lang="en-US" dirty="0" err="1" smtClean="0"/>
              <a:t>Kompensasi</a:t>
            </a:r>
            <a:r>
              <a:rPr lang="en-US" dirty="0" smtClean="0"/>
              <a:t> Total</a:t>
            </a:r>
            <a:br>
              <a:rPr lang="en-US" dirty="0" smtClean="0"/>
            </a:br>
            <a:r>
              <a:rPr lang="en-US" sz="2600" dirty="0" err="1" smtClean="0"/>
              <a:t>Menurut</a:t>
            </a:r>
            <a:r>
              <a:rPr lang="en-US" sz="2600" dirty="0" smtClean="0"/>
              <a:t> Mejia, </a:t>
            </a:r>
            <a:r>
              <a:rPr lang="en-US" sz="2600" dirty="0" err="1" smtClean="0"/>
              <a:t>Balkin</a:t>
            </a:r>
            <a:r>
              <a:rPr lang="en-US" sz="2600" dirty="0" smtClean="0"/>
              <a:t> </a:t>
            </a:r>
            <a:r>
              <a:rPr lang="en-US" sz="2600" dirty="0" err="1" smtClean="0"/>
              <a:t>dan</a:t>
            </a:r>
            <a:r>
              <a:rPr lang="en-US" sz="2600" dirty="0" smtClean="0"/>
              <a:t> </a:t>
            </a:r>
            <a:r>
              <a:rPr lang="en-US" sz="2600" dirty="0" err="1" smtClean="0"/>
              <a:t>Cardy</a:t>
            </a:r>
            <a:r>
              <a:rPr lang="en-US" sz="2600" dirty="0" smtClean="0"/>
              <a:t> (2007)</a:t>
            </a:r>
            <a:endParaRPr lang="en-US" sz="2600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571472" y="1397000"/>
          <a:ext cx="7429552" cy="5246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584314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en-US" sz="3000" dirty="0" smtClean="0"/>
              <a:t>7 </a:t>
            </a:r>
            <a:r>
              <a:rPr lang="en-US" sz="3000" dirty="0" err="1" smtClean="0"/>
              <a:t>Kriteria</a:t>
            </a:r>
            <a:r>
              <a:rPr lang="en-US" sz="3000" dirty="0" smtClean="0"/>
              <a:t> </a:t>
            </a:r>
            <a:br>
              <a:rPr lang="en-US" sz="3000" dirty="0" smtClean="0"/>
            </a:br>
            <a:r>
              <a:rPr lang="en-US" sz="3000" dirty="0" err="1" smtClean="0"/>
              <a:t>Kompensasi</a:t>
            </a:r>
            <a:r>
              <a:rPr lang="en-US" sz="3000" dirty="0" smtClean="0"/>
              <a:t> </a:t>
            </a:r>
            <a:br>
              <a:rPr lang="en-US" sz="3000" dirty="0" smtClean="0"/>
            </a:br>
            <a:r>
              <a:rPr lang="en-US" sz="3000" dirty="0" smtClean="0"/>
              <a:t>yang </a:t>
            </a:r>
            <a:r>
              <a:rPr lang="en-US" sz="3000" dirty="0" err="1" smtClean="0"/>
              <a:t>Efektif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3306" y="285729"/>
            <a:ext cx="5286412" cy="5786478"/>
          </a:xfrm>
          <a:solidFill>
            <a:schemeClr val="bg2"/>
          </a:solidFill>
        </p:spPr>
        <p:txBody>
          <a:bodyPr>
            <a:no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Layak</a:t>
            </a:r>
            <a:endParaRPr lang="en-US" sz="4000" dirty="0" smtClean="0">
              <a:latin typeface="Calibri" pitchFamily="34" charset="0"/>
              <a:cs typeface="Calibri" pitchFamily="34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Adil</a:t>
            </a:r>
            <a:endParaRPr lang="en-US" sz="4000" dirty="0" smtClean="0">
              <a:latin typeface="Calibri" pitchFamily="34" charset="0"/>
              <a:cs typeface="Calibri" pitchFamily="34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Seimbang</a:t>
            </a:r>
            <a:r>
              <a:rPr lang="en-US" sz="40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Efektif</a:t>
            </a:r>
            <a:endParaRPr lang="en-US" sz="4000" dirty="0" smtClean="0">
              <a:latin typeface="Calibri" pitchFamily="34" charset="0"/>
              <a:cs typeface="Calibri" pitchFamily="34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Aman</a:t>
            </a:r>
            <a:endParaRPr lang="en-US" sz="4000" dirty="0" smtClean="0">
              <a:latin typeface="Calibri" pitchFamily="34" charset="0"/>
              <a:cs typeface="Calibri" pitchFamily="34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Memberikan</a:t>
            </a:r>
            <a:r>
              <a:rPr lang="en-US" sz="4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Insentif</a:t>
            </a:r>
            <a:endParaRPr lang="en-US" sz="4000" dirty="0" smtClean="0">
              <a:latin typeface="Calibri" pitchFamily="34" charset="0"/>
              <a:cs typeface="Calibri" pitchFamily="34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Mudah</a:t>
            </a:r>
            <a:r>
              <a:rPr lang="en-US" sz="4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dipahami</a:t>
            </a:r>
            <a:r>
              <a:rPr lang="en-US" sz="4000" dirty="0" smtClean="0">
                <a:latin typeface="Calibri" pitchFamily="34" charset="0"/>
                <a:cs typeface="Calibri" pitchFamily="34" charset="0"/>
              </a:rPr>
              <a:t>     </a:t>
            </a:r>
          </a:p>
          <a:p>
            <a:pPr marL="742950" indent="-742950">
              <a:buNone/>
            </a:pPr>
            <a:r>
              <a:rPr lang="en-US" sz="400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en-US" sz="4000" dirty="0" err="1" smtClean="0">
                <a:latin typeface="Calibri" pitchFamily="34" charset="0"/>
                <a:cs typeface="Calibri" pitchFamily="34" charset="0"/>
              </a:rPr>
              <a:t>karyawan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125923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en-US" sz="2000" dirty="0" smtClean="0"/>
              <a:t>(</a:t>
            </a:r>
            <a:r>
              <a:rPr lang="en-US" sz="2000" dirty="0" err="1" smtClean="0"/>
              <a:t>Ivancevich</a:t>
            </a:r>
            <a:r>
              <a:rPr lang="en-US" sz="2000" dirty="0" smtClean="0"/>
              <a:t>, 1992)</a:t>
            </a:r>
            <a:endParaRPr lang="en-US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2441570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en-US" sz="3000" dirty="0" err="1" smtClean="0"/>
              <a:t>Kompensasi</a:t>
            </a:r>
            <a:r>
              <a:rPr lang="en-US" sz="3000" dirty="0" smtClean="0"/>
              <a:t>    </a:t>
            </a:r>
            <a:r>
              <a:rPr lang="en-US" sz="3000" dirty="0" err="1" smtClean="0"/>
              <a:t>posisi</a:t>
            </a:r>
            <a:r>
              <a:rPr lang="en-US" sz="3000" dirty="0" smtClean="0"/>
              <a:t> </a:t>
            </a:r>
            <a:r>
              <a:rPr lang="en-US" sz="3000" dirty="0" err="1" smtClean="0"/>
              <a:t>tertentu</a:t>
            </a:r>
            <a:r>
              <a:rPr lang="en-US" sz="3000" dirty="0" smtClean="0"/>
              <a:t> </a:t>
            </a:r>
            <a:r>
              <a:rPr lang="en-US" sz="3000" dirty="0" err="1" smtClean="0"/>
              <a:t>dibuat</a:t>
            </a:r>
            <a:r>
              <a:rPr lang="en-US" sz="3000" dirty="0" smtClean="0"/>
              <a:t> </a:t>
            </a:r>
            <a:r>
              <a:rPr lang="en-US" sz="3000" dirty="0" err="1" smtClean="0"/>
              <a:t>relatif</a:t>
            </a:r>
            <a:r>
              <a:rPr lang="en-US" sz="3000" dirty="0" smtClean="0"/>
              <a:t>   </a:t>
            </a:r>
            <a:r>
              <a:rPr lang="en-US" sz="3000" dirty="0" err="1" smtClean="0"/>
              <a:t>dengan</a:t>
            </a:r>
            <a:r>
              <a:rPr lang="en-US" sz="3000" dirty="0" smtClean="0"/>
              <a:t> 3         </a:t>
            </a:r>
            <a:r>
              <a:rPr lang="en-US" sz="3000" dirty="0" err="1" smtClean="0"/>
              <a:t>kelompok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3306" y="285729"/>
            <a:ext cx="5286412" cy="5786478"/>
          </a:xfrm>
          <a:solidFill>
            <a:schemeClr val="bg2"/>
          </a:solidFill>
        </p:spPr>
        <p:txBody>
          <a:bodyPr>
            <a:noAutofit/>
          </a:bodyPr>
          <a:lstStyle/>
          <a:p>
            <a:pPr marL="742950" indent="-742950">
              <a:buFont typeface="Wingdings" pitchFamily="2" charset="2"/>
              <a:buChar char="q"/>
            </a:pPr>
            <a:r>
              <a:rPr lang="en-US" sz="3000" dirty="0" err="1" smtClean="0">
                <a:latin typeface="Calibri" pitchFamily="34" charset="0"/>
                <a:cs typeface="Calibri" pitchFamily="34" charset="0"/>
              </a:rPr>
              <a:t>Kelompok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 A</a:t>
            </a:r>
          </a:p>
          <a:p>
            <a:pPr marL="742950" indent="-742950">
              <a:buNone/>
            </a:pPr>
            <a:r>
              <a:rPr lang="en-US" sz="400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Pekerjaan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yang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mirip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dengan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marL="742950" indent="-742950">
              <a:buNone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pekerjaan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di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perusahaan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lain           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400" b="1" i="1" dirty="0" smtClean="0">
                <a:latin typeface="Calibri" pitchFamily="34" charset="0"/>
                <a:cs typeface="Calibri" pitchFamily="34" charset="0"/>
              </a:rPr>
              <a:t>pay level decision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pPr marL="742950" indent="-742950">
              <a:buFont typeface="Wingdings" pitchFamily="2" charset="2"/>
              <a:buChar char="q"/>
            </a:pPr>
            <a:r>
              <a:rPr lang="en-US" sz="3000" dirty="0" err="1" smtClean="0">
                <a:latin typeface="Calibri" pitchFamily="34" charset="0"/>
                <a:cs typeface="Calibri" pitchFamily="34" charset="0"/>
              </a:rPr>
              <a:t>Kelompok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 B</a:t>
            </a:r>
          </a:p>
          <a:p>
            <a:pPr marL="742950" indent="-742950">
              <a:buNone/>
            </a:pPr>
            <a:r>
              <a:rPr lang="en-US" sz="300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Pekerjaan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yang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berbeda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dengan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pekerjaan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lain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dalam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perusahaan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 yang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sama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400" b="1" i="1" dirty="0" smtClean="0">
                <a:latin typeface="Calibri" pitchFamily="34" charset="0"/>
                <a:cs typeface="Calibri" pitchFamily="34" charset="0"/>
              </a:rPr>
              <a:t>pay structure decision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endParaRPr lang="en-US" sz="3000" dirty="0" smtClean="0">
              <a:latin typeface="Calibri" pitchFamily="34" charset="0"/>
              <a:cs typeface="Calibri" pitchFamily="34" charset="0"/>
            </a:endParaRPr>
          </a:p>
          <a:p>
            <a:pPr marL="742950" indent="-742950">
              <a:buFont typeface="Wingdings" pitchFamily="2" charset="2"/>
              <a:buChar char="q"/>
            </a:pPr>
            <a:r>
              <a:rPr lang="en-US" sz="3000" dirty="0" err="1" smtClean="0">
                <a:latin typeface="Calibri" pitchFamily="34" charset="0"/>
                <a:cs typeface="Calibri" pitchFamily="34" charset="0"/>
              </a:rPr>
              <a:t>Kelompok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 C</a:t>
            </a:r>
          </a:p>
          <a:p>
            <a:pPr marL="742950" indent="-742950">
              <a:buNone/>
            </a:pPr>
            <a:r>
              <a:rPr lang="en-US" sz="300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Pekerjaan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yang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sama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dengan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pekerjaan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lain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di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perusahaan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yang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sama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400" b="1" i="1" dirty="0" smtClean="0">
                <a:latin typeface="Calibri" pitchFamily="34" charset="0"/>
                <a:cs typeface="Calibri" pitchFamily="34" charset="0"/>
              </a:rPr>
              <a:t>individual pay determination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sz="3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857496"/>
            <a:ext cx="3008313" cy="3268667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en-US" sz="2000" dirty="0" smtClean="0"/>
              <a:t>(</a:t>
            </a:r>
            <a:r>
              <a:rPr lang="en-US" sz="2000" dirty="0" err="1" smtClean="0"/>
              <a:t>Ivancevich</a:t>
            </a:r>
            <a:r>
              <a:rPr lang="en-US" sz="2000" dirty="0" smtClean="0"/>
              <a:t>, 1992)</a:t>
            </a:r>
            <a:endParaRPr lang="en-US"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584314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en-US" sz="3000" dirty="0" smtClean="0"/>
              <a:t>3 </a:t>
            </a:r>
            <a:r>
              <a:rPr lang="en-US" sz="3000" dirty="0" err="1" smtClean="0"/>
              <a:t>Jenis</a:t>
            </a:r>
            <a:r>
              <a:rPr lang="en-US" sz="3000" dirty="0" smtClean="0"/>
              <a:t> </a:t>
            </a:r>
            <a:br>
              <a:rPr lang="en-US" sz="3000" dirty="0" smtClean="0"/>
            </a:br>
            <a:r>
              <a:rPr lang="en-US" sz="3000" dirty="0" err="1" smtClean="0"/>
              <a:t>Keadilan</a:t>
            </a:r>
            <a:endParaRPr lang="en-US" sz="3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125923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en-US" sz="2000" dirty="0" smtClean="0"/>
              <a:t>(Fisher, 1990)</a:t>
            </a:r>
            <a:endParaRPr lang="en-US" sz="2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795706" y="285728"/>
            <a:ext cx="5286412" cy="5938879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Autofit/>
          </a:bodyPr>
          <a:lstStyle/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Keadilan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Internal</a:t>
            </a: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	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Hubungan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antar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jabatan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dalam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organisasi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yang </a:t>
            </a:r>
            <a:r>
              <a:rPr kumimoji="0" lang="en-US" sz="2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sama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. </a:t>
            </a:r>
            <a:r>
              <a:rPr kumimoji="0" lang="en-US" sz="2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Dikaitkan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dengan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level </a:t>
            </a:r>
            <a:r>
              <a:rPr kumimoji="0" lang="en-US" sz="2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pengetahuan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, </a:t>
            </a:r>
            <a:r>
              <a:rPr kumimoji="0" lang="en-US" sz="2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keahlian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dan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pengalaman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)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Keadilan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3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Eksternal</a:t>
            </a: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	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Perbandingan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antar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jabatan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yang  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serupa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pada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organisasi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yang          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berbeda</a:t>
            </a: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Keadilan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3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Individu</a:t>
            </a: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	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Perbandingan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antar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individu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dalam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jabatan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yang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sama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pada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organisasi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yang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sama</a:t>
            </a: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r>
              <a:rPr lang="en-US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Learning Objective</a:t>
            </a:r>
            <a:endParaRPr lang="ko-KR" altLang="en-US" sz="4400" dirty="0">
              <a:solidFill>
                <a:schemeClr val="tx1">
                  <a:lumMod val="75000"/>
                  <a:lumOff val="25000"/>
                </a:schemeClr>
              </a:solidFill>
              <a:ea typeface="Arial Unicode MS" pitchFamily="50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>
            <a:normAutofit/>
          </a:bodyPr>
          <a:lstStyle/>
          <a:p>
            <a:pPr lvl="1"/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Memahami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dan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mampu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menjelaskan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filosofi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lvl="1">
              <a:buNone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tentang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kompensasi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lvl="1">
              <a:buNone/>
            </a:pPr>
            <a:endParaRPr lang="en-U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Mengetahui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berbagai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jenis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sistem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yang    </a:t>
            </a:r>
          </a:p>
          <a:p>
            <a:pPr lvl="1">
              <a:buNone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digunakan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dalam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menyusun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pengupahan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lvl="1">
              <a:buNone/>
            </a:pP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Dapat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menjelaskan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pertimbangan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               </a:t>
            </a:r>
          </a:p>
          <a:p>
            <a:pPr lvl="1">
              <a:buNone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perusahaan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dalam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menyusun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sistem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pengupahan</a:t>
            </a:r>
            <a:endParaRPr lang="ko-KR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r>
              <a:rPr lang="en-US" dirty="0" err="1" smtClean="0"/>
              <a:t>Kompensasi</a:t>
            </a:r>
            <a:r>
              <a:rPr lang="en-US" dirty="0" smtClean="0"/>
              <a:t> </a:t>
            </a:r>
            <a:r>
              <a:rPr lang="en-US" dirty="0" err="1" smtClean="0"/>
              <a:t>Dasar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00034" y="1857364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971550" marR="0" lvl="1" indent="-51435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Sistem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kompensasi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dasar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adalah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membuat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tingkat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upah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untuk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pekerjaan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tertentu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didasarkan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pada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nilai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relatif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jabatan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tersebut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terhadap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seluruh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jabatan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dalam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organisasi</a:t>
            </a:r>
            <a:endParaRPr lang="en-US" altLang="ko-KR" sz="2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971550" marR="0" lvl="1" indent="-51435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71550" marR="0" lvl="1" indent="-51435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Tujuan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utama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=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mengadakan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suatu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struktur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kompensasi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yang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adil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wajar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didasarkan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pada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pekerjaan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tingkat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kinerja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pekerjaan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yang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bersangkutan</a:t>
            </a:r>
            <a:endParaRPr kumimoji="0" lang="ko-KR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pPr algn="ctr"/>
            <a:r>
              <a:rPr lang="en-US" sz="3000" dirty="0" err="1" smtClean="0"/>
              <a:t>Keadilan</a:t>
            </a:r>
            <a:r>
              <a:rPr lang="en-US" sz="3000" dirty="0" smtClean="0"/>
              <a:t> Internal </a:t>
            </a:r>
            <a:r>
              <a:rPr lang="en-US" sz="3000" dirty="0" err="1" smtClean="0"/>
              <a:t>melalui</a:t>
            </a:r>
            <a:r>
              <a:rPr lang="en-US" sz="3000" dirty="0" smtClean="0"/>
              <a:t> </a:t>
            </a:r>
            <a:r>
              <a:rPr lang="en-US" sz="3000" dirty="0" err="1" smtClean="0"/>
              <a:t>Evaluasi</a:t>
            </a:r>
            <a:r>
              <a:rPr lang="en-US" sz="3000" dirty="0" smtClean="0"/>
              <a:t> </a:t>
            </a:r>
            <a:r>
              <a:rPr lang="en-US" sz="3000" dirty="0" err="1" smtClean="0"/>
              <a:t>Jabatan</a:t>
            </a:r>
            <a:endParaRPr lang="en-US" sz="30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71522" y="1428736"/>
            <a:ext cx="8729634" cy="4954591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514350" indent="-514350">
              <a:spcBef>
                <a:spcPct val="20000"/>
              </a:spcBef>
              <a:defRPr/>
            </a:pP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Menurut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Ivancevich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(1992) : </a:t>
            </a:r>
          </a:p>
          <a:p>
            <a:pPr marL="514350" indent="-514350">
              <a:spcBef>
                <a:spcPct val="20000"/>
              </a:spcBef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Merupakan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proses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formal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dimana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nilai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relatif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dari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berbagai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macam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jabatan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ditentukan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untuk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tujuan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pengupahan</a:t>
            </a:r>
            <a:endParaRPr lang="en-US" altLang="ko-KR" sz="26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514350" indent="-514350">
              <a:spcBef>
                <a:spcPct val="20000"/>
              </a:spcBef>
              <a:defRPr/>
            </a:pP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Metode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Dasar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:</a:t>
            </a:r>
          </a:p>
          <a:p>
            <a:pPr marL="514350" indent="-514350">
              <a:spcBef>
                <a:spcPct val="20000"/>
              </a:spcBef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	-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Metode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rangking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jabatan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urutan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jabatan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)</a:t>
            </a:r>
          </a:p>
          <a:p>
            <a:pPr marL="514350" indent="-514350">
              <a:spcBef>
                <a:spcPct val="20000"/>
              </a:spcBef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	-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Metode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klasifikasi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jabatan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dikelompokkan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diurutkan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)</a:t>
            </a:r>
          </a:p>
          <a:p>
            <a:pPr marL="514350" indent="-514350">
              <a:spcBef>
                <a:spcPct val="20000"/>
              </a:spcBef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	-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Metode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poin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kalkulasi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nilai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elemen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jabatan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)</a:t>
            </a:r>
          </a:p>
          <a:p>
            <a:pPr marL="514350" indent="-514350">
              <a:spcBef>
                <a:spcPct val="20000"/>
              </a:spcBef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	-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Metode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perbandingan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faktor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dibandingkan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dengan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faktor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	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kunci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: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tanggung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jawab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keahlian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usaha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fisik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usaha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	mental,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kondisi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kerja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)</a:t>
            </a:r>
          </a:p>
          <a:p>
            <a:pPr marL="514350" indent="-514350">
              <a:spcBef>
                <a:spcPct val="20000"/>
              </a:spcBef>
              <a:defRPr/>
            </a:pP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pPr algn="ctr"/>
            <a:r>
              <a:rPr lang="en-US" sz="3000" dirty="0" err="1" smtClean="0"/>
              <a:t>Keadilan</a:t>
            </a:r>
            <a:r>
              <a:rPr lang="en-US" sz="3000" dirty="0" smtClean="0"/>
              <a:t> </a:t>
            </a:r>
            <a:r>
              <a:rPr lang="en-US" sz="3000" dirty="0" err="1" smtClean="0"/>
              <a:t>Eksternal</a:t>
            </a:r>
            <a:endParaRPr lang="en-US" sz="30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71522" y="1428736"/>
            <a:ext cx="8729634" cy="4954591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514350" indent="-514350">
              <a:spcBef>
                <a:spcPct val="20000"/>
              </a:spcBef>
              <a:defRPr/>
            </a:pP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Menurut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Byars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and Rue (1997) : </a:t>
            </a:r>
          </a:p>
          <a:p>
            <a:pPr marL="514350" indent="-514350">
              <a:spcBef>
                <a:spcPct val="20000"/>
              </a:spcBef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Survey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upah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dilakukan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untuk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menjamin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bahwa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faktor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eksternal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seperti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kondisi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pasar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tenaga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kerja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tarif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upah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umum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biaya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hidup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diakui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dalam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penetapan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upah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marL="514350" indent="-514350">
              <a:spcBef>
                <a:spcPct val="20000"/>
              </a:spcBef>
              <a:defRPr/>
            </a:pPr>
            <a:endParaRPr lang="en-US" altLang="ko-KR" sz="26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514350" indent="-514350">
              <a:spcBef>
                <a:spcPct val="20000"/>
              </a:spcBef>
              <a:defRPr/>
            </a:pP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Sumber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data :</a:t>
            </a:r>
          </a:p>
          <a:p>
            <a:pPr marL="514350" indent="-514350">
              <a:spcBef>
                <a:spcPct val="20000"/>
              </a:spcBef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	- Biro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pusat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statistik</a:t>
            </a:r>
            <a:endParaRPr lang="en-US" altLang="ko-KR" sz="26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514350" indent="-514350">
              <a:spcBef>
                <a:spcPct val="20000"/>
              </a:spcBef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	-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Dinas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Tenaga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Kerja</a:t>
            </a:r>
            <a:endParaRPr lang="en-US" altLang="ko-KR" sz="26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514350" indent="-514350">
              <a:spcBef>
                <a:spcPct val="20000"/>
              </a:spcBef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	- KADIN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atau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lembaga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lainnya</a:t>
            </a:r>
            <a:endParaRPr lang="en-US" altLang="ko-KR" sz="26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514350" indent="-514350">
              <a:spcBef>
                <a:spcPct val="20000"/>
              </a:spcBef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	-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Jurnal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atau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hasil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survey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pihak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ketiga</a:t>
            </a:r>
            <a:endParaRPr lang="en-US" altLang="ko-KR" sz="26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514350" indent="-514350">
              <a:spcBef>
                <a:spcPct val="20000"/>
              </a:spcBef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	-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Organisasi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lainnya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r>
              <a:rPr lang="en-US" dirty="0" err="1" smtClean="0"/>
              <a:t>Pendekatan</a:t>
            </a:r>
            <a:r>
              <a:rPr lang="en-US" dirty="0" smtClean="0"/>
              <a:t> </a:t>
            </a:r>
            <a:r>
              <a:rPr lang="en-US" dirty="0" err="1" smtClean="0"/>
              <a:t>baru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pengupahan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00034" y="1357298"/>
            <a:ext cx="8229600" cy="502602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971550" marR="0" lvl="1" indent="-51435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Upah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berdasarkan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keahlian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atau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pengetahuan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</a:t>
            </a:r>
            <a:r>
              <a:rPr lang="en-US" altLang="ko-KR" sz="26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skill-based pay </a:t>
            </a:r>
            <a:r>
              <a:rPr lang="en-US" altLang="ko-KR" sz="26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atau</a:t>
            </a:r>
            <a:r>
              <a:rPr lang="en-US" altLang="ko-KR" sz="26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knowledge-based pay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971550" marR="0" lvl="1" indent="-51435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altLang="ko-KR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Upah</a:t>
            </a: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berdasarkan</a:t>
            </a: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kompetensi</a:t>
            </a: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971550" marR="0" lvl="1" indent="-51435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lang="en-US" altLang="ko-KR" sz="26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competency-based pay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971550" marR="0" lvl="1" indent="-51435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 startAt="3"/>
              <a:tabLst/>
              <a:defRPr/>
            </a:pPr>
            <a:r>
              <a:rPr kumimoji="0" lang="en-US" altLang="ko-KR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Delayering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dan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Broadbanding</a:t>
            </a:r>
            <a:endParaRPr kumimoji="0" lang="en-US" altLang="ko-KR" sz="2600" b="0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71550" marR="0" lvl="1" indent="-51435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n-US" altLang="ko-KR" sz="2600" i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delayering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: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usaha</a:t>
            </a:r>
            <a:r>
              <a:rPr lang="en-US" altLang="ko-KR" sz="2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mengklasifikasikan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jabatan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menjadi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lebih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lebar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Bernadin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&amp; Russell, 1998)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atau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mengurangi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level agar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lebih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fleksibel</a:t>
            </a:r>
            <a:endParaRPr lang="en-US" altLang="ko-KR" sz="2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971550" marR="0" lvl="1" indent="-51435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US" altLang="ko-KR" sz="26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broadbanding</a:t>
            </a:r>
            <a:r>
              <a:rPr kumimoji="0" lang="en-US" altLang="ko-KR" sz="2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: </a:t>
            </a:r>
            <a:r>
              <a:rPr kumimoji="0" lang="en-US" altLang="ko-KR" sz="2600" b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mengurangi</a:t>
            </a:r>
            <a:r>
              <a:rPr kumimoji="0" lang="en-US" altLang="ko-KR" sz="2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grade </a:t>
            </a:r>
            <a:r>
              <a:rPr kumimoji="0" lang="en-US" altLang="ko-KR" sz="2600" b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dan</a:t>
            </a:r>
            <a:r>
              <a:rPr kumimoji="0" lang="en-US" altLang="ko-KR" sz="2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rentang</a:t>
            </a:r>
            <a:r>
              <a:rPr kumimoji="0" lang="en-US" altLang="ko-KR" sz="2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upah</a:t>
            </a:r>
            <a:r>
              <a:rPr kumimoji="0" lang="en-US" altLang="ko-KR" sz="2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atau</a:t>
            </a:r>
            <a:r>
              <a:rPr kumimoji="0" lang="en-US" altLang="ko-KR" sz="2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kelompok</a:t>
            </a:r>
            <a:r>
              <a:rPr kumimoji="0" lang="en-US" altLang="ko-KR" sz="2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upah</a:t>
            </a:r>
            <a:r>
              <a:rPr kumimoji="0" lang="en-US" altLang="ko-KR" sz="2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yang </a:t>
            </a:r>
            <a:r>
              <a:rPr kumimoji="0" lang="en-US" altLang="ko-KR" sz="2600" b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lebar</a:t>
            </a:r>
            <a:endParaRPr kumimoji="0" lang="ko-KR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4429132"/>
            <a:ext cx="5486400" cy="566738"/>
          </a:xfrm>
        </p:spPr>
        <p:txBody>
          <a:bodyPr/>
          <a:lstStyle/>
          <a:p>
            <a:r>
              <a:rPr lang="en-US" dirty="0" err="1" smtClean="0"/>
              <a:t>Contoh</a:t>
            </a:r>
            <a:r>
              <a:rPr lang="en-US" dirty="0" smtClean="0"/>
              <a:t> : </a:t>
            </a: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rangking</a:t>
            </a:r>
            <a:endParaRPr lang="en-US" dirty="0"/>
          </a:p>
        </p:txBody>
      </p:sp>
      <p:pic>
        <p:nvPicPr>
          <p:cNvPr id="40962" name="Picture 2" descr="Metode Ranking Sederhana | PT HC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7978537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4357694"/>
            <a:ext cx="5486400" cy="566738"/>
          </a:xfrm>
        </p:spPr>
        <p:txBody>
          <a:bodyPr/>
          <a:lstStyle/>
          <a:p>
            <a:r>
              <a:rPr lang="en-US" dirty="0" err="1" smtClean="0"/>
              <a:t>Contoh</a:t>
            </a:r>
            <a:r>
              <a:rPr lang="en-US" dirty="0" smtClean="0"/>
              <a:t> : </a:t>
            </a: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pengelompokan</a:t>
            </a:r>
            <a:r>
              <a:rPr lang="en-US" dirty="0" smtClean="0"/>
              <a:t> </a:t>
            </a:r>
            <a:r>
              <a:rPr lang="en-US" dirty="0" err="1" smtClean="0"/>
              <a:t>jabatan</a:t>
            </a:r>
            <a:endParaRPr lang="en-US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7715304" cy="407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4357694"/>
            <a:ext cx="5486400" cy="566738"/>
          </a:xfrm>
        </p:spPr>
        <p:txBody>
          <a:bodyPr/>
          <a:lstStyle/>
          <a:p>
            <a:r>
              <a:rPr lang="en-US" dirty="0" err="1" smtClean="0"/>
              <a:t>Contoh</a:t>
            </a:r>
            <a:r>
              <a:rPr lang="en-US" dirty="0" smtClean="0"/>
              <a:t> : </a:t>
            </a: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poin</a:t>
            </a:r>
            <a:endParaRPr lang="en-US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642918"/>
            <a:ext cx="823323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4357694"/>
            <a:ext cx="5486400" cy="566738"/>
          </a:xfrm>
        </p:spPr>
        <p:txBody>
          <a:bodyPr/>
          <a:lstStyle/>
          <a:p>
            <a:r>
              <a:rPr lang="en-US" dirty="0" err="1" smtClean="0"/>
              <a:t>Contoh</a:t>
            </a:r>
            <a:r>
              <a:rPr lang="en-US" dirty="0" smtClean="0"/>
              <a:t> : </a:t>
            </a: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poin</a:t>
            </a:r>
            <a:endParaRPr lang="en-US" dirty="0"/>
          </a:p>
        </p:txBody>
      </p:sp>
      <p:pic>
        <p:nvPicPr>
          <p:cNvPr id="1028" name="Picture 4" descr="Cara Membuat Struktur dan Skala Upah dengan Metode Poin Faktor di Gadjian -  Blog Gadji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53760"/>
            <a:ext cx="8643998" cy="29229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6000768"/>
            <a:ext cx="5486400" cy="566738"/>
          </a:xfrm>
        </p:spPr>
        <p:txBody>
          <a:bodyPr/>
          <a:lstStyle/>
          <a:p>
            <a:r>
              <a:rPr lang="en-US" dirty="0" err="1" smtClean="0"/>
              <a:t>Contoh</a:t>
            </a:r>
            <a:r>
              <a:rPr lang="en-US" dirty="0" smtClean="0"/>
              <a:t> : </a:t>
            </a:r>
            <a:r>
              <a:rPr lang="en-US" dirty="0" err="1" smtClean="0"/>
              <a:t>Delayering</a:t>
            </a:r>
            <a:endParaRPr lang="en-US" dirty="0"/>
          </a:p>
        </p:txBody>
      </p:sp>
      <p:pic>
        <p:nvPicPr>
          <p:cNvPr id="41986" name="Picture 2" descr="Delayering | Business | tutor2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9081"/>
            <a:ext cx="7962900" cy="5953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8549225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340520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algn="ctr"/>
            <a:r>
              <a:rPr lang="en-US" dirty="0" err="1" smtClean="0"/>
              <a:t>Menurut</a:t>
            </a:r>
            <a:r>
              <a:rPr lang="en-US" dirty="0" smtClean="0"/>
              <a:t> UU No. 13 </a:t>
            </a:r>
            <a:r>
              <a:rPr lang="en-US" dirty="0" err="1" smtClean="0"/>
              <a:t>Tahun</a:t>
            </a:r>
            <a:r>
              <a:rPr lang="en-US" dirty="0" smtClean="0"/>
              <a:t> 2003 </a:t>
            </a:r>
            <a:br>
              <a:rPr lang="en-US" dirty="0" smtClean="0"/>
            </a:br>
            <a:endParaRPr lang="en-US" sz="20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0" y="1785926"/>
            <a:ext cx="7929618" cy="4525963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971550" lvl="1" indent="-514350">
              <a:spcBef>
                <a:spcPct val="20000"/>
              </a:spcBef>
              <a:defRPr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Upah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adalah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hak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pekerja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buruh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yang </a:t>
            </a:r>
          </a:p>
          <a:p>
            <a:pPr marL="971550" lvl="1" indent="-514350">
              <a:spcBef>
                <a:spcPct val="20000"/>
              </a:spcBef>
              <a:defRPr/>
            </a:pP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diterima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dinyatakan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dalam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bentuk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uang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971550" lvl="1" indent="-514350">
              <a:spcBef>
                <a:spcPct val="20000"/>
              </a:spcBef>
              <a:defRPr/>
            </a:pP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sebagai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imbalan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dari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pengusaha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/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pemberi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971550" lvl="1" indent="-514350">
              <a:spcBef>
                <a:spcPct val="20000"/>
              </a:spcBef>
              <a:defRPr/>
            </a:pP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kerja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kepada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pekerja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/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buruh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yang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ditetapkan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971550" lvl="1" indent="-514350">
              <a:spcBef>
                <a:spcPct val="20000"/>
              </a:spcBef>
              <a:defRPr/>
            </a:pP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bayarkan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menurut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suatu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perjanjian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971550" lvl="1" indent="-514350">
              <a:spcBef>
                <a:spcPct val="20000"/>
              </a:spcBef>
              <a:defRPr/>
            </a:pP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kerja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kesepakatan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atau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peraturan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perundang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</a:t>
            </a:r>
          </a:p>
          <a:p>
            <a:pPr marL="971550" lvl="1" indent="-514350">
              <a:spcBef>
                <a:spcPct val="20000"/>
              </a:spcBef>
              <a:defRPr/>
            </a:pP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undangan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termasuk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tunjangan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bagi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pekerja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/ </a:t>
            </a:r>
          </a:p>
          <a:p>
            <a:pPr marL="971550" lvl="1" indent="-514350">
              <a:spcBef>
                <a:spcPct val="20000"/>
              </a:spcBef>
              <a:defRPr/>
            </a:pP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buruh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keluarganya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atas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suatu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pekerjaan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971550" lvl="1" indent="-514350">
              <a:spcBef>
                <a:spcPct val="20000"/>
              </a:spcBef>
              <a:defRPr/>
            </a:pP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atau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jasa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yang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telah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atau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akan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dilakukan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.” </a:t>
            </a:r>
          </a:p>
          <a:p>
            <a:pPr marL="971550" lvl="1" indent="-514350">
              <a:spcBef>
                <a:spcPct val="20000"/>
              </a:spcBef>
              <a:defRPr/>
            </a:pPr>
            <a:r>
              <a:rPr 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sz="17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Undang</a:t>
            </a:r>
            <a:r>
              <a:rPr 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Undang</a:t>
            </a:r>
            <a:r>
              <a:rPr 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Tenaga</a:t>
            </a:r>
            <a:r>
              <a:rPr 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7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Kerja</a:t>
            </a:r>
            <a:r>
              <a:rPr 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No.13 </a:t>
            </a:r>
            <a:r>
              <a:rPr lang="en-US" sz="17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Tahun</a:t>
            </a:r>
            <a:r>
              <a:rPr 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2000, </a:t>
            </a:r>
            <a:r>
              <a:rPr lang="en-US" sz="17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Bab</a:t>
            </a:r>
            <a:r>
              <a:rPr 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I, </a:t>
            </a:r>
            <a:r>
              <a:rPr lang="en-US" sz="17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pasal</a:t>
            </a:r>
            <a:r>
              <a:rPr 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1, </a:t>
            </a:r>
            <a:r>
              <a:rPr lang="en-US" sz="17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Ayat</a:t>
            </a:r>
            <a:r>
              <a:rPr 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30)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ow to Make Any Question Essential with Three Easy Steps – Wabisabi Learn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5"/>
            <a:ext cx="9144000" cy="3261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3286124"/>
            <a:ext cx="7772400" cy="1362075"/>
          </a:xfrm>
        </p:spPr>
        <p:txBody>
          <a:bodyPr/>
          <a:lstStyle/>
          <a:p>
            <a:r>
              <a:rPr lang="en-US" dirty="0" smtClean="0"/>
              <a:t>Assignment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1357298"/>
            <a:ext cx="7772400" cy="1500187"/>
          </a:xfrm>
        </p:spPr>
        <p:txBody>
          <a:bodyPr/>
          <a:lstStyle/>
          <a:p>
            <a:r>
              <a:rPr lang="en-US" dirty="0" smtClean="0"/>
              <a:t>Make summary of </a:t>
            </a:r>
            <a:r>
              <a:rPr lang="en-US" dirty="0" err="1" smtClean="0"/>
              <a:t>Upah</a:t>
            </a:r>
            <a:r>
              <a:rPr lang="en-US" dirty="0" smtClean="0"/>
              <a:t> from UU 13 </a:t>
            </a:r>
            <a:r>
              <a:rPr lang="en-US" dirty="0" err="1" smtClean="0"/>
              <a:t>Tahun</a:t>
            </a:r>
            <a:r>
              <a:rPr lang="en-US" dirty="0" smtClean="0"/>
              <a:t> 2003</a:t>
            </a:r>
          </a:p>
          <a:p>
            <a:r>
              <a:rPr lang="en-US" dirty="0" smtClean="0"/>
              <a:t>All related chapter and paragraph related to </a:t>
            </a:r>
            <a:r>
              <a:rPr lang="en-US" dirty="0" err="1" smtClean="0"/>
              <a:t>Upah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340520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algn="ctr"/>
            <a:r>
              <a:rPr lang="en-US" dirty="0" err="1" smtClean="0"/>
              <a:t>Menurut</a:t>
            </a:r>
            <a:r>
              <a:rPr lang="en-US" dirty="0" smtClean="0"/>
              <a:t> </a:t>
            </a:r>
            <a:r>
              <a:rPr lang="en-US" dirty="0" err="1" smtClean="0"/>
              <a:t>Mondy</a:t>
            </a:r>
            <a:r>
              <a:rPr lang="en-US" dirty="0" smtClean="0"/>
              <a:t> (2008) </a:t>
            </a:r>
            <a:br>
              <a:rPr lang="en-US" dirty="0" smtClean="0"/>
            </a:br>
            <a:endParaRPr lang="en-US" sz="20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28596" y="1571612"/>
            <a:ext cx="7929618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971550" lvl="1" indent="-514350">
              <a:spcBef>
                <a:spcPct val="20000"/>
              </a:spcBef>
              <a:defRPr/>
            </a:pPr>
            <a:r>
              <a:rPr lang="en-US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Kompensasi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adalah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total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dari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971550" lvl="1" indent="-514350">
              <a:spcBef>
                <a:spcPct val="20000"/>
              </a:spcBef>
              <a:defRPr/>
            </a:pP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keseluruhan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penghargaan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yang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diberikan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971550" lvl="1" indent="-514350">
              <a:spcBef>
                <a:spcPct val="20000"/>
              </a:spcBef>
              <a:defRPr/>
            </a:pP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kepada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karyawan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sebagai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penukar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/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ganti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971550" lvl="1" indent="-514350">
              <a:spcBef>
                <a:spcPct val="20000"/>
              </a:spcBef>
              <a:defRPr/>
            </a:pP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dari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jasa-jasa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mereka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971550" lvl="1" indent="-514350">
              <a:spcBef>
                <a:spcPct val="20000"/>
              </a:spcBef>
              <a:defRPr/>
            </a:pPr>
            <a:endParaRPr kumimoji="0" lang="en-US" altLang="ko-KR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71550" lvl="1" indent="-514350">
              <a:spcBef>
                <a:spcPct val="20000"/>
              </a:spcBef>
              <a:defRPr/>
            </a:pPr>
            <a:r>
              <a:rPr lang="en-US" altLang="ko-KR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Tujuan</a:t>
            </a:r>
            <a:r>
              <a:rPr lang="en-US" altLang="ko-KR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dari</a:t>
            </a:r>
            <a:r>
              <a:rPr lang="en-US" altLang="ko-KR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kompensasi</a:t>
            </a:r>
            <a:r>
              <a:rPr lang="en-US" altLang="ko-KR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adalah</a:t>
            </a:r>
            <a:r>
              <a:rPr lang="en-US" altLang="ko-KR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untuk</a:t>
            </a:r>
            <a:r>
              <a:rPr lang="en-US" altLang="ko-KR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971550" lvl="1" indent="-514350">
              <a:spcBef>
                <a:spcPct val="20000"/>
              </a:spcBef>
              <a:defRPr/>
            </a:pPr>
            <a:r>
              <a:rPr lang="en-US" altLang="ko-KR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Menarik</a:t>
            </a:r>
            <a:r>
              <a:rPr lang="en-US" altLang="ko-KR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mempertahankan</a:t>
            </a:r>
            <a:r>
              <a:rPr lang="en-US" altLang="ko-KR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dan</a:t>
            </a:r>
            <a:r>
              <a:rPr lang="en-US" altLang="ko-KR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memotivasi</a:t>
            </a:r>
            <a:r>
              <a:rPr lang="en-US" altLang="ko-KR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971550" lvl="1" indent="-514350">
              <a:spcBef>
                <a:spcPct val="20000"/>
              </a:spcBef>
              <a:defRPr/>
            </a:pPr>
            <a:r>
              <a:rPr lang="en-US" altLang="ko-KR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karyawan</a:t>
            </a:r>
            <a:endParaRPr kumimoji="0" lang="ko-KR" altLang="en-US" sz="17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571636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algn="ctr"/>
            <a:r>
              <a:rPr lang="en-US" dirty="0" err="1" smtClean="0"/>
              <a:t>Menurut</a:t>
            </a:r>
            <a:r>
              <a:rPr lang="en-US" dirty="0" smtClean="0"/>
              <a:t> Mejia, </a:t>
            </a:r>
            <a:r>
              <a:rPr lang="en-US" dirty="0" err="1" smtClean="0"/>
              <a:t>Balkin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Cardy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sz="2000" dirty="0" smtClean="0"/>
              <a:t>(2007) – </a:t>
            </a:r>
            <a:br>
              <a:rPr lang="en-US" sz="2000" dirty="0" smtClean="0"/>
            </a:br>
            <a:r>
              <a:rPr lang="en-US" sz="2000" dirty="0" err="1" smtClean="0"/>
              <a:t>Sistem</a:t>
            </a:r>
            <a:r>
              <a:rPr lang="en-US" sz="2000" dirty="0" smtClean="0"/>
              <a:t> </a:t>
            </a:r>
            <a:r>
              <a:rPr lang="en-US" sz="2000" dirty="0" err="1" smtClean="0"/>
              <a:t>pembayaran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kinerja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memberikan</a:t>
            </a:r>
            <a:r>
              <a:rPr lang="en-US" sz="2000" dirty="0" smtClean="0"/>
              <a:t> </a:t>
            </a:r>
            <a:r>
              <a:rPr lang="en-US" sz="2000" dirty="0" err="1" smtClean="0"/>
              <a:t>penghargaan</a:t>
            </a:r>
            <a:r>
              <a:rPr lang="en-US" sz="2000" dirty="0" smtClean="0"/>
              <a:t>          </a:t>
            </a:r>
            <a:r>
              <a:rPr lang="en-US" sz="2000" dirty="0" err="1" smtClean="0"/>
              <a:t>kepada</a:t>
            </a:r>
            <a:r>
              <a:rPr lang="en-US" sz="2000" dirty="0" smtClean="0"/>
              <a:t> </a:t>
            </a:r>
            <a:r>
              <a:rPr lang="en-US" sz="2000" dirty="0" err="1" smtClean="0"/>
              <a:t>kinerja</a:t>
            </a:r>
            <a:r>
              <a:rPr lang="en-US" sz="2000" dirty="0" smtClean="0"/>
              <a:t> </a:t>
            </a:r>
            <a:r>
              <a:rPr lang="en-US" sz="2000" dirty="0" err="1" smtClean="0"/>
              <a:t>karyawan</a:t>
            </a:r>
            <a:r>
              <a:rPr lang="en-US" sz="2000" dirty="0" smtClean="0"/>
              <a:t> </a:t>
            </a:r>
            <a:r>
              <a:rPr lang="en-US" sz="2000" dirty="0" err="1" smtClean="0"/>
              <a:t>berdasarkan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3 </a:t>
            </a:r>
            <a:r>
              <a:rPr lang="en-US" sz="2000" dirty="0" err="1" smtClean="0"/>
              <a:t>asumsi</a:t>
            </a:r>
            <a:endParaRPr lang="en-US" sz="20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0" y="2000240"/>
            <a:ext cx="8229600" cy="4525963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Individu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karyawan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tim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kerja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berbeda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dalam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seberapa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besar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mereka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berkontribusi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kepada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perusahaan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tidak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hanya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apa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yang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mereka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lakukan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tetapi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juga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seberapa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baik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mereka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kerjakan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kumimoji="0" lang="en-US" altLang="ko-KR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Kinerja</a:t>
            </a: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keseluruhan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perusahaan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sangat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tergantung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pada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kinerja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individual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dan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kelompok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Untuk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menarik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mempertahankan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memotivasi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kinerja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yang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bagus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menjadi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adil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kepada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semua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karyawan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perusahaan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butuh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memberikan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penghargaan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kepada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karyawan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berdasarkan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pada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kinerja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mereka</a:t>
            </a:r>
            <a:endParaRPr kumimoji="0" lang="ko-KR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357322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algn="ctr"/>
            <a:r>
              <a:rPr lang="en-US" dirty="0" err="1" smtClean="0"/>
              <a:t>Pengaruh</a:t>
            </a:r>
            <a:r>
              <a:rPr lang="en-US" dirty="0" smtClean="0"/>
              <a:t> </a:t>
            </a:r>
            <a:r>
              <a:rPr lang="en-US" dirty="0" err="1" smtClean="0"/>
              <a:t>upah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individu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karyawan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71472" y="2332037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Teori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Keadilan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Equity Theory</a:t>
            </a: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kumimoji="0" lang="en-US" altLang="ko-KR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Teori</a:t>
            </a: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ko-KR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Pengharapan</a:t>
            </a:r>
            <a:r>
              <a:rPr kumimoji="0" lang="en-US" altLang="ko-K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Expectancy Theory</a:t>
            </a: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altLang="ko-KR" sz="26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Teori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Penguatan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Reinforcement Theory</a:t>
            </a:r>
          </a:p>
          <a:p>
            <a:pPr marL="971550" marR="0" lvl="1" indent="-51435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&amp;</a:t>
            </a:r>
          </a:p>
          <a:p>
            <a:pPr marL="971550" marR="0" lvl="1" indent="-5143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  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Teori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sz="26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Agen</a:t>
            </a:r>
            <a:r>
              <a:rPr lang="en-US" altLang="ko-KR" sz="2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– Agency Theory</a:t>
            </a:r>
            <a:endParaRPr kumimoji="0" lang="ko-KR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social equity theory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32338" y="124600"/>
            <a:ext cx="7097248" cy="5322937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24" y="5367338"/>
            <a:ext cx="7072362" cy="1490662"/>
          </a:xfrm>
        </p:spPr>
        <p:txBody>
          <a:bodyPr>
            <a:normAutofit/>
          </a:bodyPr>
          <a:lstStyle/>
          <a:p>
            <a:r>
              <a:rPr lang="en-US" dirty="0" err="1" smtClean="0"/>
              <a:t>Teori</a:t>
            </a:r>
            <a:r>
              <a:rPr lang="en-US" dirty="0" smtClean="0"/>
              <a:t> </a:t>
            </a:r>
            <a:r>
              <a:rPr lang="en-US" dirty="0" err="1" smtClean="0"/>
              <a:t>keadilan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Adam </a:t>
            </a: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dirty="0" err="1" smtClean="0"/>
              <a:t>bagaimana</a:t>
            </a:r>
            <a:r>
              <a:rPr lang="en-US" dirty="0" smtClean="0"/>
              <a:t> </a:t>
            </a:r>
            <a:r>
              <a:rPr lang="en-US" dirty="0" err="1" smtClean="0"/>
              <a:t>upah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memotivasi</a:t>
            </a:r>
            <a:r>
              <a:rPr lang="en-US" dirty="0" smtClean="0"/>
              <a:t>. </a:t>
            </a:r>
            <a:r>
              <a:rPr lang="en-US" dirty="0" err="1" smtClean="0"/>
              <a:t>Individu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membandingkan</a:t>
            </a:r>
            <a:r>
              <a:rPr lang="en-US" dirty="0" smtClean="0"/>
              <a:t> </a:t>
            </a:r>
            <a:r>
              <a:rPr lang="en-US" dirty="0" err="1" smtClean="0"/>
              <a:t>dirinya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orang</a:t>
            </a:r>
            <a:r>
              <a:rPr lang="en-US" dirty="0" smtClean="0"/>
              <a:t> lain.</a:t>
            </a:r>
          </a:p>
          <a:p>
            <a:r>
              <a:rPr lang="en-US" dirty="0" err="1" smtClean="0"/>
              <a:t>Membandingkan</a:t>
            </a:r>
            <a:r>
              <a:rPr lang="en-US" dirty="0" smtClean="0"/>
              <a:t> </a:t>
            </a:r>
            <a:r>
              <a:rPr lang="en-US" dirty="0" err="1" smtClean="0"/>
              <a:t>rasio</a:t>
            </a:r>
            <a:r>
              <a:rPr lang="en-US" dirty="0" smtClean="0"/>
              <a:t> input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dirinya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rasio</a:t>
            </a:r>
            <a:r>
              <a:rPr lang="en-US" dirty="0" smtClean="0"/>
              <a:t> input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orang</a:t>
            </a:r>
            <a:r>
              <a:rPr lang="en-US" dirty="0" smtClean="0"/>
              <a:t> lain.</a:t>
            </a:r>
          </a:p>
          <a:p>
            <a:endParaRPr lang="en-US" dirty="0" smtClean="0"/>
          </a:p>
          <a:p>
            <a:r>
              <a:rPr lang="en-US" dirty="0" smtClean="0"/>
              <a:t>John Stacey Adam – 1963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social equity theory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1000100" y="71414"/>
            <a:ext cx="7179521" cy="3857652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8596" y="3571876"/>
            <a:ext cx="8072494" cy="3071810"/>
          </a:xfrm>
        </p:spPr>
        <p:txBody>
          <a:bodyPr>
            <a:noAutofit/>
          </a:bodyPr>
          <a:lstStyle/>
          <a:p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tiga</a:t>
            </a:r>
            <a:r>
              <a:rPr lang="en-US" dirty="0" smtClean="0"/>
              <a:t> </a:t>
            </a:r>
            <a:r>
              <a:rPr lang="en-US" dirty="0" err="1" smtClean="0"/>
              <a:t>asumsi</a:t>
            </a:r>
            <a:r>
              <a:rPr lang="en-US" dirty="0" smtClean="0"/>
              <a:t> </a:t>
            </a:r>
            <a:r>
              <a:rPr lang="en-US" dirty="0" err="1" smtClean="0"/>
              <a:t>pokok</a:t>
            </a:r>
            <a:r>
              <a:rPr lang="en-US" dirty="0" smtClean="0"/>
              <a:t> Vroom </a:t>
            </a:r>
            <a:r>
              <a:rPr lang="en-US" dirty="0" err="1" smtClean="0"/>
              <a:t>dalam</a:t>
            </a:r>
            <a:r>
              <a:rPr lang="en-US" dirty="0" smtClean="0"/>
              <a:t> </a:t>
            </a:r>
            <a:r>
              <a:rPr lang="en-US" dirty="0" err="1" smtClean="0"/>
              <a:t>Teori</a:t>
            </a:r>
            <a:r>
              <a:rPr lang="en-US" dirty="0" smtClean="0"/>
              <a:t> </a:t>
            </a:r>
            <a:r>
              <a:rPr lang="en-US" dirty="0" err="1" smtClean="0"/>
              <a:t>Harapan</a:t>
            </a:r>
            <a:r>
              <a:rPr lang="en-US" dirty="0" smtClean="0"/>
              <a:t> </a:t>
            </a:r>
            <a:r>
              <a:rPr lang="en-US" dirty="0" err="1" smtClean="0"/>
              <a:t>Asumsi-asumsi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berikut</a:t>
            </a:r>
            <a:r>
              <a:rPr lang="en-US" dirty="0" smtClean="0"/>
              <a:t> :</a:t>
            </a:r>
          </a:p>
          <a:p>
            <a:pPr marL="342900" indent="-342900">
              <a:buAutoNum type="arabicPeriod"/>
            </a:pP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individu</a:t>
            </a:r>
            <a:r>
              <a:rPr lang="en-US" dirty="0" smtClean="0"/>
              <a:t> </a:t>
            </a:r>
            <a:r>
              <a:rPr lang="en-US" dirty="0" err="1" smtClean="0"/>
              <a:t>percaya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bila</a:t>
            </a:r>
            <a:r>
              <a:rPr lang="en-US" dirty="0" smtClean="0"/>
              <a:t> </a:t>
            </a:r>
            <a:r>
              <a:rPr lang="en-US" dirty="0" err="1" smtClean="0"/>
              <a:t>ia</a:t>
            </a:r>
            <a:r>
              <a:rPr lang="en-US" dirty="0" smtClean="0"/>
              <a:t> </a:t>
            </a:r>
            <a:r>
              <a:rPr lang="en-US" dirty="0" err="1" smtClean="0"/>
              <a:t>berprilaku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cara</a:t>
            </a:r>
            <a:r>
              <a:rPr lang="en-US" dirty="0" smtClean="0"/>
              <a:t> </a:t>
            </a:r>
            <a:r>
              <a:rPr lang="en-US" dirty="0" err="1" smtClean="0"/>
              <a:t>tertentu</a:t>
            </a:r>
            <a:r>
              <a:rPr lang="en-US" dirty="0" smtClean="0"/>
              <a:t>, </a:t>
            </a:r>
            <a:r>
              <a:rPr lang="en-US" dirty="0" err="1" smtClean="0"/>
              <a:t>ia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memperoleh</a:t>
            </a:r>
            <a:r>
              <a:rPr lang="en-US" dirty="0" smtClean="0"/>
              <a:t> </a:t>
            </a:r>
            <a:r>
              <a:rPr lang="en-US" dirty="0" err="1" smtClean="0"/>
              <a:t>hal</a:t>
            </a:r>
            <a:r>
              <a:rPr lang="en-US" dirty="0" smtClean="0"/>
              <a:t> </a:t>
            </a:r>
            <a:r>
              <a:rPr lang="en-US" dirty="0" err="1" smtClean="0"/>
              <a:t>tertentu</a:t>
            </a:r>
            <a:r>
              <a:rPr lang="en-US" dirty="0" smtClean="0"/>
              <a:t>.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disebut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harapan</a:t>
            </a:r>
            <a:r>
              <a:rPr lang="en-US" dirty="0" smtClean="0"/>
              <a:t> </a:t>
            </a:r>
            <a:r>
              <a:rPr lang="en-US" dirty="0" err="1" smtClean="0"/>
              <a:t>hasil</a:t>
            </a:r>
            <a:r>
              <a:rPr lang="en-US" dirty="0" smtClean="0"/>
              <a:t> (</a:t>
            </a:r>
            <a:r>
              <a:rPr lang="en-US" i="1" dirty="0" smtClean="0"/>
              <a:t>outcome expectancy</a:t>
            </a:r>
            <a:r>
              <a:rPr lang="en-US" dirty="0" smtClean="0"/>
              <a:t>)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penilaian</a:t>
            </a:r>
            <a:r>
              <a:rPr lang="en-US" dirty="0" smtClean="0"/>
              <a:t>        </a:t>
            </a:r>
            <a:r>
              <a:rPr lang="en-US" dirty="0" err="1" smtClean="0"/>
              <a:t>subjektif</a:t>
            </a:r>
            <a:r>
              <a:rPr lang="en-US" dirty="0" smtClean="0"/>
              <a:t> </a:t>
            </a:r>
            <a:r>
              <a:rPr lang="en-US" dirty="0" err="1" smtClean="0"/>
              <a:t>seseorang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kemungkinan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tertentu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muncul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tindakan</a:t>
            </a:r>
            <a:r>
              <a:rPr lang="en-US" dirty="0" smtClean="0"/>
              <a:t> </a:t>
            </a:r>
            <a:r>
              <a:rPr lang="en-US" dirty="0" err="1" smtClean="0"/>
              <a:t>orang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(</a:t>
            </a:r>
            <a:r>
              <a:rPr lang="en-US" dirty="0" err="1" smtClean="0"/>
              <a:t>pengharapan</a:t>
            </a:r>
            <a:r>
              <a:rPr lang="en-US" dirty="0" smtClean="0"/>
              <a:t> outcome </a:t>
            </a:r>
            <a:r>
              <a:rPr lang="en-US" dirty="0" err="1" smtClean="0"/>
              <a:t>kinerja</a:t>
            </a:r>
            <a:r>
              <a:rPr lang="en-US" dirty="0" smtClean="0"/>
              <a:t>)</a:t>
            </a:r>
          </a:p>
          <a:p>
            <a:pPr marL="342900" indent="-342900">
              <a:buAutoNum type="arabicPeriod" startAt="2"/>
            </a:pP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mempunyai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,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daya</a:t>
            </a:r>
            <a:r>
              <a:rPr lang="en-US" dirty="0" smtClean="0"/>
              <a:t> </a:t>
            </a:r>
            <a:r>
              <a:rPr lang="en-US" dirty="0" err="1" smtClean="0"/>
              <a:t>tarik</a:t>
            </a:r>
            <a:r>
              <a:rPr lang="en-US" dirty="0" smtClean="0"/>
              <a:t>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orang</a:t>
            </a:r>
            <a:r>
              <a:rPr lang="en-US" dirty="0" smtClean="0"/>
              <a:t> </a:t>
            </a:r>
            <a:r>
              <a:rPr lang="en-US" dirty="0" err="1" smtClean="0"/>
              <a:t>tertentu</a:t>
            </a:r>
            <a:r>
              <a:rPr lang="en-US" dirty="0" smtClean="0"/>
              <a:t>.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disebut</a:t>
            </a:r>
            <a:r>
              <a:rPr lang="en-US" dirty="0" smtClean="0"/>
              <a:t> </a:t>
            </a:r>
            <a:r>
              <a:rPr lang="en-US" dirty="0" err="1" smtClean="0"/>
              <a:t>valensi</a:t>
            </a:r>
            <a:r>
              <a:rPr lang="en-US" dirty="0" smtClean="0"/>
              <a:t>              </a:t>
            </a:r>
          </a:p>
          <a:p>
            <a:pPr marL="342900" indent="-342900"/>
            <a:r>
              <a:rPr lang="en-US" dirty="0" smtClean="0"/>
              <a:t>      (</a:t>
            </a:r>
            <a:r>
              <a:rPr lang="en-US" i="1" dirty="0" smtClean="0"/>
              <a:t>valence</a:t>
            </a:r>
            <a:r>
              <a:rPr lang="en-US" dirty="0" smtClean="0"/>
              <a:t>)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 yang </a:t>
            </a:r>
            <a:r>
              <a:rPr lang="en-US" dirty="0" err="1" smtClean="0"/>
              <a:t>orang</a:t>
            </a:r>
            <a:r>
              <a:rPr lang="en-US" dirty="0" smtClean="0"/>
              <a:t> </a:t>
            </a:r>
            <a:r>
              <a:rPr lang="en-US" dirty="0" err="1" smtClean="0"/>
              <a:t>berikan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yang </a:t>
            </a:r>
            <a:r>
              <a:rPr lang="en-US" dirty="0" err="1" smtClean="0"/>
              <a:t>diharapkan</a:t>
            </a:r>
            <a:r>
              <a:rPr lang="en-US" dirty="0" smtClean="0"/>
              <a:t>.</a:t>
            </a:r>
          </a:p>
          <a:p>
            <a:pPr marL="342900" indent="-342900">
              <a:buAutoNum type="arabicPeriod" startAt="3"/>
            </a:pP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berkaitan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persepsi</a:t>
            </a:r>
            <a:r>
              <a:rPr lang="en-US" dirty="0" smtClean="0"/>
              <a:t> </a:t>
            </a:r>
            <a:r>
              <a:rPr lang="en-US" dirty="0" err="1" smtClean="0"/>
              <a:t>mengenai</a:t>
            </a:r>
            <a:r>
              <a:rPr lang="en-US" dirty="0" smtClean="0"/>
              <a:t> </a:t>
            </a:r>
            <a:r>
              <a:rPr lang="en-US" dirty="0" err="1" smtClean="0"/>
              <a:t>seberapa</a:t>
            </a:r>
            <a:r>
              <a:rPr lang="en-US" dirty="0" smtClean="0"/>
              <a:t> </a:t>
            </a:r>
            <a:r>
              <a:rPr lang="en-US" dirty="0" err="1" smtClean="0"/>
              <a:t>sulit</a:t>
            </a:r>
            <a:r>
              <a:rPr lang="en-US" dirty="0" smtClean="0"/>
              <a:t> </a:t>
            </a:r>
            <a:r>
              <a:rPr lang="en-US" dirty="0" err="1" smtClean="0"/>
              <a:t>mencapai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</a:p>
          <a:p>
            <a:pPr marL="342900" indent="-342900"/>
            <a:r>
              <a:rPr lang="en-US" dirty="0" smtClean="0"/>
              <a:t>      </a:t>
            </a:r>
            <a:r>
              <a:rPr lang="en-US" dirty="0" err="1" smtClean="0"/>
              <a:t>tersebut</a:t>
            </a:r>
            <a:r>
              <a:rPr lang="en-US" dirty="0" smtClean="0"/>
              <a:t>.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disebut</a:t>
            </a:r>
            <a:r>
              <a:rPr lang="en-US" dirty="0" smtClean="0"/>
              <a:t> </a:t>
            </a:r>
            <a:r>
              <a:rPr lang="en-US" dirty="0" err="1" smtClean="0"/>
              <a:t>harapan</a:t>
            </a:r>
            <a:r>
              <a:rPr lang="en-US" dirty="0" smtClean="0"/>
              <a:t> </a:t>
            </a:r>
            <a:r>
              <a:rPr lang="en-US" dirty="0" err="1" smtClean="0"/>
              <a:t>usaha</a:t>
            </a:r>
            <a:r>
              <a:rPr lang="en-US" dirty="0" smtClean="0"/>
              <a:t> (</a:t>
            </a:r>
            <a:r>
              <a:rPr lang="en-US" i="1" dirty="0" smtClean="0"/>
              <a:t>effort expectancy</a:t>
            </a:r>
            <a:r>
              <a:rPr lang="en-US" dirty="0" smtClean="0"/>
              <a:t>)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kemungkinan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         </a:t>
            </a:r>
            <a:r>
              <a:rPr lang="en-US" dirty="0" err="1" smtClean="0"/>
              <a:t>usaha</a:t>
            </a:r>
            <a:r>
              <a:rPr lang="en-US" dirty="0" smtClean="0"/>
              <a:t>  </a:t>
            </a:r>
            <a:r>
              <a:rPr lang="en-US" dirty="0" err="1" smtClean="0"/>
              <a:t>seseorang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menghasilkan</a:t>
            </a:r>
            <a:r>
              <a:rPr lang="en-US" dirty="0" smtClean="0"/>
              <a:t> </a:t>
            </a:r>
            <a:r>
              <a:rPr lang="en-US" dirty="0" err="1" smtClean="0"/>
              <a:t>pencapaian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tertentu</a:t>
            </a:r>
            <a:r>
              <a:rPr lang="en-US" dirty="0" smtClean="0"/>
              <a:t> (</a:t>
            </a:r>
            <a:r>
              <a:rPr lang="en-US" dirty="0" err="1" smtClean="0"/>
              <a:t>pengharapan</a:t>
            </a:r>
            <a:r>
              <a:rPr lang="en-US" dirty="0" smtClean="0"/>
              <a:t>         </a:t>
            </a:r>
            <a:r>
              <a:rPr lang="en-US" dirty="0" err="1" smtClean="0"/>
              <a:t>kinerja</a:t>
            </a:r>
            <a:r>
              <a:rPr lang="en-US" dirty="0" smtClean="0"/>
              <a:t> </a:t>
            </a:r>
            <a:r>
              <a:rPr lang="en-US" dirty="0" err="1" smtClean="0"/>
              <a:t>usaha</a:t>
            </a:r>
            <a:r>
              <a:rPr lang="en-US" dirty="0" smtClean="0"/>
              <a:t>)</a:t>
            </a:r>
          </a:p>
          <a:p>
            <a:r>
              <a:rPr lang="en-US" dirty="0" smtClean="0"/>
              <a:t>					.Victor H. Vroom – 1964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social equity theory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1000100" y="428604"/>
            <a:ext cx="7179521" cy="2991467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8596" y="3786190"/>
            <a:ext cx="8215370" cy="2786082"/>
          </a:xfrm>
        </p:spPr>
        <p:txBody>
          <a:bodyPr>
            <a:noAutofit/>
          </a:bodyPr>
          <a:lstStyle/>
          <a:p>
            <a:r>
              <a:rPr lang="en-US" b="1" dirty="0" err="1" smtClean="0"/>
              <a:t>Teori</a:t>
            </a:r>
            <a:r>
              <a:rPr lang="en-US" b="1" dirty="0" smtClean="0"/>
              <a:t> </a:t>
            </a:r>
            <a:r>
              <a:rPr lang="en-US" b="1" dirty="0" err="1" smtClean="0"/>
              <a:t>Pengukuhan</a:t>
            </a:r>
            <a:r>
              <a:rPr lang="en-US" dirty="0" smtClean="0"/>
              <a:t> (</a:t>
            </a:r>
            <a:r>
              <a:rPr lang="en-US" i="1" dirty="0" smtClean="0"/>
              <a:t>Reinforcement Theory</a:t>
            </a:r>
            <a:r>
              <a:rPr lang="en-US" dirty="0" smtClean="0"/>
              <a:t>) </a:t>
            </a:r>
            <a:r>
              <a:rPr lang="en-US" dirty="0" err="1" smtClean="0"/>
              <a:t>didasarkan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hubungan</a:t>
            </a:r>
            <a:r>
              <a:rPr lang="en-US" dirty="0" smtClean="0"/>
              <a:t> </a:t>
            </a:r>
            <a:r>
              <a:rPr lang="en-US" dirty="0" err="1" smtClean="0"/>
              <a:t>sebab</a:t>
            </a:r>
            <a:r>
              <a:rPr lang="en-US" dirty="0" smtClean="0"/>
              <a:t> </a:t>
            </a:r>
            <a:r>
              <a:rPr lang="en-US" dirty="0" err="1" smtClean="0"/>
              <a:t>akibat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perilaku</a:t>
            </a:r>
            <a:endParaRPr lang="en-US" dirty="0" smtClean="0"/>
          </a:p>
          <a:p>
            <a:r>
              <a:rPr lang="en-US" dirty="0" err="1" smtClean="0"/>
              <a:t>seorang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pemberian</a:t>
            </a:r>
            <a:r>
              <a:rPr lang="en-US" dirty="0" smtClean="0"/>
              <a:t> </a:t>
            </a:r>
            <a:r>
              <a:rPr lang="en-US" dirty="0" err="1" smtClean="0"/>
              <a:t>kompensasi</a:t>
            </a:r>
            <a:r>
              <a:rPr lang="en-US" dirty="0" smtClean="0"/>
              <a:t>. </a:t>
            </a:r>
            <a:r>
              <a:rPr lang="en-US" dirty="0" err="1" smtClean="0"/>
              <a:t>Misalnya</a:t>
            </a:r>
            <a:r>
              <a:rPr lang="en-US" dirty="0" smtClean="0"/>
              <a:t> </a:t>
            </a:r>
            <a:r>
              <a:rPr lang="en-US" dirty="0" err="1" smtClean="0"/>
              <a:t>kenaikan</a:t>
            </a:r>
            <a:r>
              <a:rPr lang="en-US" dirty="0" smtClean="0"/>
              <a:t> </a:t>
            </a:r>
            <a:r>
              <a:rPr lang="en-US" dirty="0" err="1" smtClean="0"/>
              <a:t>pendapatan</a:t>
            </a:r>
            <a:r>
              <a:rPr lang="en-US" dirty="0" smtClean="0"/>
              <a:t> </a:t>
            </a:r>
            <a:r>
              <a:rPr lang="en-US" dirty="0" err="1" smtClean="0"/>
              <a:t>seseorang</a:t>
            </a:r>
            <a:r>
              <a:rPr lang="en-US" dirty="0" smtClean="0"/>
              <a:t> </a:t>
            </a:r>
            <a:r>
              <a:rPr lang="en-US" dirty="0" err="1" smtClean="0"/>
              <a:t>tergantung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prestasi</a:t>
            </a:r>
            <a:r>
              <a:rPr lang="en-US" dirty="0" smtClean="0"/>
              <a:t> yang </a:t>
            </a:r>
            <a:r>
              <a:rPr lang="en-US" dirty="0" err="1" smtClean="0"/>
              <a:t>didapatnya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BF Skinner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rekan-rekannya</a:t>
            </a:r>
            <a:r>
              <a:rPr lang="en-US" dirty="0" smtClean="0"/>
              <a:t> </a:t>
            </a:r>
            <a:r>
              <a:rPr lang="en-US" dirty="0" err="1" smtClean="0"/>
              <a:t>menyatakan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 </a:t>
            </a:r>
            <a:r>
              <a:rPr lang="en-US" dirty="0" err="1" smtClean="0"/>
              <a:t>perilaku</a:t>
            </a:r>
            <a:r>
              <a:rPr lang="en-US" dirty="0" smtClean="0"/>
              <a:t> </a:t>
            </a:r>
            <a:r>
              <a:rPr lang="en-US" dirty="0" err="1" smtClean="0"/>
              <a:t>individu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konsekuensinya</a:t>
            </a:r>
            <a:r>
              <a:rPr lang="en-US" dirty="0" smtClean="0"/>
              <a:t>. Hal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didasarkan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“</a:t>
            </a:r>
            <a:r>
              <a:rPr lang="en-US" dirty="0" err="1" smtClean="0"/>
              <a:t>hukum</a:t>
            </a:r>
            <a:r>
              <a:rPr lang="en-US" dirty="0" smtClean="0"/>
              <a:t> </a:t>
            </a:r>
            <a:r>
              <a:rPr lang="en-US" dirty="0" err="1" smtClean="0"/>
              <a:t>efek</a:t>
            </a:r>
            <a:r>
              <a:rPr lang="en-US" dirty="0" smtClean="0"/>
              <a:t>”, </a:t>
            </a:r>
            <a:r>
              <a:rPr lang="en-US" dirty="0" err="1" smtClean="0"/>
              <a:t>yaitu</a:t>
            </a:r>
            <a:r>
              <a:rPr lang="en-US" dirty="0" smtClean="0"/>
              <a:t>, </a:t>
            </a:r>
            <a:r>
              <a:rPr lang="en-US" dirty="0" err="1" smtClean="0"/>
              <a:t>perilaku</a:t>
            </a:r>
            <a:r>
              <a:rPr lang="en-US" dirty="0" smtClean="0"/>
              <a:t> </a:t>
            </a:r>
            <a:r>
              <a:rPr lang="en-US" dirty="0" err="1" smtClean="0"/>
              <a:t>individu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konsekuensi</a:t>
            </a:r>
            <a:r>
              <a:rPr lang="en-US" dirty="0" smtClean="0"/>
              <a:t> </a:t>
            </a:r>
            <a:r>
              <a:rPr lang="en-US" dirty="0" err="1" smtClean="0"/>
              <a:t>positif</a:t>
            </a:r>
            <a:r>
              <a:rPr lang="en-US" dirty="0" smtClean="0"/>
              <a:t> </a:t>
            </a:r>
            <a:r>
              <a:rPr lang="en-US" dirty="0" err="1" smtClean="0"/>
              <a:t>cenderung</a:t>
            </a:r>
            <a:r>
              <a:rPr lang="en-US" dirty="0" smtClean="0"/>
              <a:t> </a:t>
            </a:r>
            <a:r>
              <a:rPr lang="en-US" dirty="0" err="1" smtClean="0"/>
              <a:t>diulang</a:t>
            </a:r>
            <a:r>
              <a:rPr lang="en-US" dirty="0" smtClean="0"/>
              <a:t>, </a:t>
            </a:r>
            <a:r>
              <a:rPr lang="en-US" dirty="0" err="1" smtClean="0"/>
              <a:t>tetapi</a:t>
            </a:r>
            <a:r>
              <a:rPr lang="en-US" dirty="0" smtClean="0"/>
              <a:t> </a:t>
            </a:r>
            <a:r>
              <a:rPr lang="en-US" dirty="0" err="1" smtClean="0"/>
              <a:t>perilaku</a:t>
            </a:r>
            <a:r>
              <a:rPr lang="en-US" dirty="0" smtClean="0"/>
              <a:t> </a:t>
            </a:r>
            <a:r>
              <a:rPr lang="en-US" dirty="0" err="1" smtClean="0"/>
              <a:t>individu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konsekuensi</a:t>
            </a:r>
            <a:r>
              <a:rPr lang="en-US" dirty="0" smtClean="0"/>
              <a:t> </a:t>
            </a:r>
            <a:r>
              <a:rPr lang="en-US" dirty="0" err="1" smtClean="0"/>
              <a:t>negatif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cenderung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terulang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1126</TotalTime>
  <Words>489</Words>
  <Application>Microsoft Office PowerPoint</Application>
  <PresentationFormat>On-screen Show (4:3)</PresentationFormat>
  <Paragraphs>165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Slide 1</vt:lpstr>
      <vt:lpstr> Learning Objective</vt:lpstr>
      <vt:lpstr>Menurut UU No. 13 Tahun 2003  </vt:lpstr>
      <vt:lpstr>Menurut Mondy (2008)  </vt:lpstr>
      <vt:lpstr>Menurut Mejia, Balkin dan Cardy  (2007) –  Sistem pembayaran untuk kinerja adalah memberikan penghargaan          kepada kinerja karyawan berdasarkan pada 3 asumsi</vt:lpstr>
      <vt:lpstr>Pengaruh upah pada individu  karyawan</vt:lpstr>
      <vt:lpstr>Slide 7</vt:lpstr>
      <vt:lpstr>Slide 8</vt:lpstr>
      <vt:lpstr>Slide 9</vt:lpstr>
      <vt:lpstr>Slide 10</vt:lpstr>
      <vt:lpstr>Dasar Pembedaan Upah Menurut Ivancevich (1992)</vt:lpstr>
      <vt:lpstr>Metode Pengupahan</vt:lpstr>
      <vt:lpstr>Slide 13</vt:lpstr>
      <vt:lpstr>Komponen Kompensasi Menurut Bernadin dan Russel (1998)</vt:lpstr>
      <vt:lpstr>Komponen Kompensasi Total Menurut Mejia, Balkin dan Cardy (2007)</vt:lpstr>
      <vt:lpstr>Komponen Kompensasi Total Menurut Mejia, Balkin dan Cardy (2007)</vt:lpstr>
      <vt:lpstr>7 Kriteria  Kompensasi  yang Efektif</vt:lpstr>
      <vt:lpstr>Kompensasi    posisi tertentu dibuat relatif   dengan 3         kelompok</vt:lpstr>
      <vt:lpstr>3 Jenis  Keadilan</vt:lpstr>
      <vt:lpstr>Kompensasi Dasar</vt:lpstr>
      <vt:lpstr>Keadilan Internal melalui Evaluasi Jabatan</vt:lpstr>
      <vt:lpstr>Keadilan Eksternal</vt:lpstr>
      <vt:lpstr>Pendekatan baru dalam pengupahan</vt:lpstr>
      <vt:lpstr>Contoh : Metode rangking</vt:lpstr>
      <vt:lpstr>Contoh : Metode pengelompokan jabatan</vt:lpstr>
      <vt:lpstr>Contoh : Metode poin</vt:lpstr>
      <vt:lpstr>Contoh : Metode poin</vt:lpstr>
      <vt:lpstr>Contoh : Delayering</vt:lpstr>
      <vt:lpstr>Slide 29</vt:lpstr>
      <vt:lpstr>Slide 30</vt:lpstr>
      <vt:lpstr>Assignment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HP</cp:lastModifiedBy>
  <cp:revision>93</cp:revision>
  <dcterms:created xsi:type="dcterms:W3CDTF">2014-04-01T16:35:38Z</dcterms:created>
  <dcterms:modified xsi:type="dcterms:W3CDTF">2020-10-27T02:30:21Z</dcterms:modified>
</cp:coreProperties>
</file>