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48" r:id="rId2"/>
    <p:sldMasterId id="2147483658" r:id="rId3"/>
  </p:sldMasterIdLst>
  <p:handoutMasterIdLst>
    <p:handoutMasterId r:id="rId23"/>
  </p:handoutMasterIdLst>
  <p:sldIdLst>
    <p:sldId id="256" r:id="rId4"/>
    <p:sldId id="257" r:id="rId5"/>
    <p:sldId id="303" r:id="rId6"/>
    <p:sldId id="290" r:id="rId7"/>
    <p:sldId id="296" r:id="rId8"/>
    <p:sldId id="279" r:id="rId9"/>
    <p:sldId id="304" r:id="rId10"/>
    <p:sldId id="305" r:id="rId11"/>
    <p:sldId id="306" r:id="rId12"/>
    <p:sldId id="307" r:id="rId13"/>
    <p:sldId id="309" r:id="rId14"/>
    <p:sldId id="310" r:id="rId15"/>
    <p:sldId id="300" r:id="rId16"/>
    <p:sldId id="312" r:id="rId17"/>
    <p:sldId id="314" r:id="rId18"/>
    <p:sldId id="315" r:id="rId19"/>
    <p:sldId id="316" r:id="rId20"/>
    <p:sldId id="302" r:id="rId21"/>
    <p:sldId id="278" r:id="rId2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463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30" autoAdjust="0"/>
    <p:restoredTop sz="94662" autoAdjust="0"/>
  </p:normalViewPr>
  <p:slideViewPr>
    <p:cSldViewPr showGuides="1">
      <p:cViewPr varScale="1">
        <p:scale>
          <a:sx n="115" d="100"/>
          <a:sy n="115" d="100"/>
        </p:scale>
        <p:origin x="-73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-319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54632"/>
            </a:solidFill>
          </c:spPr>
          <c:dPt>
            <c:idx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D6C-4120-AFBB-333C09A4BDF1}"/>
              </c:ext>
            </c:extLst>
          </c:dPt>
          <c:dPt>
            <c:idx val="1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6C-4120-AFBB-333C09A4BDF1}"/>
              </c:ext>
            </c:extLst>
          </c:dPt>
          <c:dPt>
            <c:idx val="2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D6C-4120-AFBB-333C09A4BDF1}"/>
              </c:ext>
            </c:extLst>
          </c:dPt>
          <c:dPt>
            <c:idx val="3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D6C-4120-AFBB-333C09A4BDF1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80</c:v>
                </c:pt>
                <c:pt idx="2">
                  <c:v>60</c:v>
                </c:pt>
                <c:pt idx="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D6C-4120-AFBB-333C09A4BD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65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D6C-4120-AFBB-333C09A4BDF1}"/>
            </c:ext>
          </c:extLst>
        </c:ser>
        <c:gapWidth val="450"/>
        <c:overlap val="100"/>
        <c:axId val="139297152"/>
        <c:axId val="132784896"/>
      </c:barChart>
      <c:catAx>
        <c:axId val="139297152"/>
        <c:scaling>
          <c:orientation val="minMax"/>
        </c:scaling>
        <c:delete val="1"/>
        <c:axPos val="b"/>
        <c:numFmt formatCode="General" sourceLinked="0"/>
        <c:tickLblPos val="nextTo"/>
        <c:crossAx val="132784896"/>
        <c:crosses val="autoZero"/>
        <c:auto val="1"/>
        <c:lblAlgn val="ctr"/>
        <c:lblOffset val="100"/>
      </c:catAx>
      <c:valAx>
        <c:axId val="13278489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0%" sourceLinked="1"/>
        <c:tickLblPos val="nextTo"/>
        <c:crossAx val="1392971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6207E-9F80-47E6-9D9F-8EC0BA78C7CB}" type="datetimeFigureOut">
              <a:rPr lang="ko-KR" altLang="en-US" smtClean="0"/>
              <a:pPr/>
              <a:t>2020-09-16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4DD82-1994-47EE-ADA5-627A24E117C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7441649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ame Side Corner Rectangle 2"/>
          <p:cNvSpPr/>
          <p:nvPr userDrawn="1"/>
        </p:nvSpPr>
        <p:spPr>
          <a:xfrm rot="5400000">
            <a:off x="1614457" y="838343"/>
            <a:ext cx="1847142" cy="5076056"/>
          </a:xfrm>
          <a:prstGeom prst="round2Same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67544" y="3795437"/>
            <a:ext cx="4320480" cy="28803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2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="" xmlns:a16="http://schemas.microsoft.com/office/drawing/2014/main" id="{89F8A4B7-E6C8-4208-8AC6-ED1D61D10B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544" y="2715766"/>
            <a:ext cx="4320480" cy="108012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FREE</a:t>
            </a:r>
          </a:p>
          <a:p>
            <a:pPr lvl="0"/>
            <a:r>
              <a:rPr lang="en-US" altLang="ko-KR" dirty="0"/>
              <a:t>PPT TEMPLATES</a:t>
            </a:r>
          </a:p>
        </p:txBody>
      </p:sp>
    </p:spTree>
    <p:extLst>
      <p:ext uri="{BB962C8B-B14F-4D97-AF65-F5344CB8AC3E}">
        <p14:creationId xmlns="" xmlns:p14="http://schemas.microsoft.com/office/powerpoint/2010/main" val="193626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901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accent1"/>
          </a:solidFill>
        </p:grpSpPr>
        <p:sp>
          <p:nvSpPr>
            <p:cNvPr id="4" name="Rectangle 3"/>
            <p:cNvSpPr/>
            <p:nvPr userDrawn="1"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4427984" y="1"/>
              <a:ext cx="288032" cy="2483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2" name="Rectangle 11"/>
          <p:cNvSpPr/>
          <p:nvPr userDrawn="1"/>
        </p:nvSpPr>
        <p:spPr>
          <a:xfrm>
            <a:off x="527931" y="1248643"/>
            <a:ext cx="1008000" cy="10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535931" y="1248643"/>
            <a:ext cx="2880000" cy="10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540032" y="2725713"/>
            <a:ext cx="1008000" cy="100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1548032" y="2725713"/>
            <a:ext cx="2880000" cy="10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703947" y="1248643"/>
            <a:ext cx="1008000" cy="100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711947" y="1248643"/>
            <a:ext cx="2880000" cy="10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718450" y="2725713"/>
            <a:ext cx="1008000" cy="10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726450" y="2725713"/>
            <a:ext cx="2880000" cy="10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14523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1550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33116" y="843558"/>
            <a:ext cx="8077768" cy="21602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3424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39552" y="1448650"/>
            <a:ext cx="4680520" cy="32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39552" y="476651"/>
            <a:ext cx="4680072" cy="97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5219624" y="475565"/>
            <a:ext cx="3384000" cy="9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56800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39552" y="1082651"/>
            <a:ext cx="1944216" cy="36079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549263" y="1089965"/>
            <a:ext cx="1944216" cy="24055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558974" y="1089965"/>
            <a:ext cx="1944216" cy="15464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568685" y="1089965"/>
            <a:ext cx="1944216" cy="36006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549263" y="3547872"/>
            <a:ext cx="1944000" cy="11427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558974" y="2677363"/>
            <a:ext cx="1944000" cy="2013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610194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pic>
        <p:nvPicPr>
          <p:cNvPr id="9" name="Picture 2" descr="D:\KBM-정애\014-Fullppt\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458791"/>
            <a:ext cx="4752528" cy="24172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9211" y="2765639"/>
            <a:ext cx="2255849" cy="16834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pic>
        <p:nvPicPr>
          <p:cNvPr id="12" name="Picture 2" descr="D:\KBM-정애\014-Fullppt\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704" y="1036588"/>
            <a:ext cx="4752528" cy="24172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5873443" y="1335136"/>
            <a:ext cx="2255849" cy="16917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6149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그림 개체 틀 10">
            <a:extLst>
              <a:ext uri="{FF2B5EF4-FFF2-40B4-BE49-F238E27FC236}">
                <a16:creationId xmlns="" xmlns:a16="http://schemas.microsoft.com/office/drawing/2014/main" id="{081DBF75-458C-441B-A489-6D6FCA166165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898085" y="0"/>
            <a:ext cx="4245915" cy="1995686"/>
          </a:xfrm>
          <a:custGeom>
            <a:avLst/>
            <a:gdLst>
              <a:gd name="connsiteX0" fmla="*/ 970059 w 4245915"/>
              <a:gd name="connsiteY0" fmla="*/ 0 h 1995686"/>
              <a:gd name="connsiteX1" fmla="*/ 4245915 w 4245915"/>
              <a:gd name="connsiteY1" fmla="*/ 0 h 1995686"/>
              <a:gd name="connsiteX2" fmla="*/ 4245915 w 4245915"/>
              <a:gd name="connsiteY2" fmla="*/ 1995686 h 1995686"/>
              <a:gd name="connsiteX3" fmla="*/ 0 w 4245915"/>
              <a:gd name="connsiteY3" fmla="*/ 1987734 h 199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5915" h="1995686">
                <a:moveTo>
                  <a:pt x="970059" y="0"/>
                </a:moveTo>
                <a:lnTo>
                  <a:pt x="4245915" y="0"/>
                </a:lnTo>
                <a:lnTo>
                  <a:pt x="4245915" y="1995686"/>
                </a:lnTo>
                <a:lnTo>
                  <a:pt x="0" y="1987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2" name="그림 개체 틀 11">
            <a:extLst>
              <a:ext uri="{FF2B5EF4-FFF2-40B4-BE49-F238E27FC236}">
                <a16:creationId xmlns="" xmlns:a16="http://schemas.microsoft.com/office/drawing/2014/main" id="{0659651E-89BE-4ED6-8279-2A076B50460A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5737154" cy="5143500"/>
          </a:xfrm>
          <a:custGeom>
            <a:avLst/>
            <a:gdLst>
              <a:gd name="connsiteX0" fmla="*/ 0 w 5737154"/>
              <a:gd name="connsiteY0" fmla="*/ 0 h 5143500"/>
              <a:gd name="connsiteX1" fmla="*/ 5737154 w 5737154"/>
              <a:gd name="connsiteY1" fmla="*/ 0 h 5143500"/>
              <a:gd name="connsiteX2" fmla="*/ 3168882 w 5737154"/>
              <a:gd name="connsiteY2" fmla="*/ 5143500 h 5143500"/>
              <a:gd name="connsiteX3" fmla="*/ 0 w 5737154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7154" h="5143500">
                <a:moveTo>
                  <a:pt x="0" y="0"/>
                </a:moveTo>
                <a:lnTo>
                  <a:pt x="5737154" y="0"/>
                </a:lnTo>
                <a:lnTo>
                  <a:pt x="3168882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3323646" y="2091193"/>
            <a:ext cx="5820354" cy="3052307"/>
          </a:xfrm>
          <a:custGeom>
            <a:avLst/>
            <a:gdLst>
              <a:gd name="connsiteX0" fmla="*/ 0 w 4261899"/>
              <a:gd name="connsiteY0" fmla="*/ 0 h 3052307"/>
              <a:gd name="connsiteX1" fmla="*/ 4261899 w 4261899"/>
              <a:gd name="connsiteY1" fmla="*/ 0 h 3052307"/>
              <a:gd name="connsiteX2" fmla="*/ 4261899 w 4261899"/>
              <a:gd name="connsiteY2" fmla="*/ 3052307 h 3052307"/>
              <a:gd name="connsiteX3" fmla="*/ 0 w 4261899"/>
              <a:gd name="connsiteY3" fmla="*/ 3052307 h 3052307"/>
              <a:gd name="connsiteX4" fmla="*/ 0 w 4261899"/>
              <a:gd name="connsiteY4" fmla="*/ 0 h 3052307"/>
              <a:gd name="connsiteX0" fmla="*/ 1558455 w 5820354"/>
              <a:gd name="connsiteY0" fmla="*/ 0 h 3052307"/>
              <a:gd name="connsiteX1" fmla="*/ 5820354 w 5820354"/>
              <a:gd name="connsiteY1" fmla="*/ 0 h 3052307"/>
              <a:gd name="connsiteX2" fmla="*/ 5820354 w 5820354"/>
              <a:gd name="connsiteY2" fmla="*/ 3052307 h 3052307"/>
              <a:gd name="connsiteX3" fmla="*/ 0 w 5820354"/>
              <a:gd name="connsiteY3" fmla="*/ 3052307 h 3052307"/>
              <a:gd name="connsiteX4" fmla="*/ 1558455 w 5820354"/>
              <a:gd name="connsiteY4" fmla="*/ 0 h 3052307"/>
              <a:gd name="connsiteX0" fmla="*/ 1518698 w 5820354"/>
              <a:gd name="connsiteY0" fmla="*/ 7952 h 3052307"/>
              <a:gd name="connsiteX1" fmla="*/ 5820354 w 5820354"/>
              <a:gd name="connsiteY1" fmla="*/ 0 h 3052307"/>
              <a:gd name="connsiteX2" fmla="*/ 5820354 w 5820354"/>
              <a:gd name="connsiteY2" fmla="*/ 3052307 h 3052307"/>
              <a:gd name="connsiteX3" fmla="*/ 0 w 5820354"/>
              <a:gd name="connsiteY3" fmla="*/ 3052307 h 3052307"/>
              <a:gd name="connsiteX4" fmla="*/ 1518698 w 5820354"/>
              <a:gd name="connsiteY4" fmla="*/ 7952 h 305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0354" h="3052307">
                <a:moveTo>
                  <a:pt x="1518698" y="7952"/>
                </a:moveTo>
                <a:lnTo>
                  <a:pt x="5820354" y="0"/>
                </a:lnTo>
                <a:lnTo>
                  <a:pt x="5820354" y="3052307"/>
                </a:lnTo>
                <a:lnTo>
                  <a:pt x="0" y="3052307"/>
                </a:lnTo>
                <a:lnTo>
                  <a:pt x="1518698" y="79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01718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244000" y="0"/>
            <a:ext cx="9000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811908" y="0"/>
            <a:ext cx="2448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477595" y="0"/>
            <a:ext cx="2448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2483768" cy="35798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16268" y="0"/>
            <a:ext cx="900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706295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39999" y="2849094"/>
            <a:ext cx="4680520" cy="1819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539999" y="468000"/>
            <a:ext cx="4680520" cy="23286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740419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40000" y="2570956"/>
            <a:ext cx="8064000" cy="7208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40000" y="1167542"/>
            <a:ext cx="4032000" cy="1404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3291830"/>
            <a:ext cx="4032000" cy="1404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244561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strike="noStrik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lt"/>
            </a:endParaRPr>
          </a:p>
        </p:txBody>
      </p:sp>
      <p:sp>
        <p:nvSpPr>
          <p:cNvPr id="15" name="Rounded Rectangle 14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Half Frame 15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4496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 hasCustomPrompt="1"/>
          </p:nvPr>
        </p:nvSpPr>
        <p:spPr>
          <a:xfrm>
            <a:off x="2001657" y="3407728"/>
            <a:ext cx="5148064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001657" y="3939902"/>
            <a:ext cx="5148064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="" xmlns:p14="http://schemas.microsoft.com/office/powerpoint/2010/main" val="3307957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3" name="Text Placeholder 9"/>
          <p:cNvSpPr txBox="1">
            <a:spLocks/>
          </p:cNvSpPr>
          <p:nvPr userDrawn="1"/>
        </p:nvSpPr>
        <p:spPr>
          <a:xfrm>
            <a:off x="3995936" y="3291830"/>
            <a:ext cx="5148064" cy="57606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b="0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SECTION BREAK</a:t>
            </a:r>
          </a:p>
        </p:txBody>
      </p:sp>
      <p:sp>
        <p:nvSpPr>
          <p:cNvPr id="4" name="Text Placeholder 9"/>
          <p:cNvSpPr txBox="1">
            <a:spLocks/>
          </p:cNvSpPr>
          <p:nvPr userDrawn="1"/>
        </p:nvSpPr>
        <p:spPr>
          <a:xfrm>
            <a:off x="3995936" y="3867894"/>
            <a:ext cx="5148064" cy="28803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Insert the title of your subtitle Here</a:t>
            </a:r>
          </a:p>
        </p:txBody>
      </p:sp>
    </p:spTree>
    <p:extLst>
      <p:ext uri="{BB962C8B-B14F-4D97-AF65-F5344CB8AC3E}">
        <p14:creationId xmlns="" xmlns:p14="http://schemas.microsoft.com/office/powerpoint/2010/main" val="7463142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3" name="Text Placeholder 9"/>
          <p:cNvSpPr txBox="1">
            <a:spLocks/>
          </p:cNvSpPr>
          <p:nvPr userDrawn="1"/>
        </p:nvSpPr>
        <p:spPr>
          <a:xfrm>
            <a:off x="3995936" y="3291830"/>
            <a:ext cx="5148064" cy="57606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b="0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SECTION BREAK</a:t>
            </a:r>
          </a:p>
        </p:txBody>
      </p:sp>
      <p:sp>
        <p:nvSpPr>
          <p:cNvPr id="4" name="Text Placeholder 9"/>
          <p:cNvSpPr txBox="1">
            <a:spLocks/>
          </p:cNvSpPr>
          <p:nvPr userDrawn="1"/>
        </p:nvSpPr>
        <p:spPr>
          <a:xfrm>
            <a:off x="3995936" y="3867894"/>
            <a:ext cx="5148064" cy="28803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Insert the title of your subtitle Here</a:t>
            </a:r>
          </a:p>
        </p:txBody>
      </p:sp>
    </p:spTree>
    <p:extLst>
      <p:ext uri="{BB962C8B-B14F-4D97-AF65-F5344CB8AC3E}">
        <p14:creationId xmlns="" xmlns:p14="http://schemas.microsoft.com/office/powerpoint/2010/main" val="7463142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884466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879574"/>
            <a:ext cx="9144000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1636227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901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accent1"/>
          </a:solidFill>
        </p:grpSpPr>
        <p:sp>
          <p:nvSpPr>
            <p:cNvPr id="4" name="Rectangle 3"/>
            <p:cNvSpPr/>
            <p:nvPr userDrawn="1"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4427984" y="1"/>
              <a:ext cx="288032" cy="2483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4924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53999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2668003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884466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879574"/>
            <a:ext cx="9144000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1636227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435846"/>
            <a:ext cx="9144000" cy="17076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accent1"/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8" name="Isosceles Triangle 7"/>
            <p:cNvSpPr/>
            <p:nvPr userDrawn="1"/>
          </p:nvSpPr>
          <p:spPr>
            <a:xfrm rot="10800000">
              <a:off x="4427984" y="1"/>
              <a:ext cx="288032" cy="2483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203077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6221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25760" y="151587"/>
            <a:ext cx="8892480" cy="4840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43118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383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552185" y="1280248"/>
            <a:ext cx="1944000" cy="21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901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accent1"/>
          </a:solidFill>
        </p:grpSpPr>
        <p:sp>
          <p:nvSpPr>
            <p:cNvPr id="4" name="Rectangle 3"/>
            <p:cNvSpPr/>
            <p:nvPr userDrawn="1"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4427984" y="1"/>
              <a:ext cx="288032" cy="2483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8" name="Rectangle 17"/>
          <p:cNvSpPr/>
          <p:nvPr userDrawn="1"/>
        </p:nvSpPr>
        <p:spPr>
          <a:xfrm>
            <a:off x="2582135" y="1280248"/>
            <a:ext cx="1944000" cy="21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4612085" y="1280248"/>
            <a:ext cx="1944000" cy="21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6642034" y="1280248"/>
            <a:ext cx="1944000" cy="219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5" name="그림 개체 틀 24">
            <a:extLst>
              <a:ext uri="{FF2B5EF4-FFF2-40B4-BE49-F238E27FC236}">
                <a16:creationId xmlns="" xmlns:a16="http://schemas.microsoft.com/office/drawing/2014/main" id="{BB44E593-372B-413A-8040-FDB1E70931B5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748652" y="1422652"/>
            <a:ext cx="1730767" cy="1909596"/>
          </a:xfrm>
          <a:custGeom>
            <a:avLst/>
            <a:gdLst>
              <a:gd name="connsiteX0" fmla="*/ 304075 w 1730767"/>
              <a:gd name="connsiteY0" fmla="*/ 0 h 1909596"/>
              <a:gd name="connsiteX1" fmla="*/ 1730767 w 1730767"/>
              <a:gd name="connsiteY1" fmla="*/ 1596 h 1909596"/>
              <a:gd name="connsiteX2" fmla="*/ 1730767 w 1730767"/>
              <a:gd name="connsiteY2" fmla="*/ 1579897 h 1909596"/>
              <a:gd name="connsiteX3" fmla="*/ 1401355 w 1730767"/>
              <a:gd name="connsiteY3" fmla="*/ 1906073 h 1909596"/>
              <a:gd name="connsiteX4" fmla="*/ 2576 w 1730767"/>
              <a:gd name="connsiteY4" fmla="*/ 1909596 h 1909596"/>
              <a:gd name="connsiteX5" fmla="*/ 0 w 1730767"/>
              <a:gd name="connsiteY5" fmla="*/ 308113 h 190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0767" h="1909596">
                <a:moveTo>
                  <a:pt x="304075" y="0"/>
                </a:moveTo>
                <a:lnTo>
                  <a:pt x="1730767" y="1596"/>
                </a:lnTo>
                <a:lnTo>
                  <a:pt x="1730767" y="1579897"/>
                </a:lnTo>
                <a:lnTo>
                  <a:pt x="1401355" y="1906073"/>
                </a:lnTo>
                <a:lnTo>
                  <a:pt x="2576" y="1909596"/>
                </a:lnTo>
                <a:cubicBezTo>
                  <a:pt x="1717" y="1375768"/>
                  <a:pt x="859" y="841941"/>
                  <a:pt x="0" y="3081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6" name="그림 개체 틀 25">
            <a:extLst>
              <a:ext uri="{FF2B5EF4-FFF2-40B4-BE49-F238E27FC236}">
                <a16:creationId xmlns="" xmlns:a16="http://schemas.microsoft.com/office/drawing/2014/main" id="{1D2964A4-4427-44D0-BD50-F1BFC952481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718273" y="1422652"/>
            <a:ext cx="1730767" cy="1909596"/>
          </a:xfrm>
          <a:custGeom>
            <a:avLst/>
            <a:gdLst>
              <a:gd name="connsiteX0" fmla="*/ 304075 w 1730767"/>
              <a:gd name="connsiteY0" fmla="*/ 0 h 1909596"/>
              <a:gd name="connsiteX1" fmla="*/ 1730767 w 1730767"/>
              <a:gd name="connsiteY1" fmla="*/ 1596 h 1909596"/>
              <a:gd name="connsiteX2" fmla="*/ 1730767 w 1730767"/>
              <a:gd name="connsiteY2" fmla="*/ 1579897 h 1909596"/>
              <a:gd name="connsiteX3" fmla="*/ 1401355 w 1730767"/>
              <a:gd name="connsiteY3" fmla="*/ 1906073 h 1909596"/>
              <a:gd name="connsiteX4" fmla="*/ 2576 w 1730767"/>
              <a:gd name="connsiteY4" fmla="*/ 1909596 h 1909596"/>
              <a:gd name="connsiteX5" fmla="*/ 0 w 1730767"/>
              <a:gd name="connsiteY5" fmla="*/ 308113 h 190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0767" h="1909596">
                <a:moveTo>
                  <a:pt x="304075" y="0"/>
                </a:moveTo>
                <a:lnTo>
                  <a:pt x="1730767" y="1596"/>
                </a:lnTo>
                <a:lnTo>
                  <a:pt x="1730767" y="1579897"/>
                </a:lnTo>
                <a:lnTo>
                  <a:pt x="1401355" y="1906073"/>
                </a:lnTo>
                <a:lnTo>
                  <a:pt x="2576" y="1909596"/>
                </a:lnTo>
                <a:cubicBezTo>
                  <a:pt x="1717" y="1375768"/>
                  <a:pt x="859" y="841941"/>
                  <a:pt x="0" y="3081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7" name="그림 개체 틀 26">
            <a:extLst>
              <a:ext uri="{FF2B5EF4-FFF2-40B4-BE49-F238E27FC236}">
                <a16:creationId xmlns="" xmlns:a16="http://schemas.microsoft.com/office/drawing/2014/main" id="{57B5A4E7-0D2A-4557-B263-5CA93A4351A6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687894" y="1422652"/>
            <a:ext cx="1730767" cy="1909596"/>
          </a:xfrm>
          <a:custGeom>
            <a:avLst/>
            <a:gdLst>
              <a:gd name="connsiteX0" fmla="*/ 304075 w 1730767"/>
              <a:gd name="connsiteY0" fmla="*/ 0 h 1909596"/>
              <a:gd name="connsiteX1" fmla="*/ 1730767 w 1730767"/>
              <a:gd name="connsiteY1" fmla="*/ 1596 h 1909596"/>
              <a:gd name="connsiteX2" fmla="*/ 1730767 w 1730767"/>
              <a:gd name="connsiteY2" fmla="*/ 1579897 h 1909596"/>
              <a:gd name="connsiteX3" fmla="*/ 1401355 w 1730767"/>
              <a:gd name="connsiteY3" fmla="*/ 1906073 h 1909596"/>
              <a:gd name="connsiteX4" fmla="*/ 2576 w 1730767"/>
              <a:gd name="connsiteY4" fmla="*/ 1909596 h 1909596"/>
              <a:gd name="connsiteX5" fmla="*/ 0 w 1730767"/>
              <a:gd name="connsiteY5" fmla="*/ 308113 h 190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0767" h="1909596">
                <a:moveTo>
                  <a:pt x="304075" y="0"/>
                </a:moveTo>
                <a:lnTo>
                  <a:pt x="1730767" y="1596"/>
                </a:lnTo>
                <a:lnTo>
                  <a:pt x="1730767" y="1579897"/>
                </a:lnTo>
                <a:lnTo>
                  <a:pt x="1401355" y="1906073"/>
                </a:lnTo>
                <a:lnTo>
                  <a:pt x="2576" y="1909596"/>
                </a:lnTo>
                <a:cubicBezTo>
                  <a:pt x="1717" y="1375768"/>
                  <a:pt x="859" y="841941"/>
                  <a:pt x="0" y="3081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8" name="그림 개체 틀 27">
            <a:extLst>
              <a:ext uri="{FF2B5EF4-FFF2-40B4-BE49-F238E27FC236}">
                <a16:creationId xmlns="" xmlns:a16="http://schemas.microsoft.com/office/drawing/2014/main" id="{B132F25B-77D1-4C5A-B77A-647542047EA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57515" y="1422652"/>
            <a:ext cx="1730767" cy="1909596"/>
          </a:xfrm>
          <a:custGeom>
            <a:avLst/>
            <a:gdLst>
              <a:gd name="connsiteX0" fmla="*/ 304075 w 1730767"/>
              <a:gd name="connsiteY0" fmla="*/ 0 h 1909596"/>
              <a:gd name="connsiteX1" fmla="*/ 1730767 w 1730767"/>
              <a:gd name="connsiteY1" fmla="*/ 1596 h 1909596"/>
              <a:gd name="connsiteX2" fmla="*/ 1730767 w 1730767"/>
              <a:gd name="connsiteY2" fmla="*/ 1579897 h 1909596"/>
              <a:gd name="connsiteX3" fmla="*/ 1401355 w 1730767"/>
              <a:gd name="connsiteY3" fmla="*/ 1906073 h 1909596"/>
              <a:gd name="connsiteX4" fmla="*/ 2576 w 1730767"/>
              <a:gd name="connsiteY4" fmla="*/ 1909596 h 1909596"/>
              <a:gd name="connsiteX5" fmla="*/ 0 w 1730767"/>
              <a:gd name="connsiteY5" fmla="*/ 308113 h 190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0767" h="1909596">
                <a:moveTo>
                  <a:pt x="304075" y="0"/>
                </a:moveTo>
                <a:lnTo>
                  <a:pt x="1730767" y="1596"/>
                </a:lnTo>
                <a:lnTo>
                  <a:pt x="1730767" y="1579897"/>
                </a:lnTo>
                <a:lnTo>
                  <a:pt x="1401355" y="1906073"/>
                </a:lnTo>
                <a:lnTo>
                  <a:pt x="2576" y="1909596"/>
                </a:lnTo>
                <a:cubicBezTo>
                  <a:pt x="1717" y="1375768"/>
                  <a:pt x="859" y="841941"/>
                  <a:pt x="0" y="3081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19045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429749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9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9163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1" r:id="rId2"/>
    <p:sldLayoutId id="2147483665" r:id="rId3"/>
    <p:sldLayoutId id="2147483687" r:id="rId4"/>
    <p:sldLayoutId id="2147483668" r:id="rId5"/>
    <p:sldLayoutId id="2147483688" r:id="rId6"/>
    <p:sldLayoutId id="2147483684" r:id="rId7"/>
    <p:sldLayoutId id="2147483686" r:id="rId8"/>
    <p:sldLayoutId id="2147483683" r:id="rId9"/>
    <p:sldLayoutId id="2147483670" r:id="rId10"/>
    <p:sldLayoutId id="2147483673" r:id="rId11"/>
    <p:sldLayoutId id="2147483674" r:id="rId12"/>
    <p:sldLayoutId id="2147483675" r:id="rId13"/>
    <p:sldLayoutId id="2147483679" r:id="rId14"/>
    <p:sldLayoutId id="2147483676" r:id="rId15"/>
    <p:sldLayoutId id="2147483677" r:id="rId16"/>
    <p:sldLayoutId id="2147483690" r:id="rId17"/>
    <p:sldLayoutId id="2147483691" r:id="rId1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3030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2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9">
            <a:extLst>
              <a:ext uri="{FF2B5EF4-FFF2-40B4-BE49-F238E27FC236}">
                <a16:creationId xmlns="" xmlns:a16="http://schemas.microsoft.com/office/drawing/2014/main" id="{FB0CF524-033F-4347-91D3-CAC81C28494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 smtClean="0"/>
              <a:t>Presented by : </a:t>
            </a:r>
            <a:r>
              <a:rPr lang="en-US" altLang="ko-KR" b="1" dirty="0" err="1" smtClean="0"/>
              <a:t>Eri</a:t>
            </a:r>
            <a:r>
              <a:rPr lang="en-US" altLang="ko-KR" b="1" dirty="0" smtClean="0"/>
              <a:t> </a:t>
            </a:r>
            <a:r>
              <a:rPr lang="en-US" altLang="ko-KR" b="1" dirty="0" err="1" smtClean="0"/>
              <a:t>Desmarini</a:t>
            </a:r>
            <a:r>
              <a:rPr lang="en-US" altLang="ko-KR" b="1" dirty="0" smtClean="0"/>
              <a:t> </a:t>
            </a:r>
            <a:endParaRPr lang="en-US" altLang="ko-KR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MSDM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 Introduction 2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>
            <a:hlinkClick r:id="rId2"/>
          </p:cNvPr>
          <p:cNvSpPr txBox="1"/>
          <p:nvPr/>
        </p:nvSpPr>
        <p:spPr>
          <a:xfrm>
            <a:off x="-18256" y="4825165"/>
            <a:ext cx="91805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 err="1" smtClean="0">
                <a:cs typeface="Arial" pitchFamily="34" charset="0"/>
              </a:rPr>
              <a:t>Batam</a:t>
            </a:r>
            <a:r>
              <a:rPr lang="en-US" altLang="ko-KR" sz="800" b="1" dirty="0" smtClean="0">
                <a:cs typeface="Arial" pitchFamily="34" charset="0"/>
              </a:rPr>
              <a:t> Tourism Polytechnic</a:t>
            </a:r>
            <a:endParaRPr lang="ko-KR" altLang="en-US" sz="8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416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85720" y="670961"/>
            <a:ext cx="2571768" cy="201775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altLang="ko-KR" sz="2400" dirty="0" smtClean="0">
                <a:latin typeface="+mj-lt"/>
              </a:rPr>
              <a:t>Listening</a:t>
            </a:r>
            <a:r>
              <a:rPr lang="en-US" altLang="ko-KR" dirty="0" smtClean="0">
                <a:solidFill>
                  <a:srgbClr val="E54632"/>
                </a:solidFill>
                <a:latin typeface="+mj-lt"/>
              </a:rPr>
              <a:t> </a:t>
            </a:r>
            <a:r>
              <a:rPr lang="en-US" altLang="ko-KR" dirty="0">
                <a:solidFill>
                  <a:srgbClr val="E54632"/>
                </a:solidFill>
                <a:latin typeface="+mj-lt"/>
              </a:rPr>
              <a:t/>
            </a:r>
            <a:br>
              <a:rPr lang="en-US" altLang="ko-KR" dirty="0">
                <a:solidFill>
                  <a:srgbClr val="E54632"/>
                </a:solidFill>
                <a:latin typeface="+mj-lt"/>
              </a:rPr>
            </a:br>
            <a:r>
              <a:rPr lang="en-US" altLang="ko-KR" dirty="0" smtClean="0">
                <a:solidFill>
                  <a:schemeClr val="accent1"/>
                </a:solidFill>
                <a:latin typeface="+mj-lt"/>
              </a:rPr>
              <a:t>Style </a:t>
            </a:r>
            <a:r>
              <a:rPr lang="en-US" altLang="ko-KR" dirty="0">
                <a:solidFill>
                  <a:schemeClr val="accent1"/>
                </a:solidFill>
                <a:latin typeface="+mj-lt"/>
              </a:rPr>
              <a:t/>
            </a:r>
            <a:br>
              <a:rPr lang="en-US" altLang="ko-KR" dirty="0">
                <a:solidFill>
                  <a:schemeClr val="accent1"/>
                </a:solidFill>
                <a:latin typeface="+mj-lt"/>
              </a:rPr>
            </a:br>
            <a:endParaRPr lang="ko-KR" altLang="en-US" dirty="0">
              <a:latin typeface="+mj-lt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3274804" y="801339"/>
            <a:ext cx="5154847" cy="3530502"/>
            <a:chOff x="3274805" y="801339"/>
            <a:chExt cx="2593340" cy="3530502"/>
          </a:xfrm>
        </p:grpSpPr>
        <p:sp>
          <p:nvSpPr>
            <p:cNvPr id="5" name="Rectangle 4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357554" y="928676"/>
            <a:ext cx="47863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200" b="1" dirty="0" smtClean="0"/>
              <a:t>Competitive or combative listening </a:t>
            </a:r>
            <a:r>
              <a:rPr lang="en-US" sz="1200" dirty="0" smtClean="0"/>
              <a:t>- occurs when we are</a:t>
            </a:r>
          </a:p>
          <a:p>
            <a:pPr lvl="1"/>
            <a:r>
              <a:rPr lang="en-US" sz="1200" dirty="0" smtClean="0"/>
              <a:t>focused on sharing our own point of view instead of listening</a:t>
            </a:r>
          </a:p>
          <a:p>
            <a:pPr lvl="1"/>
            <a:r>
              <a:rPr lang="en-US" sz="1200" dirty="0" smtClean="0"/>
              <a:t>to someone else.</a:t>
            </a:r>
          </a:p>
          <a:p>
            <a:pPr lvl="1"/>
            <a:endParaRPr lang="en-US" sz="1200" dirty="0" smtClean="0"/>
          </a:p>
          <a:p>
            <a:pPr lvl="1"/>
            <a:r>
              <a:rPr lang="en-US" sz="1200" b="1" dirty="0" smtClean="0"/>
              <a:t>In-passive listening </a:t>
            </a:r>
            <a:r>
              <a:rPr lang="en-US" sz="1200" dirty="0" smtClean="0"/>
              <a:t>- happens when we are interested in</a:t>
            </a:r>
          </a:p>
          <a:p>
            <a:pPr lvl="1"/>
            <a:r>
              <a:rPr lang="en-US" sz="1200" dirty="0" smtClean="0"/>
              <a:t>hearing what the other person is saying and assume we </a:t>
            </a:r>
          </a:p>
          <a:p>
            <a:pPr lvl="1"/>
            <a:r>
              <a:rPr lang="en-US" sz="1200" dirty="0" smtClean="0"/>
              <a:t>hear and understand what the person says correctly, without verifying.</a:t>
            </a:r>
          </a:p>
          <a:p>
            <a:pPr lvl="1"/>
            <a:endParaRPr lang="en-US" sz="1200" dirty="0" smtClean="0"/>
          </a:p>
          <a:p>
            <a:pPr lvl="1"/>
            <a:r>
              <a:rPr lang="en-US" sz="1200" b="1" dirty="0" smtClean="0"/>
              <a:t>Active listening</a:t>
            </a:r>
            <a:r>
              <a:rPr lang="en-US" sz="1200" dirty="0" smtClean="0"/>
              <a:t> - occurs when we are interested in what the other person has to say and involves verifying that our understanding of what the speaker says is correct. For example, </a:t>
            </a:r>
          </a:p>
          <a:p>
            <a:pPr lvl="1"/>
            <a:r>
              <a:rPr lang="en-US" sz="1200" dirty="0" smtClean="0"/>
              <a:t>we may restate what the person has said and then verify our understanding is correct. </a:t>
            </a:r>
          </a:p>
          <a:p>
            <a:pPr marL="228600" indent="-228600" algn="r"/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26723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="" xmlns:a16="http://schemas.microsoft.com/office/drawing/2014/main" id="{C688C8CE-BF36-49D8-95CC-6470575940ED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13" name="Rectangle 12"/>
          <p:cNvSpPr/>
          <p:nvPr/>
        </p:nvSpPr>
        <p:spPr>
          <a:xfrm>
            <a:off x="0" y="1439509"/>
            <a:ext cx="9144000" cy="2264482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1611796"/>
            <a:ext cx="9144000" cy="1919908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42910" y="285734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active listening tends to work best in practice as it provides feedback.</a:t>
            </a:r>
          </a:p>
          <a:p>
            <a:pPr algn="ctr"/>
            <a:endParaRPr lang="en-US" altLang="ko-K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1400" dirty="0" smtClean="0"/>
              <a:t>Active listening involves four phases:</a:t>
            </a:r>
          </a:p>
          <a:p>
            <a:pPr algn="ctr"/>
            <a:endParaRPr lang="en-US" altLang="ko-K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1714494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Symbol" pitchFamily="18" charset="2"/>
              <a:buChar char=""/>
              <a:tabLst>
                <a:tab pos="914400" algn="l"/>
              </a:tabLst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Sensing 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- hearing seeing and receiving verbal and nonverbal aspects of the message.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914400" algn="l"/>
              </a:tabLst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Symbol" pitchFamily="18" charset="2"/>
              <a:buChar char=""/>
              <a:tabLst>
                <a:tab pos="914400" algn="l"/>
              </a:tabLst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Interpreting 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- this phase entails the receiver interpreting the message into a meaningful context. 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914400" algn="l"/>
              </a:tabLst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Symbol" pitchFamily="18" charset="2"/>
              <a:buChar char=""/>
              <a:tabLst>
                <a:tab pos="914400" algn="l"/>
              </a:tabLst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Evaluation 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- this phase requires the receiver to sort fact from opinion, including both logic and emotion.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914400" algn="l"/>
              </a:tabLst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Symbol" pitchFamily="18" charset="2"/>
              <a:buChar char=""/>
              <a:tabLst>
                <a:tab pos="914400" algn="l"/>
              </a:tabLst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Response 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- the phase requires providing feedback to the sender on how well the message was understood.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37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85720" y="670961"/>
            <a:ext cx="2714644" cy="201775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altLang="ko-KR" sz="2400" dirty="0" smtClean="0">
                <a:latin typeface="+mj-lt"/>
              </a:rPr>
              <a:t>Non Verbal</a:t>
            </a:r>
            <a:r>
              <a:rPr lang="en-US" altLang="ko-KR" dirty="0" smtClean="0">
                <a:solidFill>
                  <a:srgbClr val="E54632"/>
                </a:solidFill>
                <a:latin typeface="+mj-lt"/>
              </a:rPr>
              <a:t> </a:t>
            </a:r>
            <a:r>
              <a:rPr lang="en-US" altLang="ko-KR" dirty="0">
                <a:solidFill>
                  <a:srgbClr val="E54632"/>
                </a:solidFill>
                <a:latin typeface="+mj-lt"/>
              </a:rPr>
              <a:t/>
            </a:r>
            <a:br>
              <a:rPr lang="en-US" altLang="ko-KR" dirty="0">
                <a:solidFill>
                  <a:srgbClr val="E54632"/>
                </a:solidFill>
                <a:latin typeface="+mj-lt"/>
              </a:rPr>
            </a:br>
            <a:r>
              <a:rPr lang="en-US" altLang="ko-KR" sz="2600" dirty="0" smtClean="0">
                <a:solidFill>
                  <a:schemeClr val="accent1"/>
                </a:solidFill>
                <a:latin typeface="+mj-lt"/>
              </a:rPr>
              <a:t>Communication</a:t>
            </a:r>
            <a:r>
              <a:rPr lang="en-US" altLang="ko-KR" dirty="0">
                <a:solidFill>
                  <a:schemeClr val="accent1"/>
                </a:solidFill>
                <a:latin typeface="+mj-lt"/>
              </a:rPr>
              <a:t/>
            </a:r>
            <a:br>
              <a:rPr lang="en-US" altLang="ko-KR" dirty="0">
                <a:solidFill>
                  <a:schemeClr val="accent1"/>
                </a:solidFill>
                <a:latin typeface="+mj-lt"/>
              </a:rPr>
            </a:br>
            <a:endParaRPr lang="ko-KR" altLang="en-US" dirty="0">
              <a:latin typeface="+mj-lt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3274804" y="801339"/>
            <a:ext cx="5154847" cy="3530502"/>
            <a:chOff x="3274805" y="801339"/>
            <a:chExt cx="2593340" cy="3530502"/>
          </a:xfrm>
        </p:grpSpPr>
        <p:sp>
          <p:nvSpPr>
            <p:cNvPr id="5" name="Rectangle 4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857620" y="1214428"/>
            <a:ext cx="428628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Nonverbal language can include</a:t>
            </a:r>
            <a:r>
              <a:rPr lang="en-US" dirty="0" smtClean="0"/>
              <a:t>:</a:t>
            </a:r>
            <a:endParaRPr lang="en-US" sz="2000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Facial expressions</a:t>
            </a:r>
            <a:endParaRPr lang="en-US" sz="2000" dirty="0" smtClean="0"/>
          </a:p>
          <a:p>
            <a:pPr lvl="1"/>
            <a:r>
              <a:rPr lang="en-US" dirty="0" smtClean="0"/>
              <a:t>Eye contact</a:t>
            </a:r>
            <a:endParaRPr lang="en-US" sz="2000" dirty="0" smtClean="0"/>
          </a:p>
          <a:p>
            <a:pPr lvl="1"/>
            <a:r>
              <a:rPr lang="en-US" dirty="0" smtClean="0"/>
              <a:t>Standing or sitting posture</a:t>
            </a:r>
            <a:endParaRPr lang="en-US" sz="2000" dirty="0" smtClean="0"/>
          </a:p>
          <a:p>
            <a:pPr lvl="1"/>
            <a:r>
              <a:rPr lang="en-US" dirty="0" smtClean="0"/>
              <a:t>Tone of voice </a:t>
            </a:r>
            <a:endParaRPr lang="en-US" sz="2000" dirty="0" smtClean="0"/>
          </a:p>
          <a:p>
            <a:pPr lvl="1"/>
            <a:r>
              <a:rPr lang="en-US" dirty="0" smtClean="0"/>
              <a:t>Physical gestures</a:t>
            </a:r>
            <a:endParaRPr lang="en-US" sz="2000" dirty="0" smtClean="0"/>
          </a:p>
          <a:p>
            <a:pPr lvl="1"/>
            <a:r>
              <a:rPr lang="en-US" dirty="0" smtClean="0"/>
              <a:t>Positioning of hands</a:t>
            </a:r>
            <a:endParaRPr lang="en-US" sz="2000" dirty="0" smtClean="0"/>
          </a:p>
          <a:p>
            <a:pPr marL="228600" indent="-228600" algn="r"/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26723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ABB3D65B-7BA6-41F2-A1FB-17A69C0924B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8" name="Round Same Side Corner Rectangle 7"/>
          <p:cNvSpPr/>
          <p:nvPr/>
        </p:nvSpPr>
        <p:spPr>
          <a:xfrm rot="16200000">
            <a:off x="6044531" y="1560576"/>
            <a:ext cx="1249304" cy="49495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 dirty="0">
              <a:solidFill>
                <a:schemeClr val="bg1"/>
              </a:solidFill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4589529" y="3662344"/>
            <a:ext cx="4554408" cy="83823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Strategic HRM Plan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8831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Differences PM and HRM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00166" y="1142990"/>
          <a:ext cx="6096000" cy="3110704"/>
        </p:xfrm>
        <a:graphic>
          <a:graphicData uri="http://schemas.openxmlformats.org/drawingml/2006/table">
            <a:tbl>
              <a:tblPr/>
              <a:tblGrid>
                <a:gridCol w="2355583"/>
                <a:gridCol w="3740417"/>
              </a:tblGrid>
              <a:tr h="424625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Personnel Management Focus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0879" marR="120879" marT="120879" marB="92984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1000"/>
                        </a:spcAft>
                      </a:pPr>
                      <a:r>
                        <a:rPr lang="en-US" sz="1000" b="1" dirty="0" smtClean="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HR</a:t>
                      </a:r>
                      <a:r>
                        <a:rPr lang="en-US" sz="1000" b="1" baseline="0" dirty="0" smtClean="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 Management</a:t>
                      </a:r>
                      <a:r>
                        <a:rPr lang="en-US" sz="1000" b="1" dirty="0" smtClean="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Focus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0879" marR="120879" marT="120879" marB="92984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0E3"/>
                    </a:solidFill>
                  </a:tcPr>
                </a:tc>
              </a:tr>
              <a:tr h="424625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Administering of policies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0879" marR="120879" marT="120879" marB="92984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Helping to achieve strategic goals through people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0879" marR="120879" marT="120879" marB="92984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0E3"/>
                    </a:solidFill>
                  </a:tcPr>
                </a:tc>
              </a:tr>
              <a:tr h="635387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Stand-alone programs, such as </a:t>
                      </a:r>
                      <a:r>
                        <a:rPr lang="en-US" sz="1000" dirty="0" smtClean="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         training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0879" marR="120879" marT="120879" marB="92984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HRM training programs that are integrated with company’s mission and values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0879" marR="120879" marT="120879" marB="92984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0E3"/>
                    </a:solidFill>
                  </a:tcPr>
                </a:tc>
              </a:tr>
              <a:tr h="970128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Personnel department responsible for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65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managing people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0879" marR="120879" marT="120879" marB="92984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Line managers share joint responsibility in all areas of people hiring and management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0879" marR="120879" marT="120879" marB="92984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0E3"/>
                    </a:solidFill>
                  </a:tcPr>
                </a:tc>
              </a:tr>
              <a:tr h="635387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Creates a cost within an organization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0879" marR="120879" marT="120879" marB="92984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0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rgbClr val="465159"/>
                          </a:solidFill>
                          <a:latin typeface="Helvetica"/>
                          <a:ea typeface="Calibri"/>
                          <a:cs typeface="Times New Roman"/>
                        </a:rPr>
                        <a:t>Contributes to the profit objectives of the organization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0879" marR="120879" marT="120879" marB="92984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0E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5734"/>
            <a:ext cx="9144000" cy="884466"/>
          </a:xfrm>
        </p:spPr>
        <p:txBody>
          <a:bodyPr/>
          <a:lstStyle/>
          <a:p>
            <a:r>
              <a:rPr lang="en-US" sz="2400" i="1" dirty="0" smtClean="0"/>
              <a:t>Strategic HRM Plans - The Ulrich HR Model</a:t>
            </a:r>
            <a:r>
              <a:rPr lang="en-US" i="1" dirty="0" smtClean="0"/>
              <a:t/>
            </a:r>
            <a:br>
              <a:rPr lang="en-US" i="1" dirty="0" smtClean="0"/>
            </a:br>
            <a:endParaRPr lang="en-US" dirty="0"/>
          </a:p>
        </p:txBody>
      </p:sp>
      <p:pic>
        <p:nvPicPr>
          <p:cNvPr id="48132" name="Picture 4" descr="TRANSFORMASI PERAN HUMAN RESOURCES SEBAGAI STRATEGIC BUSINESS PARTNER |  HUMAN CAPITAL SHAR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745471"/>
            <a:ext cx="5857916" cy="4398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2600" i="1" dirty="0" smtClean="0"/>
              <a:t>How to Develop a </a:t>
            </a:r>
            <a:r>
              <a:rPr lang="en-US" sz="2600" i="1" dirty="0" smtClean="0">
                <a:solidFill>
                  <a:schemeClr val="accent1"/>
                </a:solidFill>
              </a:rPr>
              <a:t>Strategic HRM Plan</a:t>
            </a:r>
            <a:r>
              <a:rPr lang="en-US" sz="2600" i="1" dirty="0" smtClean="0"/>
              <a:t> </a:t>
            </a:r>
            <a:endParaRPr lang="ko-KR" altLang="en-US" sz="2600" dirty="0"/>
          </a:p>
        </p:txBody>
      </p:sp>
      <p:grpSp>
        <p:nvGrpSpPr>
          <p:cNvPr id="4" name="Group 12"/>
          <p:cNvGrpSpPr/>
          <p:nvPr/>
        </p:nvGrpSpPr>
        <p:grpSpPr>
          <a:xfrm>
            <a:off x="3802348" y="1356141"/>
            <a:ext cx="914400" cy="914400"/>
            <a:chOff x="3802348" y="1197114"/>
            <a:chExt cx="914400" cy="914400"/>
          </a:xfrm>
        </p:grpSpPr>
        <p:sp>
          <p:nvSpPr>
            <p:cNvPr id="3" name="Diamond 2"/>
            <p:cNvSpPr/>
            <p:nvPr/>
          </p:nvSpPr>
          <p:spPr>
            <a:xfrm>
              <a:off x="3802348" y="1197114"/>
              <a:ext cx="914400" cy="914400"/>
            </a:xfrm>
            <a:prstGeom prst="diamond">
              <a:avLst/>
            </a:prstGeom>
            <a:noFill/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66840" y="1392704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01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9" name="Group 13"/>
          <p:cNvGrpSpPr/>
          <p:nvPr/>
        </p:nvGrpSpPr>
        <p:grpSpPr>
          <a:xfrm>
            <a:off x="4427253" y="1967765"/>
            <a:ext cx="914400" cy="914400"/>
            <a:chOff x="4427253" y="1808738"/>
            <a:chExt cx="914400" cy="914400"/>
          </a:xfrm>
        </p:grpSpPr>
        <p:sp>
          <p:nvSpPr>
            <p:cNvPr id="5" name="Diamond 4"/>
            <p:cNvSpPr/>
            <p:nvPr/>
          </p:nvSpPr>
          <p:spPr>
            <a:xfrm>
              <a:off x="4427253" y="1808738"/>
              <a:ext cx="914400" cy="914400"/>
            </a:xfrm>
            <a:prstGeom prst="diamond">
              <a:avLst/>
            </a:prstGeom>
            <a:noFill/>
            <a:ln w="508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91745" y="2004328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02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3802348" y="2579389"/>
            <a:ext cx="914400" cy="914400"/>
            <a:chOff x="3802348" y="2420362"/>
            <a:chExt cx="914400" cy="914400"/>
          </a:xfrm>
        </p:grpSpPr>
        <p:sp>
          <p:nvSpPr>
            <p:cNvPr id="6" name="Diamond 5"/>
            <p:cNvSpPr/>
            <p:nvPr/>
          </p:nvSpPr>
          <p:spPr>
            <a:xfrm>
              <a:off x="3802348" y="2420362"/>
              <a:ext cx="914400" cy="914400"/>
            </a:xfrm>
            <a:prstGeom prst="diamond">
              <a:avLst/>
            </a:prstGeom>
            <a:noFill/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66840" y="261595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03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15"/>
          <p:cNvGrpSpPr/>
          <p:nvPr/>
        </p:nvGrpSpPr>
        <p:grpSpPr>
          <a:xfrm>
            <a:off x="4427253" y="3191014"/>
            <a:ext cx="914400" cy="914400"/>
            <a:chOff x="4427253" y="3031987"/>
            <a:chExt cx="914400" cy="914400"/>
          </a:xfrm>
        </p:grpSpPr>
        <p:sp>
          <p:nvSpPr>
            <p:cNvPr id="7" name="Diamond 6"/>
            <p:cNvSpPr/>
            <p:nvPr/>
          </p:nvSpPr>
          <p:spPr>
            <a:xfrm>
              <a:off x="4427253" y="3031987"/>
              <a:ext cx="914400" cy="914400"/>
            </a:xfrm>
            <a:prstGeom prst="diamond">
              <a:avLst/>
            </a:prstGeom>
            <a:noFill/>
            <a:ln w="508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91745" y="3227577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04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7"/>
          <p:cNvGrpSpPr/>
          <p:nvPr/>
        </p:nvGrpSpPr>
        <p:grpSpPr>
          <a:xfrm>
            <a:off x="675617" y="1390928"/>
            <a:ext cx="2981741" cy="673514"/>
            <a:chOff x="2113657" y="4283314"/>
            <a:chExt cx="3647460" cy="673514"/>
          </a:xfrm>
        </p:grpSpPr>
        <p:sp>
          <p:nvSpPr>
            <p:cNvPr id="19" name="TextBox 18"/>
            <p:cNvSpPr txBox="1"/>
            <p:nvPr/>
          </p:nvSpPr>
          <p:spPr>
            <a:xfrm>
              <a:off x="2113657" y="4495163"/>
              <a:ext cx="36474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 smtClean="0"/>
                <a:t>It should be reviewed and changed as aspects of the business change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sz="1200" b="1" dirty="0" smtClean="0"/>
                <a:t>Make it applicable</a:t>
              </a:r>
              <a:endParaRPr lang="en-US" sz="1200" dirty="0"/>
            </a:p>
          </p:txBody>
        </p:sp>
      </p:grpSp>
      <p:grpSp>
        <p:nvGrpSpPr>
          <p:cNvPr id="16" name="Group 24"/>
          <p:cNvGrpSpPr/>
          <p:nvPr/>
        </p:nvGrpSpPr>
        <p:grpSpPr>
          <a:xfrm>
            <a:off x="675617" y="2607499"/>
            <a:ext cx="2981741" cy="673514"/>
            <a:chOff x="2113657" y="4283314"/>
            <a:chExt cx="3647460" cy="673514"/>
          </a:xfrm>
        </p:grpSpPr>
        <p:sp>
          <p:nvSpPr>
            <p:cNvPr id="26" name="TextBox 25"/>
            <p:cNvSpPr txBox="1"/>
            <p:nvPr/>
          </p:nvSpPr>
          <p:spPr>
            <a:xfrm>
              <a:off x="2113657" y="4495163"/>
              <a:ext cx="36474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 smtClean="0"/>
                <a:t>The plan should involve everyone in the organization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/>
                <a:t>Involve people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7" name="Group 27"/>
          <p:cNvGrpSpPr/>
          <p:nvPr/>
        </p:nvGrpSpPr>
        <p:grpSpPr>
          <a:xfrm>
            <a:off x="5436096" y="2009231"/>
            <a:ext cx="2981741" cy="858180"/>
            <a:chOff x="2113657" y="4283314"/>
            <a:chExt cx="3647460" cy="858180"/>
          </a:xfrm>
        </p:grpSpPr>
        <p:sp>
          <p:nvSpPr>
            <p:cNvPr id="29" name="TextBox 28"/>
            <p:cNvSpPr txBox="1"/>
            <p:nvPr/>
          </p:nvSpPr>
          <p:spPr>
            <a:xfrm>
              <a:off x="2113657" y="4495163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The HRM strategic plan should be aligned with the mission and objectives of the organization as a whole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sz="1200" b="1" dirty="0" smtClean="0"/>
                <a:t>Be a strategic partner</a:t>
              </a:r>
              <a:endParaRPr lang="en-US" sz="1200" dirty="0"/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5429256" y="3225802"/>
            <a:ext cx="3214709" cy="1063849"/>
            <a:chOff x="2105290" y="4283314"/>
            <a:chExt cx="3932442" cy="1063849"/>
          </a:xfrm>
        </p:grpSpPr>
        <p:sp>
          <p:nvSpPr>
            <p:cNvPr id="32" name="TextBox 31"/>
            <p:cNvSpPr txBox="1"/>
            <p:nvPr/>
          </p:nvSpPr>
          <p:spPr>
            <a:xfrm>
              <a:off x="2192678" y="4700832"/>
              <a:ext cx="36474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The best organizations are those that </a:t>
              </a:r>
            </a:p>
            <a:p>
              <a:r>
                <a:rPr lang="en-US" sz="1200" dirty="0" smtClean="0"/>
                <a:t>embrace technology and find the right </a:t>
              </a:r>
            </a:p>
            <a:p>
              <a:r>
                <a:rPr lang="en-US" sz="1200" dirty="0" smtClean="0"/>
                <a:t>technology uses for their businesses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05290" y="4283314"/>
              <a:ext cx="39324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 algn="r"/>
              <a:r>
                <a:rPr lang="en-US" sz="1200" b="1" dirty="0" smtClean="0"/>
                <a:t>Understand how technology can</a:t>
              </a:r>
            </a:p>
            <a:p>
              <a:pPr lvl="1" algn="r"/>
              <a:r>
                <a:rPr lang="en-US" sz="1200" b="1" dirty="0" smtClean="0"/>
                <a:t> be used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9310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xmlns="" id="{D5ACE1A7-F1DE-4CA1-9B32-3757B9CD09EB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xmlns="" id="{1DECD640-755D-4413-B06B-91ADCDD8C847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xmlns="" id="{095E23D0-081C-4B4C-A071-DFAF12081A51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15" name="그림 개체 틀 14">
            <a:extLst>
              <a:ext uri="{FF2B5EF4-FFF2-40B4-BE49-F238E27FC236}">
                <a16:creationId xmlns:a16="http://schemas.microsoft.com/office/drawing/2014/main" xmlns="" id="{FA0FDEBF-7594-4BA3-BACD-8A9C5D5200D6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119010"/>
            <a:ext cx="8929718" cy="884466"/>
          </a:xfrm>
        </p:spPr>
        <p:txBody>
          <a:bodyPr/>
          <a:lstStyle/>
          <a:p>
            <a:pPr lvl="1" fontAlgn="t"/>
            <a:r>
              <a:rPr lang="en-US" b="1" dirty="0">
                <a:solidFill>
                  <a:schemeClr val="accent1"/>
                </a:solidFill>
              </a:rPr>
              <a:t>The following steps </a:t>
            </a:r>
            <a:r>
              <a:rPr lang="en-US" b="1" dirty="0"/>
              <a:t>should be taken into consideration before creating the strategic HRM plan: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2255600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 smtClean="0"/>
              <a:t>the HRM professionals will </a:t>
            </a:r>
            <a:r>
              <a:rPr lang="en-US" sz="1200" dirty="0" err="1" smtClean="0"/>
              <a:t>analyse</a:t>
            </a:r>
            <a:r>
              <a:rPr lang="en-US" sz="1200" dirty="0" smtClean="0"/>
              <a:t> any issues or </a:t>
            </a:r>
          </a:p>
          <a:p>
            <a:pPr lvl="0"/>
            <a:r>
              <a:rPr lang="en-US" sz="1200" dirty="0" smtClean="0"/>
              <a:t>challenges addressed in the first step.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2214560"/>
            <a:ext cx="38884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 smtClean="0"/>
              <a:t>- </a:t>
            </a:r>
            <a:r>
              <a:rPr lang="en-US" sz="1000" dirty="0" smtClean="0"/>
              <a:t>Understanding the company mission and values</a:t>
            </a:r>
          </a:p>
          <a:p>
            <a:pPr lvl="0"/>
            <a:r>
              <a:rPr lang="en-US" sz="1000" dirty="0" smtClean="0"/>
              <a:t>- Understanding of the HRM department mission and values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552" y="3745823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Prioritise</a:t>
            </a:r>
            <a:r>
              <a:rPr lang="en-US" sz="1200" dirty="0" smtClean="0"/>
              <a:t> the goals and then put action plans together</a:t>
            </a:r>
          </a:p>
          <a:p>
            <a:r>
              <a:rPr lang="en-US" sz="1200" dirty="0" smtClean="0"/>
              <a:t>to deal with these challenges.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6016" y="3745823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Met with executives and management, and priorities </a:t>
            </a:r>
          </a:p>
          <a:p>
            <a:r>
              <a:rPr lang="en-US" sz="1200" dirty="0" smtClean="0"/>
              <a:t>have been agreed upon, the plans are ready to be </a:t>
            </a:r>
          </a:p>
          <a:p>
            <a:r>
              <a:rPr lang="en-US" sz="1200" dirty="0" smtClean="0"/>
              <a:t>developed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8261" y="150784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32040" y="150784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8261" y="2981853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32040" y="2981853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535611" y="1932643"/>
            <a:ext cx="2880320" cy="324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3" name="Rectangle 32"/>
          <p:cNvSpPr/>
          <p:nvPr/>
        </p:nvSpPr>
        <p:spPr>
          <a:xfrm>
            <a:off x="5711627" y="1932643"/>
            <a:ext cx="2880320" cy="32400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4" name="Rectangle 33"/>
          <p:cNvSpPr/>
          <p:nvPr/>
        </p:nvSpPr>
        <p:spPr>
          <a:xfrm>
            <a:off x="1548032" y="3409713"/>
            <a:ext cx="2880320" cy="32400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5" name="Rectangle 34"/>
          <p:cNvSpPr/>
          <p:nvPr/>
        </p:nvSpPr>
        <p:spPr>
          <a:xfrm>
            <a:off x="5726450" y="3409713"/>
            <a:ext cx="2880320" cy="324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736929" y="1956144"/>
            <a:ext cx="2477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Conduct a Strategic Analysis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12945" y="1956143"/>
            <a:ext cx="2477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Identify Strategic HR Issues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27768" y="3445069"/>
            <a:ext cx="2477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t"/>
            <a:r>
              <a:rPr lang="en-US" sz="1200" dirty="0" smtClean="0"/>
              <a:t>Develop the HR Plan</a:t>
            </a:r>
            <a:endParaRPr lang="en-US" sz="1200" dirty="0"/>
          </a:p>
        </p:txBody>
      </p:sp>
      <p:sp>
        <p:nvSpPr>
          <p:cNvPr id="39" name="TextBox 38"/>
          <p:cNvSpPr txBox="1"/>
          <p:nvPr/>
        </p:nvSpPr>
        <p:spPr>
          <a:xfrm>
            <a:off x="1749350" y="3445069"/>
            <a:ext cx="2477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Prioritise</a:t>
            </a:r>
            <a:r>
              <a:rPr lang="en-US" sz="1200" dirty="0" smtClean="0"/>
              <a:t> Issues and Actions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100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ABB3D65B-7BA6-41F2-A1FB-17A69C0924B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8" name="Round Same Side Corner Rectangle 7"/>
          <p:cNvSpPr/>
          <p:nvPr/>
        </p:nvSpPr>
        <p:spPr>
          <a:xfrm rot="16200000">
            <a:off x="6044531" y="1560576"/>
            <a:ext cx="1249304" cy="49495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 dirty="0">
              <a:solidFill>
                <a:schemeClr val="bg1"/>
              </a:solidFill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4589529" y="3662344"/>
            <a:ext cx="4554408" cy="83823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Any Questions?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8831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955479"/>
            <a:ext cx="9144000" cy="151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828381" y="3297304"/>
            <a:ext cx="5472608" cy="54207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altLang="ko-KR" dirty="0">
                <a:solidFill>
                  <a:schemeClr val="bg1"/>
                </a:solidFill>
                <a:latin typeface="+mj-lt"/>
              </a:rPr>
              <a:t>Thank you</a:t>
            </a:r>
            <a:endParaRPr lang="ko-KR" altLang="en-US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595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dirty="0" smtClean="0">
                <a:solidFill>
                  <a:schemeClr val="accent1"/>
                </a:solidFill>
              </a:rPr>
              <a:t>Learning</a:t>
            </a:r>
            <a:r>
              <a:rPr lang="en-US" altLang="ko-KR" dirty="0" smtClean="0">
                <a:solidFill>
                  <a:srgbClr val="22AAE4"/>
                </a:solidFill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Outcome</a:t>
            </a:r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802348" y="1356141"/>
            <a:ext cx="914400" cy="914400"/>
            <a:chOff x="3802348" y="1197114"/>
            <a:chExt cx="914400" cy="914400"/>
          </a:xfrm>
        </p:grpSpPr>
        <p:sp>
          <p:nvSpPr>
            <p:cNvPr id="3" name="Diamond 2"/>
            <p:cNvSpPr/>
            <p:nvPr/>
          </p:nvSpPr>
          <p:spPr>
            <a:xfrm>
              <a:off x="3802348" y="1197114"/>
              <a:ext cx="914400" cy="914400"/>
            </a:xfrm>
            <a:prstGeom prst="diamond">
              <a:avLst/>
            </a:prstGeom>
            <a:noFill/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66840" y="1392704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01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427253" y="1967765"/>
            <a:ext cx="914400" cy="914400"/>
            <a:chOff x="4427253" y="1808738"/>
            <a:chExt cx="914400" cy="914400"/>
          </a:xfrm>
        </p:grpSpPr>
        <p:sp>
          <p:nvSpPr>
            <p:cNvPr id="5" name="Diamond 4"/>
            <p:cNvSpPr/>
            <p:nvPr/>
          </p:nvSpPr>
          <p:spPr>
            <a:xfrm>
              <a:off x="4427253" y="1808738"/>
              <a:ext cx="914400" cy="914400"/>
            </a:xfrm>
            <a:prstGeom prst="diamond">
              <a:avLst/>
            </a:prstGeom>
            <a:noFill/>
            <a:ln w="508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91745" y="2004328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02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802348" y="2579389"/>
            <a:ext cx="914400" cy="914400"/>
            <a:chOff x="3802348" y="2420362"/>
            <a:chExt cx="914400" cy="914400"/>
          </a:xfrm>
        </p:grpSpPr>
        <p:sp>
          <p:nvSpPr>
            <p:cNvPr id="6" name="Diamond 5"/>
            <p:cNvSpPr/>
            <p:nvPr/>
          </p:nvSpPr>
          <p:spPr>
            <a:xfrm>
              <a:off x="3802348" y="2420362"/>
              <a:ext cx="914400" cy="914400"/>
            </a:xfrm>
            <a:prstGeom prst="diamond">
              <a:avLst/>
            </a:prstGeom>
            <a:noFill/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66840" y="261595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03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75617" y="1602777"/>
            <a:ext cx="2981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Understand the key skills needed in HRM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472" y="2819348"/>
            <a:ext cx="3085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Understand and able to explain the steps </a:t>
            </a:r>
          </a:p>
          <a:p>
            <a:pPr algn="r"/>
            <a:r>
              <a:rPr lang="en-US" sz="1200" dirty="0" smtClean="0"/>
              <a:t>needed in formalizing strategic HRM plan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29256" y="2143122"/>
            <a:ext cx="30718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Discuss the role of communication in HRM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10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accent1"/>
                </a:solidFill>
              </a:rPr>
              <a:t>Key Skills</a:t>
            </a:r>
            <a:r>
              <a:rPr lang="en-US" altLang="ko-KR" dirty="0" smtClean="0">
                <a:solidFill>
                  <a:srgbClr val="0DD2D9"/>
                </a:solidFill>
              </a:rPr>
              <a:t> </a:t>
            </a:r>
            <a:endParaRPr lang="ko-KR" alt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="" xmlns:p14="http://schemas.microsoft.com/office/powerpoint/2010/main" val="771871704"/>
              </p:ext>
            </p:extLst>
          </p:nvPr>
        </p:nvGraphicFramePr>
        <p:xfrm>
          <a:off x="-155776" y="1203597"/>
          <a:ext cx="8496944" cy="3227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10"/>
          <p:cNvGrpSpPr/>
          <p:nvPr/>
        </p:nvGrpSpPr>
        <p:grpSpPr>
          <a:xfrm>
            <a:off x="1284385" y="2316420"/>
            <a:ext cx="1512167" cy="1115975"/>
            <a:chOff x="2551705" y="4283314"/>
            <a:chExt cx="2357003" cy="1115975"/>
          </a:xfrm>
        </p:grpSpPr>
        <p:sp>
          <p:nvSpPr>
            <p:cNvPr id="12" name="TextBox 11"/>
            <p:cNvSpPr txBox="1"/>
            <p:nvPr/>
          </p:nvSpPr>
          <p:spPr>
            <a:xfrm>
              <a:off x="2551707" y="4752958"/>
              <a:ext cx="23570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being able to         organize and multi  task is necessary</a:t>
              </a:r>
              <a:r>
                <a:rPr lang="en-US" altLang="ko-KR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Organizational </a:t>
              </a:r>
            </a:p>
            <a:p>
              <a:r>
                <a:rPr lang="en-US" sz="1200" b="1" dirty="0" smtClean="0"/>
                <a:t>skills</a:t>
              </a:r>
              <a:r>
                <a:rPr lang="en-US" sz="1200" dirty="0" smtClean="0"/>
                <a:t> 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3355694" y="1859621"/>
            <a:ext cx="1512167" cy="1652965"/>
            <a:chOff x="2551705" y="4283314"/>
            <a:chExt cx="2357003" cy="1652965"/>
          </a:xfrm>
        </p:grpSpPr>
        <p:sp>
          <p:nvSpPr>
            <p:cNvPr id="15" name="TextBox 14"/>
            <p:cNvSpPr txBox="1"/>
            <p:nvPr/>
          </p:nvSpPr>
          <p:spPr>
            <a:xfrm>
              <a:off x="2551707" y="4735950"/>
              <a:ext cx="23570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The ability to         present good and  bad news, work    with a variety of     personalities, and  coach employees</a:t>
              </a:r>
              <a:r>
                <a:rPr lang="en-US" altLang="ko-KR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Communication</a:t>
              </a:r>
            </a:p>
            <a:p>
              <a:r>
                <a:rPr lang="en-US" sz="1200" b="1" dirty="0" smtClean="0"/>
                <a:t> skills 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5394835" y="2481490"/>
            <a:ext cx="1512167" cy="1048602"/>
            <a:chOff x="2551705" y="4283314"/>
            <a:chExt cx="2357003" cy="1048602"/>
          </a:xfrm>
        </p:grpSpPr>
        <p:sp>
          <p:nvSpPr>
            <p:cNvPr id="18" name="TextBox 17"/>
            <p:cNvSpPr txBox="1"/>
            <p:nvPr/>
          </p:nvSpPr>
          <p:spPr>
            <a:xfrm>
              <a:off x="2551707" y="4685585"/>
              <a:ext cx="23570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Critical and            creative thinking,</a:t>
              </a:r>
            </a:p>
            <a:p>
              <a:r>
                <a:rPr lang="en-US" sz="1200" dirty="0" smtClean="0"/>
                <a:t>as well as writing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51705" y="4283314"/>
              <a:ext cx="2336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Critical thinking</a:t>
              </a:r>
            </a:p>
            <a:p>
              <a:r>
                <a:rPr lang="en-US" sz="1200" b="1" dirty="0" smtClean="0"/>
                <a:t> skills</a:t>
              </a:r>
              <a:r>
                <a:rPr lang="en-US" sz="1200" dirty="0" smtClean="0"/>
                <a:t> 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" name="Group 19"/>
          <p:cNvGrpSpPr/>
          <p:nvPr/>
        </p:nvGrpSpPr>
        <p:grpSpPr>
          <a:xfrm>
            <a:off x="7429520" y="2643188"/>
            <a:ext cx="1512167" cy="1877555"/>
            <a:chOff x="2551705" y="4283314"/>
            <a:chExt cx="2357003" cy="1877555"/>
          </a:xfrm>
        </p:grpSpPr>
        <p:sp>
          <p:nvSpPr>
            <p:cNvPr id="21" name="TextBox 20"/>
            <p:cNvSpPr txBox="1"/>
            <p:nvPr/>
          </p:nvSpPr>
          <p:spPr>
            <a:xfrm>
              <a:off x="2551707" y="4591209"/>
              <a:ext cx="235700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computer skills, </a:t>
              </a:r>
            </a:p>
            <a:p>
              <a:r>
                <a:rPr lang="en-US" sz="1200" dirty="0" smtClean="0"/>
                <a:t>knowledge of</a:t>
              </a:r>
            </a:p>
            <a:p>
              <a:r>
                <a:rPr lang="en-US" sz="1200" dirty="0" smtClean="0"/>
                <a:t> employment law, </a:t>
              </a:r>
            </a:p>
            <a:p>
              <a:r>
                <a:rPr lang="en-US" sz="1200" dirty="0" smtClean="0"/>
                <a:t>writing and developing strategic plans and general </a:t>
              </a:r>
            </a:p>
            <a:p>
              <a:r>
                <a:rPr lang="en-US" sz="1200" dirty="0" smtClean="0"/>
                <a:t>creative-thinking </a:t>
              </a:r>
            </a:p>
            <a:p>
              <a:r>
                <a:rPr lang="en-US" sz="1200" dirty="0" smtClean="0"/>
                <a:t>skills</a:t>
              </a:r>
              <a:r>
                <a:rPr lang="en-US" altLang="ko-KR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Specific job skills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Rectangle 30">
            <a:extLst>
              <a:ext uri="{FF2B5EF4-FFF2-40B4-BE49-F238E27FC236}">
                <a16:creationId xmlns="" xmlns:a16="http://schemas.microsoft.com/office/drawing/2014/main" id="{5F0DF7F9-0699-446B-80A1-E7F4D05B5D02}"/>
              </a:ext>
            </a:extLst>
          </p:cNvPr>
          <p:cNvSpPr/>
          <p:nvPr/>
        </p:nvSpPr>
        <p:spPr>
          <a:xfrm>
            <a:off x="1858082" y="3536225"/>
            <a:ext cx="364773" cy="363759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5" name="Oval 7">
            <a:extLst>
              <a:ext uri="{FF2B5EF4-FFF2-40B4-BE49-F238E27FC236}">
                <a16:creationId xmlns="" xmlns:a16="http://schemas.microsoft.com/office/drawing/2014/main" id="{53C7C607-702F-4B58-A608-BE791948C929}"/>
              </a:ext>
            </a:extLst>
          </p:cNvPr>
          <p:cNvSpPr/>
          <p:nvPr/>
        </p:nvSpPr>
        <p:spPr>
          <a:xfrm>
            <a:off x="3929058" y="3571882"/>
            <a:ext cx="432580" cy="4326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0" name="Rounded Rectangle 51">
            <a:extLst>
              <a:ext uri="{FF2B5EF4-FFF2-40B4-BE49-F238E27FC236}">
                <a16:creationId xmlns="" xmlns:a16="http://schemas.microsoft.com/office/drawing/2014/main" id="{45D6D9B9-C236-4135-B215-58CEDFB0F3D4}"/>
              </a:ext>
            </a:extLst>
          </p:cNvPr>
          <p:cNvSpPr/>
          <p:nvPr/>
        </p:nvSpPr>
        <p:spPr>
          <a:xfrm rot="16200000" flipH="1">
            <a:off x="5852486" y="1719895"/>
            <a:ext cx="439424" cy="428627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7" name="Isosceles Triangle 57">
            <a:extLst>
              <a:ext uri="{FF2B5EF4-FFF2-40B4-BE49-F238E27FC236}">
                <a16:creationId xmlns="" xmlns:a16="http://schemas.microsoft.com/office/drawing/2014/main" id="{73492198-1B49-425B-BD6C-EAD2B00A37F6}"/>
              </a:ext>
            </a:extLst>
          </p:cNvPr>
          <p:cNvSpPr/>
          <p:nvPr/>
        </p:nvSpPr>
        <p:spPr>
          <a:xfrm>
            <a:off x="8001024" y="1857370"/>
            <a:ext cx="213843" cy="483435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69559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ABB3D65B-7BA6-41F2-A1FB-17A69C0924B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8" name="Round Same Side Corner Rectangle 7"/>
          <p:cNvSpPr/>
          <p:nvPr/>
        </p:nvSpPr>
        <p:spPr>
          <a:xfrm rot="16200000">
            <a:off x="6044531" y="1560576"/>
            <a:ext cx="1249304" cy="49495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 dirty="0">
              <a:solidFill>
                <a:schemeClr val="bg1"/>
              </a:solidFill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4589529" y="3662344"/>
            <a:ext cx="4554408" cy="83823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Role of Communication 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8831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="" xmlns:a16="http://schemas.microsoft.com/office/drawing/2014/main" id="{C688C8CE-BF36-49D8-95CC-6470575940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71457"/>
            <a:ext cx="9144000" cy="5143499"/>
          </a:xfrm>
        </p:spPr>
      </p:sp>
      <p:sp>
        <p:nvSpPr>
          <p:cNvPr id="13" name="Rectangle 12"/>
          <p:cNvSpPr/>
          <p:nvPr/>
        </p:nvSpPr>
        <p:spPr>
          <a:xfrm>
            <a:off x="0" y="1439509"/>
            <a:ext cx="9144000" cy="2264482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1611796"/>
            <a:ext cx="9144000" cy="1919908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42910" y="1857370"/>
            <a:ext cx="77867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Our communication styles can determine how well we communicate with others, how well we      are understood, and even how well we get along with others</a:t>
            </a:r>
          </a:p>
          <a:p>
            <a:pPr algn="ctr"/>
            <a:endParaRPr lang="en-US" altLang="ko-K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We can change our style depending on the situation. The more we can understand our dominant communication style and pinpoint the styles of others, the better we can communicate.</a:t>
            </a:r>
            <a:endParaRPr lang="en-US" altLang="ko-K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37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85720" y="670961"/>
            <a:ext cx="2571768" cy="201775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altLang="ko-KR" sz="2400" dirty="0" smtClean="0">
                <a:latin typeface="+mj-lt"/>
              </a:rPr>
              <a:t>Communication</a:t>
            </a:r>
            <a:r>
              <a:rPr lang="en-US" altLang="ko-KR" dirty="0" smtClean="0">
                <a:solidFill>
                  <a:srgbClr val="E54632"/>
                </a:solidFill>
                <a:latin typeface="+mj-lt"/>
              </a:rPr>
              <a:t> </a:t>
            </a:r>
            <a:r>
              <a:rPr lang="en-US" altLang="ko-KR" dirty="0">
                <a:solidFill>
                  <a:srgbClr val="E54632"/>
                </a:solidFill>
                <a:latin typeface="+mj-lt"/>
              </a:rPr>
              <a:t/>
            </a:r>
            <a:br>
              <a:rPr lang="en-US" altLang="ko-KR" dirty="0">
                <a:solidFill>
                  <a:srgbClr val="E54632"/>
                </a:solidFill>
                <a:latin typeface="+mj-lt"/>
              </a:rPr>
            </a:br>
            <a:r>
              <a:rPr lang="en-US" altLang="ko-KR" dirty="0" smtClean="0">
                <a:solidFill>
                  <a:schemeClr val="accent1"/>
                </a:solidFill>
                <a:latin typeface="+mj-lt"/>
              </a:rPr>
              <a:t>Style </a:t>
            </a:r>
            <a:r>
              <a:rPr lang="en-US" altLang="ko-KR" dirty="0">
                <a:solidFill>
                  <a:schemeClr val="accent1"/>
                </a:solidFill>
                <a:latin typeface="+mj-lt"/>
              </a:rPr>
              <a:t/>
            </a:r>
            <a:br>
              <a:rPr lang="en-US" altLang="ko-KR" dirty="0">
                <a:solidFill>
                  <a:schemeClr val="accent1"/>
                </a:solidFill>
                <a:latin typeface="+mj-lt"/>
              </a:rPr>
            </a:br>
            <a:endParaRPr lang="ko-KR" altLang="en-US" dirty="0">
              <a:latin typeface="+mj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274804" y="801339"/>
            <a:ext cx="5154847" cy="3530502"/>
            <a:chOff x="3274805" y="801339"/>
            <a:chExt cx="2593340" cy="3530502"/>
          </a:xfrm>
        </p:grpSpPr>
        <p:sp>
          <p:nvSpPr>
            <p:cNvPr id="5" name="Rectangle 4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643306" y="1132551"/>
            <a:ext cx="4321992" cy="2336269"/>
            <a:chOff x="1728372" y="1338988"/>
            <a:chExt cx="6715545" cy="3347278"/>
          </a:xfrm>
        </p:grpSpPr>
        <p:sp>
          <p:nvSpPr>
            <p:cNvPr id="13" name="TextBox 12"/>
            <p:cNvSpPr txBox="1"/>
            <p:nvPr/>
          </p:nvSpPr>
          <p:spPr>
            <a:xfrm>
              <a:off x="2283377" y="2172764"/>
              <a:ext cx="6160540" cy="2513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/>
              <a:r>
                <a:rPr lang="en-US" sz="1200" dirty="0" smtClean="0"/>
                <a:t>People with an expresser communication style tend to</a:t>
              </a:r>
            </a:p>
            <a:p>
              <a:pPr marL="228600" indent="-228600" algn="r"/>
              <a:r>
                <a:rPr lang="en-US" sz="1200" dirty="0" smtClean="0"/>
                <a:t> get excited. They like challenges and rely heavily on </a:t>
              </a:r>
            </a:p>
            <a:p>
              <a:pPr marL="228600" indent="-228600" algn="r"/>
              <a:r>
                <a:rPr lang="en-US" sz="1200" dirty="0" smtClean="0"/>
                <a:t>hunches and feelings. Depending on the type of</a:t>
              </a:r>
            </a:p>
            <a:p>
              <a:pPr marL="228600" indent="-228600" algn="r"/>
              <a:r>
                <a:rPr lang="en-US" sz="1200" dirty="0" smtClean="0"/>
                <a:t> business, this can be a downfall as sometimes hard </a:t>
              </a:r>
            </a:p>
            <a:p>
              <a:pPr marL="228600" indent="-228600" algn="r"/>
              <a:r>
                <a:rPr lang="en-US" sz="1200" dirty="0" smtClean="0"/>
                <a:t>Data should be used for decision-making purposes. </a:t>
              </a:r>
            </a:p>
            <a:p>
              <a:pPr marL="228600" indent="-228600" algn="r"/>
              <a:r>
                <a:rPr lang="en-US" sz="1200" dirty="0" smtClean="0"/>
                <a:t>These people are easily recognized because they don’t like too many facts or boring explanations and tend</a:t>
              </a:r>
            </a:p>
            <a:p>
              <a:pPr marL="228600" indent="-228600" algn="r"/>
              <a:r>
                <a:rPr lang="en-US" sz="1200" dirty="0" smtClean="0"/>
                <a:t> to be antsy if they feel their time is being wasted with </a:t>
              </a:r>
            </a:p>
            <a:p>
              <a:pPr marL="228600" indent="-228600" algn="r"/>
              <a:r>
                <a:rPr lang="en-US" sz="1200" dirty="0" smtClean="0"/>
                <a:t>too many facts</a:t>
              </a:r>
              <a:endParaRPr lang="en-US" sz="12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28372" y="1338988"/>
              <a:ext cx="6660055" cy="529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b="1" dirty="0" smtClean="0"/>
                <a:t>1. Expresser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6723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85720" y="670961"/>
            <a:ext cx="2571768" cy="201775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altLang="ko-KR" sz="2400" dirty="0" smtClean="0">
                <a:latin typeface="+mj-lt"/>
              </a:rPr>
              <a:t>Communication</a:t>
            </a:r>
            <a:r>
              <a:rPr lang="en-US" altLang="ko-KR" dirty="0" smtClean="0">
                <a:solidFill>
                  <a:srgbClr val="E54632"/>
                </a:solidFill>
                <a:latin typeface="+mj-lt"/>
              </a:rPr>
              <a:t> </a:t>
            </a:r>
            <a:r>
              <a:rPr lang="en-US" altLang="ko-KR" dirty="0">
                <a:solidFill>
                  <a:srgbClr val="E54632"/>
                </a:solidFill>
                <a:latin typeface="+mj-lt"/>
              </a:rPr>
              <a:t/>
            </a:r>
            <a:br>
              <a:rPr lang="en-US" altLang="ko-KR" dirty="0">
                <a:solidFill>
                  <a:srgbClr val="E54632"/>
                </a:solidFill>
                <a:latin typeface="+mj-lt"/>
              </a:rPr>
            </a:br>
            <a:r>
              <a:rPr lang="en-US" altLang="ko-KR" dirty="0" smtClean="0">
                <a:solidFill>
                  <a:schemeClr val="accent1"/>
                </a:solidFill>
                <a:latin typeface="+mj-lt"/>
              </a:rPr>
              <a:t>Style </a:t>
            </a:r>
            <a:r>
              <a:rPr lang="en-US" altLang="ko-KR" dirty="0">
                <a:solidFill>
                  <a:schemeClr val="accent1"/>
                </a:solidFill>
                <a:latin typeface="+mj-lt"/>
              </a:rPr>
              <a:t/>
            </a:r>
            <a:br>
              <a:rPr lang="en-US" altLang="ko-KR" dirty="0">
                <a:solidFill>
                  <a:schemeClr val="accent1"/>
                </a:solidFill>
                <a:latin typeface="+mj-lt"/>
              </a:rPr>
            </a:br>
            <a:endParaRPr lang="ko-KR" altLang="en-US" dirty="0">
              <a:latin typeface="+mj-lt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3274804" y="801339"/>
            <a:ext cx="5154847" cy="3530502"/>
            <a:chOff x="3274805" y="801339"/>
            <a:chExt cx="2593340" cy="3530502"/>
          </a:xfrm>
        </p:grpSpPr>
        <p:sp>
          <p:nvSpPr>
            <p:cNvPr id="5" name="Rectangle 4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3643306" y="1132551"/>
            <a:ext cx="4321992" cy="1966938"/>
            <a:chOff x="1728372" y="1338988"/>
            <a:chExt cx="6715545" cy="2818121"/>
          </a:xfrm>
        </p:grpSpPr>
        <p:sp>
          <p:nvSpPr>
            <p:cNvPr id="13" name="TextBox 12"/>
            <p:cNvSpPr txBox="1"/>
            <p:nvPr/>
          </p:nvSpPr>
          <p:spPr>
            <a:xfrm>
              <a:off x="2283377" y="2172764"/>
              <a:ext cx="6160540" cy="1984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People with a driver style like to have their own way and tend to be decisive. They have strong viewpoints, which they are not afraid to share with others. They like to</a:t>
              </a:r>
            </a:p>
            <a:p>
              <a:r>
                <a:rPr lang="en-US" sz="1200" dirty="0" smtClean="0"/>
                <a:t> take charge in their jobs but also in the way they</a:t>
              </a:r>
            </a:p>
            <a:p>
              <a:r>
                <a:rPr lang="en-US" sz="1200" dirty="0" smtClean="0"/>
                <a:t> communicate. Drivers usually get right to the point and not waste time with small talk.</a:t>
              </a:r>
            </a:p>
            <a:p>
              <a:pPr marL="228600" indent="-228600" algn="r"/>
              <a:endParaRPr lang="en-US" sz="12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28372" y="1338988"/>
              <a:ext cx="6660055" cy="970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b="1" dirty="0" smtClean="0"/>
                <a:t>2. Driver</a:t>
              </a:r>
              <a:endParaRPr lang="en-US" dirty="0" smtClean="0"/>
            </a:p>
            <a:p>
              <a:pPr lvl="1"/>
              <a:endParaRPr lang="en-US" sz="20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6723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85720" y="670961"/>
            <a:ext cx="2571768" cy="201775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altLang="ko-KR" sz="2400" dirty="0" smtClean="0">
                <a:latin typeface="+mj-lt"/>
              </a:rPr>
              <a:t>Communication</a:t>
            </a:r>
            <a:r>
              <a:rPr lang="en-US" altLang="ko-KR" dirty="0" smtClean="0">
                <a:solidFill>
                  <a:srgbClr val="E54632"/>
                </a:solidFill>
                <a:latin typeface="+mj-lt"/>
              </a:rPr>
              <a:t> </a:t>
            </a:r>
            <a:r>
              <a:rPr lang="en-US" altLang="ko-KR" dirty="0">
                <a:solidFill>
                  <a:srgbClr val="E54632"/>
                </a:solidFill>
                <a:latin typeface="+mj-lt"/>
              </a:rPr>
              <a:t/>
            </a:r>
            <a:br>
              <a:rPr lang="en-US" altLang="ko-KR" dirty="0">
                <a:solidFill>
                  <a:srgbClr val="E54632"/>
                </a:solidFill>
                <a:latin typeface="+mj-lt"/>
              </a:rPr>
            </a:br>
            <a:r>
              <a:rPr lang="en-US" altLang="ko-KR" dirty="0" smtClean="0">
                <a:solidFill>
                  <a:schemeClr val="accent1"/>
                </a:solidFill>
                <a:latin typeface="+mj-lt"/>
              </a:rPr>
              <a:t>Style </a:t>
            </a:r>
            <a:r>
              <a:rPr lang="en-US" altLang="ko-KR" dirty="0">
                <a:solidFill>
                  <a:schemeClr val="accent1"/>
                </a:solidFill>
                <a:latin typeface="+mj-lt"/>
              </a:rPr>
              <a:t/>
            </a:r>
            <a:br>
              <a:rPr lang="en-US" altLang="ko-KR" dirty="0">
                <a:solidFill>
                  <a:schemeClr val="accent1"/>
                </a:solidFill>
                <a:latin typeface="+mj-lt"/>
              </a:rPr>
            </a:br>
            <a:endParaRPr lang="ko-KR" altLang="en-US" dirty="0">
              <a:latin typeface="+mj-lt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3274804" y="801339"/>
            <a:ext cx="5154847" cy="3530502"/>
            <a:chOff x="3274805" y="801339"/>
            <a:chExt cx="2593340" cy="3530502"/>
          </a:xfrm>
        </p:grpSpPr>
        <p:sp>
          <p:nvSpPr>
            <p:cNvPr id="5" name="Rectangle 4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3643306" y="1132551"/>
            <a:ext cx="4321992" cy="1966938"/>
            <a:chOff x="1728372" y="1338988"/>
            <a:chExt cx="6715545" cy="2818121"/>
          </a:xfrm>
        </p:grpSpPr>
        <p:sp>
          <p:nvSpPr>
            <p:cNvPr id="13" name="TextBox 12"/>
            <p:cNvSpPr txBox="1"/>
            <p:nvPr/>
          </p:nvSpPr>
          <p:spPr>
            <a:xfrm>
              <a:off x="2283377" y="2172764"/>
              <a:ext cx="6160540" cy="1984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200" dirty="0" smtClean="0"/>
                <a:t>People with a relater style like positive attention and</a:t>
              </a:r>
            </a:p>
            <a:p>
              <a:pPr lvl="0"/>
              <a:r>
                <a:rPr lang="en-US" sz="1200" dirty="0" smtClean="0"/>
                <a:t> want to be regarded warmly. They want others to care about them and treat them well. Because relaters value friendships, a good way to communicate well with them is to create a communication environment where they </a:t>
              </a:r>
            </a:p>
            <a:p>
              <a:pPr lvl="0"/>
              <a:r>
                <a:rPr lang="en-US" sz="1200" dirty="0" smtClean="0"/>
                <a:t>can feel close to others</a:t>
              </a:r>
            </a:p>
            <a:p>
              <a:pPr marL="228600" indent="-228600" algn="r"/>
              <a:endParaRPr lang="en-US" sz="12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28372" y="1338988"/>
              <a:ext cx="6660055" cy="1366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b="1" dirty="0" smtClean="0"/>
                <a:t>3. Relater</a:t>
              </a:r>
              <a:endParaRPr lang="en-US" dirty="0" smtClean="0"/>
            </a:p>
            <a:p>
              <a:pPr lvl="1"/>
              <a:endParaRPr lang="en-US" dirty="0" smtClean="0"/>
            </a:p>
            <a:p>
              <a:pPr lvl="1"/>
              <a:endParaRPr lang="en-US" sz="20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6723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85720" y="670961"/>
            <a:ext cx="2571768" cy="201775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altLang="ko-KR" sz="2400" dirty="0" smtClean="0">
                <a:latin typeface="+mj-lt"/>
              </a:rPr>
              <a:t>Communication</a:t>
            </a:r>
            <a:r>
              <a:rPr lang="en-US" altLang="ko-KR" dirty="0" smtClean="0">
                <a:solidFill>
                  <a:srgbClr val="E54632"/>
                </a:solidFill>
                <a:latin typeface="+mj-lt"/>
              </a:rPr>
              <a:t> </a:t>
            </a:r>
            <a:r>
              <a:rPr lang="en-US" altLang="ko-KR" dirty="0">
                <a:solidFill>
                  <a:srgbClr val="E54632"/>
                </a:solidFill>
                <a:latin typeface="+mj-lt"/>
              </a:rPr>
              <a:t/>
            </a:r>
            <a:br>
              <a:rPr lang="en-US" altLang="ko-KR" dirty="0">
                <a:solidFill>
                  <a:srgbClr val="E54632"/>
                </a:solidFill>
                <a:latin typeface="+mj-lt"/>
              </a:rPr>
            </a:br>
            <a:r>
              <a:rPr lang="en-US" altLang="ko-KR" dirty="0" smtClean="0">
                <a:solidFill>
                  <a:schemeClr val="accent1"/>
                </a:solidFill>
                <a:latin typeface="+mj-lt"/>
              </a:rPr>
              <a:t>Style </a:t>
            </a:r>
            <a:r>
              <a:rPr lang="en-US" altLang="ko-KR" dirty="0">
                <a:solidFill>
                  <a:schemeClr val="accent1"/>
                </a:solidFill>
                <a:latin typeface="+mj-lt"/>
              </a:rPr>
              <a:t/>
            </a:r>
            <a:br>
              <a:rPr lang="en-US" altLang="ko-KR" dirty="0">
                <a:solidFill>
                  <a:schemeClr val="accent1"/>
                </a:solidFill>
                <a:latin typeface="+mj-lt"/>
              </a:rPr>
            </a:br>
            <a:endParaRPr lang="ko-KR" altLang="en-US" dirty="0">
              <a:latin typeface="+mj-lt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3274804" y="801339"/>
            <a:ext cx="5154847" cy="3530502"/>
            <a:chOff x="3274805" y="801339"/>
            <a:chExt cx="2593340" cy="3530502"/>
          </a:xfrm>
        </p:grpSpPr>
        <p:sp>
          <p:nvSpPr>
            <p:cNvPr id="5" name="Rectangle 4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3643306" y="1132551"/>
            <a:ext cx="4321992" cy="1782272"/>
            <a:chOff x="1728372" y="1338988"/>
            <a:chExt cx="6715545" cy="2553542"/>
          </a:xfrm>
        </p:grpSpPr>
        <p:sp>
          <p:nvSpPr>
            <p:cNvPr id="13" name="TextBox 12"/>
            <p:cNvSpPr txBox="1"/>
            <p:nvPr/>
          </p:nvSpPr>
          <p:spPr>
            <a:xfrm>
              <a:off x="2283377" y="2172764"/>
              <a:ext cx="6160540" cy="1719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People with an analytical communication style will ask a lot of questions and behave methodically. They don’t</a:t>
              </a:r>
            </a:p>
            <a:p>
              <a:r>
                <a:rPr lang="en-US" sz="1200" dirty="0" smtClean="0"/>
                <a:t> like to be pressured to make a decision and prefer to</a:t>
              </a:r>
            </a:p>
            <a:p>
              <a:r>
                <a:rPr lang="en-US" sz="1200" dirty="0" smtClean="0"/>
                <a:t>be structured. They are easily recognized by the high</a:t>
              </a:r>
            </a:p>
            <a:p>
              <a:r>
                <a:rPr lang="en-US" sz="1200" dirty="0" smtClean="0"/>
                <a:t>number of questions they ask.</a:t>
              </a:r>
            </a:p>
            <a:p>
              <a:pPr marL="228600" indent="-228600" algn="r"/>
              <a:endParaRPr lang="en-US" sz="12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28372" y="1338988"/>
              <a:ext cx="6660055" cy="1763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US" b="1" dirty="0" smtClean="0"/>
                <a:t>4. Analytical </a:t>
              </a:r>
              <a:endParaRPr lang="en-US" dirty="0" smtClean="0"/>
            </a:p>
            <a:p>
              <a:pPr lvl="1"/>
              <a:endParaRPr lang="en-US" dirty="0" smtClean="0"/>
            </a:p>
            <a:p>
              <a:pPr lvl="1"/>
              <a:endParaRPr lang="en-US" dirty="0" smtClean="0"/>
            </a:p>
            <a:p>
              <a:pPr lvl="1"/>
              <a:endParaRPr lang="en-US" sz="20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6723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2906"/>
      </a:accent1>
      <a:accent2>
        <a:srgbClr val="FD2906"/>
      </a:accent2>
      <a:accent3>
        <a:srgbClr val="FD2906"/>
      </a:accent3>
      <a:accent4>
        <a:srgbClr val="FD2906"/>
      </a:accent4>
      <a:accent5>
        <a:srgbClr val="FD2906"/>
      </a:accent5>
      <a:accent6>
        <a:srgbClr val="FD2906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2906"/>
      </a:accent1>
      <a:accent2>
        <a:srgbClr val="FD2906"/>
      </a:accent2>
      <a:accent3>
        <a:srgbClr val="FD2906"/>
      </a:accent3>
      <a:accent4>
        <a:srgbClr val="FD2906"/>
      </a:accent4>
      <a:accent5>
        <a:srgbClr val="FD2906"/>
      </a:accent5>
      <a:accent6>
        <a:srgbClr val="FD2906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5463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2906"/>
      </a:accent1>
      <a:accent2>
        <a:srgbClr val="FD2906"/>
      </a:accent2>
      <a:accent3>
        <a:srgbClr val="FD2906"/>
      </a:accent3>
      <a:accent4>
        <a:srgbClr val="FD2906"/>
      </a:accent4>
      <a:accent5>
        <a:srgbClr val="FD2906"/>
      </a:accent5>
      <a:accent6>
        <a:srgbClr val="FD2906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</TotalTime>
  <Words>513</Words>
  <Application>Microsoft Office PowerPoint</Application>
  <PresentationFormat>On-screen Show (16:9)</PresentationFormat>
  <Paragraphs>141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Cover and End Slide Master</vt:lpstr>
      <vt:lpstr>Contents Slide Master</vt:lpstr>
      <vt:lpstr>Section Break Slide Master</vt:lpstr>
      <vt:lpstr>Slide 1</vt:lpstr>
      <vt:lpstr>Learning Outcome</vt:lpstr>
      <vt:lpstr>Key Skills 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Key Differences PM and HRM</vt:lpstr>
      <vt:lpstr>Strategic HRM Plans - The Ulrich HR Model </vt:lpstr>
      <vt:lpstr>How to Develop a Strategic HRM Plan </vt:lpstr>
      <vt:lpstr>The following steps should be taken into consideration before creating the strategic HRM plan:</vt:lpstr>
      <vt:lpstr>Slide 18</vt:lpstr>
      <vt:lpstr>Slide 19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HP</cp:lastModifiedBy>
  <cp:revision>140</cp:revision>
  <dcterms:created xsi:type="dcterms:W3CDTF">2016-11-18T00:34:11Z</dcterms:created>
  <dcterms:modified xsi:type="dcterms:W3CDTF">2020-09-16T08:47:12Z</dcterms:modified>
</cp:coreProperties>
</file>