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307" r:id="rId3"/>
    <p:sldId id="308" r:id="rId4"/>
    <p:sldId id="309" r:id="rId5"/>
    <p:sldId id="322" r:id="rId6"/>
    <p:sldId id="310" r:id="rId7"/>
    <p:sldId id="311" r:id="rId8"/>
    <p:sldId id="312" r:id="rId9"/>
    <p:sldId id="313" r:id="rId10"/>
    <p:sldId id="314" r:id="rId11"/>
    <p:sldId id="316" r:id="rId12"/>
    <p:sldId id="317" r:id="rId13"/>
    <p:sldId id="318" r:id="rId14"/>
    <p:sldId id="321" r:id="rId15"/>
    <p:sldId id="319" r:id="rId16"/>
    <p:sldId id="320" r:id="rId17"/>
    <p:sldId id="315" r:id="rId18"/>
    <p:sldId id="32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CC"/>
    <a:srgbClr val="FF99FF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350" y="-2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gray">
      <p:bgPr>
        <a:blipFill dpi="0" rotWithShape="0">
          <a:blip r:embed="rId2"/>
          <a:srcRect/>
          <a:stretch>
            <a:fillRect/>
          </a:stretch>
        </a:blip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ctrTitle"/>
          </p:nvPr>
        </p:nvSpPr>
        <p:spPr>
          <a:xfrm>
            <a:off x="304800" y="5029200"/>
            <a:ext cx="8686800" cy="9477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304800" y="5886450"/>
            <a:ext cx="8686800" cy="89535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3104" name="Rectangle 32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5/15/2020</a:t>
            </a:fld>
            <a:endParaRPr lang="en-US"/>
          </a:p>
        </p:txBody>
      </p:sp>
      <p:sp>
        <p:nvSpPr>
          <p:cNvPr id="3105" name="Rectangle 33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106" name="Rectangle 34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5/15/2020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460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76200"/>
            <a:ext cx="2133600" cy="6477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76200"/>
            <a:ext cx="6248400" cy="6477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5/15/2020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311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  <a:ln>
            <a:solidFill>
              <a:srgbClr val="00FF00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none"/>
        </p:style>
        <p:txBody>
          <a:bodyPr/>
          <a:lstStyle>
            <a:lvl1pPr algn="ctr">
              <a:defRPr sz="2800">
                <a:solidFill>
                  <a:schemeClr val="tx2"/>
                </a:solidFill>
                <a:latin typeface="Arial Black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5504" y="1268760"/>
            <a:ext cx="8763000" cy="5257800"/>
          </a:xfrm>
          <a:solidFill>
            <a:schemeClr val="tx2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none"/>
        </p:style>
        <p:txBody>
          <a:bodyPr/>
          <a:lstStyle>
            <a:lvl1pPr marL="342900" indent="-342900">
              <a:spcBef>
                <a:spcPts val="300"/>
              </a:spcBef>
              <a:buFont typeface="Wingdings" pitchFamily="2" charset="2"/>
              <a:buChar char="Ø"/>
              <a:defRPr sz="2400">
                <a:solidFill>
                  <a:schemeClr val="tx1"/>
                </a:solidFill>
              </a:defRPr>
            </a:lvl1pPr>
            <a:lvl2pPr marL="742950" indent="-285750">
              <a:buFont typeface="Wingdings" pitchFamily="2" charset="2"/>
              <a:buChar char="Ø"/>
              <a:defRPr sz="2400">
                <a:solidFill>
                  <a:schemeClr val="tx1"/>
                </a:solidFill>
              </a:defRPr>
            </a:lvl2pPr>
            <a:lvl3pPr marL="1143000" indent="-228600">
              <a:buFont typeface="Wingdings" pitchFamily="2" charset="2"/>
              <a:buChar char="Ø"/>
              <a:defRPr sz="2400">
                <a:solidFill>
                  <a:schemeClr val="tx1"/>
                </a:solidFill>
              </a:defRPr>
            </a:lvl3pPr>
            <a:lvl4pPr marL="1600200" indent="-228600">
              <a:buFont typeface="Wingdings" pitchFamily="2" charset="2"/>
              <a:buChar char="Ø"/>
              <a:defRPr sz="2400">
                <a:solidFill>
                  <a:schemeClr val="tx1"/>
                </a:solidFill>
              </a:defRPr>
            </a:lvl4pPr>
            <a:lvl5pPr marL="2057400" indent="-228600">
              <a:buFont typeface="Wingdings" pitchFamily="2" charset="2"/>
              <a:buChar char="Ø"/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5/15/2020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375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5/15/2020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913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295400"/>
            <a:ext cx="41910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295400"/>
            <a:ext cx="41910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5/15/2020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309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5/15/2020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744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5/15/2020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85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5/15/2020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485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5/15/2020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636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5/15/2020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076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76200"/>
            <a:ext cx="85248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title style</a:t>
            </a: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body" idx="1"/>
          </p:nvPr>
        </p:nvSpPr>
        <p:spPr bwMode="white">
          <a:xfrm>
            <a:off x="381000" y="1295400"/>
            <a:ext cx="85344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77" name="Rectangle 2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222C9E11-630C-458A-BB66-2F5E322D7723}" type="datetimeFigureOut">
              <a:rPr lang="en-US" smtClean="0"/>
              <a:pPr/>
              <a:t>5/15/2020</a:t>
            </a:fld>
            <a:endParaRPr lang="en-US"/>
          </a:p>
        </p:txBody>
      </p:sp>
      <p:sp>
        <p:nvSpPr>
          <p:cNvPr id="2078" name="Rectangle 3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2079" name="Rectangle 3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36512" y="15239"/>
            <a:ext cx="5400600" cy="4869160"/>
          </a:xfrm>
          <a:prstGeom prst="chevron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1"/>
          <p:cNvSpPr txBox="1">
            <a:spLocks/>
          </p:cNvSpPr>
          <p:nvPr/>
        </p:nvSpPr>
        <p:spPr bwMode="auto">
          <a:xfrm>
            <a:off x="0" y="5373216"/>
            <a:ext cx="9180512" cy="94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algn="ctr"/>
            <a:r>
              <a:rPr lang="nn-NO" sz="3100" b="1" dirty="0">
                <a:solidFill>
                  <a:srgbClr val="FFFFFF"/>
                </a:solidFill>
              </a:rPr>
              <a:t>Heri Nuryanto, S.Kom., M.SI</a:t>
            </a:r>
            <a:r>
              <a:rPr lang="nn-NO" sz="3100" b="1" dirty="0" smtClean="0">
                <a:solidFill>
                  <a:srgbClr val="FFFFFF"/>
                </a:solidFill>
              </a:rPr>
              <a:t>.</a:t>
            </a:r>
            <a:endParaRPr lang="nn-NO" sz="3100" b="1" dirty="0">
              <a:solidFill>
                <a:srgbClr val="FFFFFF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7764"/>
            <a:ext cx="5400600" cy="4869160"/>
          </a:xfrm>
          <a:prstGeom prst="chevron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586453" y="1030581"/>
            <a:ext cx="1958792" cy="1973950"/>
          </a:xfrm>
          <a:prstGeom prst="chevron">
            <a:avLst/>
          </a:prstGeom>
          <a:solidFill>
            <a:srgbClr val="FFFF00"/>
          </a:solidFill>
          <a:ln>
            <a:noFill/>
          </a:ln>
          <a:effectLst/>
          <a:ex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71467" y="1995841"/>
            <a:ext cx="1958792" cy="1973950"/>
          </a:xfrm>
          <a:prstGeom prst="chevron">
            <a:avLst/>
          </a:prstGeom>
          <a:solidFill>
            <a:srgbClr val="FFFF00"/>
          </a:solidFill>
          <a:ln>
            <a:noFill/>
          </a:ln>
          <a:effectLst/>
          <a:ex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15616" y="2276655"/>
            <a:ext cx="6984776" cy="432265"/>
          </a:xfrm>
        </p:spPr>
        <p:txBody>
          <a:bodyPr/>
          <a:lstStyle/>
          <a:p>
            <a:pPr algn="ctr"/>
            <a:r>
              <a:rPr lang="en-US" sz="7500" b="1" dirty="0" err="1" smtClean="0">
                <a:solidFill>
                  <a:srgbClr val="FF0000"/>
                </a:solidFill>
                <a:latin typeface="Arial Black" pitchFamily="34" charset="0"/>
              </a:rPr>
              <a:t>SisteM</a:t>
            </a:r>
            <a:r>
              <a:rPr lang="en-US" sz="7500" b="1" dirty="0">
                <a:latin typeface="Arial Black" pitchFamily="34" charset="0"/>
              </a:rPr>
              <a:t/>
            </a:r>
            <a:br>
              <a:rPr lang="en-US" sz="7500" b="1" dirty="0">
                <a:latin typeface="Arial Black" pitchFamily="34" charset="0"/>
              </a:rPr>
            </a:br>
            <a:r>
              <a:rPr lang="en-US" sz="7500" b="1" dirty="0" err="1" smtClean="0">
                <a:latin typeface="Arial Black" pitchFamily="34" charset="0"/>
              </a:rPr>
              <a:t>InformasI</a:t>
            </a:r>
            <a:r>
              <a:rPr lang="en-US" sz="7500" b="1" dirty="0">
                <a:latin typeface="Arial Black" pitchFamily="34" charset="0"/>
              </a:rPr>
              <a:t/>
            </a:r>
            <a:br>
              <a:rPr lang="en-US" sz="7500" b="1" dirty="0">
                <a:latin typeface="Arial Black" pitchFamily="34" charset="0"/>
              </a:rPr>
            </a:br>
            <a:r>
              <a:rPr lang="id-ID" sz="7500" b="1" dirty="0" smtClean="0">
                <a:solidFill>
                  <a:srgbClr val="00FF00"/>
                </a:solidFill>
                <a:latin typeface="Arial Black" pitchFamily="34" charset="0"/>
              </a:rPr>
              <a:t>Hotel</a:t>
            </a:r>
            <a:endParaRPr lang="en-US" sz="7500" b="1" dirty="0">
              <a:solidFill>
                <a:srgbClr val="00FF00"/>
              </a:solidFill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4509120"/>
            <a:ext cx="7092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Download</a:t>
            </a:r>
          </a:p>
          <a:p>
            <a:r>
              <a:rPr lang="en-US" sz="3600" b="1" dirty="0" smtClean="0">
                <a:solidFill>
                  <a:srgbClr val="FF0000"/>
                </a:solidFill>
              </a:rPr>
              <a:t>http</a:t>
            </a:r>
            <a:r>
              <a:rPr lang="en-US" sz="3600" b="1" dirty="0">
                <a:solidFill>
                  <a:srgbClr val="FF0000"/>
                </a:solidFill>
              </a:rPr>
              <a:t>://bit.ly/2Mo1m8w</a:t>
            </a:r>
          </a:p>
        </p:txBody>
      </p:sp>
    </p:spTree>
    <p:extLst>
      <p:ext uri="{BB962C8B-B14F-4D97-AF65-F5344CB8AC3E}">
        <p14:creationId xmlns:p14="http://schemas.microsoft.com/office/powerpoint/2010/main" val="3777153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32" y="76200"/>
            <a:ext cx="9144000" cy="1066800"/>
          </a:xfrm>
        </p:spPr>
        <p:txBody>
          <a:bodyPr/>
          <a:lstStyle/>
          <a:p>
            <a:r>
              <a:rPr lang="id-ID" dirty="0" smtClean="0"/>
              <a:t>Setting Rekening Aktif Program:</a:t>
            </a:r>
            <a:br>
              <a:rPr lang="id-ID" dirty="0" smtClean="0"/>
            </a:br>
            <a:r>
              <a:rPr lang="id-ID" sz="2000" dirty="0" smtClean="0">
                <a:solidFill>
                  <a:srgbClr val="FFFF00"/>
                </a:solidFill>
              </a:rPr>
              <a:t>Pengaturan&gt;&gt; Pengaturan Lainnya&gt;&gt; Setting Rekening Program</a:t>
            </a:r>
            <a:endParaRPr lang="id-ID" sz="20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88" t="15194" r="17414" b="13039"/>
          <a:stretch/>
        </p:blipFill>
        <p:spPr bwMode="auto">
          <a:xfrm>
            <a:off x="323528" y="1268760"/>
            <a:ext cx="8856984" cy="560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7837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89" t="19827" r="63224" b="61243"/>
          <a:stretch/>
        </p:blipFill>
        <p:spPr bwMode="auto">
          <a:xfrm>
            <a:off x="4459922" y="4572675"/>
            <a:ext cx="4653275" cy="2240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96" y="76200"/>
            <a:ext cx="9077701" cy="1066800"/>
          </a:xfrm>
        </p:spPr>
        <p:txBody>
          <a:bodyPr/>
          <a:lstStyle/>
          <a:p>
            <a:r>
              <a:rPr lang="id-ID" dirty="0" smtClean="0"/>
              <a:t>Menambah Outlet:</a:t>
            </a:r>
            <a:br>
              <a:rPr lang="id-ID" dirty="0" smtClean="0"/>
            </a:br>
            <a:r>
              <a:rPr lang="id-ID" sz="2400" dirty="0" smtClean="0">
                <a:solidFill>
                  <a:srgbClr val="FFC000"/>
                </a:solidFill>
              </a:rPr>
              <a:t>ACC&gt;&gt;</a:t>
            </a:r>
            <a:r>
              <a:rPr lang="id-ID" sz="2400" dirty="0" smtClean="0">
                <a:solidFill>
                  <a:srgbClr val="FFFF00"/>
                </a:solidFill>
              </a:rPr>
              <a:t>Perintah&gt;&gt; Pengaturan&gt;&gt; Menambah Nama Outlet</a:t>
            </a:r>
            <a:endParaRPr lang="id-ID" sz="2400" dirty="0">
              <a:solidFill>
                <a:srgbClr val="FFFF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22" t="14767" r="20733" b="17344"/>
          <a:stretch/>
        </p:blipFill>
        <p:spPr bwMode="auto">
          <a:xfrm>
            <a:off x="35496" y="1187395"/>
            <a:ext cx="4536504" cy="5625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1987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32" y="76200"/>
            <a:ext cx="9144000" cy="1066800"/>
          </a:xfrm>
        </p:spPr>
        <p:txBody>
          <a:bodyPr/>
          <a:lstStyle/>
          <a:p>
            <a:r>
              <a:rPr lang="id-ID" dirty="0" smtClean="0"/>
              <a:t>Setting Rekening Aktif Program:</a:t>
            </a:r>
            <a:br>
              <a:rPr lang="id-ID" dirty="0" smtClean="0"/>
            </a:br>
            <a:r>
              <a:rPr lang="id-ID" sz="2000" dirty="0" smtClean="0">
                <a:solidFill>
                  <a:srgbClr val="FFFF00"/>
                </a:solidFill>
              </a:rPr>
              <a:t>Pengaturan&gt;&gt; Pengaturan Lainnya&gt;&gt; Setting Rekening Program &gt;&gt; Perbaiki</a:t>
            </a:r>
            <a:endParaRPr lang="id-ID" sz="20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49" t="22198" r="14782" b="4742"/>
          <a:stretch/>
        </p:blipFill>
        <p:spPr bwMode="auto">
          <a:xfrm>
            <a:off x="18332" y="1268760"/>
            <a:ext cx="8082060" cy="5707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51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Menambah Folio atau Deposit Tamu</a:t>
            </a:r>
            <a:br>
              <a:rPr lang="id-ID" dirty="0" smtClean="0"/>
            </a:br>
            <a:r>
              <a:rPr lang="id-ID" sz="2000" dirty="0" smtClean="0">
                <a:solidFill>
                  <a:srgbClr val="FFFF00"/>
                </a:solidFill>
              </a:rPr>
              <a:t>Pengaturan&gt;&gt; Kwitansi&gt;&gt; Buat Kwitansi Baru</a:t>
            </a:r>
            <a:endParaRPr lang="id-ID" sz="20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3" t="28017" r="59785" b="38146"/>
          <a:stretch/>
        </p:blipFill>
        <p:spPr bwMode="auto">
          <a:xfrm>
            <a:off x="35496" y="1412776"/>
            <a:ext cx="9002110" cy="4679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928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2902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Menambah Folio atau Deposit Tamu</a:t>
            </a:r>
            <a:br>
              <a:rPr lang="id-ID" dirty="0" smtClean="0"/>
            </a:br>
            <a:r>
              <a:rPr lang="id-ID" sz="2000" dirty="0" smtClean="0">
                <a:solidFill>
                  <a:srgbClr val="FFFF00"/>
                </a:solidFill>
              </a:rPr>
              <a:t>Pengaturan&gt;&gt; Kwitansi&gt;&gt; Buat Kwitansi Baru</a:t>
            </a:r>
            <a:endParaRPr lang="id-ID" sz="20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60" t="15948" r="12586" b="14655"/>
          <a:stretch/>
        </p:blipFill>
        <p:spPr bwMode="auto">
          <a:xfrm>
            <a:off x="100818" y="1166648"/>
            <a:ext cx="9065174" cy="5076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4616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Hasil Pembuatan Kwitansi Deposit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9" t="14869" r="52931" b="41972"/>
          <a:stretch/>
        </p:blipFill>
        <p:spPr bwMode="auto">
          <a:xfrm>
            <a:off x="144016" y="1196751"/>
            <a:ext cx="7596336" cy="5531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8770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Menambah Code of Account:</a:t>
            </a:r>
            <a:r>
              <a:rPr lang="id-ID" dirty="0" smtClean="0"/>
              <a:t/>
            </a:r>
            <a:br>
              <a:rPr lang="id-ID" dirty="0" smtClean="0"/>
            </a:br>
            <a:r>
              <a:rPr lang="id-ID" sz="2000" b="1" dirty="0" smtClean="0">
                <a:solidFill>
                  <a:srgbClr val="FFFF00"/>
                </a:solidFill>
              </a:rPr>
              <a:t>Manager&gt;&gt; Referensi &gt;&gt; COA Hotel&gt;&gt; </a:t>
            </a:r>
            <a:r>
              <a:rPr lang="id-ID" sz="2000" b="1" dirty="0">
                <a:solidFill>
                  <a:srgbClr val="FFFF00"/>
                </a:solidFill>
              </a:rPr>
              <a:t>Menambah COA Baru</a:t>
            </a:r>
            <a:endParaRPr lang="id-ID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3" t="18320" r="19568" b="15086"/>
          <a:stretch/>
        </p:blipFill>
        <p:spPr bwMode="auto">
          <a:xfrm>
            <a:off x="0" y="1196752"/>
            <a:ext cx="9159766" cy="5517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2960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96198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Setting Harga Kamar Hotel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7" t="14441" r="11682" b="14224"/>
          <a:stretch/>
        </p:blipFill>
        <p:spPr bwMode="auto">
          <a:xfrm>
            <a:off x="76" y="1268760"/>
            <a:ext cx="9333185" cy="5218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88" t="19833" r="12069" b="17309"/>
          <a:stretch/>
        </p:blipFill>
        <p:spPr bwMode="auto">
          <a:xfrm>
            <a:off x="179512" y="1213945"/>
            <a:ext cx="8949163" cy="5644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128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59" t="21337" r="12457" b="17241"/>
          <a:stretch/>
        </p:blipFill>
        <p:spPr bwMode="auto">
          <a:xfrm>
            <a:off x="251520" y="1196752"/>
            <a:ext cx="8892480" cy="5741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5399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8614089"/>
              </p:ext>
            </p:extLst>
          </p:nvPr>
        </p:nvGraphicFramePr>
        <p:xfrm>
          <a:off x="115800" y="11510"/>
          <a:ext cx="8920696" cy="66578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97028"/>
                <a:gridCol w="2206806"/>
                <a:gridCol w="2222681"/>
                <a:gridCol w="2794181"/>
              </a:tblGrid>
              <a:tr h="144684">
                <a:tc>
                  <a:txBody>
                    <a:bodyPr/>
                    <a:lstStyle/>
                    <a:p>
                      <a:pPr algn="ctr" fontAlgn="b"/>
                      <a:r>
                        <a:rPr lang="id-ID" sz="1700" b="1" u="none" strike="noStrike">
                          <a:effectLst/>
                        </a:rPr>
                        <a:t>Jenis Ruang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700" b="1" u="none" strike="noStrike">
                          <a:effectLst/>
                        </a:rPr>
                        <a:t>Nama Tarif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700" b="1" u="none" strike="noStrike">
                          <a:effectLst/>
                        </a:rPr>
                        <a:t>Harga Pokok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700" b="1" u="none" strike="noStrike">
                          <a:effectLst/>
                        </a:rPr>
                        <a:t>Harga Penjualan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</a:tr>
              <a:tr h="261877"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Standard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CH2 Stan Sing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    300.000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          315.000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</a:tr>
              <a:tr h="261877"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 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CH2 Stan Twin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    350.000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          365.000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</a:tr>
              <a:tr h="261877"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 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CH2 Stan Doub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    400.000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          415.000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</a:tr>
              <a:tr h="261877"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 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CH2 Stan Fami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    450.000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          465.000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</a:tr>
              <a:tr h="261877"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Superior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CH2 Supe Sing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    500.000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          515.000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</a:tr>
              <a:tr h="261877"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 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CH2 Supe Twin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    550.000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          565.000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</a:tr>
              <a:tr h="261877"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 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CH2 Supe Doub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    600.000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          615.000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</a:tr>
              <a:tr h="261877"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 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CH2 Supe Fami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    650.000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          665.000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</a:tr>
              <a:tr h="261877"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Deluxe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CH2 Delu Sing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    700.000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          715.000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</a:tr>
              <a:tr h="261877"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 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CH2 Delu Twin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    750.000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          765.000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</a:tr>
              <a:tr h="261877"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 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CH2 Delu Doub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    800.000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          815.000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</a:tr>
              <a:tr h="261877"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 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CH2 Delu Fami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    850.000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          865.000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</a:tr>
              <a:tr h="261877"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Junior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CH2 Juni Sing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    900.000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          915.000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</a:tr>
              <a:tr h="261877"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 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CH2 Juni Twin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    950.000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          965.000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</a:tr>
              <a:tr h="144684"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 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CH2 Juni Doub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1.000.000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      1.015.000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</a:tr>
              <a:tr h="144684"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 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CH2 Juni Fami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1.050.000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      1.065.000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</a:tr>
              <a:tr h="144684"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Suite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CH2 Suit Sing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1.100.000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      1.115.000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</a:tr>
              <a:tr h="144684"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 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CH2 Suit Twin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1.150.000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      1.165.000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</a:tr>
              <a:tr h="144684"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 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CH2 Suit Doub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1.200.000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      1.215.000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</a:tr>
              <a:tr h="144684"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 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CH2 Suit Fami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1.250.000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      1.265.000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</a:tr>
              <a:tr h="144684"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Presidential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CH2 Pres Sing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1.300.000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      1.315.000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</a:tr>
              <a:tr h="144684"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 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CH2 Pres Twin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1.350.000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      1.365.000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</a:tr>
              <a:tr h="144684"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 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CH2 Pres Doub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1.400.000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      1.415.000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</a:tr>
              <a:tr h="144684"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 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CH2 Pres Fami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>
                          <a:effectLst/>
                        </a:rPr>
                        <a:t>      1.450.000 </a:t>
                      </a:r>
                      <a:endParaRPr lang="id-ID" sz="1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1700" b="1" u="none" strike="noStrike" dirty="0">
                          <a:effectLst/>
                        </a:rPr>
                        <a:t>            1.465.000 </a:t>
                      </a:r>
                      <a:endParaRPr lang="id-ID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34" marR="7234" marT="7234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30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Hasil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14" t="14655" r="12457" b="15732"/>
          <a:stretch/>
        </p:blipFill>
        <p:spPr bwMode="auto">
          <a:xfrm>
            <a:off x="0" y="1340768"/>
            <a:ext cx="9159765" cy="5517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5435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Setting Nomor Kwitansi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14" t="11348" r="18535" b="34618"/>
          <a:stretch/>
        </p:blipFill>
        <p:spPr bwMode="auto">
          <a:xfrm>
            <a:off x="179512" y="1268760"/>
            <a:ext cx="8989199" cy="539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691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Buat Kwitansi Baru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" r="44147" b="39224"/>
          <a:stretch/>
        </p:blipFill>
        <p:spPr bwMode="auto">
          <a:xfrm>
            <a:off x="178402" y="1008112"/>
            <a:ext cx="9002110" cy="587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063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Hasil Pembuatan Kwitansi Baru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08" t="21660" r="11595" b="41271"/>
          <a:stretch/>
        </p:blipFill>
        <p:spPr bwMode="auto">
          <a:xfrm>
            <a:off x="60936" y="1355834"/>
            <a:ext cx="9047568" cy="279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08" t="23168" r="54009" b="41918"/>
          <a:stretch/>
        </p:blipFill>
        <p:spPr bwMode="auto">
          <a:xfrm>
            <a:off x="5513966" y="4154722"/>
            <a:ext cx="3594538" cy="255401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8500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mputer monitor design template">
  <a:themeElements>
    <a:clrScheme name="">
      <a:dk1>
        <a:srgbClr val="080808"/>
      </a:dk1>
      <a:lt1>
        <a:srgbClr val="74C8E6"/>
      </a:lt1>
      <a:dk2>
        <a:srgbClr val="FFFFFF"/>
      </a:dk2>
      <a:lt2>
        <a:srgbClr val="080808"/>
      </a:lt2>
      <a:accent1>
        <a:srgbClr val="68A2B6"/>
      </a:accent1>
      <a:accent2>
        <a:srgbClr val="4192BF"/>
      </a:accent2>
      <a:accent3>
        <a:srgbClr val="BCE0F0"/>
      </a:accent3>
      <a:accent4>
        <a:srgbClr val="060606"/>
      </a:accent4>
      <a:accent5>
        <a:srgbClr val="B9CED7"/>
      </a:accent5>
      <a:accent6>
        <a:srgbClr val="3A84AD"/>
      </a:accent6>
      <a:hlink>
        <a:srgbClr val="3963AF"/>
      </a:hlink>
      <a:folHlink>
        <a:srgbClr val="000066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80808"/>
        </a:dk1>
        <a:lt1>
          <a:srgbClr val="74C8E6"/>
        </a:lt1>
        <a:dk2>
          <a:srgbClr val="000000"/>
        </a:dk2>
        <a:lt2>
          <a:srgbClr val="080808"/>
        </a:lt2>
        <a:accent1>
          <a:srgbClr val="68A2B6"/>
        </a:accent1>
        <a:accent2>
          <a:srgbClr val="4192BF"/>
        </a:accent2>
        <a:accent3>
          <a:srgbClr val="BCE0F0"/>
        </a:accent3>
        <a:accent4>
          <a:srgbClr val="060606"/>
        </a:accent4>
        <a:accent5>
          <a:srgbClr val="B9CED7"/>
        </a:accent5>
        <a:accent6>
          <a:srgbClr val="3A84AD"/>
        </a:accent6>
        <a:hlink>
          <a:srgbClr val="3963AF"/>
        </a:hlink>
        <a:folHlink>
          <a:srgbClr val="0000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04 SIG</Template>
  <TotalTime>1173</TotalTime>
  <Words>241</Words>
  <Application>Microsoft Office PowerPoint</Application>
  <PresentationFormat>On-screen Show (4:3)</PresentationFormat>
  <Paragraphs>116</Paragraphs>
  <Slides>18</Slides>
  <Notes>0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Computer monitor design template</vt:lpstr>
      <vt:lpstr>SisteM InformasI Hotel</vt:lpstr>
      <vt:lpstr>Setting Harga Kamar Hotel</vt:lpstr>
      <vt:lpstr>PowerPoint Presentation</vt:lpstr>
      <vt:lpstr>PowerPoint Presentation</vt:lpstr>
      <vt:lpstr>PowerPoint Presentation</vt:lpstr>
      <vt:lpstr>Hasil</vt:lpstr>
      <vt:lpstr>Setting Nomor Kwitansi</vt:lpstr>
      <vt:lpstr>Buat Kwitansi Baru</vt:lpstr>
      <vt:lpstr>Hasil Pembuatan Kwitansi Baru</vt:lpstr>
      <vt:lpstr>Setting Rekening Aktif Program: Pengaturan&gt;&gt; Pengaturan Lainnya&gt;&gt; Setting Rekening Program</vt:lpstr>
      <vt:lpstr>Menambah Outlet: ACC&gt;&gt;Perintah&gt;&gt; Pengaturan&gt;&gt; Menambah Nama Outlet</vt:lpstr>
      <vt:lpstr>Setting Rekening Aktif Program: Pengaturan&gt;&gt; Pengaturan Lainnya&gt;&gt; Setting Rekening Program &gt;&gt; Perbaiki</vt:lpstr>
      <vt:lpstr>Menambah Folio atau Deposit Tamu Pengaturan&gt;&gt; Kwitansi&gt;&gt; Buat Kwitansi Baru</vt:lpstr>
      <vt:lpstr>PowerPoint Presentation</vt:lpstr>
      <vt:lpstr>Menambah Folio atau Deposit Tamu Pengaturan&gt;&gt; Kwitansi&gt;&gt; Buat Kwitansi Baru</vt:lpstr>
      <vt:lpstr>Hasil Pembuatan Kwitansi Deposit</vt:lpstr>
      <vt:lpstr>Menambah Code of Account: Manager&gt;&gt; Referensi &gt;&gt; COA Hotel&gt;&gt; Menambah COA Baru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heri nuryanto</dc:creator>
  <cp:lastModifiedBy>heri</cp:lastModifiedBy>
  <cp:revision>79</cp:revision>
  <dcterms:created xsi:type="dcterms:W3CDTF">2015-09-18T06:46:14Z</dcterms:created>
  <dcterms:modified xsi:type="dcterms:W3CDTF">2020-05-15T17:32:49Z</dcterms:modified>
</cp:coreProperties>
</file>