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7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50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07627-3B2B-48E6-8907-323C3CE2E1C9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6676D-D164-4A76-A9F6-22BBDAF01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676D-D164-4A76-A9F6-22BBDAF0123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189410F-D3B4-4F8F-8128-3BFF48C4E233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8B45238-410C-47FB-BA66-2B63C541F3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609600"/>
            <a:ext cx="7467600" cy="2895600"/>
          </a:xfrm>
        </p:spPr>
        <p:txBody>
          <a:bodyPr>
            <a:noAutofit/>
          </a:bodyPr>
          <a:lstStyle/>
          <a:p>
            <a:r>
              <a:rPr lang="en-US" sz="22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FSMS</a:t>
            </a:r>
            <a:endParaRPr lang="en-US" sz="2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4419600"/>
            <a:ext cx="8458200" cy="838200"/>
          </a:xfrm>
        </p:spPr>
        <p:txBody>
          <a:bodyPr/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INTRODUCTION TO FSMS POLICIES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P1 PERSONAL GROOMING/HABIT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9864"/>
            <a:ext cx="8229600" cy="48981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ONE WEDDING RING WITHOUT STONE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NO WATCHES  AND BRACELETS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WATCH NOT HOOKED BETWEEN BUTTON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ONLY EAR STUDS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NAILS TRIM AND SHORT (NO NAIL </a:t>
            </a:r>
          </a:p>
          <a:p>
            <a:pPr marL="342900" indent="-342900">
              <a:lnSpc>
                <a:spcPct val="8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    VANISH ALLOWED (EVEN COLORLESS)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grooming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4114800"/>
            <a:ext cx="2309628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P1 PERSONAL HABITS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4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i="1" dirty="0" smtClean="0">
                <a:latin typeface="Verdana" pitchFamily="34" charset="0"/>
              </a:rPr>
              <a:t>WEAR HAIR RESTRAINT (Employees with long hair are to have them tied back)</a:t>
            </a:r>
          </a:p>
          <a:p>
            <a:pPr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CLEAN CLOTHING AND APRONS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NO WIPING ON APRONS</a:t>
            </a:r>
          </a:p>
          <a:p>
            <a:pPr marL="342900" indent="-342900">
              <a:lnSpc>
                <a:spcPct val="80000"/>
              </a:lnSpc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NO SPOON AND PARING KNIFE IN ANY POCKETS</a:t>
            </a:r>
          </a:p>
          <a:p>
            <a:pPr marL="342900" indent="-342900">
              <a:lnSpc>
                <a:spcPct val="80000"/>
              </a:lnSpc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KEEP PERSONAL ITEMS IN LOCKER. </a:t>
            </a:r>
          </a:p>
          <a:p>
            <a:pPr>
              <a:buNone/>
            </a:pPr>
            <a:endParaRPr lang="en-US" sz="1800" dirty="0"/>
          </a:p>
        </p:txBody>
      </p:sp>
      <p:pic>
        <p:nvPicPr>
          <p:cNvPr id="4" name="Picture 5" descr="habi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319" y="4571999"/>
            <a:ext cx="2882681" cy="1762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85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P1 PERSONAL HABITS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9864"/>
            <a:ext cx="7772400" cy="48219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NO SMOKING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NO EATING,DRINKING, CHEWING GUMS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NO SPITTING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NO NAIL BITING &amp; LICKING OF FOOD WRAPPERS</a:t>
            </a:r>
          </a:p>
          <a:p>
            <a:pPr marL="342900" indent="-342900">
              <a:lnSpc>
                <a:spcPct val="8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NO PICKING AND SCRATCHING OF NOSE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habits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762000"/>
            <a:ext cx="1511300" cy="2273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096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P1 PERSONAL HABITS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3664"/>
            <a:ext cx="8229600" cy="3297936"/>
          </a:xfrm>
        </p:spPr>
        <p:txBody>
          <a:bodyPr/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NO COUGHING / SNEEZING IN FRONT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OF FOOD</a:t>
            </a:r>
          </a:p>
          <a:p>
            <a:pPr marL="342900" indent="-342900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NO TOUCHING / COMBING OF HAIR</a:t>
            </a:r>
          </a:p>
          <a:p>
            <a:pPr marL="342900" indent="-342900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FOOD TASTING – USE SPOON ONCE 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NO USE OF FINGERS TO TASTE FOOD</a:t>
            </a:r>
          </a:p>
          <a:p>
            <a:pPr marL="342900" indent="-342900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LADLES- NOT FOR FOOD TASTING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4" descr="habits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1700212"/>
            <a:ext cx="1879600" cy="17187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Verdana" pitchFamily="34" charset="0"/>
              </a:rPr>
              <a:t>**P1: DISPOSAL GLOVES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2511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WASH HANDS FIRST !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ONLY FOR READY TO EAT FOOD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CHANGE EVERY 30 MINUTES IF </a:t>
            </a:r>
          </a:p>
          <a:p>
            <a:pPr>
              <a:spcBef>
                <a:spcPct val="50000"/>
              </a:spcBef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	 CONTINOUS USE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CHANGE WHEN TORN, HOLES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TOUCH NON FOOD SURFACES EG. FILE,</a:t>
            </a:r>
          </a:p>
          <a:p>
            <a:pPr>
              <a:spcBef>
                <a:spcPct val="50000"/>
              </a:spcBef>
              <a:buNone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	 CHILLER DOOR, WITH TISSUE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5" descr="disposal glov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1958379"/>
            <a:ext cx="1978025" cy="2461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858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Verdana" pitchFamily="34" charset="0"/>
              </a:rPr>
              <a:t>**P2 HOT AND COLD FOOD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6695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FOOD TEMPERATURE DURING TRANSFER, DISPLAY AND SERVICE : MUST BE AT 60° C AND &gt; , MAX. 4 HOURS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2</a:t>
            </a:r>
            <a:r>
              <a:rPr lang="en-US" sz="2000" b="1" i="1" baseline="30000" dirty="0" smtClean="0">
                <a:latin typeface="Verdana" pitchFamily="34" charset="0"/>
              </a:rPr>
              <a:t>ND</a:t>
            </a:r>
            <a:r>
              <a:rPr lang="en-US" sz="2000" b="1" i="1" dirty="0" smtClean="0">
                <a:latin typeface="Verdana" pitchFamily="34" charset="0"/>
              </a:rPr>
              <a:t> OPTION: 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2000" b="1" i="1" u="sng" dirty="0" smtClean="0">
                <a:latin typeface="Verdana" pitchFamily="34" charset="0"/>
              </a:rPr>
              <a:t>HOT FOOD AT DISPLAY 54 </a:t>
            </a:r>
            <a:r>
              <a:rPr lang="en-US" sz="2000" b="1" i="1" dirty="0" smtClean="0">
                <a:latin typeface="Verdana" pitchFamily="34" charset="0"/>
              </a:rPr>
              <a:t>° C </a:t>
            </a:r>
            <a:r>
              <a:rPr lang="en-US" sz="2000" b="1" i="1" u="sng" dirty="0" smtClean="0">
                <a:latin typeface="Verdana" pitchFamily="34" charset="0"/>
              </a:rPr>
              <a:t> TO 60 </a:t>
            </a:r>
            <a:r>
              <a:rPr lang="en-US" sz="2000" b="1" i="1" dirty="0" smtClean="0">
                <a:latin typeface="Verdana" pitchFamily="34" charset="0"/>
              </a:rPr>
              <a:t>° C 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u="sng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ONLY FOR 2 HRS MAX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THEN REHEAT TO  75 ° C 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DISPLAY ANOTHER 2 HRS MAX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MUST BE DISCARDED AFTER BUFFET ENDS</a:t>
            </a:r>
            <a:endParaRPr lang="en-US" sz="2000" dirty="0"/>
          </a:p>
        </p:txBody>
      </p:sp>
      <p:pic>
        <p:nvPicPr>
          <p:cNvPr id="4" name="Picture 5" descr="cook food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5302" y="3733800"/>
            <a:ext cx="2142786" cy="1419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096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Century Gothic" pitchFamily="34" charset="0"/>
              </a:rPr>
              <a:t>**P2: </a:t>
            </a:r>
            <a:r>
              <a:rPr lang="en-US" sz="2600" b="1" i="1" u="sng" dirty="0" smtClean="0">
                <a:latin typeface="Verdana" pitchFamily="34" charset="0"/>
              </a:rPr>
              <a:t>HOT AND COLD FOOD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981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WHEN REFILLING, OLD FOOD ON TOP OF NEW HOT FOOD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EQUIPMENT TEMP. &gt; 63 ° C 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WATER LEVELS OF BAIN MARIE HIGH &amp; TOUCHING INSERT.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END OF SERVING PERIOD: </a:t>
            </a:r>
            <a:r>
              <a:rPr lang="en-US" sz="2000" b="1" i="1" u="sng" dirty="0" smtClean="0">
                <a:latin typeface="Verdana" pitchFamily="34" charset="0"/>
              </a:rPr>
              <a:t>THROW AWAY ALL DISPLAYED FOOD  !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u="sng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HAVE TIME/ TEMP. KEEPING SYSTEM !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disc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724400"/>
            <a:ext cx="2207626" cy="144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TEMPERATURE</a:t>
            </a:r>
            <a:r>
              <a:rPr lang="en-US" sz="2600" b="1" dirty="0" smtClean="0">
                <a:latin typeface="Century Gothic" pitchFamily="34" charset="0"/>
              </a:rPr>
              <a:t> MEASUREMENT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43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PROBE THERMOMETER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( MEASURE INTERNAL FOOD TEMPERATURE )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PROBE SWIPES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TO SANITIZE THE PROBE BEFORE USE.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LASER GUN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( MEASURE SURFACE TEMPERATURE )</a:t>
            </a:r>
          </a:p>
          <a:p>
            <a:pPr marL="342900" indent="-342900" algn="ctr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DANGER ZONE ( 5 ° C TO 60° C ): 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ZONE WHERE ORGANISMS CAN GROW AND 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MULTIPLY RAPIDLY !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hygien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2635814"/>
            <a:ext cx="2035175" cy="18599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**P3: THAWING- IN REFRIGERATOR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1264"/>
            <a:ext cx="8229600" cy="51267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ESPECIALLY FOR MEAT, POULTRY AND FISH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DEFROST FOOD AT 5 C OR LESS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DEFROSTING FOOD ; HAVE DEFROSTING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DATE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HOT FOOD USED BY 72 HOURS (2</a:t>
            </a:r>
            <a:r>
              <a:rPr lang="en-US" sz="2000" b="1" i="1" baseline="30000" dirty="0" smtClean="0">
                <a:latin typeface="Verdana" pitchFamily="34" charset="0"/>
              </a:rPr>
              <a:t>ND</a:t>
            </a:r>
            <a:r>
              <a:rPr lang="en-US" sz="2000" b="1" i="1" dirty="0" smtClean="0">
                <a:latin typeface="Verdana" pitchFamily="34" charset="0"/>
              </a:rPr>
              <a:t> SHELF LIFE)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OTHER WAYS TO DEFROST :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    RUNNING WATER AND MICROWAVE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THAWING AT ROOM TEMPERATURE 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 </a:t>
            </a:r>
            <a:r>
              <a:rPr lang="en-US" sz="2000" b="1" i="1" u="sng" dirty="0" smtClean="0">
                <a:latin typeface="Verdana" pitchFamily="34" charset="0"/>
              </a:rPr>
              <a:t>NOT ALLOWED !</a:t>
            </a:r>
            <a:endParaRPr lang="en-US" sz="2000" b="1" i="1" dirty="0" smtClean="0">
              <a:latin typeface="Verdana" pitchFamily="34" charset="0"/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thaw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724400"/>
            <a:ext cx="2209800" cy="1719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**P3: THAWING – RUNNING WATER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8864"/>
            <a:ext cx="8229600" cy="50505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GOOD FOR SHELLFISH AND SEAFOOD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MAX 90 MINS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TAP AND WATER LEVEL-HAVE AIR GAP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FOOD IN SANITIZED CONTAINER NOT SINK !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NO OTHER USE FOR SINK 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DATE/TIME MONITORING SYSTEM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DEFROSTED FOOD : MUST USE WITHIN 12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HOURS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receiv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4191000"/>
            <a:ext cx="1660159" cy="157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838200"/>
          </a:xfrm>
        </p:spPr>
        <p:txBody>
          <a:bodyPr>
            <a:normAutofit/>
          </a:bodyPr>
          <a:lstStyle/>
          <a:p>
            <a:r>
              <a:rPr lang="en-GB" sz="2600" b="1" dirty="0" smtClean="0"/>
              <a:t>Overview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93336"/>
          </a:xfrm>
        </p:spPr>
        <p:txBody>
          <a:bodyPr/>
          <a:lstStyle/>
          <a:p>
            <a:pPr lvl="1" indent="-427038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GB" sz="2400" b="1" dirty="0" smtClean="0">
                <a:solidFill>
                  <a:srgbClr val="000099"/>
                </a:solidFill>
              </a:rPr>
              <a:t>Objectives </a:t>
            </a:r>
          </a:p>
          <a:p>
            <a:pPr lvl="1" indent="-427038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GB" sz="2400" b="1" dirty="0" smtClean="0">
                <a:solidFill>
                  <a:srgbClr val="000099"/>
                </a:solidFill>
              </a:rPr>
              <a:t>The Benefits of FSMS</a:t>
            </a:r>
          </a:p>
          <a:p>
            <a:pPr lvl="1" indent="-427038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GB" sz="2400" b="1" dirty="0" smtClean="0">
                <a:solidFill>
                  <a:srgbClr val="000099"/>
                </a:solidFill>
              </a:rPr>
              <a:t>FSMS Policies and Guidelines</a:t>
            </a:r>
          </a:p>
          <a:p>
            <a:pPr lvl="1" indent="-427038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GB" sz="2400" b="1" dirty="0" smtClean="0">
                <a:solidFill>
                  <a:srgbClr val="000099"/>
                </a:solidFill>
              </a:rPr>
              <a:t>Question and Answer</a:t>
            </a:r>
            <a:endParaRPr lang="en-GB" sz="2400" b="1" dirty="0" smtClean="0">
              <a:solidFill>
                <a:srgbClr val="000099"/>
              </a:solidFill>
              <a:cs typeface="Times New Roman" pitchFamily="18" charset="0"/>
            </a:endParaRPr>
          </a:p>
          <a:p>
            <a:pPr lvl="1" indent="-427038">
              <a:lnSpc>
                <a:spcPct val="140000"/>
              </a:lnSpc>
              <a:spcBef>
                <a:spcPct val="20000"/>
              </a:spcBef>
              <a:buFontTx/>
              <a:buChar char="•"/>
            </a:pPr>
            <a:r>
              <a:rPr lang="en-GB" sz="2400" b="1" dirty="0" smtClean="0">
                <a:solidFill>
                  <a:srgbClr val="000099"/>
                </a:solidFill>
                <a:cs typeface="Times New Roman" pitchFamily="18" charset="0"/>
              </a:rPr>
              <a:t>Competency Test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**P3: ‘COOKING PROCESS’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6024"/>
            <a:ext cx="7924800" cy="186537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FOOD THICKNESS MUST BE 2 INCHES OR LESS. Check Internal Temperature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Internal temperature must be above the minimum cooking temperature.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3581400"/>
            <a:ext cx="6553200" cy="2819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b="1" i="1" dirty="0" smtClean="0">
                <a:latin typeface="Arial" charset="0"/>
              </a:rPr>
              <a:t>RARE ROAST BEEF: 54°C</a:t>
            </a:r>
          </a:p>
          <a:p>
            <a:pPr>
              <a:buNone/>
            </a:pPr>
            <a:r>
              <a:rPr lang="en-US" sz="1800" b="1" i="1" dirty="0" smtClean="0">
                <a:latin typeface="Arial" charset="0"/>
              </a:rPr>
              <a:t>PORK : 63°C</a:t>
            </a:r>
          </a:p>
          <a:p>
            <a:pPr>
              <a:buNone/>
            </a:pPr>
            <a:r>
              <a:rPr lang="en-US" sz="1800" b="1" i="1" dirty="0" smtClean="0">
                <a:latin typeface="Arial" charset="0"/>
              </a:rPr>
              <a:t>SEAFOOD, FISH : 63°C</a:t>
            </a:r>
          </a:p>
          <a:p>
            <a:pPr>
              <a:buNone/>
            </a:pPr>
            <a:r>
              <a:rPr lang="en-US" sz="1800" b="1" i="1" dirty="0" smtClean="0">
                <a:latin typeface="Arial" charset="0"/>
              </a:rPr>
              <a:t>POULTRY : 74°C</a:t>
            </a:r>
          </a:p>
          <a:p>
            <a:pPr>
              <a:buNone/>
            </a:pPr>
            <a:r>
              <a:rPr lang="en-US" sz="1800" b="1" i="1" dirty="0" smtClean="0">
                <a:latin typeface="Arial" charset="0"/>
              </a:rPr>
              <a:t>MEAT &amp; STUFFING : 74°C</a:t>
            </a:r>
          </a:p>
          <a:p>
            <a:pPr>
              <a:buNone/>
            </a:pPr>
            <a:r>
              <a:rPr lang="en-US" sz="1800" b="1" i="1" dirty="0" smtClean="0">
                <a:latin typeface="Arial" charset="0"/>
              </a:rPr>
              <a:t>INTERNAL FOOD TEMPERATURE SHOULD BE </a:t>
            </a:r>
          </a:p>
          <a:p>
            <a:pPr>
              <a:buNone/>
            </a:pPr>
            <a:r>
              <a:rPr lang="en-US" sz="1800" b="1" i="1" dirty="0" smtClean="0">
                <a:latin typeface="Arial" charset="0"/>
              </a:rPr>
              <a:t>RECORDED.</a:t>
            </a:r>
          </a:p>
          <a:p>
            <a:pPr>
              <a:buNone/>
            </a:pPr>
            <a:endParaRPr lang="en-US" sz="1800" b="1" dirty="0"/>
          </a:p>
        </p:txBody>
      </p:sp>
      <p:pic>
        <p:nvPicPr>
          <p:cNvPr id="5" name="Picture 7" descr="cooked fo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4343400"/>
            <a:ext cx="1904646" cy="144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>
            <a:noAutofit/>
          </a:bodyPr>
          <a:lstStyle/>
          <a:p>
            <a:r>
              <a:rPr lang="en-US" sz="2400" b="1" i="1" u="sng" dirty="0" smtClean="0">
                <a:latin typeface="Verdana" pitchFamily="34" charset="0"/>
              </a:rPr>
              <a:t>**P4: DISHWASHER &amp; GLASSWASHER</a:t>
            </a:r>
            <a:br>
              <a:rPr lang="en-US" sz="2400" b="1" i="1" u="sng" dirty="0" smtClean="0">
                <a:latin typeface="Verdana" pitchFamily="34" charset="0"/>
              </a:rPr>
            </a:br>
            <a:r>
              <a:rPr lang="en-US" sz="2400" b="1" i="1" u="sng" dirty="0" smtClean="0">
                <a:latin typeface="Verdana" pitchFamily="34" charset="0"/>
              </a:rPr>
              <a:t/>
            </a:r>
            <a:br>
              <a:rPr lang="en-US" sz="2400" b="1" i="1" u="sng" dirty="0" smtClean="0">
                <a:latin typeface="Verdana" pitchFamily="34" charset="0"/>
              </a:rPr>
            </a:br>
            <a:r>
              <a:rPr lang="en-US" sz="2400" b="1" i="1" u="sng" dirty="0" smtClean="0">
                <a:latin typeface="Verdana" pitchFamily="34" charset="0"/>
              </a:rPr>
              <a:t> MACHINE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981200"/>
            <a:ext cx="7010400" cy="460857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1900" b="1" i="1" dirty="0" smtClean="0">
                <a:latin typeface="Verdana" pitchFamily="34" charset="0"/>
              </a:rPr>
              <a:t>DOCUMENT TEMPERATURE AT REGULAR INTERVALS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9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900" b="1" i="1" dirty="0" smtClean="0">
                <a:latin typeface="Verdana" pitchFamily="34" charset="0"/>
              </a:rPr>
              <a:t>CORRECT TEMPERATURE :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1900" b="1" i="1" dirty="0" smtClean="0">
                <a:latin typeface="Verdana" pitchFamily="34" charset="0"/>
              </a:rPr>
              <a:t>WASH TEMP: 55-65 ° C 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1900" b="1" i="1" dirty="0" smtClean="0">
                <a:latin typeface="Verdana" pitchFamily="34" charset="0"/>
              </a:rPr>
              <a:t>FINAL RINSE: 82° C FOR 30 SECS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1900" b="1" i="1" dirty="0" smtClean="0">
                <a:latin typeface="Verdana" pitchFamily="34" charset="0"/>
              </a:rPr>
              <a:t>EXIT PLATE TEMP: 71 ° C FOR 15 SECS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endParaRPr lang="en-US" sz="19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900" b="1" i="1" dirty="0" smtClean="0">
                <a:latin typeface="Verdana" pitchFamily="34" charset="0"/>
              </a:rPr>
              <a:t>CHANGE WASTE WATER EVERY 2 HRS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9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900" b="1" i="1" dirty="0" smtClean="0">
                <a:latin typeface="Verdana" pitchFamily="34" charset="0"/>
              </a:rPr>
              <a:t>SEPARATE HANDLING FOR CLEAN &amp;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1900" b="1" i="1" dirty="0" smtClean="0">
                <a:latin typeface="Verdana" pitchFamily="34" charset="0"/>
              </a:rPr>
              <a:t>	DIRTY ITEMS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9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900" b="1" i="1" dirty="0" smtClean="0">
                <a:latin typeface="Verdana" pitchFamily="34" charset="0"/>
              </a:rPr>
              <a:t>CLEAN TOWEL TO POLISH DRY</a:t>
            </a:r>
            <a:endParaRPr lang="en-US" sz="1900" dirty="0"/>
          </a:p>
        </p:txBody>
      </p:sp>
      <p:pic>
        <p:nvPicPr>
          <p:cNvPr id="7" name="Picture 4" descr="dishwashing mach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315217"/>
            <a:ext cx="2409825" cy="1856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**P5: CLEANING &amp; SANITATION</a:t>
            </a:r>
            <a:endParaRPr lang="en-US" sz="2600" dirty="0"/>
          </a:p>
        </p:txBody>
      </p:sp>
      <p:pic>
        <p:nvPicPr>
          <p:cNvPr id="4" name="Picture 4" descr="cleaning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557338"/>
            <a:ext cx="1714500" cy="2159000"/>
          </a:xfrm>
          <a:noFill/>
          <a:ln/>
        </p:spPr>
      </p:pic>
      <p:pic>
        <p:nvPicPr>
          <p:cNvPr id="5" name="Picture 6" descr="cleaning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628775"/>
            <a:ext cx="2159000" cy="1689100"/>
          </a:xfrm>
          <a:prstGeom prst="rect">
            <a:avLst/>
          </a:prstGeom>
          <a:noFill/>
        </p:spPr>
      </p:pic>
      <p:pic>
        <p:nvPicPr>
          <p:cNvPr id="6" name="Picture 8" descr="clean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3716338"/>
            <a:ext cx="1435100" cy="2159000"/>
          </a:xfrm>
          <a:prstGeom prst="rect">
            <a:avLst/>
          </a:prstGeom>
          <a:noFill/>
        </p:spPr>
      </p:pic>
      <p:pic>
        <p:nvPicPr>
          <p:cNvPr id="7" name="Picture 10" descr="cleaning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3789363"/>
            <a:ext cx="1625600" cy="215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**P5- CHOPPING BOARDS – All Kitchens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9864"/>
            <a:ext cx="8229600" cy="40599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solidFill>
                  <a:srgbClr val="CC0000"/>
                </a:solidFill>
                <a:latin typeface="Verdana" pitchFamily="34" charset="0"/>
              </a:rPr>
              <a:t>RED</a:t>
            </a:r>
            <a:r>
              <a:rPr lang="en-US" sz="2000" b="1" i="1" dirty="0" smtClean="0">
                <a:latin typeface="Verdana" pitchFamily="34" charset="0"/>
              </a:rPr>
              <a:t> : RAW BEEF &amp; LAMB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solidFill>
                  <a:srgbClr val="FFFF00"/>
                </a:solidFill>
                <a:latin typeface="Verdana" pitchFamily="34" charset="0"/>
              </a:rPr>
              <a:t>YELLOW</a:t>
            </a:r>
            <a:r>
              <a:rPr lang="en-US" sz="2000" b="1" i="1" dirty="0" smtClean="0">
                <a:latin typeface="Verdana" pitchFamily="34" charset="0"/>
              </a:rPr>
              <a:t> : RAW PORK &amp; POULTRY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solidFill>
                  <a:srgbClr val="0000CC"/>
                </a:solidFill>
                <a:latin typeface="Verdana" pitchFamily="34" charset="0"/>
              </a:rPr>
              <a:t>BLUE </a:t>
            </a:r>
            <a:r>
              <a:rPr lang="en-US" sz="2000" b="1" i="1" dirty="0" smtClean="0">
                <a:latin typeface="Verdana" pitchFamily="34" charset="0"/>
              </a:rPr>
              <a:t>: RAW SEAFOOD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solidFill>
                  <a:srgbClr val="00CC00"/>
                </a:solidFill>
                <a:latin typeface="Verdana" pitchFamily="34" charset="0"/>
              </a:rPr>
              <a:t>GREEN</a:t>
            </a:r>
            <a:r>
              <a:rPr lang="en-US" sz="2000" b="1" i="1" dirty="0" smtClean="0">
                <a:latin typeface="Verdana" pitchFamily="34" charset="0"/>
              </a:rPr>
              <a:t> : SALADS, VEGETABLES AND    FRUITS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solidFill>
                  <a:srgbClr val="DDDDDD"/>
                </a:solidFill>
                <a:latin typeface="Verdana" pitchFamily="34" charset="0"/>
              </a:rPr>
              <a:t>WHITE</a:t>
            </a:r>
            <a:r>
              <a:rPr lang="en-US" sz="2000" b="1" i="1" dirty="0" smtClean="0">
                <a:latin typeface="Verdana" pitchFamily="34" charset="0"/>
              </a:rPr>
              <a:t> : ALL OTHER READY   TO EAT FOODS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dirty="0" smtClean="0">
                <a:latin typeface="Verdana" pitchFamily="34" charset="0"/>
              </a:rPr>
              <a:t>( BOARD RE-SURFACING: EVERY 6 MTHS OR EARLIER !)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5" descr="FSMS 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0762" y="1484313"/>
            <a:ext cx="1519238" cy="1150937"/>
          </a:xfrm>
          <a:prstGeom prst="rect">
            <a:avLst/>
          </a:prstGeom>
          <a:noFill/>
        </p:spPr>
      </p:pic>
      <p:pic>
        <p:nvPicPr>
          <p:cNvPr id="5" name="Picture 7" descr="FSMS 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1484313"/>
            <a:ext cx="1295400" cy="1150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**P5: PLASTIC CUTTING AND CHOPPING</a:t>
            </a:r>
            <a:br>
              <a:rPr lang="en-US" sz="2600" b="1" dirty="0" smtClean="0">
                <a:latin typeface="Verdana" pitchFamily="34" charset="0"/>
              </a:rPr>
            </a:br>
            <a:r>
              <a:rPr lang="en-US" sz="2600" b="1" dirty="0" smtClean="0">
                <a:latin typeface="Verdana" pitchFamily="34" charset="0"/>
              </a:rPr>
              <a:t>BOARD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99488"/>
            <a:ext cx="8229600" cy="4325112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300" b="1" i="1" dirty="0" smtClean="0">
                <a:latin typeface="Verdana" pitchFamily="34" charset="0"/>
              </a:rPr>
              <a:t>SASHIMI:</a:t>
            </a:r>
          </a:p>
          <a:p>
            <a:pPr marL="342900" indent="-342900">
              <a:lnSpc>
                <a:spcPct val="90000"/>
              </a:lnSpc>
            </a:pPr>
            <a:r>
              <a:rPr lang="en-US" sz="2300" b="1" i="1" dirty="0" smtClean="0">
                <a:latin typeface="Verdana" pitchFamily="34" charset="0"/>
              </a:rPr>
              <a:t>SPECIAL AREA !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3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300" b="1" i="1" dirty="0" smtClean="0">
                <a:latin typeface="Verdana" pitchFamily="34" charset="0"/>
              </a:rPr>
              <a:t>SEPARATE BLUE BOARD  &amp; KNIFE 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3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300" b="1" i="1" dirty="0" smtClean="0">
                <a:latin typeface="Verdana" pitchFamily="34" charset="0"/>
              </a:rPr>
              <a:t>BOARD &amp; KNIFE SANITIZED EVERY 30 MINUTES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3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300" b="1" i="1" dirty="0" smtClean="0">
                <a:latin typeface="Verdana" pitchFamily="34" charset="0"/>
              </a:rPr>
              <a:t>WASH HANDS AFTER HANDLING RAW FISH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3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300" b="1" i="1" dirty="0" smtClean="0">
                <a:latin typeface="Verdana" pitchFamily="34" charset="0"/>
              </a:rPr>
              <a:t>NO SASHIMI NEXT TO RTE PRODUCTS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9" descr="cutting bo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1524000"/>
            <a:ext cx="2142133" cy="129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 5: KNIFES HYGIENE &amp; STORAGE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888"/>
            <a:ext cx="8229600" cy="4325112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USE SAME COLOUR AS BOARD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CLEAN AND SANITIZED BEGINNING AND END OF SHIFT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DURING SHIFT :  TO CLEAN AND SANITIZED AFTER EACH TASKS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HANG AT OPEN SANITARY RACK</a:t>
            </a:r>
            <a:endParaRPr lang="en-US" sz="2000" dirty="0"/>
          </a:p>
        </p:txBody>
      </p:sp>
      <p:pic>
        <p:nvPicPr>
          <p:cNvPr id="5" name="Picture 4" descr="knif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2782" y="4551362"/>
            <a:ext cx="1914418" cy="1620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Verdana" pitchFamily="34" charset="0"/>
              </a:rPr>
              <a:t>**P 5: ROTARY SLICERS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94688"/>
            <a:ext cx="8229600" cy="4325112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SANITIZED AFTER</a:t>
            </a:r>
            <a:r>
              <a:rPr lang="en-US" sz="2000" b="1" i="1" u="sng" dirty="0" smtClean="0">
                <a:latin typeface="Verdana" pitchFamily="34" charset="0"/>
              </a:rPr>
              <a:t> EACH </a:t>
            </a:r>
            <a:r>
              <a:rPr lang="en-US" sz="2000" b="1" i="1" dirty="0" smtClean="0">
                <a:latin typeface="Verdana" pitchFamily="34" charset="0"/>
              </a:rPr>
              <a:t>USE AND END OF PRODUCTION TIME</a:t>
            </a:r>
          </a:p>
          <a:p>
            <a:pPr marL="342900" indent="-342900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SLICERS TO BE DISMANTLED END OF DAY BY KITCHEN STAFF</a:t>
            </a:r>
          </a:p>
          <a:p>
            <a:pPr marL="342900" indent="-342900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REMOVABLE PARTS MUST BE CLEANED AND SANITIZED</a:t>
            </a:r>
          </a:p>
          <a:p>
            <a:pPr marL="342900" indent="-342900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BOLTS AND NUTS KEPT IN CONTAINER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Chef’s Fully Responsible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5" descr="slic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4175" y="4572000"/>
            <a:ext cx="1800225" cy="1511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</a:rPr>
              <a:t>**P5: CAN OPENER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25112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ONLY FOR TIN CANS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KEPT CLEAN AND SANITIZE AT ALL TIMES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CLEAN BLADE WITH BRUSH AND SANITIZE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AFTER </a:t>
            </a:r>
            <a:r>
              <a:rPr lang="en-US" sz="2000" b="1" i="1" u="sng" dirty="0" smtClean="0">
                <a:latin typeface="Verdana" pitchFamily="34" charset="0"/>
              </a:rPr>
              <a:t>EACH USE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u="sng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THEN MOUNT TO AIR DRY</a:t>
            </a:r>
            <a:endParaRPr lang="en-US" sz="2000" dirty="0"/>
          </a:p>
        </p:txBody>
      </p:sp>
      <p:pic>
        <p:nvPicPr>
          <p:cNvPr id="4" name="Picture 4" descr="can ope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082" y="4572000"/>
            <a:ext cx="2049718" cy="1571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</a:t>
            </a:r>
            <a:r>
              <a:rPr lang="en-US" sz="2600" b="1" u="sng" dirty="0" smtClean="0">
                <a:latin typeface="Verdana" pitchFamily="34" charset="0"/>
              </a:rPr>
              <a:t>5: ICE MACHINE</a:t>
            </a:r>
            <a:r>
              <a:rPr lang="en-US" sz="2600" b="1" dirty="0" smtClean="0">
                <a:latin typeface="Verdana" pitchFamily="34" charset="0"/>
              </a:rPr>
              <a:t> 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8488"/>
            <a:ext cx="8229600" cy="4325112"/>
          </a:xfrm>
        </p:spPr>
        <p:txBody>
          <a:bodyPr>
            <a:norm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ONLY FOR ICE CUBES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ALWAYS CLEAN 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ALWAYS CLOSED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USE ONLY ICE SCOOP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SCOOP SANITIZING SOLUTION CHANGED AS PER SCHEDULE (4 hrs) OR AS REQUIRED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CLEAN  WEEKLY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LID SEALS CLEAN NOT BROKEN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CLEANING RECORDS AVAILABLE AND KEPT AT MACHINE</a:t>
            </a:r>
          </a:p>
          <a:p>
            <a:endParaRPr lang="en-US" sz="2000" dirty="0"/>
          </a:p>
        </p:txBody>
      </p:sp>
      <p:pic>
        <p:nvPicPr>
          <p:cNvPr id="4" name="Picture 4" descr="ice mach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1676400"/>
            <a:ext cx="2159000" cy="1435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**P6: LABELLING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191000"/>
          </a:xfrm>
        </p:spPr>
        <p:txBody>
          <a:bodyPr>
            <a:normAutofit/>
          </a:bodyPr>
          <a:lstStyle/>
          <a:p>
            <a:pPr marL="342900" indent="-342900"/>
            <a:r>
              <a:rPr lang="en-US" sz="1950" b="1" i="1" dirty="0" smtClean="0">
                <a:latin typeface="Verdana" pitchFamily="34" charset="0"/>
              </a:rPr>
              <a:t>ALL PRODUCTS ARE TO BE COLOR CODED WITH MANUFACTURE OR PRODUCTION DATE</a:t>
            </a:r>
          </a:p>
          <a:p>
            <a:pPr marL="342900" indent="-342900">
              <a:buFont typeface="Arial" charset="0"/>
              <a:buNone/>
            </a:pPr>
            <a:endParaRPr lang="en-US" sz="195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1950" b="1" i="1" dirty="0" smtClean="0">
                <a:latin typeface="Verdana" pitchFamily="34" charset="0"/>
              </a:rPr>
              <a:t>ALL PRODUCTS TO HAVE PRODUCTION / EXPIRY DATE</a:t>
            </a:r>
          </a:p>
          <a:p>
            <a:pPr marL="342900" indent="-342900">
              <a:buFont typeface="Arial" charset="0"/>
              <a:buNone/>
            </a:pPr>
            <a:endParaRPr lang="en-US" sz="195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1950" b="1" i="1" dirty="0" smtClean="0">
                <a:latin typeface="Verdana" pitchFamily="34" charset="0"/>
              </a:rPr>
              <a:t>FIRST IN FIRST OUT</a:t>
            </a:r>
          </a:p>
          <a:p>
            <a:pPr marL="342900" indent="-342900">
              <a:buFont typeface="Arial" charset="0"/>
              <a:buNone/>
            </a:pPr>
            <a:endParaRPr lang="en-US" sz="195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1950" b="1" i="1" dirty="0" smtClean="0">
                <a:latin typeface="Verdana" pitchFamily="34" charset="0"/>
              </a:rPr>
              <a:t>NEW STOCK PLACE AT THE BACK</a:t>
            </a:r>
          </a:p>
          <a:p>
            <a:pPr marL="342900" indent="-342900">
              <a:buFont typeface="Arial" charset="0"/>
              <a:buNone/>
            </a:pPr>
            <a:endParaRPr lang="en-US" sz="195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1950" b="1" i="1" dirty="0" smtClean="0">
                <a:latin typeface="Verdana" pitchFamily="34" charset="0"/>
              </a:rPr>
              <a:t>EXPIRED FOOD TO BE REMOVED !!</a:t>
            </a:r>
            <a:endParaRPr lang="en-US" sz="1950" b="1" i="1" dirty="0">
              <a:latin typeface="Verdana" pitchFamily="34" charset="0"/>
            </a:endParaRPr>
          </a:p>
        </p:txBody>
      </p:sp>
      <p:pic>
        <p:nvPicPr>
          <p:cNvPr id="4" name="Picture 6" descr="label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5105400"/>
            <a:ext cx="1876425" cy="1277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/>
          </a:bodyPr>
          <a:lstStyle/>
          <a:p>
            <a:r>
              <a:rPr lang="en-US" sz="2600" b="1" dirty="0" smtClean="0"/>
              <a:t>OBJECTIVES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5053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r>
              <a:rPr lang="en-US" sz="2000" b="1" dirty="0" smtClean="0"/>
              <a:t>At the end of the session, you will be able to :</a:t>
            </a:r>
          </a:p>
          <a:p>
            <a:pPr>
              <a:lnSpc>
                <a:spcPct val="110000"/>
              </a:lnSpc>
              <a:spcBef>
                <a:spcPct val="10000"/>
              </a:spcBef>
              <a:buFont typeface="Wingdings" pitchFamily="2" charset="2"/>
              <a:buNone/>
            </a:pPr>
            <a:endParaRPr lang="en-US" sz="2000" b="1" dirty="0" smtClean="0"/>
          </a:p>
          <a:p>
            <a:pPr>
              <a:lnSpc>
                <a:spcPct val="130000"/>
              </a:lnSpc>
              <a:spcBef>
                <a:spcPct val="10000"/>
              </a:spcBef>
              <a:buFont typeface="Wingdings" pitchFamily="2" charset="2"/>
              <a:buChar char="v"/>
            </a:pPr>
            <a:r>
              <a:rPr lang="en-US" sz="2000" b="1" dirty="0" smtClean="0"/>
              <a:t> Provide high quality and safe food to our </a:t>
            </a:r>
          </a:p>
          <a:p>
            <a:pPr>
              <a:lnSpc>
                <a:spcPct val="130000"/>
              </a:lnSpc>
              <a:spcBef>
                <a:spcPct val="10000"/>
              </a:spcBef>
              <a:buFont typeface="Wingdings" pitchFamily="2" charset="2"/>
              <a:buChar char="v"/>
            </a:pPr>
            <a:r>
              <a:rPr lang="en-US" sz="2000" b="1" dirty="0" smtClean="0"/>
              <a:t>guests and customer.</a:t>
            </a:r>
          </a:p>
          <a:p>
            <a:pPr>
              <a:lnSpc>
                <a:spcPct val="130000"/>
              </a:lnSpc>
              <a:spcBef>
                <a:spcPct val="10000"/>
              </a:spcBef>
              <a:buFont typeface="Wingdings" pitchFamily="2" charset="2"/>
              <a:buChar char="v"/>
            </a:pPr>
            <a:r>
              <a:rPr lang="en-US" sz="2000" b="1" dirty="0" smtClean="0"/>
              <a:t> Be innovative and continuously improve our food safety management system.</a:t>
            </a:r>
          </a:p>
          <a:p>
            <a:pPr>
              <a:lnSpc>
                <a:spcPct val="130000"/>
              </a:lnSpc>
              <a:spcBef>
                <a:spcPct val="10000"/>
              </a:spcBef>
              <a:buFont typeface="Wingdings" pitchFamily="2" charset="2"/>
              <a:buChar char="v"/>
            </a:pPr>
            <a:r>
              <a:rPr lang="en-US" sz="2000" b="1" dirty="0" smtClean="0"/>
              <a:t> Abide by the regulatory and statutory regulations.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4" descr="objectives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725" y="1484313"/>
            <a:ext cx="1441450" cy="1727200"/>
          </a:xfrm>
          <a:prstGeom prst="rect">
            <a:avLst/>
          </a:prstGeom>
          <a:noFill/>
        </p:spPr>
      </p:pic>
      <p:pic>
        <p:nvPicPr>
          <p:cNvPr id="5" name="Picture 6" descr="bacteria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572000"/>
            <a:ext cx="1295400" cy="1463675"/>
          </a:xfrm>
          <a:prstGeom prst="rect">
            <a:avLst/>
          </a:prstGeom>
          <a:noFill/>
        </p:spPr>
      </p:pic>
      <p:pic>
        <p:nvPicPr>
          <p:cNvPr id="6" name="Picture 5" descr="bacteria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724400"/>
            <a:ext cx="1079500" cy="1103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**P6: SECONDARY SHELF LIFE</a:t>
            </a:r>
            <a:endParaRPr lang="en-US" sz="2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70888"/>
            <a:ext cx="8229600" cy="4325112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FOOD IN CHILLERS ARE TO BE LABELED WITH: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DATE OF PRODUCTION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DATE ORIGINAL PACKAGE OPENED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DATE OF DEFROSTING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PREPARED COLD FOOD NOT MORE 48 HOURS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PREPARED HOT FOOD NOT MORE 72 HOURS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            (REFER TO TABLE IN CHILLERS)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8" name="Picture 4" descr="labeling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294068"/>
            <a:ext cx="2046288" cy="16683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Autofit/>
          </a:bodyPr>
          <a:lstStyle/>
          <a:p>
            <a:r>
              <a:rPr lang="en-US" sz="2600" b="1" u="sng" dirty="0" smtClean="0">
                <a:latin typeface="Verdana" pitchFamily="34" charset="0"/>
              </a:rPr>
              <a:t>**P7: RECEIVING (RECEIVING </a:t>
            </a:r>
            <a:br>
              <a:rPr lang="en-US" sz="2600" b="1" u="sng" dirty="0" smtClean="0">
                <a:latin typeface="Verdana" pitchFamily="34" charset="0"/>
              </a:rPr>
            </a:br>
            <a:r>
              <a:rPr lang="en-US" sz="2600" b="1" u="sng" dirty="0" smtClean="0">
                <a:latin typeface="Verdana" pitchFamily="34" charset="0"/>
              </a:rPr>
              <a:t>INSPECTION) 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617976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en-US" sz="20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PACKAGING INSPECTION</a:t>
            </a:r>
          </a:p>
          <a:p>
            <a:pPr marL="342900" indent="-342900">
              <a:buFont typeface="Arial" charset="0"/>
              <a:buNone/>
            </a:pPr>
            <a:endParaRPr lang="en-US" sz="2000" b="1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indent="-342900"/>
            <a:r>
              <a:rPr lang="en-US" sz="20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PREP/USE BY OR BEST BEFORE DATE</a:t>
            </a:r>
          </a:p>
          <a:p>
            <a:pPr marL="342900" indent="-342900">
              <a:buFont typeface="Arial" charset="0"/>
              <a:buNone/>
            </a:pPr>
            <a:endParaRPr lang="en-US" sz="2000" b="1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indent="-342900"/>
            <a:r>
              <a:rPr lang="en-US" sz="20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CHECK FOOD TEMPERATURE</a:t>
            </a:r>
          </a:p>
          <a:p>
            <a:pPr marL="342900" indent="-342900">
              <a:buFont typeface="Arial" charset="0"/>
              <a:buNone/>
            </a:pPr>
            <a:endParaRPr lang="en-US" sz="2000" b="1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indent="-342900"/>
            <a:r>
              <a:rPr lang="en-US" sz="20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FROZEN FOOD TEMP. TO BE &lt;-12°C</a:t>
            </a:r>
          </a:p>
          <a:p>
            <a:pPr marL="342900" indent="-342900">
              <a:buFont typeface="Arial" charset="0"/>
              <a:buNone/>
            </a:pPr>
            <a:endParaRPr lang="en-US" sz="2000" b="1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indent="-342900"/>
            <a:r>
              <a:rPr lang="en-US" sz="20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CHILLED FOOD TO BE &lt;8°C(TARGET 5°C)</a:t>
            </a:r>
          </a:p>
          <a:p>
            <a:pPr marL="342900" indent="-342900">
              <a:buFont typeface="Arial" charset="0"/>
              <a:buNone/>
            </a:pPr>
            <a:endParaRPr lang="en-US" sz="2000" b="1" dirty="0" smtClean="0">
              <a:latin typeface="Arial" pitchFamily="34" charset="0"/>
              <a:ea typeface="Verdana" pitchFamily="34" charset="0"/>
              <a:cs typeface="Arial" pitchFamily="34" charset="0"/>
            </a:endParaRPr>
          </a:p>
          <a:p>
            <a:pPr marL="342900" indent="-342900"/>
            <a:r>
              <a:rPr lang="en-US" sz="20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MUST BE FROM APPROVED SUPPLIER </a:t>
            </a:r>
          </a:p>
          <a:p>
            <a:pPr>
              <a:buNone/>
            </a:pPr>
            <a:endParaRPr lang="en-U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Picture 6" descr="receiving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2060575"/>
            <a:ext cx="1951037" cy="1298575"/>
          </a:xfrm>
          <a:prstGeom prst="rect">
            <a:avLst/>
          </a:prstGeom>
          <a:noFill/>
        </p:spPr>
      </p:pic>
      <p:pic>
        <p:nvPicPr>
          <p:cNvPr id="5" name="Picture 4" descr="receiving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5322888"/>
            <a:ext cx="1873250" cy="134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85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</a:rPr>
              <a:t>**P7: FOOD REJECT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00600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REJECT OUT OF DATE,DAMAGED OR CONTAMINATED PRODUCT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CHILLED FOOD, WARMER THAN 8°C 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FROZEN FOOD, WARMER -12°C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CANNED FOOD DENTED, PITTED WT RUST, BLOATED.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PRODUCTS THAT DON’T HAVE A LABEL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DEATH SHELLFISH OR WITH STRONG SMELL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FRUITS AND VEG. W/O A LABEL OF ORIGIN ON THE BOX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REJECTED FOOD MUST BE SEPERATED AND RECORDED.</a:t>
            </a:r>
          </a:p>
          <a:p>
            <a:pPr>
              <a:buNone/>
            </a:pPr>
            <a:endParaRPr lang="en-US" sz="1800" dirty="0"/>
          </a:p>
        </p:txBody>
      </p:sp>
      <p:pic>
        <p:nvPicPr>
          <p:cNvPr id="4" name="Picture 8" descr="receiving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72400" y="1828800"/>
            <a:ext cx="1082565" cy="1584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**P7: PRIORITY OF PRODUCT STORAGE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6024"/>
            <a:ext cx="8229600" cy="201777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FROZEN AND CRITICAL FOOD FROM RECEIVING TO STORAGE WITHIN 30 </a:t>
            </a:r>
            <a:r>
              <a:rPr lang="en-US" sz="2000" b="1" i="1" u="sng" dirty="0" smtClean="0">
                <a:latin typeface="Verdana" pitchFamily="34" charset="0"/>
              </a:rPr>
              <a:t>MINUTES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FIFO (NEW STOCKS AT THE BACK)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RECEIVING TO HAVE: LISTS OF CRITICAL FOOD </a:t>
            </a:r>
          </a:p>
        </p:txBody>
      </p:sp>
      <p:pic>
        <p:nvPicPr>
          <p:cNvPr id="4" name="Picture 6" descr="receiv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3965575"/>
            <a:ext cx="3220699" cy="2206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**P7: HYGIENIC TRANSFER FROM </a:t>
            </a:r>
            <a:br>
              <a:rPr lang="en-US" sz="2600" b="1" dirty="0" smtClean="0">
                <a:latin typeface="Verdana" pitchFamily="34" charset="0"/>
              </a:rPr>
            </a:br>
            <a:r>
              <a:rPr lang="en-US" sz="2600" b="1" dirty="0" smtClean="0">
                <a:latin typeface="Verdana" pitchFamily="34" charset="0"/>
              </a:rPr>
              <a:t>RECEIVING 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1264"/>
            <a:ext cx="8229600" cy="48981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latin typeface="Verdana" pitchFamily="34" charset="0"/>
              </a:rPr>
              <a:t>TRANSFER FOOD TO SANITIZED CONTAINERS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latin typeface="Verdana" pitchFamily="34" charset="0"/>
              </a:rPr>
              <a:t>RAW MEATS, POULTRY AND SEAFOOD IN </a:t>
            </a:r>
            <a:r>
              <a:rPr lang="en-US" sz="1800" b="1" i="1" u="sng" dirty="0" smtClean="0">
                <a:solidFill>
                  <a:srgbClr val="000099"/>
                </a:solidFill>
                <a:latin typeface="Verdana" pitchFamily="34" charset="0"/>
              </a:rPr>
              <a:t>SEPARATE</a:t>
            </a:r>
            <a:r>
              <a:rPr lang="en-US" sz="1800" b="1" i="1" dirty="0" smtClean="0">
                <a:solidFill>
                  <a:srgbClr val="000099"/>
                </a:solidFill>
                <a:latin typeface="Verdana" pitchFamily="34" charset="0"/>
              </a:rPr>
              <a:t> </a:t>
            </a:r>
            <a:r>
              <a:rPr lang="en-US" sz="1800" b="1" i="1" dirty="0" smtClean="0">
                <a:latin typeface="Verdana" pitchFamily="34" charset="0"/>
              </a:rPr>
              <a:t>CONTAINERS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latin typeface="Verdana" pitchFamily="34" charset="0"/>
              </a:rPr>
              <a:t>DIRTY AND ABUSED  CARTONS NOT ALLOWED IN CHILLIERS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latin typeface="Verdana" pitchFamily="34" charset="0"/>
              </a:rPr>
              <a:t>DELICATE FRUITS CAN STORE IN ORIGINAL CONTAINERS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latin typeface="Verdana" pitchFamily="34" charset="0"/>
              </a:rPr>
              <a:t>ENSURE TROLLEY ARE CLEANED AND SANITIZED WHEN CONTAMINATED.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latin typeface="Verdana" pitchFamily="34" charset="0"/>
              </a:rPr>
              <a:t>DAILY RECEIVING INSPECTION AND REJECT RECORDS TO BE FILLED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**P8: PREVENTIVE MAINTENANCE / </a:t>
            </a:r>
            <a:br>
              <a:rPr lang="en-US" sz="2600" b="1" dirty="0" smtClean="0">
                <a:latin typeface="Verdana" pitchFamily="34" charset="0"/>
              </a:rPr>
            </a:br>
            <a:r>
              <a:rPr lang="en-US" sz="2600" b="1" dirty="0" smtClean="0">
                <a:latin typeface="Verdana" pitchFamily="34" charset="0"/>
              </a:rPr>
              <a:t>HOUSEKEEPING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7464"/>
            <a:ext cx="8229600" cy="45933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Verdana" pitchFamily="34" charset="0"/>
              </a:rPr>
              <a:t>UNUSED EQUIPMENT MUST NOT BE KEPT IN FOOD AREAS.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Verdana" pitchFamily="34" charset="0"/>
              </a:rPr>
              <a:t>ALL DAMAGED EQUIPMENT MUST BE REPAIRED OR REPLACED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Verdana" pitchFamily="34" charset="0"/>
              </a:rPr>
              <a:t>OBSOLETE EQUIPMENT TO DISCARD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Verdana" pitchFamily="34" charset="0"/>
              </a:rPr>
              <a:t>MUST HAVE PREVENTIVE MAINT SCHEDULE FOR HIGH RISK EQUIPMENT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Verdana" pitchFamily="34" charset="0"/>
              </a:rPr>
              <a:t>ALL FOOD AREAS FACILITIES MUST BE WELL MAINTAINED.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Verdana" pitchFamily="34" charset="0"/>
              </a:rPr>
              <a:t>ALL TEMP. GUAGES MUST BE CALIBRATED AND RECORDED.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Verdana" pitchFamily="34" charset="0"/>
              </a:rPr>
              <a:t>FOOD GRADE LUBRICANTS MUST BE USED.</a:t>
            </a:r>
            <a:endParaRPr lang="en-US" sz="1600" dirty="0"/>
          </a:p>
        </p:txBody>
      </p:sp>
      <p:pic>
        <p:nvPicPr>
          <p:cNvPr id="4" name="Picture 4" descr="mainten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1088" y="4953000"/>
            <a:ext cx="2068512" cy="1473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66800"/>
          </a:xfrm>
        </p:spPr>
        <p:txBody>
          <a:bodyPr>
            <a:noAutofit/>
          </a:bodyPr>
          <a:lstStyle/>
          <a:p>
            <a:r>
              <a:rPr lang="en-US" sz="2500" b="1" i="1" u="sng" dirty="0" smtClean="0">
                <a:latin typeface="Verdana" pitchFamily="34" charset="0"/>
              </a:rPr>
              <a:t>*P9: REHEATING FOOD, LEFTOVER RULE </a:t>
            </a:r>
            <a:br>
              <a:rPr lang="en-US" sz="2500" b="1" i="1" u="sng" dirty="0" smtClean="0">
                <a:latin typeface="Verdana" pitchFamily="34" charset="0"/>
              </a:rPr>
            </a:br>
            <a:r>
              <a:rPr lang="en-US" sz="2500" b="1" i="1" u="sng" dirty="0" smtClean="0">
                <a:latin typeface="Verdana" pitchFamily="34" charset="0"/>
              </a:rPr>
              <a:t>AND CHILLING HOT FOOD</a:t>
            </a:r>
            <a:endParaRPr lang="en-US" sz="2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6064"/>
            <a:ext cx="8229600" cy="48981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1800" b="1" i="1" dirty="0" smtClean="0">
                <a:latin typeface="Verdana" pitchFamily="34" charset="0"/>
              </a:rPr>
              <a:t>DISCOURAGED EXCEPT IF FOOD WHICH IS FRESHLY COOKED OR HELD HOT AT 60°C OR BELOW 5°C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MAY REHEAT FOOD ONLY IF: 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1800" b="1" i="1" dirty="0" smtClean="0">
                <a:latin typeface="Verdana" pitchFamily="34" charset="0"/>
              </a:rPr>
              <a:t>    HOT FOOD WHICH WAS HELD AT AND &gt; 60°C  AND THEN </a:t>
            </a:r>
          </a:p>
          <a:p>
            <a:pPr marL="342900" indent="-342900" algn="ctr">
              <a:lnSpc>
                <a:spcPct val="80000"/>
              </a:lnSpc>
              <a:buFont typeface="Arial" charset="0"/>
              <a:buNone/>
            </a:pPr>
            <a:r>
              <a:rPr lang="en-US" sz="1800" b="1" i="1" dirty="0" smtClean="0">
                <a:latin typeface="Verdana" pitchFamily="34" charset="0"/>
              </a:rPr>
              <a:t>		COOLED TO 21°C IN 2 HRS</a:t>
            </a:r>
          </a:p>
          <a:p>
            <a:pPr marL="342900" indent="-342900" algn="ctr">
              <a:lnSpc>
                <a:spcPct val="80000"/>
              </a:lnSpc>
              <a:buFont typeface="Arial" charset="0"/>
              <a:buNone/>
            </a:pPr>
            <a:r>
              <a:rPr lang="en-US" sz="1800" b="1" i="1" dirty="0" smtClean="0">
                <a:latin typeface="Verdana" pitchFamily="34" charset="0"/>
              </a:rPr>
              <a:t>OR </a:t>
            </a:r>
          </a:p>
          <a:p>
            <a:pPr marL="342900" indent="-342900" algn="ctr">
              <a:lnSpc>
                <a:spcPct val="80000"/>
              </a:lnSpc>
              <a:buFont typeface="Arial" charset="0"/>
              <a:buNone/>
            </a:pPr>
            <a:r>
              <a:rPr lang="en-US" sz="1800" b="1" i="1" dirty="0" smtClean="0">
                <a:latin typeface="Verdana" pitchFamily="34" charset="0"/>
              </a:rPr>
              <a:t>           COOLED TO 5°C IN 4 HRS.</a:t>
            </a:r>
          </a:p>
          <a:p>
            <a:pPr marL="342900" indent="-342900" algn="ctr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REHEATING INTERNAL FOOD TEMP:  74°C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USE MICROWAVE : MIN TEMP:  74°C FOR 5 MINS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REHEAT ONLY ONCE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800" b="1" i="1" dirty="0" smtClean="0">
                <a:latin typeface="Verdana" pitchFamily="34" charset="0"/>
              </a:rPr>
              <a:t>REHEATING RECORDS: COMPLETE AND AVAILABLE</a:t>
            </a:r>
          </a:p>
        </p:txBody>
      </p:sp>
      <p:pic>
        <p:nvPicPr>
          <p:cNvPr id="4" name="Picture 4" descr="leftover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7603" y="3352800"/>
            <a:ext cx="1615397" cy="13952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Verdana" pitchFamily="34" charset="0"/>
              </a:rPr>
              <a:t>*P 9: CHILLING HOT FOOD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94688"/>
            <a:ext cx="8229600" cy="4325112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COOL ALL FOOD QUICKLY: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2 HRS: &gt; 60 ° C TO 21 ° C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MAX 4 HOURS: TO REACH 5 ° C</a:t>
            </a:r>
          </a:p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USE: BLAST FREEZER/ICE BATH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CHILLED FOOD MUST :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ALLOW FOOD TO COOL BEFORE PUTTING IN CHILLER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LABELLED, COVERED AND STORED AT 4 ° C (MAX 5 ° C )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HAVE COOLING PROCESS RECORDS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i="1" dirty="0" smtClean="0">
              <a:latin typeface="Verdana" pitchFamily="34" charset="0"/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thawing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219200"/>
            <a:ext cx="1643063" cy="1578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Verdana" pitchFamily="34" charset="0"/>
              </a:rPr>
              <a:t>*P 9: LEFTOVER RULE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888"/>
            <a:ext cx="8229600" cy="4325112"/>
          </a:xfrm>
        </p:spPr>
        <p:txBody>
          <a:bodyPr>
            <a:normAutofit/>
          </a:bodyPr>
          <a:lstStyle/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REUSE OF LEFTOVER FOOD PRACTICE IS NOT RECOMMENDED.</a:t>
            </a:r>
          </a:p>
          <a:p>
            <a:pPr marL="342900" indent="-342900"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CONSIDER QUALITY AND FOOD SAFETY</a:t>
            </a:r>
          </a:p>
          <a:p>
            <a:pPr marL="342900" indent="-342900"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ALL FOOD AT BANQUET THAT HAS BEEN ON DISPLAY: TO BE DISCARDED </a:t>
            </a:r>
          </a:p>
        </p:txBody>
      </p:sp>
      <p:pic>
        <p:nvPicPr>
          <p:cNvPr id="4" name="Picture 4" descr="leftover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5250" y="4191000"/>
            <a:ext cx="2385613" cy="1838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400" b="1" u="sng" dirty="0" smtClean="0">
                <a:latin typeface="Verdana" pitchFamily="34" charset="0"/>
              </a:rPr>
              <a:t>*P10: HAMBURGER COOKING AND SERVICE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04288"/>
            <a:ext cx="8229600" cy="4325112"/>
          </a:xfrm>
        </p:spPr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WAITERS TRAINED TO SAY:                                     “THE HOTEL PREFERS TO SERVE HAMBURGERS COOKED WELL DONE “</a:t>
            </a:r>
          </a:p>
          <a:p>
            <a:pPr marL="342900" indent="-342900">
              <a:lnSpc>
                <a:spcPct val="90000"/>
              </a:lnSpc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ONLY WELL DONE FOR CHILDREN/OLD PEOPLE &amp; PREGNANT WOMAN.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RARE AND MEDIUM RARE: ORDERS  TO BE LOGGED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INTERNAL COOKING TEMPERATURES AT  70°C. </a:t>
            </a:r>
          </a:p>
          <a:p>
            <a:pPr marL="342900" indent="-342900">
              <a:lnSpc>
                <a:spcPct val="90000"/>
              </a:lnSpc>
              <a:buNone/>
            </a:pPr>
            <a:r>
              <a:rPr lang="en-US" sz="2000" b="1" i="1" dirty="0" smtClean="0">
                <a:latin typeface="Verdana" pitchFamily="34" charset="0"/>
              </a:rPr>
              <a:t>	COOK UNTIL JUICE RUN CLEAR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burg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162" y="1423988"/>
            <a:ext cx="1951038" cy="1090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09600"/>
          </a:xfrm>
        </p:spPr>
        <p:txBody>
          <a:bodyPr>
            <a:normAutofit/>
          </a:bodyPr>
          <a:lstStyle/>
          <a:p>
            <a:r>
              <a:rPr lang="en-US" sz="2600" b="1" dirty="0" smtClean="0"/>
              <a:t>BENEFITS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974336"/>
          </a:xfrm>
        </p:spPr>
        <p:txBody>
          <a:bodyPr>
            <a:normAutofit/>
          </a:bodyPr>
          <a:lstStyle/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Prevents food safety incidents</a:t>
            </a:r>
          </a:p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Focuses on the critical food safety areas</a:t>
            </a:r>
          </a:p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Recognised Internationally (ISO22000)</a:t>
            </a:r>
          </a:p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Legal compliance and due diligence defence</a:t>
            </a:r>
          </a:p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Customer/enforcer/consumer confidence</a:t>
            </a:r>
          </a:p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Good Profit and loss results</a:t>
            </a:r>
          </a:p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Year End Bonuses</a:t>
            </a:r>
          </a:p>
          <a:p>
            <a:pPr lvl="1">
              <a:lnSpc>
                <a:spcPts val="3000"/>
              </a:lnSpc>
              <a:spcBef>
                <a:spcPts val="400"/>
              </a:spcBef>
              <a:buFont typeface="Wingdings" pitchFamily="2" charset="2"/>
              <a:buChar char="§"/>
            </a:pPr>
            <a:r>
              <a:rPr lang="en-GB" sz="2500" b="1" dirty="0" smtClean="0">
                <a:solidFill>
                  <a:schemeClr val="tx1"/>
                </a:solidFill>
              </a:rPr>
              <a:t>Job Security</a:t>
            </a:r>
            <a:endParaRPr lang="en-US" sz="25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reward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3886201"/>
            <a:ext cx="1952960" cy="2279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</a:rPr>
              <a:t>*P10: FOOD COOKING TEMPERATURE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17136"/>
          </a:xfrm>
        </p:spPr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MINIMUM COOKING TEMPERATURE:</a:t>
            </a:r>
          </a:p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RARE ROAST BEEF: 54°C</a:t>
            </a:r>
          </a:p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PORK : 63°C</a:t>
            </a:r>
          </a:p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SEAFOOD, FISH : 63°C</a:t>
            </a:r>
          </a:p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POULTRY : 74°C</a:t>
            </a:r>
          </a:p>
          <a:p>
            <a:pPr marL="342900" indent="-342900" algn="ctr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MEAT &amp; STUFFING : 74°C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INTERNAL FOOD TEMPERATURE SHOULD BE 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RECORDED.</a:t>
            </a:r>
          </a:p>
          <a:p>
            <a:pPr marL="342900" indent="-3429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TEMPERATURE DANGER ZONE 5°C - 60°C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cook food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572000"/>
            <a:ext cx="2057400" cy="19007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*P</a:t>
            </a:r>
            <a:r>
              <a:rPr lang="en-US" sz="2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11: CHILLER MAINTENANCE</a:t>
            </a:r>
            <a:endParaRPr lang="en-US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ALL FOOD LABELED, COVERED AND DATE MARKED.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PRACTICE FIFO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STORE SEPARATELY RAW FROM  READY TO EAT FOOD 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READY TO EAT FOOD ALWAYS ABOVE RAW FOOD !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BULK FRUITS /  VEGETABLES NO NEED TO COVER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PAPER CARTONS ONLY FOR DELICATE FRUITS!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KEEP FOOD CONTAINERS ( 15CM, 15CM, 3OCM, 5CM POLICY)</a:t>
            </a:r>
          </a:p>
        </p:txBody>
      </p:sp>
      <p:pic>
        <p:nvPicPr>
          <p:cNvPr id="4" name="Picture 4" descr="chil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684213"/>
            <a:ext cx="1584325" cy="1068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*P</a:t>
            </a:r>
            <a:r>
              <a:rPr lang="en-US" sz="2600" b="1" u="sng" dirty="0" smtClean="0">
                <a:latin typeface="Verdana" pitchFamily="34" charset="0"/>
              </a:rPr>
              <a:t>11: CHILLER MAINTENANCE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267200"/>
          </a:xfrm>
        </p:spPr>
        <p:txBody>
          <a:bodyPr>
            <a:normAutofit fontScale="92500" lnSpcReduction="10000"/>
          </a:bodyPr>
          <a:lstStyle/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CHILLER TEMPERATURE SHOULD BE 1°C - 5°C</a:t>
            </a:r>
          </a:p>
          <a:p>
            <a:pPr marL="342900" indent="-342900"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CALIBRATE ALL TEMP. GAUGE ON REGULAR BASIS.</a:t>
            </a:r>
          </a:p>
          <a:p>
            <a:pPr marL="342900" indent="-342900"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DOOR GASKET &amp; PLATE TO BE CHANGE AT LEAST 6 MONTHS. P.M. RECORDS MUST BE KEPT.</a:t>
            </a:r>
          </a:p>
          <a:p>
            <a:pPr marL="342900" indent="-342900"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NO HOLES RUST OR FOREIGN MATTER ON SHELVING, FLOORS AND WALLS.</a:t>
            </a:r>
          </a:p>
          <a:p>
            <a:pPr marL="342900" indent="-342900"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NO EXPOSED WIRES, AND LIGHTS TO BE COVERED.</a:t>
            </a:r>
          </a:p>
          <a:p>
            <a:pPr marL="342900" indent="-342900"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DAILY CHILLER TEMP. RECORDS (TWICE) TO BE UPDATED.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*P</a:t>
            </a:r>
            <a:r>
              <a:rPr lang="en-US" sz="2600" b="1" u="sng" dirty="0" smtClean="0">
                <a:latin typeface="Verdana" pitchFamily="34" charset="0"/>
              </a:rPr>
              <a:t>12: FREEZER MAINTENANCE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1264"/>
            <a:ext cx="8229600" cy="47457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MAINTAIN FREEZER TEMP. LESS THAN     -18°C.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FOOD WRAPPED &amp; STORED IN CLEAN FOOD GRADE CONTAINERS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PRACTICE FIFO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KEEP FOOD CONTAINERS :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		</a:t>
            </a:r>
            <a:r>
              <a:rPr lang="en-US" sz="2400" b="1" i="1" dirty="0" smtClean="0">
                <a:latin typeface="Verdana" pitchFamily="34" charset="0"/>
              </a:rPr>
              <a:t>15CM FROM FLOOR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2400" b="1" i="1" dirty="0" smtClean="0">
                <a:latin typeface="Verdana" pitchFamily="34" charset="0"/>
              </a:rPr>
              <a:t>		15CM FORM CEILING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2400" b="1" i="1" dirty="0" smtClean="0">
                <a:latin typeface="Verdana" pitchFamily="34" charset="0"/>
              </a:rPr>
              <a:t>		30CM FROM EVAPORATOR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r>
              <a:rPr lang="en-US" sz="2400" b="1" i="1" dirty="0" smtClean="0">
                <a:latin typeface="Verdana" pitchFamily="34" charset="0"/>
              </a:rPr>
              <a:t>		5CM FROM WALL</a:t>
            </a:r>
          </a:p>
          <a:p>
            <a:pPr marL="1143000" lvl="2" indent="-228600">
              <a:lnSpc>
                <a:spcPct val="80000"/>
              </a:lnSpc>
              <a:buFont typeface="Arial" charset="0"/>
              <a:buNone/>
            </a:pPr>
            <a:r>
              <a:rPr lang="en-US" b="1" i="1" dirty="0" smtClean="0">
                <a:solidFill>
                  <a:schemeClr val="tx1"/>
                </a:solidFill>
                <a:latin typeface="Verdana" pitchFamily="34" charset="0"/>
              </a:rPr>
              <a:t>2.5CM BETWEEN STACK BOXES.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</a:rPr>
              <a:t>*P</a:t>
            </a:r>
            <a:r>
              <a:rPr lang="en-US" sz="2600" b="1" u="sng" dirty="0" smtClean="0">
                <a:latin typeface="Verdana" pitchFamily="34" charset="0"/>
              </a:rPr>
              <a:t>12: FREEZER MENTENANCE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2288"/>
            <a:ext cx="6705600" cy="4325112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-18 ° C: RIGHT TEMPERATURE</a:t>
            </a: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BETWEEN -15 ° C TO -18 ° C:</a:t>
            </a:r>
          </a:p>
          <a:p>
            <a:pPr marL="342900" indent="-342900">
              <a:buNone/>
            </a:pPr>
            <a:r>
              <a:rPr lang="en-US" sz="2000" b="1" i="1" dirty="0" smtClean="0">
                <a:latin typeface="Verdana" pitchFamily="34" charset="0"/>
              </a:rPr>
              <a:t>	TAKE CORRECTIVE ACTION</a:t>
            </a: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-15C AND ABOVE:                    </a:t>
            </a:r>
          </a:p>
          <a:p>
            <a:pPr marL="342900" indent="-342900"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	TRANSFER FOOD TO ANOTHER COLD ROOM</a:t>
            </a:r>
          </a:p>
          <a:p>
            <a:pPr marL="342900" indent="-342900"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	THAWED FROZEN FOOD SHOULD NEVER BE REFROZEN</a:t>
            </a: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DAILY FREEZER TEMP. RECORDS (TWICE) </a:t>
            </a:r>
          </a:p>
          <a:p>
            <a:pPr marL="342900" indent="-342900">
              <a:buNone/>
            </a:pPr>
            <a:r>
              <a:rPr lang="en-US" sz="2000" b="1" i="1" dirty="0" smtClean="0">
                <a:latin typeface="Verdana" pitchFamily="34" charset="0"/>
              </a:rPr>
              <a:t>	TO BE UPDATED.</a:t>
            </a: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CALIBRATE TEMP. GAUGE REGULARLY.</a:t>
            </a:r>
          </a:p>
          <a:p>
            <a:pPr marL="342900" indent="-342900"/>
            <a:r>
              <a:rPr lang="en-US" sz="2000" b="1" i="1" dirty="0" smtClean="0">
                <a:latin typeface="Verdana" pitchFamily="34" charset="0"/>
              </a:rPr>
              <a:t>DOOR GASKET &amp; PLATE TO BE CHANGE AT </a:t>
            </a:r>
          </a:p>
          <a:p>
            <a:pPr marL="342900" indent="-342900">
              <a:buNone/>
            </a:pPr>
            <a:r>
              <a:rPr lang="en-US" sz="2000" b="1" i="1" dirty="0" smtClean="0">
                <a:latin typeface="Verdana" pitchFamily="34" charset="0"/>
              </a:rPr>
              <a:t>	LEAST 6 MONTHS. P.M. RECORDS MUST BE </a:t>
            </a:r>
          </a:p>
          <a:p>
            <a:pPr marL="342900" indent="-342900">
              <a:buNone/>
            </a:pPr>
            <a:r>
              <a:rPr lang="en-US" sz="2000" b="1" i="1" dirty="0" smtClean="0">
                <a:latin typeface="Verdana" pitchFamily="34" charset="0"/>
              </a:rPr>
              <a:t>	KEPT.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freez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0" y="4437063"/>
            <a:ext cx="1428750" cy="169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*P13: DRY STORAGE</a:t>
            </a:r>
            <a:endParaRPr lang="en-US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43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KEEP FOOD (6” OFF FLOOR &amp; CEILING AND 2 OFF WALLS ”)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PRACTICE FIFO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NO SIGNS OF PEST AND RODENTS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NO PERSONAL ITEMS TO BE KEPT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NO OPERATION EQUIPMENTS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TEMP. SHOULD BE &lt;20°C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HUMIDITY AT TARGET ≤65%.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Store all food covered or wrapped.</a:t>
            </a:r>
          </a:p>
          <a:p>
            <a:pPr marL="342900" indent="-342900">
              <a:lnSpc>
                <a:spcPct val="80000"/>
              </a:lnSpc>
              <a:buFont typeface="Arial" charset="0"/>
              <a:buNone/>
            </a:pPr>
            <a:endParaRPr lang="en-US" sz="16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Glass items/bottles should be stored on the lower shelves (to reduce </a:t>
            </a:r>
          </a:p>
          <a:p>
            <a:pPr marL="342900" indent="-342900">
              <a:lnSpc>
                <a:spcPct val="80000"/>
              </a:lnSpc>
              <a:buNone/>
            </a:pPr>
            <a:r>
              <a:rPr lang="en-US" sz="16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	effect of glass breakage).</a:t>
            </a:r>
          </a:p>
          <a:p>
            <a:pPr>
              <a:buNone/>
            </a:pPr>
            <a:endParaRPr lang="en-US" sz="1800" dirty="0"/>
          </a:p>
        </p:txBody>
      </p:sp>
      <p:pic>
        <p:nvPicPr>
          <p:cNvPr id="4" name="Picture 4" descr="dry sto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8962" y="3276600"/>
            <a:ext cx="2487038" cy="16970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*P13: CHEMICAL STORAGE</a:t>
            </a:r>
            <a:endParaRPr lang="en-US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5064"/>
            <a:ext cx="6705600" cy="49743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SEPARATE FROM FOOD /EQUIPMENTS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ALL CHEMICALS – LABELED (NAME)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STORE : CLEAN, DRY,  COOL, WELL LIT, VENTILATED &amp; AWAY FROM SUNLIGHT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MSDS FOR ALL CHEMICALS AVAILABLE 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SEPARATE ACID FROM ALKALINE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HAVE GOGGLES, HAND GLOVES AND LAB COAT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NO SMOKING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1800" b="1" i="1" dirty="0" smtClean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1800" b="1" i="1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RESTRICT ACCESS</a:t>
            </a:r>
          </a:p>
        </p:txBody>
      </p:sp>
      <p:pic>
        <p:nvPicPr>
          <p:cNvPr id="4" name="Picture 4" descr="chemic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3141663"/>
            <a:ext cx="2092325" cy="1515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*P14: POT WASH STATION</a:t>
            </a:r>
            <a:endParaRPr lang="en-US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31264"/>
            <a:ext cx="8229600" cy="4898136"/>
          </a:xfrm>
        </p:spPr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POT WASH STATION :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IN ALL KITCHEN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b="1" i="1" dirty="0" smtClean="0">
                <a:latin typeface="Verdana" pitchFamily="34" charset="0"/>
              </a:rPr>
              <a:t>TO HAVE 3 SINKS 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EACH STATION TO HAVE :</a:t>
            </a:r>
          </a:p>
          <a:p>
            <a:pPr marL="609600" indent="-609600">
              <a:lnSpc>
                <a:spcPct val="80000"/>
              </a:lnSpc>
              <a:buFont typeface="Arial" charset="0"/>
              <a:buNone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buAutoNum type="arabicPeriod"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HOT WATER </a:t>
            </a:r>
          </a:p>
          <a:p>
            <a:pPr marL="609600" indent="-609600">
              <a:lnSpc>
                <a:spcPct val="80000"/>
              </a:lnSpc>
              <a:buAutoNum type="arabicPeriod"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buAutoNum type="arabicPeriod" startAt="2"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POT WASH INSTRUCTION- SIGNAGE</a:t>
            </a:r>
          </a:p>
          <a:p>
            <a:pPr marL="609600" indent="-609600">
              <a:lnSpc>
                <a:spcPct val="80000"/>
              </a:lnSpc>
              <a:buAutoNum type="arabicPeriod" startAt="2"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buAutoNum type="arabicPeriod" startAt="3"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DISHWASHING DETERGENT &amp; SANITISER</a:t>
            </a:r>
          </a:p>
          <a:p>
            <a:pPr marL="609600" indent="-609600">
              <a:lnSpc>
                <a:spcPct val="80000"/>
              </a:lnSpc>
              <a:buAutoNum type="arabicPeriod" startAt="3"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buAutoNum type="arabicPeriod" startAt="4"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BASIC TOOLS- BRUSH, SPONGE AND SCRAPPER</a:t>
            </a:r>
          </a:p>
          <a:p>
            <a:pPr marL="609600" indent="-609600">
              <a:lnSpc>
                <a:spcPct val="80000"/>
              </a:lnSpc>
              <a:buNone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 startAt="3"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cleaning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752600"/>
            <a:ext cx="2430463" cy="15154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</a:rPr>
              <a:t>*P14: POT WASH STATION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8488"/>
            <a:ext cx="6705600" cy="4325112"/>
          </a:xfrm>
        </p:spPr>
        <p:txBody>
          <a:bodyPr>
            <a:normAutofit/>
          </a:bodyPr>
          <a:lstStyle/>
          <a:p>
            <a:pPr marL="533400" indent="-533400"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000" b="1" i="1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</a:rPr>
              <a:t>5.	</a:t>
            </a: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WASTE BIN FOR SOILED FOOD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None/>
            </a:pPr>
            <a:r>
              <a:rPr lang="en-US" sz="2000" b="1" i="1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</a:rPr>
              <a:t>6.</a:t>
            </a: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	SHELVING FOR STORING POTS AND PANS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b="1" i="1" dirty="0" smtClean="0">
                <a:latin typeface="Verdana" pitchFamily="34" charset="0"/>
              </a:rPr>
              <a:t>CANNOT USE STEEL WOOL AND METAL BRUSHES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b="1" i="1" dirty="0" smtClean="0"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b="1" i="1" dirty="0" smtClean="0">
                <a:latin typeface="Verdana" pitchFamily="34" charset="0"/>
              </a:rPr>
              <a:t>CANNOT WASH AND RINSE ON FLOOR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b="1" i="1" dirty="0" smtClean="0"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b="1" i="1" dirty="0" smtClean="0">
                <a:latin typeface="Verdana" pitchFamily="34" charset="0"/>
              </a:rPr>
              <a:t>AFTER WASH STORE UTENSILS UPSIDE DOWN!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potwash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2365" y="4800600"/>
            <a:ext cx="2242035" cy="1454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en-US" sz="2600" b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P15 : IHG FSMS GUIDELINES</a:t>
            </a:r>
            <a:endParaRPr lang="en-US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0888"/>
            <a:ext cx="7772400" cy="4325112"/>
          </a:xfrm>
        </p:spPr>
        <p:txBody>
          <a:bodyPr>
            <a:normAutofit lnSpcReduction="10000"/>
          </a:bodyPr>
          <a:lstStyle/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1.   </a:t>
            </a:r>
            <a:r>
              <a:rPr lang="en-US" sz="2000" b="1" i="1" dirty="0" smtClean="0">
                <a:latin typeface="Verdana" pitchFamily="34" charset="0"/>
              </a:rPr>
              <a:t>SUSHI &amp; SASHIMI TO BE KEPT REFRIGERATED ≤5°C.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2.   </a:t>
            </a:r>
            <a:r>
              <a:rPr lang="en-US" sz="2000" b="1" i="1" dirty="0" smtClean="0">
                <a:latin typeface="Verdana" pitchFamily="34" charset="0"/>
              </a:rPr>
              <a:t>ALLERGENS CAN MAKE YOU SICK OR EVEN KILL.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3.   </a:t>
            </a:r>
            <a:r>
              <a:rPr lang="en-US" sz="2000" b="1" i="1" dirty="0" smtClean="0">
                <a:latin typeface="Verdana" pitchFamily="34" charset="0"/>
              </a:rPr>
              <a:t>CHEF MUST KNOW HOW TO PREPARE SPECIAL DISH FOR GUEST.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4.   </a:t>
            </a:r>
            <a:r>
              <a:rPr lang="en-US" sz="2000" b="1" i="1" dirty="0" smtClean="0">
                <a:latin typeface="Verdana" pitchFamily="34" charset="0"/>
              </a:rPr>
              <a:t>RAW EGGS SHOULD BE KEPT IN CHILLER.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5.   </a:t>
            </a:r>
            <a:r>
              <a:rPr lang="en-US" sz="2000" b="1" i="1" dirty="0" smtClean="0">
                <a:latin typeface="Verdana" pitchFamily="34" charset="0"/>
              </a:rPr>
              <a:t>RAW EGGS NOT BE USED FOR MAKING SAUCES/MAYONNAISE.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6.   </a:t>
            </a:r>
            <a:r>
              <a:rPr lang="en-US" sz="2000" b="1" i="1" dirty="0" smtClean="0">
                <a:latin typeface="Verdana" pitchFamily="34" charset="0"/>
              </a:rPr>
              <a:t>NO WOODEN SHELVES IN KITHCEN.</a:t>
            </a: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000" b="1" i="1" dirty="0" smtClean="0">
              <a:solidFill>
                <a:srgbClr val="000099"/>
              </a:solidFill>
              <a:latin typeface="Verdana" pitchFamily="34" charset="0"/>
            </a:endParaRPr>
          </a:p>
          <a:p>
            <a:pPr marL="533400" indent="-533400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b="1" i="1" dirty="0" smtClean="0">
                <a:solidFill>
                  <a:srgbClr val="000099"/>
                </a:solidFill>
                <a:latin typeface="Verdana" pitchFamily="34" charset="0"/>
              </a:rPr>
              <a:t>7.   </a:t>
            </a:r>
            <a:r>
              <a:rPr lang="en-US" sz="2000" b="1" i="1" dirty="0" smtClean="0">
                <a:latin typeface="Verdana" pitchFamily="34" charset="0"/>
              </a:rPr>
              <a:t>GLASS MUST BE SHATTER PROOF.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Picture 4" descr="receiving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8312" y="4368800"/>
            <a:ext cx="1944688" cy="172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62000"/>
          </a:xfrm>
        </p:spPr>
        <p:txBody>
          <a:bodyPr>
            <a:noAutofit/>
          </a:bodyPr>
          <a:lstStyle/>
          <a:p>
            <a:r>
              <a:rPr lang="en-US" sz="2600" b="1" dirty="0" smtClean="0"/>
              <a:t>IHG FSMS POLICY AND GUIDELINES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02936"/>
          </a:xfrm>
        </p:spPr>
        <p:txBody>
          <a:bodyPr>
            <a:normAutofit/>
          </a:bodyPr>
          <a:lstStyle/>
          <a:p>
            <a:pPr marL="285750" indent="-285750">
              <a:buFont typeface="Arial" charset="0"/>
              <a:buNone/>
            </a:pPr>
            <a:r>
              <a:rPr lang="en-US" sz="1700" b="1" u="sng" dirty="0" smtClean="0"/>
              <a:t>14 Policies and 1 Guideline</a:t>
            </a:r>
          </a:p>
          <a:p>
            <a:pPr marL="285750" indent="-285750">
              <a:buFont typeface="Arial" charset="0"/>
              <a:buNone/>
            </a:pPr>
            <a:r>
              <a:rPr lang="en-US" sz="1700" b="1" u="sng" dirty="0" smtClean="0"/>
              <a:t>Policies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Personal Hygiene and Hand Washing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Hot and Cold Food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Thawing Food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Dishwasher and </a:t>
            </a:r>
            <a:r>
              <a:rPr lang="en-US" sz="1700" b="1" dirty="0" smtClean="0"/>
              <a:t>Glass washer </a:t>
            </a:r>
            <a:r>
              <a:rPr lang="en-US" sz="1700" b="1" dirty="0" smtClean="0"/>
              <a:t>Machine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Cleaning and Sanitization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Labeling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Receiving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Preventive Maintenance “Housekeeping”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Reheating Food, Leftover Food Rule and Chilling Hot Food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Food Cooking and Hamburger Policy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Chiller Maintenance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Freezer Maintenance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Dry Food and Chemical Product Storage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Pot Wash Station</a:t>
            </a:r>
          </a:p>
          <a:p>
            <a:pPr marL="285750" indent="-285750">
              <a:buFont typeface="Arial" charset="0"/>
              <a:buAutoNum type="arabicPlain"/>
            </a:pPr>
            <a:r>
              <a:rPr lang="en-US" sz="1700" b="1" dirty="0" smtClean="0"/>
              <a:t>IHG FSMS Guidelines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Verdana" pitchFamily="34" charset="0"/>
              </a:rPr>
              <a:t>**P1 HAND WASHING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2664"/>
            <a:ext cx="8229600" cy="4821936"/>
          </a:xfrm>
        </p:spPr>
        <p:txBody>
          <a:bodyPr>
            <a:normAutofit/>
          </a:bodyPr>
          <a:lstStyle/>
          <a:p>
            <a:pPr marL="609600" indent="-609600">
              <a:buFont typeface="Arial" charset="0"/>
              <a:buNone/>
            </a:pPr>
            <a:r>
              <a:rPr lang="en-US" sz="1800" b="1" i="1" dirty="0" smtClean="0">
                <a:latin typeface="Verdana" pitchFamily="34" charset="0"/>
              </a:rPr>
              <a:t>WHEN TO HAND WASH:</a:t>
            </a:r>
          </a:p>
          <a:p>
            <a:pPr marL="609600" indent="-609600"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609600" indent="-609600"/>
            <a:r>
              <a:rPr lang="en-US" sz="1800" b="1" i="1" dirty="0" smtClean="0">
                <a:latin typeface="Verdana" pitchFamily="34" charset="0"/>
              </a:rPr>
              <a:t>BEFORE START WORK</a:t>
            </a:r>
          </a:p>
          <a:p>
            <a:pPr marL="609600" indent="-609600"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609600" indent="-609600"/>
            <a:r>
              <a:rPr lang="en-US" sz="1800" b="1" i="1" dirty="0" smtClean="0">
                <a:latin typeface="Verdana" pitchFamily="34" charset="0"/>
              </a:rPr>
              <a:t>BEFORE WEARING GLOVES</a:t>
            </a:r>
          </a:p>
          <a:p>
            <a:pPr marL="609600" indent="-609600"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609600" indent="-609600"/>
            <a:r>
              <a:rPr lang="en-US" sz="1800" b="1" i="1" dirty="0" smtClean="0">
                <a:latin typeface="Verdana" pitchFamily="34" charset="0"/>
              </a:rPr>
              <a:t>WHEN HANDS ARE CONTAMINATED</a:t>
            </a:r>
          </a:p>
          <a:p>
            <a:pPr marL="609600" indent="-609600">
              <a:buFont typeface="Arial" charset="0"/>
              <a:buNone/>
            </a:pPr>
            <a:endParaRPr lang="en-US" sz="1800" b="1" i="1" dirty="0" smtClean="0">
              <a:latin typeface="Verdana" pitchFamily="34" charset="0"/>
            </a:endParaRPr>
          </a:p>
          <a:p>
            <a:pPr marL="609600" indent="-609600"/>
            <a:r>
              <a:rPr lang="en-US" sz="1800" b="1" i="1" dirty="0" smtClean="0">
                <a:latin typeface="Verdana" pitchFamily="34" charset="0"/>
              </a:rPr>
              <a:t>EVERY 30 MINUTES OR AFTER FOLLOWING ACTIVITIES:</a:t>
            </a:r>
          </a:p>
          <a:p>
            <a:pPr marL="609600" indent="-609600">
              <a:buFontTx/>
              <a:buAutoNum type="arabicPeriod"/>
            </a:pPr>
            <a:r>
              <a:rPr lang="en-US" sz="1800" b="1" i="1" dirty="0" smtClean="0">
                <a:latin typeface="Verdana" pitchFamily="34" charset="0"/>
              </a:rPr>
              <a:t>TOILET &amp; SMOKING</a:t>
            </a:r>
          </a:p>
          <a:p>
            <a:pPr marL="609600" indent="-609600">
              <a:buFontTx/>
              <a:buAutoNum type="arabicPeriod"/>
            </a:pPr>
            <a:r>
              <a:rPr lang="en-US" sz="1800" b="1" i="1" dirty="0" smtClean="0">
                <a:latin typeface="Verdana" pitchFamily="34" charset="0"/>
              </a:rPr>
              <a:t>HANDLING GARBAGE/ RAW FOOD</a:t>
            </a:r>
          </a:p>
          <a:p>
            <a:pPr marL="609600" indent="-609600">
              <a:buFontTx/>
              <a:buAutoNum type="arabicPeriod"/>
            </a:pPr>
            <a:r>
              <a:rPr lang="en-US" sz="1800" b="1" i="1" dirty="0" smtClean="0">
                <a:latin typeface="Verdana" pitchFamily="34" charset="0"/>
              </a:rPr>
              <a:t>HANDLING DIRTY CUTLERY</a:t>
            </a:r>
          </a:p>
          <a:p>
            <a:pPr marL="609600" indent="-609600">
              <a:buFontTx/>
              <a:buAutoNum type="arabicPeriod"/>
            </a:pPr>
            <a:r>
              <a:rPr lang="en-US" sz="1800" b="1" i="1" dirty="0" smtClean="0">
                <a:latin typeface="Verdana" pitchFamily="34" charset="0"/>
              </a:rPr>
              <a:t>BEFORE AND AFTER MEALS &amp; BREAKS</a:t>
            </a:r>
          </a:p>
          <a:p>
            <a:pPr marL="609600" indent="-609600">
              <a:buFontTx/>
              <a:buAutoNum type="arabicPeriod"/>
            </a:pPr>
            <a:r>
              <a:rPr lang="en-US" sz="1800" b="1" i="1" dirty="0" smtClean="0">
                <a:latin typeface="Verdana" pitchFamily="34" charset="0"/>
              </a:rPr>
              <a:t>AFTER CLEANING ACTIVITIES</a:t>
            </a:r>
          </a:p>
          <a:p>
            <a:pPr>
              <a:buNone/>
            </a:pPr>
            <a:endParaRPr lang="en-US" sz="1800" dirty="0" smtClean="0"/>
          </a:p>
        </p:txBody>
      </p:sp>
      <p:pic>
        <p:nvPicPr>
          <p:cNvPr id="4" name="Picture 4" descr="42-152164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614" y="4576763"/>
            <a:ext cx="2293786" cy="15192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609600"/>
          </a:xfrm>
        </p:spPr>
        <p:txBody>
          <a:bodyPr>
            <a:normAutofit/>
          </a:bodyPr>
          <a:lstStyle/>
          <a:p>
            <a:r>
              <a:rPr lang="en-US" sz="2600" b="1" i="1" u="sng" dirty="0" smtClean="0">
                <a:latin typeface="Verdana" pitchFamily="34" charset="0"/>
              </a:rPr>
              <a:t>**P1 HAND WASHING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5064"/>
            <a:ext cx="8229600" cy="4212336"/>
          </a:xfrm>
        </p:spPr>
        <p:txBody>
          <a:bodyPr>
            <a:normAutofit/>
          </a:bodyPr>
          <a:lstStyle/>
          <a:p>
            <a:pPr marL="609600" indent="-609600" algn="ctr">
              <a:lnSpc>
                <a:spcPct val="90000"/>
              </a:lnSpc>
              <a:buFont typeface="Arial" charset="0"/>
              <a:buNone/>
            </a:pPr>
            <a:r>
              <a:rPr lang="en-US" sz="2000" b="1" i="1" u="sng" dirty="0" smtClean="0">
                <a:latin typeface="Verdana" pitchFamily="34" charset="0"/>
              </a:rPr>
              <a:t>Hand Washing Procedure</a:t>
            </a:r>
          </a:p>
          <a:p>
            <a:pPr marL="609600" indent="-609600" algn="ctr">
              <a:lnSpc>
                <a:spcPct val="90000"/>
              </a:lnSpc>
              <a:buFont typeface="Arial" charset="0"/>
              <a:buNone/>
            </a:pPr>
            <a:endParaRPr lang="en-US" sz="2000" b="1" i="1" u="sng" dirty="0" smtClean="0">
              <a:latin typeface="Verdana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Use warm water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Wet your hands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Get small amount of soap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Rub hands together for 20 seconds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Brush hands and fingernails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Rinse with warm water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Dry with paper towel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sz="2000" b="1" i="1" dirty="0" smtClean="0">
                <a:latin typeface="Verdana" pitchFamily="34" charset="0"/>
              </a:rPr>
              <a:t>Put on the sanitizer gel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en-US" sz="2000" b="1" i="1" dirty="0" smtClean="0">
              <a:latin typeface="Verdana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endParaRPr lang="en-US" sz="2000" b="1" i="1" dirty="0" smtClean="0">
              <a:latin typeface="Verdana" pitchFamily="34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sz="2000" b="1" i="1" dirty="0" smtClean="0">
                <a:latin typeface="Verdana" pitchFamily="34" charset="0"/>
              </a:rPr>
              <a:t>*Wash At Hand Washing Sink</a:t>
            </a:r>
            <a:endParaRPr lang="en-US" sz="2000" dirty="0"/>
          </a:p>
        </p:txBody>
      </p:sp>
      <p:pic>
        <p:nvPicPr>
          <p:cNvPr id="4" name="Picture 4" descr="hand wash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039841"/>
            <a:ext cx="1981200" cy="17513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rmAutofit/>
          </a:bodyPr>
          <a:lstStyle/>
          <a:p>
            <a:r>
              <a:rPr lang="en-US" sz="2600" b="1" dirty="0" smtClean="0"/>
              <a:t>HAND WASH PROCEDURE</a:t>
            </a:r>
            <a:endParaRPr lang="en-US" sz="2600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412875"/>
            <a:ext cx="8640762" cy="4752975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5334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Verdana" pitchFamily="34" charset="0"/>
              </a:rPr>
              <a:t>P1 HAND WASH STATION</a:t>
            </a:r>
            <a:endParaRPr lang="en-US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3664"/>
            <a:ext cx="8229600" cy="505053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Must be mechanical operated to minimize cross-contamination.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r>
              <a:rPr lang="en-US" sz="2000" b="1" i="1" dirty="0" smtClean="0">
                <a:latin typeface="Verdana" pitchFamily="34" charset="0"/>
              </a:rPr>
              <a:t>COMPLETE WITH :</a:t>
            </a:r>
          </a:p>
          <a:p>
            <a:pPr marL="342900" indent="-342900">
              <a:lnSpc>
                <a:spcPct val="90000"/>
              </a:lnSpc>
              <a:buFont typeface="Arial" charset="0"/>
              <a:buNone/>
            </a:pPr>
            <a:endParaRPr lang="en-US" sz="2000" b="1" i="1" dirty="0" smtClean="0">
              <a:latin typeface="Verdana" pitchFamily="34" charset="0"/>
            </a:endParaRP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WARM WATER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HANDS FREE( SENSOR, LEG OPERATED )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PAPER TOWEL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LIQUID SANITIZER(Change regularly)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NAIL BRUSH IN CONTAINER WITH SANITIZER</a:t>
            </a:r>
          </a:p>
          <a:p>
            <a:pPr marL="342900" indent="-342900">
              <a:lnSpc>
                <a:spcPct val="90000"/>
              </a:lnSpc>
            </a:pPr>
            <a:r>
              <a:rPr lang="en-US" sz="2000" b="1" i="1" dirty="0" smtClean="0">
                <a:latin typeface="Verdana" pitchFamily="34" charset="0"/>
              </a:rPr>
              <a:t>HAND WASH PROCEDURE SIGNAGE</a:t>
            </a:r>
            <a:endParaRPr lang="en-US" sz="20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201</TotalTime>
  <Words>1984</Words>
  <Application>Microsoft Office PowerPoint</Application>
  <PresentationFormat>On-screen Show (4:3)</PresentationFormat>
  <Paragraphs>553</Paragraphs>
  <Slides>49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Urban</vt:lpstr>
      <vt:lpstr>FSMS</vt:lpstr>
      <vt:lpstr>Overview</vt:lpstr>
      <vt:lpstr>OBJECTIVES</vt:lpstr>
      <vt:lpstr>BENEFITS</vt:lpstr>
      <vt:lpstr>IHG FSMS POLICY AND GUIDELINES</vt:lpstr>
      <vt:lpstr>**P1 HAND WASHING</vt:lpstr>
      <vt:lpstr>**P1 HAND WASHING</vt:lpstr>
      <vt:lpstr>HAND WASH PROCEDURE</vt:lpstr>
      <vt:lpstr>P1 HAND WASH STATION</vt:lpstr>
      <vt:lpstr>P1 PERSONAL GROOMING/HABIT</vt:lpstr>
      <vt:lpstr>P1 PERSONAL HABITS</vt:lpstr>
      <vt:lpstr>P1 PERSONAL HABITS</vt:lpstr>
      <vt:lpstr>P1 PERSONAL HABITS</vt:lpstr>
      <vt:lpstr>**P1: DISPOSAL GLOVES</vt:lpstr>
      <vt:lpstr>**P2 HOT AND COLD FOOD</vt:lpstr>
      <vt:lpstr>**P2: HOT AND COLD FOOD</vt:lpstr>
      <vt:lpstr>TEMPERATURE MEASUREMENT</vt:lpstr>
      <vt:lpstr>**P3: THAWING- IN REFRIGERATOR</vt:lpstr>
      <vt:lpstr>**P3: THAWING – RUNNING WATER</vt:lpstr>
      <vt:lpstr>**P3: ‘COOKING PROCESS’</vt:lpstr>
      <vt:lpstr>**P4: DISHWASHER &amp; GLASSWASHER   MACHINE</vt:lpstr>
      <vt:lpstr>**P5: CLEANING &amp; SANITATION</vt:lpstr>
      <vt:lpstr>**P5- CHOPPING BOARDS – All Kitchens</vt:lpstr>
      <vt:lpstr>**P5: PLASTIC CUTTING AND CHOPPING BOARD</vt:lpstr>
      <vt:lpstr>**P 5: KNIFES HYGIENE &amp; STORAGE</vt:lpstr>
      <vt:lpstr>**P 5: ROTARY SLICERS</vt:lpstr>
      <vt:lpstr>**P5: CAN OPENER</vt:lpstr>
      <vt:lpstr>**P5: ICE MACHINE </vt:lpstr>
      <vt:lpstr>**P6: LABELLING</vt:lpstr>
      <vt:lpstr>**P6: SECONDARY SHELF LIFE</vt:lpstr>
      <vt:lpstr>**P7: RECEIVING (RECEIVING  INSPECTION) </vt:lpstr>
      <vt:lpstr>**P7: FOOD REJECT</vt:lpstr>
      <vt:lpstr>**P7: PRIORITY OF PRODUCT STORAGE</vt:lpstr>
      <vt:lpstr>**P7: HYGIENIC TRANSFER FROM  RECEIVING </vt:lpstr>
      <vt:lpstr>**P8: PREVENTIVE MAINTENANCE /  HOUSEKEEPING</vt:lpstr>
      <vt:lpstr>*P9: REHEATING FOOD, LEFTOVER RULE  AND CHILLING HOT FOOD</vt:lpstr>
      <vt:lpstr>*P 9: CHILLING HOT FOOD</vt:lpstr>
      <vt:lpstr>*P 9: LEFTOVER RULE</vt:lpstr>
      <vt:lpstr>*P10: HAMBURGER COOKING AND SERVICE</vt:lpstr>
      <vt:lpstr>*P10: FOOD COOKING TEMPERATURE</vt:lpstr>
      <vt:lpstr>*P11: CHILLER MAINTENANCE</vt:lpstr>
      <vt:lpstr>*P11: CHILLER MAINTENANCE</vt:lpstr>
      <vt:lpstr>*P12: FREEZER MAINTENANCE</vt:lpstr>
      <vt:lpstr>*P12: FREEZER MENTENANCE</vt:lpstr>
      <vt:lpstr>*P13: DRY STORAGE</vt:lpstr>
      <vt:lpstr>*P13: CHEMICAL STORAGE</vt:lpstr>
      <vt:lpstr>*P14: POT WASH STATION</vt:lpstr>
      <vt:lpstr>*P14: POT WASH STATION</vt:lpstr>
      <vt:lpstr>P15 : IHG FSMS GUIDELINES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Jacko</cp:lastModifiedBy>
  <cp:revision>30</cp:revision>
  <dcterms:created xsi:type="dcterms:W3CDTF">2018-02-01T02:29:07Z</dcterms:created>
  <dcterms:modified xsi:type="dcterms:W3CDTF">2018-02-26T08:58:43Z</dcterms:modified>
</cp:coreProperties>
</file>