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4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99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350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4800" y="5029200"/>
            <a:ext cx="8686800" cy="9477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886450"/>
            <a:ext cx="8686800" cy="89535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106" name="Rectangle 3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60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1336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"/>
            <a:ext cx="62484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1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  <a:ln>
            <a:solidFill>
              <a:srgbClr val="00FF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none"/>
        </p:style>
        <p:txBody>
          <a:bodyPr/>
          <a:lstStyle>
            <a:lvl1pPr algn="ctr">
              <a:defRPr sz="280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504" y="1268760"/>
            <a:ext cx="8763000" cy="5257800"/>
          </a:xfrm>
          <a:solidFill>
            <a:schemeClr val="tx2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none"/>
        </p:style>
        <p:txBody>
          <a:bodyPr/>
          <a:lstStyle>
            <a:lvl1pPr marL="342900" indent="-342900">
              <a:spcBef>
                <a:spcPts val="300"/>
              </a:spcBef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1pPr>
            <a:lvl2pPr marL="742950" indent="-28575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2pPr>
            <a:lvl3pPr marL="11430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3pPr>
            <a:lvl4pPr marL="16002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4pPr>
            <a:lvl5pPr marL="20574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37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1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09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4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5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485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36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076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"/>
            <a:ext cx="85248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 style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white">
          <a:xfrm>
            <a:off x="381000" y="1295400"/>
            <a:ext cx="8534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22C9E11-630C-458A-BB66-2F5E322D7723}" type="datetimeFigureOut">
              <a:rPr lang="en-US" smtClean="0"/>
              <a:pPr/>
              <a:t>14-Jan-2020</a:t>
            </a:fld>
            <a:endParaRPr lang="en-US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79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6512" y="15239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0" y="5289574"/>
            <a:ext cx="9180512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/>
            <a:r>
              <a:rPr lang="id-ID" sz="2900" b="1" dirty="0" smtClean="0"/>
              <a:t>3. </a:t>
            </a:r>
            <a:r>
              <a:rPr lang="en-US" sz="2900" b="1" dirty="0" smtClean="0"/>
              <a:t>Microsoft </a:t>
            </a:r>
            <a:r>
              <a:rPr lang="en-US" sz="2900" b="1" dirty="0"/>
              <a:t>Office Word Ribbon Page Layout</a:t>
            </a:r>
          </a:p>
          <a:p>
            <a:pPr algn="ctr"/>
            <a:r>
              <a:rPr lang="en-US" sz="2900" b="1" dirty="0"/>
              <a:t>4. Microsoft Office Word Ribbon </a:t>
            </a:r>
            <a:r>
              <a:rPr lang="en-US" sz="2900" b="1" dirty="0" smtClean="0"/>
              <a:t>References</a:t>
            </a:r>
            <a:endParaRPr lang="en-US" sz="2900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764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86453" y="103058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1467" y="199584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5616" y="980728"/>
            <a:ext cx="6984776" cy="432265"/>
          </a:xfrm>
        </p:spPr>
        <p:txBody>
          <a:bodyPr/>
          <a:lstStyle/>
          <a:p>
            <a:pPr algn="ctr"/>
            <a:r>
              <a:rPr lang="en-US" sz="7500" b="1" dirty="0" smtClean="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id-ID" sz="7500" b="1" dirty="0" smtClean="0">
                <a:solidFill>
                  <a:srgbClr val="FF0000"/>
                </a:solidFill>
                <a:latin typeface="Arial Black" pitchFamily="34" charset="0"/>
              </a:rPr>
              <a:t>plikasi</a:t>
            </a:r>
            <a:br>
              <a:rPr lang="id-ID" sz="75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id-ID" sz="7500" b="1" dirty="0" smtClean="0">
                <a:latin typeface="Arial Black" pitchFamily="34" charset="0"/>
              </a:rPr>
              <a:t>Komputer</a:t>
            </a:r>
            <a:endParaRPr lang="en-US" sz="7500" b="1" dirty="0">
              <a:latin typeface="Arial Black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1728192" y="6225678"/>
            <a:ext cx="9180512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/>
            <a:r>
              <a:rPr lang="nn-NO" sz="3100" b="1" dirty="0">
                <a:solidFill>
                  <a:srgbClr val="FFFF00"/>
                </a:solidFill>
              </a:rPr>
              <a:t>Heri Nuryanto, S.Kom., M.SI</a:t>
            </a:r>
            <a:r>
              <a:rPr lang="nn-NO" sz="3100" b="1" dirty="0" smtClean="0">
                <a:solidFill>
                  <a:srgbClr val="FFFF00"/>
                </a:solidFill>
              </a:rPr>
              <a:t>.</a:t>
            </a:r>
            <a:endParaRPr lang="nn-NO" sz="31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429000"/>
            <a:ext cx="9036496" cy="14157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id-ID" sz="3200" b="1" dirty="0" smtClean="0">
                <a:ln w="50800"/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Download Materi di:</a:t>
            </a:r>
          </a:p>
          <a:p>
            <a:pPr algn="ctr"/>
            <a:r>
              <a:rPr lang="en-US" sz="5400" b="1" dirty="0" smtClean="0">
                <a:ln w="50800"/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bit.ly/2DS3PEM</a:t>
            </a:r>
            <a:endParaRPr lang="en-US" sz="5400" b="1" dirty="0">
              <a:ln w="50800"/>
              <a:solidFill>
                <a:schemeClr val="tx2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485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2</a:t>
            </a:r>
            <a:r>
              <a:rPr lang="id-ID" dirty="0" smtClean="0"/>
              <a:t>. Fungsi Icon pada </a:t>
            </a:r>
            <a:r>
              <a:rPr lang="id-ID" b="1" i="1" dirty="0" smtClean="0"/>
              <a:t>Footnotes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id-ID" dirty="0"/>
              <a:t>Insert Footnote, adalah untuk menyisipkan catatan kaki (rujukan yang berada dibagian bawah halaman atau fotter</a:t>
            </a:r>
            <a:r>
              <a:rPr lang="id-ID" dirty="0" smtClean="0"/>
              <a:t>).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dirty="0" smtClean="0"/>
              <a:t>Next </a:t>
            </a:r>
            <a:r>
              <a:rPr lang="id-ID" dirty="0"/>
              <a:t>Footnote, adalah untuk memantau footnote end note yang terdapat diseluruh dokumen </a:t>
            </a:r>
            <a:r>
              <a:rPr lang="id-ID" dirty="0" smtClean="0"/>
              <a:t>aktif.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dirty="0" smtClean="0"/>
              <a:t>Show </a:t>
            </a:r>
            <a:r>
              <a:rPr lang="id-ID" dirty="0"/>
              <a:t>Notes, adalah untuk memperlihatkan lokasi catatan, baik footnote maupun endnote.</a:t>
            </a:r>
          </a:p>
        </p:txBody>
      </p:sp>
      <p:pic>
        <p:nvPicPr>
          <p:cNvPr id="5" name="Picture 4" descr="Group Footnote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063" y="3545632"/>
            <a:ext cx="4752528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285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3. Fungsi Icon pada </a:t>
            </a:r>
            <a:r>
              <a:rPr lang="id-ID" b="1" i="1" dirty="0" smtClean="0"/>
              <a:t>Citation </a:t>
            </a:r>
            <a:r>
              <a:rPr lang="id-ID" b="1" i="1" dirty="0"/>
              <a:t>and Bibliography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id-ID" dirty="0" smtClean="0"/>
              <a:t>Insert Citation, adlah untuk menyisipkan kutipan langsung pada daerah kursor aktif.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dirty="0" smtClean="0"/>
              <a:t>Manage Sources, adalah untuk mengelola seluruh seluruh sumber kutipan yang mingkin sudah disisipkan disemua segmen file dokument.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dirty="0" smtClean="0"/>
              <a:t>Style, adalah untuk memilih bentuk bilblography yang anda inginkan.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Bilbliography adalah untk </a:t>
            </a:r>
            <a:r>
              <a:rPr lang="en-US" smtClean="0"/>
              <a:t>m</a:t>
            </a:r>
            <a:r>
              <a:rPr lang="id-ID" smtClean="0"/>
              <a:t>enyisipkan </a:t>
            </a:r>
            <a:r>
              <a:rPr lang="id-ID" dirty="0" smtClean="0"/>
              <a:t>daftar pustaka kedalam file dokumen aktif</a:t>
            </a:r>
            <a:endParaRPr lang="id-ID" dirty="0"/>
          </a:p>
        </p:txBody>
      </p:sp>
      <p:pic>
        <p:nvPicPr>
          <p:cNvPr id="4" name="Picture 3" descr="Group Citation and Bibliography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4387010"/>
            <a:ext cx="3995936" cy="24709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035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4</a:t>
            </a:r>
            <a:r>
              <a:rPr lang="id-ID" dirty="0" smtClean="0"/>
              <a:t>. Fungsi Icon pada </a:t>
            </a:r>
            <a:r>
              <a:rPr lang="id-ID" b="1" i="1" dirty="0"/>
              <a:t>Captions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id-ID" dirty="0"/>
              <a:t>Insert Table Of Figures, adalah untuk menyisipkan daftar isi gambar yang disisipkan kedalam dokumen.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dirty="0"/>
              <a:t>Update Table, adalah untuk melakukan pembaruan terhadap daftar katalog gambar.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/>
              <a:t>Cross-Refernce, adalah untuk menyisipkan referensi silang.</a:t>
            </a:r>
          </a:p>
        </p:txBody>
      </p:sp>
      <p:pic>
        <p:nvPicPr>
          <p:cNvPr id="4" name="Picture 3" descr="Group Caption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21" y="3212976"/>
            <a:ext cx="4923383" cy="32849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945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5</a:t>
            </a:r>
            <a:r>
              <a:rPr lang="id-ID" dirty="0" smtClean="0"/>
              <a:t>. Fungsi Icon pada </a:t>
            </a:r>
            <a:r>
              <a:rPr lang="id-ID" b="1" i="1" dirty="0"/>
              <a:t>Index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id-ID" dirty="0"/>
              <a:t>Mark Entry, adalah untuk menandai masukan baru dalam dokumen.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dirty="0"/>
              <a:t>Insert Index, adalah untuk menyisipkan daftar kata kedalam dokument.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/>
              <a:t>Update Index, adalah digunakan untuk memperbaru data terkini</a:t>
            </a:r>
          </a:p>
        </p:txBody>
      </p:sp>
      <p:pic>
        <p:nvPicPr>
          <p:cNvPr id="4" name="Picture 3" descr="Group Index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8999"/>
            <a:ext cx="4635351" cy="30243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202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6</a:t>
            </a:r>
            <a:r>
              <a:rPr lang="id-ID" dirty="0" smtClean="0"/>
              <a:t>. Fungsi Icon pada </a:t>
            </a:r>
            <a:r>
              <a:rPr lang="id-ID" b="1" i="1" dirty="0"/>
              <a:t>Table Of Authorities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id-ID" dirty="0"/>
              <a:t>Insert Table Of Auhtorities, adalah untuk menyisipkan daftar sumber dari pemilik otoritas dokumen.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/>
              <a:t>Update Table, adalah untuk melakukan pembaruan terhadap kutipan pada tabel</a:t>
            </a:r>
          </a:p>
        </p:txBody>
      </p:sp>
      <p:pic>
        <p:nvPicPr>
          <p:cNvPr id="4" name="Picture 3" descr="Group Table Of Authoritie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852936"/>
            <a:ext cx="5427439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190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Ribbon Page Layout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Themes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Page setup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Page background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Paragraph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Arrange</a:t>
            </a:r>
            <a:endParaRPr lang="id-ID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220"/>
          <a:stretch/>
        </p:blipFill>
        <p:spPr bwMode="auto">
          <a:xfrm>
            <a:off x="35496" y="3933056"/>
            <a:ext cx="9144000" cy="130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00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1. Fungsi Icon Pada Group Themes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Themes</a:t>
            </a:r>
            <a:r>
              <a:rPr lang="id-ID" dirty="0"/>
              <a:t>: digunakan untuk menganti tema halaman kerja.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Color</a:t>
            </a:r>
            <a:r>
              <a:rPr lang="id-ID" dirty="0"/>
              <a:t>: digunakan untuk mengganti warna teks dan background.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Font</a:t>
            </a:r>
            <a:r>
              <a:rPr lang="id-ID" dirty="0"/>
              <a:t>: digunakan untuk mengubah model teks.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Effect</a:t>
            </a:r>
            <a:r>
              <a:rPr lang="id-ID" dirty="0"/>
              <a:t>: digunakan untuk menambahkan effek warna teks dan background</a:t>
            </a:r>
          </a:p>
          <a:p>
            <a:pPr marL="457200" indent="-457200">
              <a:buFont typeface="+mj-lt"/>
              <a:buAutoNum type="arabicPeriod"/>
            </a:pPr>
            <a:endParaRPr lang="id-ID" dirty="0"/>
          </a:p>
        </p:txBody>
      </p:sp>
      <p:pic>
        <p:nvPicPr>
          <p:cNvPr id="4" name="Picture 3" descr="Fungsi Tab Page Layou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4984"/>
            <a:ext cx="4612838" cy="3513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696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2. Fungsi </a:t>
            </a:r>
            <a:r>
              <a:rPr lang="id-ID" dirty="0" smtClean="0"/>
              <a:t>Icon Pada Group </a:t>
            </a:r>
            <a:r>
              <a:rPr lang="id-ID" dirty="0"/>
              <a:t>Page setup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108504" cy="5589240"/>
          </a:xfrm>
        </p:spPr>
        <p:txBody>
          <a:bodyPr/>
          <a:lstStyle/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Margins</a:t>
            </a:r>
            <a:r>
              <a:rPr lang="id-ID" sz="2200" dirty="0"/>
              <a:t>: digunakan untuk menentukan jarak tulisan dari samping kiri dan kanan halaman kerja.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Orientation</a:t>
            </a:r>
            <a:r>
              <a:rPr lang="id-ID" sz="2200" dirty="0"/>
              <a:t>: digunakan untuk menentukan halaman kerja (kertas)horizontal atau vertikal.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Size</a:t>
            </a:r>
            <a:r>
              <a:rPr lang="id-ID" sz="2200" dirty="0"/>
              <a:t>: digunakan untuk menentukan ukuran halaman </a:t>
            </a:r>
            <a:r>
              <a:rPr lang="id-ID" sz="2200" dirty="0" smtClean="0"/>
              <a:t>kerja.</a:t>
            </a:r>
            <a:endParaRPr lang="id-ID" sz="2200" dirty="0"/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Columns</a:t>
            </a:r>
            <a:r>
              <a:rPr lang="id-ID" sz="2200" dirty="0"/>
              <a:t>: digunakan untuk menentukan jumlah kolom di dalam halaman kerja.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Breaks</a:t>
            </a:r>
            <a:r>
              <a:rPr lang="id-ID" sz="2200" dirty="0"/>
              <a:t>: digunakan untuk menentukan jarak antar kolom halaman.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Line </a:t>
            </a:r>
            <a:r>
              <a:rPr lang="id-ID" sz="2200" dirty="0"/>
              <a:t>number: digunakan untuk menambahkan nomor di setiap baris teks.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Hyphenation</a:t>
            </a:r>
            <a:r>
              <a:rPr lang="id-ID" sz="2200" dirty="0"/>
              <a:t>: digunakan untuk memisahkan suku kata dengan tanda </a:t>
            </a:r>
            <a:r>
              <a:rPr lang="id-ID" sz="2200" dirty="0" smtClean="0"/>
              <a:t>penghubung</a:t>
            </a:r>
            <a:r>
              <a:rPr lang="id-ID" sz="2200" dirty="0"/>
              <a:t>.</a:t>
            </a:r>
          </a:p>
        </p:txBody>
      </p:sp>
      <p:pic>
        <p:nvPicPr>
          <p:cNvPr id="4" name="Picture 3" descr="Fungsi Tab Page Layou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5085184"/>
            <a:ext cx="6228184" cy="17728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065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76200"/>
            <a:ext cx="8905875" cy="1066800"/>
          </a:xfrm>
        </p:spPr>
        <p:txBody>
          <a:bodyPr/>
          <a:lstStyle/>
          <a:p>
            <a:r>
              <a:rPr lang="en-US" dirty="0"/>
              <a:t>3. </a:t>
            </a:r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smtClean="0"/>
              <a:t>Icon </a:t>
            </a:r>
            <a:r>
              <a:rPr lang="en-US" dirty="0" err="1" smtClean="0"/>
              <a:t>Pada</a:t>
            </a:r>
            <a:r>
              <a:rPr lang="en-US" dirty="0" smtClean="0"/>
              <a:t> Group Page </a:t>
            </a:r>
            <a:r>
              <a:rPr lang="en-US" dirty="0"/>
              <a:t>background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Watermark</a:t>
            </a:r>
            <a:r>
              <a:rPr lang="id-ID" dirty="0"/>
              <a:t>: digunakan untuk menambahkan tanda air di background halaman menggunakan teks atau gambar.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Page </a:t>
            </a:r>
            <a:r>
              <a:rPr lang="id-ID" dirty="0"/>
              <a:t>color: digunakan untuk mengubah warna halaman kerja menggunakan warna.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Page </a:t>
            </a:r>
            <a:r>
              <a:rPr lang="id-ID" dirty="0"/>
              <a:t>borders: digunakan untuk membuat garis di pinggir halaman kerja</a:t>
            </a:r>
          </a:p>
          <a:p>
            <a:pPr marL="457200" indent="-457200">
              <a:buFont typeface="+mj-lt"/>
              <a:buAutoNum type="arabicPeriod"/>
            </a:pPr>
            <a:endParaRPr lang="id-ID" dirty="0"/>
          </a:p>
        </p:txBody>
      </p:sp>
      <p:pic>
        <p:nvPicPr>
          <p:cNvPr id="4" name="Picture 3" descr="Fungsi Tab Page Layou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717032"/>
            <a:ext cx="5320104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496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4. Fungsi </a:t>
            </a:r>
            <a:r>
              <a:rPr lang="id-ID" dirty="0" smtClean="0"/>
              <a:t>Icon Pada Group Paragraph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Indent</a:t>
            </a:r>
            <a:r>
              <a:rPr lang="id-ID" dirty="0"/>
              <a:t>: digunakan untuk mengatur jarak teks kiri dan kanan.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Spacing</a:t>
            </a:r>
            <a:r>
              <a:rPr lang="id-ID" dirty="0"/>
              <a:t>: digunakan untuk mengatur jarak antara atas dan bawah paragraph.</a:t>
            </a:r>
          </a:p>
          <a:p>
            <a:pPr marL="457200" indent="-457200">
              <a:buFont typeface="+mj-lt"/>
              <a:buAutoNum type="arabicPeriod"/>
            </a:pPr>
            <a:endParaRPr lang="id-ID" dirty="0"/>
          </a:p>
        </p:txBody>
      </p:sp>
      <p:pic>
        <p:nvPicPr>
          <p:cNvPr id="4" name="Picture 3" descr="Fungsi Tab Page Layou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11486"/>
            <a:ext cx="6803841" cy="3009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4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5. Fungsi icon pada group </a:t>
            </a:r>
            <a:r>
              <a:rPr lang="it-IT" dirty="0" smtClean="0"/>
              <a:t>Arrange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66" y="1268760"/>
            <a:ext cx="9108504" cy="52578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Position</a:t>
            </a:r>
            <a:r>
              <a:rPr lang="id-ID" sz="2200" dirty="0"/>
              <a:t>: digunakan untuk menentukan posisi objek gambar.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Bring </a:t>
            </a:r>
            <a:r>
              <a:rPr lang="id-ID" sz="2200" dirty="0"/>
              <a:t>to fornt: digunakan untuk menentukan posisi objek lain dengan yang lainya.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Send </a:t>
            </a:r>
            <a:r>
              <a:rPr lang="id-ID" sz="2200" dirty="0"/>
              <a:t>to back: digunakan untuk mengembalikan objek lain dengan yang lainya( kebalikan dari Bring to fornt).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Text </a:t>
            </a:r>
            <a:r>
              <a:rPr lang="id-ID" sz="2200" dirty="0"/>
              <a:t>wrapping: digunakan untuk meratakan teks supaya mengikuti objek.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Align</a:t>
            </a:r>
            <a:r>
              <a:rPr lang="id-ID" sz="2200" dirty="0"/>
              <a:t>: digunakan untuk meluruskan posisi objek.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Group</a:t>
            </a:r>
            <a:r>
              <a:rPr lang="id-ID" sz="2200" dirty="0"/>
              <a:t>: digunakan untuk menghubungkan antar objek satu dengan yang lainya supaya lebih mudah mengatur posisi objek.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Rotate</a:t>
            </a:r>
            <a:r>
              <a:rPr lang="id-ID" sz="2200" dirty="0"/>
              <a:t>: digunakan untuk memutar posisi objek gambar.</a:t>
            </a:r>
          </a:p>
          <a:p>
            <a:pPr marL="457200" indent="-457200">
              <a:buFont typeface="+mj-lt"/>
              <a:buAutoNum type="arabicPeriod"/>
            </a:pPr>
            <a:endParaRPr lang="id-ID" sz="2200" dirty="0"/>
          </a:p>
        </p:txBody>
      </p:sp>
      <p:pic>
        <p:nvPicPr>
          <p:cNvPr id="4" name="Picture 3" descr="Fungsi Tab Page Layou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7" y="5229200"/>
            <a:ext cx="5872906" cy="1628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741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/>
              <a:t>Ribbon 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Table of </a:t>
            </a:r>
            <a:r>
              <a:rPr lang="en-US" dirty="0" smtClean="0"/>
              <a:t>Contents</a:t>
            </a:r>
            <a:endParaRPr lang="id-ID" dirty="0" smtClean="0"/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F</a:t>
            </a:r>
            <a:r>
              <a:rPr lang="en-US" dirty="0" err="1" smtClean="0"/>
              <a:t>ootnotes</a:t>
            </a:r>
            <a:endParaRPr lang="id-ID" dirty="0" smtClean="0"/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C</a:t>
            </a:r>
            <a:r>
              <a:rPr lang="en-US" dirty="0" err="1" smtClean="0"/>
              <a:t>itations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smtClean="0"/>
              <a:t>Bibliography</a:t>
            </a:r>
            <a:endParaRPr lang="id-ID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Captions</a:t>
            </a:r>
            <a:endParaRPr lang="id-ID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Indexs</a:t>
            </a:r>
            <a:endParaRPr lang="id-ID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Table </a:t>
            </a:r>
            <a:r>
              <a:rPr lang="en-US" dirty="0"/>
              <a:t>Of </a:t>
            </a:r>
            <a:r>
              <a:rPr lang="en-US" dirty="0" err="1"/>
              <a:t>Auhtorities</a:t>
            </a:r>
            <a:endParaRPr lang="id-ID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78" b="81897"/>
          <a:stretch/>
        </p:blipFill>
        <p:spPr bwMode="auto">
          <a:xfrm>
            <a:off x="-18333" y="4149080"/>
            <a:ext cx="9144001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2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1. Fungsi Icon pada</a:t>
            </a:r>
            <a:r>
              <a:rPr lang="id-ID" b="1" i="1" dirty="0" smtClean="0"/>
              <a:t>Table </a:t>
            </a:r>
            <a:r>
              <a:rPr lang="id-ID" b="1" i="1" dirty="0"/>
              <a:t>Of Contents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Table </a:t>
            </a:r>
            <a:r>
              <a:rPr lang="id-ID" dirty="0"/>
              <a:t>Of Contents, adalah untuk digunakan untuk pengolahan daftar isi secara otomatis.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Add </a:t>
            </a:r>
            <a:r>
              <a:rPr lang="id-ID" dirty="0"/>
              <a:t>Text, adalah untuk mengelola paragraf terpilih dalam kaitanya sebagi entri dalam daftar isi yang sudah dibuat.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Update </a:t>
            </a:r>
            <a:r>
              <a:rPr lang="id-ID" dirty="0"/>
              <a:t>Table, adalah untuk memperbarui daftar isi, seperti pada perubahan sebuah dokumen.</a:t>
            </a:r>
          </a:p>
          <a:p>
            <a:pPr marL="457200" indent="-457200">
              <a:buFont typeface="+mj-lt"/>
              <a:buAutoNum type="arabicPeriod"/>
            </a:pPr>
            <a:endParaRPr lang="id-ID" dirty="0"/>
          </a:p>
        </p:txBody>
      </p:sp>
      <p:pic>
        <p:nvPicPr>
          <p:cNvPr id="4" name="Picture 3" descr="Group Table Of Content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73016"/>
            <a:ext cx="4536504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175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uter monitor design template">
  <a:themeElements>
    <a:clrScheme name="">
      <a:dk1>
        <a:srgbClr val="080808"/>
      </a:dk1>
      <a:lt1>
        <a:srgbClr val="74C8E6"/>
      </a:lt1>
      <a:dk2>
        <a:srgbClr val="FFFFFF"/>
      </a:dk2>
      <a:lt2>
        <a:srgbClr val="080808"/>
      </a:lt2>
      <a:accent1>
        <a:srgbClr val="68A2B6"/>
      </a:accent1>
      <a:accent2>
        <a:srgbClr val="4192BF"/>
      </a:accent2>
      <a:accent3>
        <a:srgbClr val="BCE0F0"/>
      </a:accent3>
      <a:accent4>
        <a:srgbClr val="060606"/>
      </a:accent4>
      <a:accent5>
        <a:srgbClr val="B9CED7"/>
      </a:accent5>
      <a:accent6>
        <a:srgbClr val="3A84AD"/>
      </a:accent6>
      <a:hlink>
        <a:srgbClr val="3963AF"/>
      </a:hlink>
      <a:folHlink>
        <a:srgbClr val="000066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80808"/>
        </a:dk1>
        <a:lt1>
          <a:srgbClr val="74C8E6"/>
        </a:lt1>
        <a:dk2>
          <a:srgbClr val="000000"/>
        </a:dk2>
        <a:lt2>
          <a:srgbClr val="080808"/>
        </a:lt2>
        <a:accent1>
          <a:srgbClr val="68A2B6"/>
        </a:accent1>
        <a:accent2>
          <a:srgbClr val="4192BF"/>
        </a:accent2>
        <a:accent3>
          <a:srgbClr val="BCE0F0"/>
        </a:accent3>
        <a:accent4>
          <a:srgbClr val="060606"/>
        </a:accent4>
        <a:accent5>
          <a:srgbClr val="B9CED7"/>
        </a:accent5>
        <a:accent6>
          <a:srgbClr val="3A84AD"/>
        </a:accent6>
        <a:hlink>
          <a:srgbClr val="3963A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04 SIG</Template>
  <TotalTime>885</TotalTime>
  <Words>642</Words>
  <Application>Microsoft Office PowerPoint</Application>
  <PresentationFormat>On-screen Show (4:3)</PresentationFormat>
  <Paragraphs>71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Computer monitor design template</vt:lpstr>
      <vt:lpstr>Aplikasi Komputer</vt:lpstr>
      <vt:lpstr>Ribbon Page Layout</vt:lpstr>
      <vt:lpstr>1. Fungsi Icon Pada Group Themes</vt:lpstr>
      <vt:lpstr>2. Fungsi Icon Pada Group Page setup</vt:lpstr>
      <vt:lpstr>3. Fungsi Icon Pada Group Page background</vt:lpstr>
      <vt:lpstr>4. Fungsi Icon Pada Group Paragraph</vt:lpstr>
      <vt:lpstr>5. Fungsi icon pada group Arrange</vt:lpstr>
      <vt:lpstr>Ribbon References</vt:lpstr>
      <vt:lpstr>1. Fungsi Icon padaTable Of Contents</vt:lpstr>
      <vt:lpstr>2. Fungsi Icon pada Footnotes</vt:lpstr>
      <vt:lpstr>3. Fungsi Icon pada Citation and Bibliography</vt:lpstr>
      <vt:lpstr>4. Fungsi Icon pada Captions</vt:lpstr>
      <vt:lpstr>5. Fungsi Icon pada Index</vt:lpstr>
      <vt:lpstr>6. Fungsi Icon pada Table Of Authorities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heri nuryanto</dc:creator>
  <cp:lastModifiedBy>heri</cp:lastModifiedBy>
  <cp:revision>90</cp:revision>
  <dcterms:created xsi:type="dcterms:W3CDTF">2015-09-18T06:46:14Z</dcterms:created>
  <dcterms:modified xsi:type="dcterms:W3CDTF">2020-01-14T03:42:24Z</dcterms:modified>
</cp:coreProperties>
</file>