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82" r:id="rId3"/>
    <p:sldId id="266" r:id="rId4"/>
    <p:sldId id="267" r:id="rId5"/>
    <p:sldId id="268" r:id="rId6"/>
    <p:sldId id="270" r:id="rId7"/>
    <p:sldId id="269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FF99FF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350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0">
          <a:blip r:embed="rId2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04800" y="5029200"/>
            <a:ext cx="8686800" cy="9477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886450"/>
            <a:ext cx="8686800" cy="89535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104" name="Rectangle 3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106" name="Rectangle 3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460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76200"/>
            <a:ext cx="2133600" cy="6477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76200"/>
            <a:ext cx="6248400" cy="6477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11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  <a:ln>
            <a:solidFill>
              <a:srgbClr val="00FF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none"/>
        </p:style>
        <p:txBody>
          <a:bodyPr/>
          <a:lstStyle>
            <a:lvl1pPr algn="ctr">
              <a:defRPr sz="280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504" y="1268760"/>
            <a:ext cx="8763000" cy="5257800"/>
          </a:xfrm>
          <a:solidFill>
            <a:schemeClr val="tx2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none"/>
        </p:style>
        <p:txBody>
          <a:bodyPr/>
          <a:lstStyle>
            <a:lvl1pPr marL="342900" indent="-342900">
              <a:spcBef>
                <a:spcPts val="300"/>
              </a:spcBef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1pPr>
            <a:lvl2pPr marL="742950" indent="-28575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2pPr>
            <a:lvl3pPr marL="11430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3pPr>
            <a:lvl4pPr marL="16002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4pPr>
            <a:lvl5pPr marL="20574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37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913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4191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295400"/>
            <a:ext cx="4191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309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744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85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485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636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076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"/>
            <a:ext cx="85248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 style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white">
          <a:xfrm>
            <a:off x="381000" y="1295400"/>
            <a:ext cx="8534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77" name="Rectangle 2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22C9E11-630C-458A-BB66-2F5E322D7723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2078" name="Rectangle 3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079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36512" y="15239"/>
            <a:ext cx="5400600" cy="4869160"/>
          </a:xfrm>
          <a:prstGeom prst="chevron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0" y="5289574"/>
            <a:ext cx="9180512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/>
            <a:r>
              <a:rPr lang="id-ID" sz="2900" b="1" dirty="0" smtClean="0"/>
              <a:t>1. </a:t>
            </a:r>
            <a:r>
              <a:rPr lang="en-US" sz="2900" b="1" dirty="0" smtClean="0"/>
              <a:t>Microsoft </a:t>
            </a:r>
            <a:r>
              <a:rPr lang="en-US" sz="2900" b="1" dirty="0"/>
              <a:t>Office Word Ribbon File </a:t>
            </a:r>
            <a:r>
              <a:rPr lang="en-US" sz="2900" b="1" dirty="0" err="1"/>
              <a:t>dan</a:t>
            </a:r>
            <a:r>
              <a:rPr lang="en-US" sz="2900" b="1" dirty="0"/>
              <a:t> Home</a:t>
            </a:r>
          </a:p>
          <a:p>
            <a:pPr algn="ctr"/>
            <a:r>
              <a:rPr lang="en-US" sz="2900" b="1" dirty="0" smtClean="0"/>
              <a:t>2.</a:t>
            </a:r>
            <a:r>
              <a:rPr lang="id-ID" sz="2900" b="1" dirty="0" smtClean="0"/>
              <a:t> </a:t>
            </a:r>
            <a:r>
              <a:rPr lang="en-US" sz="2900" b="1" dirty="0" smtClean="0"/>
              <a:t>Microsoft </a:t>
            </a:r>
            <a:r>
              <a:rPr lang="en-US" sz="2900" b="1" dirty="0"/>
              <a:t>Office Word Ribbon </a:t>
            </a:r>
            <a:r>
              <a:rPr lang="en-US" sz="2900" b="1" dirty="0" smtClean="0"/>
              <a:t>Insert</a:t>
            </a:r>
            <a:endParaRPr lang="en-US" sz="2900" b="1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764"/>
            <a:ext cx="5400600" cy="4869160"/>
          </a:xfrm>
          <a:prstGeom prst="chevron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586453" y="1030581"/>
            <a:ext cx="1958792" cy="1973950"/>
          </a:xfrm>
          <a:prstGeom prst="chevron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71467" y="1995841"/>
            <a:ext cx="1958792" cy="1973950"/>
          </a:xfrm>
          <a:prstGeom prst="chevron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5616" y="980728"/>
            <a:ext cx="6984776" cy="432265"/>
          </a:xfrm>
        </p:spPr>
        <p:txBody>
          <a:bodyPr/>
          <a:lstStyle/>
          <a:p>
            <a:pPr algn="ctr"/>
            <a:r>
              <a:rPr lang="en-US" sz="7500" b="1" dirty="0" smtClean="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id-ID" sz="7500" b="1" dirty="0" smtClean="0">
                <a:solidFill>
                  <a:srgbClr val="FF0000"/>
                </a:solidFill>
                <a:latin typeface="Arial Black" pitchFamily="34" charset="0"/>
              </a:rPr>
              <a:t>plikasi</a:t>
            </a:r>
            <a:br>
              <a:rPr lang="id-ID" sz="75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id-ID" sz="7500" b="1" dirty="0" smtClean="0">
                <a:latin typeface="Arial Black" pitchFamily="34" charset="0"/>
              </a:rPr>
              <a:t>Komputer</a:t>
            </a:r>
            <a:endParaRPr lang="en-US" sz="7500" b="1" dirty="0">
              <a:latin typeface="Arial Black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1728192" y="6225678"/>
            <a:ext cx="9180512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/>
            <a:r>
              <a:rPr lang="nn-NO" sz="3100" b="1" dirty="0">
                <a:solidFill>
                  <a:srgbClr val="FFFF00"/>
                </a:solidFill>
              </a:rPr>
              <a:t>Heri Nuryanto, S.Kom., M.SI</a:t>
            </a:r>
            <a:r>
              <a:rPr lang="nn-NO" sz="3100" b="1" dirty="0" smtClean="0">
                <a:solidFill>
                  <a:srgbClr val="FFFF00"/>
                </a:solidFill>
              </a:rPr>
              <a:t>.</a:t>
            </a:r>
            <a:endParaRPr lang="nn-NO" sz="3100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429000"/>
            <a:ext cx="9036496" cy="14157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id-ID" sz="3200" b="1" dirty="0" smtClean="0">
                <a:ln w="50800"/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Download Materi di:</a:t>
            </a:r>
          </a:p>
          <a:p>
            <a:pPr algn="ctr"/>
            <a:r>
              <a:rPr lang="en-US" sz="5400" b="1" dirty="0" smtClean="0">
                <a:ln w="50800"/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http</a:t>
            </a:r>
            <a:r>
              <a:rPr lang="en-US" sz="5400" b="1" dirty="0">
                <a:ln w="50800"/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://bit.ly/2DS3PEM</a:t>
            </a:r>
          </a:p>
        </p:txBody>
      </p:sp>
    </p:spTree>
    <p:extLst>
      <p:ext uri="{BB962C8B-B14F-4D97-AF65-F5344CB8AC3E}">
        <p14:creationId xmlns:p14="http://schemas.microsoft.com/office/powerpoint/2010/main" val="377715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5. Fungsi Icon Pada Group </a:t>
            </a:r>
            <a:r>
              <a:rPr lang="id-ID" b="1" dirty="0" smtClean="0"/>
              <a:t>Editing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dirty="0" smtClean="0"/>
              <a:t>Find</a:t>
            </a:r>
            <a:r>
              <a:rPr lang="id-ID" dirty="0"/>
              <a:t>, adalah untuk mencari kata tertentu berdasarkan keyboard tertentu dalam suatu </a:t>
            </a:r>
            <a:r>
              <a:rPr lang="id-ID" dirty="0" smtClean="0"/>
              <a:t>file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Replace</a:t>
            </a:r>
            <a:r>
              <a:rPr lang="id-ID" dirty="0"/>
              <a:t>, adalah untuk mencari dan menganti file yang telah </a:t>
            </a:r>
            <a:r>
              <a:rPr lang="id-ID" dirty="0" smtClean="0"/>
              <a:t>ditentukan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Select</a:t>
            </a:r>
            <a:r>
              <a:rPr lang="id-ID" dirty="0"/>
              <a:t>, adalah untuk memilih objek atau teks tertentu didalam suatu file</a:t>
            </a:r>
          </a:p>
          <a:p>
            <a:endParaRPr lang="id-ID" dirty="0"/>
          </a:p>
        </p:txBody>
      </p:sp>
      <p:pic>
        <p:nvPicPr>
          <p:cNvPr id="4" name="Picture 3" descr="group Editi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501008"/>
            <a:ext cx="5112568" cy="29609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992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Ribbon Tab </a:t>
            </a:r>
            <a:r>
              <a:rPr lang="id-ID" dirty="0" smtClean="0"/>
              <a:t>Insert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96" y="1268760"/>
            <a:ext cx="9108504" cy="52578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b="1" dirty="0" smtClean="0"/>
              <a:t>Pages</a:t>
            </a:r>
          </a:p>
          <a:p>
            <a:pPr marL="457200" indent="-457200">
              <a:buFont typeface="+mj-lt"/>
              <a:buAutoNum type="arabicPeriod"/>
            </a:pPr>
            <a:r>
              <a:rPr lang="id-ID" b="1" dirty="0" smtClean="0"/>
              <a:t>Tables</a:t>
            </a:r>
          </a:p>
          <a:p>
            <a:pPr marL="457200" indent="-457200">
              <a:buFont typeface="+mj-lt"/>
              <a:buAutoNum type="arabicPeriod"/>
            </a:pPr>
            <a:r>
              <a:rPr lang="id-ID" b="1" dirty="0" smtClean="0"/>
              <a:t>Illustrations</a:t>
            </a:r>
          </a:p>
          <a:p>
            <a:pPr marL="457200" indent="-457200">
              <a:buFont typeface="+mj-lt"/>
              <a:buAutoNum type="arabicPeriod"/>
            </a:pPr>
            <a:r>
              <a:rPr lang="id-ID" b="1" dirty="0" smtClean="0"/>
              <a:t>Links</a:t>
            </a:r>
          </a:p>
          <a:p>
            <a:pPr marL="457200" indent="-457200">
              <a:buFont typeface="+mj-lt"/>
              <a:buAutoNum type="arabicPeriod"/>
            </a:pPr>
            <a:r>
              <a:rPr lang="id-ID" b="1" dirty="0" smtClean="0"/>
              <a:t>Header </a:t>
            </a:r>
            <a:r>
              <a:rPr lang="id-ID" b="1" dirty="0"/>
              <a:t>dan </a:t>
            </a:r>
            <a:r>
              <a:rPr lang="id-ID" b="1" dirty="0" smtClean="0"/>
              <a:t>Footer</a:t>
            </a:r>
          </a:p>
          <a:p>
            <a:pPr marL="457200" indent="-457200">
              <a:buFont typeface="+mj-lt"/>
              <a:buAutoNum type="arabicPeriod"/>
            </a:pPr>
            <a:r>
              <a:rPr lang="id-ID" b="1" dirty="0" smtClean="0"/>
              <a:t>Text</a:t>
            </a:r>
          </a:p>
          <a:p>
            <a:pPr marL="457200" indent="-457200">
              <a:buFont typeface="+mj-lt"/>
              <a:buAutoNum type="arabicPeriod"/>
            </a:pPr>
            <a:r>
              <a:rPr lang="id-ID" b="1" dirty="0" smtClean="0"/>
              <a:t>Symbols</a:t>
            </a:r>
            <a:endParaRPr lang="id-ID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04"/>
          <a:stretch/>
        </p:blipFill>
        <p:spPr bwMode="auto">
          <a:xfrm>
            <a:off x="85528" y="4365104"/>
            <a:ext cx="9144000" cy="1064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01552" y="5107831"/>
            <a:ext cx="5437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d-ID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49624" y="5107831"/>
            <a:ext cx="5437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d-ID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73760" y="5107831"/>
            <a:ext cx="5437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d-ID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934277" y="5107831"/>
            <a:ext cx="5437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d-ID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98096" y="5107831"/>
            <a:ext cx="5437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d-ID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82272" y="5107831"/>
            <a:ext cx="5437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d-ID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182749" y="5107831"/>
            <a:ext cx="5437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d-ID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589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1. Fungsi Icon di </a:t>
            </a:r>
            <a:r>
              <a:rPr lang="id-ID" dirty="0"/>
              <a:t>Group Pages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76" y="1268759"/>
            <a:ext cx="9108504" cy="5337019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dirty="0" smtClean="0"/>
              <a:t>Cover </a:t>
            </a:r>
            <a:r>
              <a:rPr lang="id-ID" dirty="0"/>
              <a:t>page: Berfungsi untuk mengganti cover halaman micrososft word</a:t>
            </a:r>
            <a:r>
              <a:rPr lang="id-ID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Blank </a:t>
            </a:r>
            <a:r>
              <a:rPr lang="id-ID" dirty="0"/>
              <a:t>Page: Berfungsi untuk membuat halaman kosong baru</a:t>
            </a:r>
            <a:r>
              <a:rPr lang="id-ID" dirty="0" smtClean="0"/>
              <a:t>.</a:t>
            </a:r>
            <a:endParaRPr lang="id-ID" dirty="0"/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Page </a:t>
            </a:r>
            <a:r>
              <a:rPr lang="id-ID" dirty="0"/>
              <a:t>Break: Berfungsi untuk memisahkan paragraf dengan halaman berbeda. hampir sama dengan dengan blank page, bedanya dengan page break adalah kita dapat memisahkan pragraf dengan halaman yang berbeda</a:t>
            </a:r>
            <a:r>
              <a:rPr lang="id-ID" dirty="0" smtClean="0"/>
              <a:t>.</a:t>
            </a:r>
            <a:endParaRPr lang="id-ID" dirty="0"/>
          </a:p>
        </p:txBody>
      </p:sp>
      <p:pic>
        <p:nvPicPr>
          <p:cNvPr id="4" name="Picture 3" descr="Fungsi Tab Insert Pada Microsoft Word 200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908346"/>
            <a:ext cx="4104456" cy="26974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847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2. Fungsi icon di Group Tables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Tables :Digunakan </a:t>
            </a:r>
            <a:r>
              <a:rPr lang="id-ID" dirty="0"/>
              <a:t>untuk membuat dan menambahkanya table di halaman kerja</a:t>
            </a:r>
            <a:r>
              <a:rPr lang="id-ID" dirty="0" smtClean="0"/>
              <a:t>.</a:t>
            </a:r>
            <a:endParaRPr lang="id-ID" dirty="0"/>
          </a:p>
        </p:txBody>
      </p:sp>
      <p:pic>
        <p:nvPicPr>
          <p:cNvPr id="4" name="Picture 3" descr="Fungsi Tab Insert Pada Microsoft Word 200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403" y="2132856"/>
            <a:ext cx="2707669" cy="31496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112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3. Fungsi Icon </a:t>
            </a:r>
            <a:r>
              <a:rPr lang="id-ID" dirty="0"/>
              <a:t>di Group Illustrations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760"/>
            <a:ext cx="9108504" cy="558924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Picture</a:t>
            </a:r>
            <a:r>
              <a:rPr lang="id-ID" sz="2200" dirty="0"/>
              <a:t>: di gunakan untuk menambahkan </a:t>
            </a:r>
            <a:r>
              <a:rPr lang="id-ID" sz="2200" dirty="0" smtClean="0"/>
              <a:t>file gambar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Clip </a:t>
            </a:r>
            <a:r>
              <a:rPr lang="id-ID" sz="2200" dirty="0"/>
              <a:t>Art: Berfungsi untuk menyisipkan gambar dari folder clip art (yang tersedia di library program).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Shapes: di </a:t>
            </a:r>
            <a:r>
              <a:rPr lang="id-ID" sz="2200" dirty="0"/>
              <a:t>gunakan untuk menambahkan gambar seperti: </a:t>
            </a:r>
            <a:r>
              <a:rPr lang="id-ID" sz="2200" dirty="0" smtClean="0"/>
              <a:t>line ,</a:t>
            </a:r>
            <a:r>
              <a:rPr lang="id-ID" sz="2200" dirty="0"/>
              <a:t>basic shapes, block arrows, Flowchart, callouts, start dan barnner.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SmartArt</a:t>
            </a:r>
            <a:r>
              <a:rPr lang="id-ID" sz="2200" dirty="0"/>
              <a:t>: di gunakan untuk menambahkan icon list, procces, Cyde, Hierarchy, Relationship, matrix, Pyramid menggunakan graphic.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Chart</a:t>
            </a:r>
            <a:r>
              <a:rPr lang="id-ID" sz="2200" dirty="0"/>
              <a:t>: digunakan untuk menambahkan grafik column, line, pie, bar, area, x y (scatter), stock, surface, doughnut, bubble, dan radar</a:t>
            </a:r>
          </a:p>
          <a:p>
            <a:pPr marL="457200" indent="-457200">
              <a:buFont typeface="+mj-lt"/>
              <a:buAutoNum type="arabicPeriod"/>
            </a:pPr>
            <a:endParaRPr lang="id-ID" sz="2200" dirty="0"/>
          </a:p>
        </p:txBody>
      </p:sp>
      <p:pic>
        <p:nvPicPr>
          <p:cNvPr id="4" name="Picture 3" descr="Fungsi Tab Insert Pada Microsoft Word 200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509121"/>
            <a:ext cx="4896544" cy="2348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027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4. Fungsi </a:t>
            </a:r>
            <a:r>
              <a:rPr lang="id-ID" dirty="0" smtClean="0"/>
              <a:t>Icon di </a:t>
            </a:r>
            <a:r>
              <a:rPr lang="id-ID" dirty="0"/>
              <a:t>Group Links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dirty="0" smtClean="0"/>
              <a:t>Hyperlink</a:t>
            </a:r>
            <a:r>
              <a:rPr lang="id-ID" dirty="0"/>
              <a:t>: di gunakan untuk menambahkan url </a:t>
            </a:r>
            <a:r>
              <a:rPr lang="id-ID" dirty="0" smtClean="0"/>
              <a:t>website.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Bookmark</a:t>
            </a:r>
            <a:r>
              <a:rPr lang="id-ID" dirty="0"/>
              <a:t>: berfungsi untuk membuat halaman </a:t>
            </a:r>
            <a:r>
              <a:rPr lang="id-ID" dirty="0" smtClean="0"/>
              <a:t>favorit.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Cross-reference</a:t>
            </a:r>
            <a:r>
              <a:rPr lang="id-ID" dirty="0"/>
              <a:t>: di gunakan untuk membuat halaman refensi atau rujukan.</a:t>
            </a:r>
          </a:p>
          <a:p>
            <a:endParaRPr lang="id-ID" dirty="0"/>
          </a:p>
        </p:txBody>
      </p:sp>
      <p:pic>
        <p:nvPicPr>
          <p:cNvPr id="4" name="Picture 3" descr="Fungsi Tab Insert Pada Microsoft Word 200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8" y="3286184"/>
            <a:ext cx="4229372" cy="21590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603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5. Fungsi Icon di </a:t>
            </a:r>
            <a:r>
              <a:rPr lang="id-ID" dirty="0"/>
              <a:t>Group Header dan Footer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dirty="0" smtClean="0"/>
              <a:t>Header</a:t>
            </a:r>
            <a:r>
              <a:rPr lang="id-ID" dirty="0"/>
              <a:t>: di gunakan untuk membuat header di halaman kerja atas</a:t>
            </a:r>
            <a:r>
              <a:rPr lang="id-ID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Footer</a:t>
            </a:r>
            <a:r>
              <a:rPr lang="id-ID" dirty="0"/>
              <a:t>: di gunakan untuk membuat fotter. hampir sama dengan menu header, bedanya terletak di bawah halaman dokumen.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Page </a:t>
            </a:r>
            <a:r>
              <a:rPr lang="id-ID" dirty="0"/>
              <a:t>Number: di gunakan untuk membuat nomor di header dan footer halaman kerja</a:t>
            </a:r>
          </a:p>
          <a:p>
            <a:pPr marL="457200" indent="-457200">
              <a:buFont typeface="+mj-lt"/>
              <a:buAutoNum type="arabicPeriod"/>
            </a:pPr>
            <a:endParaRPr lang="id-ID" dirty="0"/>
          </a:p>
        </p:txBody>
      </p:sp>
      <p:pic>
        <p:nvPicPr>
          <p:cNvPr id="4" name="Picture 3" descr="Fungsi Tab Insert Pada Microsoft Word 200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890" y="4050151"/>
            <a:ext cx="4422606" cy="24031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63009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6. </a:t>
            </a:r>
            <a:r>
              <a:rPr lang="id-ID" dirty="0"/>
              <a:t>Fungsi </a:t>
            </a:r>
            <a:r>
              <a:rPr lang="id-ID" dirty="0" smtClean="0"/>
              <a:t>Icon di </a:t>
            </a:r>
            <a:r>
              <a:rPr lang="id-ID" dirty="0"/>
              <a:t>Group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66" y="1268760"/>
            <a:ext cx="9108504" cy="558924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Text </a:t>
            </a:r>
            <a:r>
              <a:rPr lang="id-ID" sz="2200" dirty="0"/>
              <a:t>Box: di gunakan untuk </a:t>
            </a:r>
            <a:r>
              <a:rPr lang="id-ID" sz="2200" dirty="0" smtClean="0"/>
              <a:t>membuat </a:t>
            </a:r>
            <a:r>
              <a:rPr lang="id-ID" sz="2200" dirty="0"/>
              <a:t>teks di dalam kotak. </a:t>
            </a:r>
            <a:endParaRPr lang="id-ID" sz="2200" dirty="0" smtClean="0"/>
          </a:p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Quick </a:t>
            </a:r>
            <a:r>
              <a:rPr lang="id-ID" sz="2200" dirty="0"/>
              <a:t>Parts: digunakan untuk mengatur teks secara otomatis.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WordArt</a:t>
            </a:r>
            <a:r>
              <a:rPr lang="id-ID" sz="2200" dirty="0"/>
              <a:t>: Digunakan untuk mengubah teks dengan gaya yang ingin kita gunakan </a:t>
            </a:r>
            <a:endParaRPr lang="id-ID" sz="2200" dirty="0" smtClean="0"/>
          </a:p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DropCap</a:t>
            </a:r>
            <a:r>
              <a:rPr lang="id-ID" sz="2200" dirty="0"/>
              <a:t>: sering di gunakan untuk memperbesar huruf di awal paragraf dengan berbagai gaya teks.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Signature </a:t>
            </a:r>
            <a:r>
              <a:rPr lang="id-ID" sz="2200" dirty="0"/>
              <a:t>Line: di gunakan untuk membuat tanda tangan dan nama.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Date </a:t>
            </a:r>
            <a:r>
              <a:rPr lang="id-ID" sz="2200" dirty="0"/>
              <a:t>dan Time: digunakan untuk menambahkan tanggal dan waktu di halaman kerja.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2200" dirty="0" smtClean="0"/>
              <a:t>Object</a:t>
            </a:r>
            <a:r>
              <a:rPr lang="id-ID" sz="2200" dirty="0"/>
              <a:t>: Di gunakan untuk menambahkan file di halaman kerja contohnya file pdf</a:t>
            </a:r>
            <a:r>
              <a:rPr lang="id-ID" sz="2200" dirty="0" smtClean="0"/>
              <a:t>.</a:t>
            </a:r>
            <a:endParaRPr lang="id-ID" sz="2200" dirty="0"/>
          </a:p>
        </p:txBody>
      </p:sp>
      <p:pic>
        <p:nvPicPr>
          <p:cNvPr id="4" name="Picture 3" descr="Fungsi Tab Insert Pada Microsoft Word 200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567" y="4900692"/>
            <a:ext cx="5796136" cy="19168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76717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7. Fungsi Icon di </a:t>
            </a:r>
            <a:r>
              <a:rPr lang="id-ID" dirty="0"/>
              <a:t>Group Symbols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dirty="0" smtClean="0"/>
              <a:t>Equation</a:t>
            </a:r>
            <a:r>
              <a:rPr lang="id-ID" dirty="0"/>
              <a:t>: digunakan untuk menambahkan simbol-simbol </a:t>
            </a:r>
            <a:r>
              <a:rPr lang="id-ID" dirty="0" smtClean="0"/>
              <a:t>(persamaan)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Symbol</a:t>
            </a:r>
            <a:r>
              <a:rPr lang="id-ID" dirty="0"/>
              <a:t>: digunakan untuk menambah kan simbol-simbol.</a:t>
            </a:r>
          </a:p>
          <a:p>
            <a:endParaRPr lang="id-ID" dirty="0"/>
          </a:p>
        </p:txBody>
      </p:sp>
      <p:pic>
        <p:nvPicPr>
          <p:cNvPr id="4" name="Picture 3" descr="Fungsi Tab Insert Pada Microsoft Word 200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924944"/>
            <a:ext cx="4371984" cy="2569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1001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RENCANA PEMBELAJARAN SEMESTER (RPS)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1" t="21767" r="18535" b="8620"/>
          <a:stretch/>
        </p:blipFill>
        <p:spPr bwMode="auto">
          <a:xfrm>
            <a:off x="-36512" y="1252994"/>
            <a:ext cx="5675760" cy="558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41" t="24678" r="35833" b="30723"/>
          <a:stretch/>
        </p:blipFill>
        <p:spPr bwMode="auto">
          <a:xfrm>
            <a:off x="5639249" y="1249804"/>
            <a:ext cx="3504752" cy="5608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916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Ribbon Tab Home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 smtClean="0"/>
              <a:t>Terdiri dari 5 ribbon yaitu</a:t>
            </a:r>
          </a:p>
          <a:p>
            <a:pPr marL="457200" indent="-457200">
              <a:buFont typeface="+mj-lt"/>
              <a:buAutoNum type="arabicPeriod"/>
            </a:pPr>
            <a:r>
              <a:rPr lang="nl-NL" b="1" dirty="0" smtClean="0"/>
              <a:t>Clipboard</a:t>
            </a:r>
            <a:endParaRPr lang="id-ID" b="1" dirty="0" smtClean="0"/>
          </a:p>
          <a:p>
            <a:pPr marL="457200" indent="-457200">
              <a:buFont typeface="+mj-lt"/>
              <a:buAutoNum type="arabicPeriod"/>
            </a:pPr>
            <a:r>
              <a:rPr lang="nl-NL" b="1" dirty="0" smtClean="0"/>
              <a:t>Font</a:t>
            </a:r>
            <a:endParaRPr lang="id-ID" b="1" dirty="0" smtClean="0"/>
          </a:p>
          <a:p>
            <a:pPr marL="457200" indent="-457200">
              <a:buFont typeface="+mj-lt"/>
              <a:buAutoNum type="arabicPeriod"/>
            </a:pPr>
            <a:r>
              <a:rPr lang="nl-NL" b="1" dirty="0" smtClean="0"/>
              <a:t>Paragraf</a:t>
            </a:r>
            <a:endParaRPr lang="id-ID" b="1" dirty="0" smtClean="0"/>
          </a:p>
          <a:p>
            <a:pPr marL="457200" indent="-457200">
              <a:buFont typeface="+mj-lt"/>
              <a:buAutoNum type="arabicPeriod"/>
            </a:pPr>
            <a:r>
              <a:rPr lang="nl-NL" b="1" dirty="0" smtClean="0"/>
              <a:t>Styles</a:t>
            </a:r>
            <a:endParaRPr lang="id-ID" b="1" dirty="0" smtClean="0"/>
          </a:p>
          <a:p>
            <a:pPr marL="457200" indent="-457200">
              <a:buFont typeface="+mj-lt"/>
              <a:buAutoNum type="arabicPeriod"/>
            </a:pPr>
            <a:r>
              <a:rPr lang="nl-NL" b="1" dirty="0" smtClean="0"/>
              <a:t>E</a:t>
            </a:r>
            <a:r>
              <a:rPr lang="id-ID" b="1" dirty="0" smtClean="0"/>
              <a:t>d</a:t>
            </a:r>
            <a:r>
              <a:rPr lang="nl-NL" b="1" dirty="0" smtClean="0"/>
              <a:t>iting</a:t>
            </a:r>
            <a:endParaRPr lang="id-ID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468"/>
          <a:stretch/>
        </p:blipFill>
        <p:spPr bwMode="auto">
          <a:xfrm>
            <a:off x="0" y="3789040"/>
            <a:ext cx="9144000" cy="15127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03937" y="4653136"/>
            <a:ext cx="5116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d-ID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72089" y="4665330"/>
            <a:ext cx="5116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d-ID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51920" y="4653136"/>
            <a:ext cx="5116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d-ID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64577" y="4653136"/>
            <a:ext cx="5116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d-ID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549527" y="4653136"/>
            <a:ext cx="5116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d-ID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727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1. Fungsi </a:t>
            </a:r>
            <a:r>
              <a:rPr lang="id-ID" dirty="0"/>
              <a:t>Icon Pada Group </a:t>
            </a:r>
            <a:r>
              <a:rPr lang="id-ID" b="1" dirty="0" smtClean="0"/>
              <a:t>Clipboard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id-ID" dirty="0" smtClean="0"/>
              <a:t>Clipboard </a:t>
            </a:r>
            <a:r>
              <a:rPr lang="id-ID" dirty="0"/>
              <a:t>adalah ruang penyimpanan sementara untuk menyimpan data sebelum melakukan proses paste, setelah panyalinan file, (copy)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id-ID" dirty="0" smtClean="0"/>
              <a:t>Paste</a:t>
            </a:r>
            <a:r>
              <a:rPr lang="id-ID" dirty="0"/>
              <a:t>, adalah untuk menempelkan hasil copy atau cut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id-ID" dirty="0" smtClean="0"/>
              <a:t>Cut</a:t>
            </a:r>
            <a:r>
              <a:rPr lang="id-ID" dirty="0"/>
              <a:t>, adalah untuk memotong hasil  teks atau objek terpilih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id-ID" dirty="0" smtClean="0"/>
              <a:t>Copy</a:t>
            </a:r>
            <a:r>
              <a:rPr lang="id-ID" dirty="0"/>
              <a:t>, adalah untuk menggandakan hasil teks atau objek terpilih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id-ID" dirty="0" smtClean="0"/>
              <a:t>Format </a:t>
            </a:r>
            <a:r>
              <a:rPr lang="id-ID" dirty="0"/>
              <a:t>Painter, adalah untuk meniru format halaman dokumen kedalam dokumen lainnya</a:t>
            </a:r>
          </a:p>
          <a:p>
            <a:pPr marL="457200" indent="-457200">
              <a:buFont typeface="+mj-lt"/>
              <a:buAutoNum type="arabicPeriod"/>
            </a:pPr>
            <a:endParaRPr lang="id-ID" dirty="0"/>
          </a:p>
        </p:txBody>
      </p:sp>
      <p:pic>
        <p:nvPicPr>
          <p:cNvPr id="4" name="Picture 3" descr="group Clipboar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985" y="4797152"/>
            <a:ext cx="6075511" cy="2016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305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2. Fungsi </a:t>
            </a:r>
            <a:r>
              <a:rPr lang="id-ID" dirty="0"/>
              <a:t>Icon Pada Group </a:t>
            </a:r>
            <a:r>
              <a:rPr lang="id-ID" b="1" dirty="0" smtClean="0"/>
              <a:t>Font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504" y="1268760"/>
            <a:ext cx="8763000" cy="5589240"/>
          </a:xfrm>
        </p:spPr>
        <p:txBody>
          <a:bodyPr/>
          <a:lstStyle/>
          <a:p>
            <a:pPr marL="0" indent="0">
              <a:buNone/>
            </a:pPr>
            <a:r>
              <a:rPr lang="id-ID" dirty="0"/>
              <a:t>Font adalah suatu kumpulan lengkap dari huruf, angka, simbol, atau karakter yang memiliki ukuran karakter tertentu</a:t>
            </a:r>
            <a:r>
              <a:rPr lang="id-ID" dirty="0" smtClean="0"/>
              <a:t>.</a:t>
            </a:r>
          </a:p>
          <a:p>
            <a:endParaRPr lang="id-ID" dirty="0" smtClean="0"/>
          </a:p>
          <a:p>
            <a:endParaRPr lang="id-ID" dirty="0" smtClean="0"/>
          </a:p>
          <a:p>
            <a:endParaRPr lang="id-ID" dirty="0"/>
          </a:p>
          <a:p>
            <a:endParaRPr lang="id-ID" dirty="0" smtClean="0"/>
          </a:p>
          <a:p>
            <a:endParaRPr lang="id-ID" dirty="0"/>
          </a:p>
          <a:p>
            <a:endParaRPr lang="id-ID" dirty="0" smtClean="0"/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Calibri </a:t>
            </a:r>
            <a:r>
              <a:rPr lang="id-ID" dirty="0"/>
              <a:t>(Body), adalah untuk memilih jenis huruf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Fond </a:t>
            </a:r>
            <a:r>
              <a:rPr lang="id-ID" dirty="0"/>
              <a:t>Size, adalah untuk mengatur ukuran huruf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Grow </a:t>
            </a:r>
            <a:r>
              <a:rPr lang="id-ID" dirty="0"/>
              <a:t>font, adalah untuk memperbesar ukuran huruf secara langsung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Shrink </a:t>
            </a:r>
            <a:r>
              <a:rPr lang="id-ID" dirty="0"/>
              <a:t>font, adalah untuk mengecilkan ukuran huruf secara </a:t>
            </a:r>
            <a:r>
              <a:rPr lang="id-ID" dirty="0" smtClean="0"/>
              <a:t>langsung</a:t>
            </a:r>
            <a:endParaRPr lang="id-ID" dirty="0"/>
          </a:p>
        </p:txBody>
      </p:sp>
      <p:pic>
        <p:nvPicPr>
          <p:cNvPr id="4" name="Picture 3" descr="group Font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46" b="50000"/>
          <a:stretch/>
        </p:blipFill>
        <p:spPr bwMode="auto">
          <a:xfrm>
            <a:off x="3131840" y="2088232"/>
            <a:ext cx="5797822" cy="24208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379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2</a:t>
            </a:r>
            <a:r>
              <a:rPr lang="id-ID" dirty="0" smtClean="0"/>
              <a:t>. Fungsi </a:t>
            </a:r>
            <a:r>
              <a:rPr lang="id-ID" dirty="0"/>
              <a:t>Icon Pada Group </a:t>
            </a:r>
            <a:r>
              <a:rPr lang="id-ID" b="1" dirty="0" smtClean="0"/>
              <a:t>Font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/>
          <a:lstStyle/>
          <a:p>
            <a:pPr marL="324000" indent="-457200">
              <a:spcBef>
                <a:spcPts val="0"/>
              </a:spcBef>
              <a:buFont typeface="+mj-lt"/>
              <a:buAutoNum type="arabicPeriod" startAt="5"/>
            </a:pPr>
            <a:r>
              <a:rPr lang="id-ID" sz="2200" dirty="0" smtClean="0"/>
              <a:t>Change </a:t>
            </a:r>
            <a:r>
              <a:rPr lang="id-ID" sz="2200" dirty="0"/>
              <a:t>case, adalah untuk menggati huruf kapital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 startAt="5"/>
            </a:pPr>
            <a:r>
              <a:rPr lang="id-ID" sz="2200" dirty="0" smtClean="0"/>
              <a:t>Clar </a:t>
            </a:r>
            <a:r>
              <a:rPr lang="id-ID" sz="2200" dirty="0"/>
              <a:t>formating, adalah untuk menghapus format terpilih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 startAt="5"/>
            </a:pPr>
            <a:r>
              <a:rPr lang="id-ID" sz="2200" dirty="0" smtClean="0"/>
              <a:t>Bold</a:t>
            </a:r>
            <a:r>
              <a:rPr lang="id-ID" sz="2200" dirty="0"/>
              <a:t>, adalah untuk mebesarkan huruf secara instan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 startAt="5"/>
            </a:pPr>
            <a:r>
              <a:rPr lang="id-ID" sz="2200" dirty="0" smtClean="0"/>
              <a:t>Italic</a:t>
            </a:r>
            <a:r>
              <a:rPr lang="id-ID" sz="2200" dirty="0"/>
              <a:t>, adalah untuk memiringkan </a:t>
            </a:r>
            <a:r>
              <a:rPr lang="id-ID" sz="2200" dirty="0" smtClean="0"/>
              <a:t>huruf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 startAt="5"/>
            </a:pPr>
            <a:r>
              <a:rPr lang="id-ID" sz="2200" dirty="0" smtClean="0"/>
              <a:t>Underline</a:t>
            </a:r>
            <a:r>
              <a:rPr lang="id-ID" sz="2200" dirty="0"/>
              <a:t>, adalah untuk menadai sebagian garis </a:t>
            </a:r>
            <a:r>
              <a:rPr lang="id-ID" sz="2200" dirty="0" smtClean="0"/>
              <a:t>bawah pada </a:t>
            </a:r>
            <a:r>
              <a:rPr lang="id-ID" sz="2200" dirty="0"/>
              <a:t>teks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 startAt="5"/>
            </a:pPr>
            <a:r>
              <a:rPr lang="id-ID" sz="2200" dirty="0" smtClean="0"/>
              <a:t>Strikethrough</a:t>
            </a:r>
            <a:r>
              <a:rPr lang="id-ID" sz="2200" dirty="0"/>
              <a:t>, adalah untuk memberikan tanda coret pada teks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 startAt="5"/>
            </a:pPr>
            <a:r>
              <a:rPr lang="id-ID" sz="2200" dirty="0" smtClean="0"/>
              <a:t>Subscript</a:t>
            </a:r>
            <a:r>
              <a:rPr lang="id-ID" sz="2200" dirty="0"/>
              <a:t>, adalah untuk memberikan pemangkatan pada angka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 startAt="5"/>
            </a:pPr>
            <a:r>
              <a:rPr lang="id-ID" sz="2200" dirty="0" smtClean="0"/>
              <a:t>Suerscript</a:t>
            </a:r>
            <a:r>
              <a:rPr lang="id-ID" sz="2200" dirty="0"/>
              <a:t>, adalah untuk memberikan pemangkatan pada teks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 startAt="5"/>
            </a:pPr>
            <a:r>
              <a:rPr lang="id-ID" sz="2200" dirty="0" smtClean="0"/>
              <a:t>Text </a:t>
            </a:r>
            <a:r>
              <a:rPr lang="id-ID" sz="2200" dirty="0"/>
              <a:t>highlight color, adalah untuk memberikan warna pada teks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 startAt="5"/>
            </a:pPr>
            <a:r>
              <a:rPr lang="id-ID" sz="2200" dirty="0" smtClean="0"/>
              <a:t>Font </a:t>
            </a:r>
            <a:r>
              <a:rPr lang="id-ID" sz="2200" dirty="0"/>
              <a:t>color, adalah untuk mengukur warna yang sesuai kita </a:t>
            </a:r>
            <a:r>
              <a:rPr lang="id-ID" sz="2200" dirty="0" smtClean="0"/>
              <a:t>inginkan</a:t>
            </a:r>
            <a:endParaRPr lang="id-ID" sz="2200" dirty="0"/>
          </a:p>
        </p:txBody>
      </p:sp>
      <p:pic>
        <p:nvPicPr>
          <p:cNvPr id="4" name="Picture 3" descr="group Font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2" b="8636"/>
          <a:stretch/>
        </p:blipFill>
        <p:spPr bwMode="auto">
          <a:xfrm>
            <a:off x="1835696" y="4293096"/>
            <a:ext cx="6444208" cy="257955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 bwMode="auto">
          <a:xfrm>
            <a:off x="1707446" y="4308862"/>
            <a:ext cx="1152128" cy="648072"/>
          </a:xfrm>
          <a:prstGeom prst="rect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23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3</a:t>
            </a:r>
            <a:r>
              <a:rPr lang="id-ID" dirty="0" smtClean="0"/>
              <a:t>. Fungsi </a:t>
            </a:r>
            <a:r>
              <a:rPr lang="id-ID" dirty="0"/>
              <a:t>Icon Pada Group </a:t>
            </a:r>
            <a:r>
              <a:rPr lang="id-ID" b="1" dirty="0" smtClean="0"/>
              <a:t>Paragraph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760"/>
            <a:ext cx="9108504" cy="5257800"/>
          </a:xfrm>
        </p:spPr>
        <p:txBody>
          <a:bodyPr/>
          <a:lstStyle/>
          <a:p>
            <a:pPr marL="3240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200" dirty="0" smtClean="0"/>
              <a:t>Bullets</a:t>
            </a:r>
            <a:r>
              <a:rPr lang="id-ID" sz="2200" dirty="0"/>
              <a:t>, adalah untuk bemberikan tanda Bulet disetiap paragraf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200" dirty="0" smtClean="0"/>
              <a:t>Numbering</a:t>
            </a:r>
            <a:r>
              <a:rPr lang="id-ID" sz="2200" dirty="0"/>
              <a:t>, adalah untuk memberikan nomor disetiap paragraf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200" dirty="0" smtClean="0"/>
              <a:t>Multilevel </a:t>
            </a:r>
            <a:r>
              <a:rPr lang="id-ID" sz="2200" dirty="0"/>
              <a:t>List,adalah untuk penulisan angka secara otomatis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200" dirty="0" smtClean="0"/>
              <a:t>Decrease </a:t>
            </a:r>
            <a:r>
              <a:rPr lang="id-ID" sz="2200" dirty="0"/>
              <a:t>Indent, adalah untuk menggeser kedua paragraf disebelah kiri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200" dirty="0" smtClean="0"/>
              <a:t>Incrase </a:t>
            </a:r>
            <a:r>
              <a:rPr lang="id-ID" sz="2200" dirty="0"/>
              <a:t>Indent, adalah untuk menggeser kedua paragraf disebelah kanan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200" dirty="0" smtClean="0"/>
              <a:t>Short</a:t>
            </a:r>
            <a:r>
              <a:rPr lang="id-ID" sz="2200" dirty="0"/>
              <a:t>, adalah untuk menyortir data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/>
            </a:pPr>
            <a:r>
              <a:rPr lang="id-ID" sz="2200" dirty="0" smtClean="0"/>
              <a:t>Show/Hide</a:t>
            </a:r>
            <a:r>
              <a:rPr lang="id-ID" sz="2200" dirty="0"/>
              <a:t>, adalah untuk menampilkan sebuah paragraf secara </a:t>
            </a:r>
            <a:r>
              <a:rPr lang="id-ID" sz="2200" dirty="0" smtClean="0"/>
              <a:t>keseluruhan</a:t>
            </a:r>
            <a:endParaRPr lang="id-ID" sz="2200" dirty="0"/>
          </a:p>
        </p:txBody>
      </p:sp>
      <p:pic>
        <p:nvPicPr>
          <p:cNvPr id="5" name="Picture 4" descr="group Paragraph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86"/>
          <a:stretch/>
        </p:blipFill>
        <p:spPr bwMode="auto">
          <a:xfrm>
            <a:off x="1898760" y="4364070"/>
            <a:ext cx="7236296" cy="24939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107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3. Fungsi </a:t>
            </a:r>
            <a:r>
              <a:rPr lang="id-ID" dirty="0"/>
              <a:t>Icon Pada Group </a:t>
            </a:r>
            <a:r>
              <a:rPr lang="id-ID" b="1" dirty="0" smtClean="0"/>
              <a:t>Paragraph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760"/>
            <a:ext cx="9108504" cy="5257800"/>
          </a:xfrm>
        </p:spPr>
        <p:txBody>
          <a:bodyPr/>
          <a:lstStyle/>
          <a:p>
            <a:pPr marL="324000" indent="-457200">
              <a:spcBef>
                <a:spcPts val="0"/>
              </a:spcBef>
              <a:buFont typeface="+mj-lt"/>
              <a:buAutoNum type="arabicPeriod" startAt="8"/>
            </a:pPr>
            <a:r>
              <a:rPr lang="id-ID" sz="2200" dirty="0" smtClean="0"/>
              <a:t>Align </a:t>
            </a:r>
            <a:r>
              <a:rPr lang="id-ID" sz="2200" dirty="0"/>
              <a:t>Teks Left, adalah untuk mengatur rata kiri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 startAt="8"/>
            </a:pPr>
            <a:r>
              <a:rPr lang="id-ID" sz="2200" dirty="0" smtClean="0"/>
              <a:t>Center</a:t>
            </a:r>
            <a:r>
              <a:rPr lang="id-ID" sz="2200" dirty="0"/>
              <a:t>, adalah untuk mengatur rata tengah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 startAt="8"/>
            </a:pPr>
            <a:r>
              <a:rPr lang="id-ID" sz="2200" dirty="0" smtClean="0"/>
              <a:t>Alight </a:t>
            </a:r>
            <a:r>
              <a:rPr lang="id-ID" sz="2200" dirty="0"/>
              <a:t>Teks Right, adalah untuk mengatur rata kanan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 startAt="8"/>
            </a:pPr>
            <a:r>
              <a:rPr lang="id-ID" sz="2200" dirty="0" smtClean="0"/>
              <a:t>Justify</a:t>
            </a:r>
            <a:r>
              <a:rPr lang="id-ID" sz="2200" dirty="0"/>
              <a:t>, adalah untuk mengatu rata </a:t>
            </a:r>
            <a:r>
              <a:rPr lang="id-ID" sz="2200" dirty="0" smtClean="0"/>
              <a:t>kanan </a:t>
            </a:r>
            <a:r>
              <a:rPr lang="id-ID" sz="2200" dirty="0"/>
              <a:t>kiri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 startAt="8"/>
            </a:pPr>
            <a:r>
              <a:rPr lang="id-ID" sz="2200" dirty="0" smtClean="0"/>
              <a:t>Line </a:t>
            </a:r>
            <a:r>
              <a:rPr lang="id-ID" sz="2200" dirty="0"/>
              <a:t>Spacing, adalan untuk mengatur jarak antar baris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 startAt="8"/>
            </a:pPr>
            <a:r>
              <a:rPr lang="id-ID" sz="2200" dirty="0" smtClean="0"/>
              <a:t>Shending</a:t>
            </a:r>
            <a:r>
              <a:rPr lang="id-ID" sz="2200" dirty="0"/>
              <a:t>, adalah untuk mengatur warna pada latar teks</a:t>
            </a:r>
          </a:p>
          <a:p>
            <a:pPr marL="324000" indent="-457200">
              <a:spcBef>
                <a:spcPts val="0"/>
              </a:spcBef>
              <a:buFont typeface="+mj-lt"/>
              <a:buAutoNum type="arabicPeriod" startAt="8"/>
            </a:pPr>
            <a:r>
              <a:rPr lang="id-ID" sz="2200" dirty="0" smtClean="0"/>
              <a:t>Bottom  </a:t>
            </a:r>
            <a:r>
              <a:rPr lang="id-ID" sz="2200" dirty="0"/>
              <a:t>Border, adalah untuk memberikan garis tepi pada </a:t>
            </a:r>
            <a:r>
              <a:rPr lang="id-ID" sz="2200" dirty="0" smtClean="0"/>
              <a:t>teks</a:t>
            </a:r>
            <a:endParaRPr lang="id-ID" sz="2200" dirty="0"/>
          </a:p>
        </p:txBody>
      </p:sp>
      <p:pic>
        <p:nvPicPr>
          <p:cNvPr id="5" name="Picture 4" descr="group Paragraph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81"/>
          <a:stretch/>
        </p:blipFill>
        <p:spPr bwMode="auto">
          <a:xfrm>
            <a:off x="1152128" y="3645024"/>
            <a:ext cx="7956376" cy="32129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670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4. Fungsi </a:t>
            </a:r>
            <a:r>
              <a:rPr lang="id-ID" dirty="0"/>
              <a:t>Icon Pada Group </a:t>
            </a:r>
            <a:r>
              <a:rPr lang="id-ID" b="1" dirty="0" smtClean="0"/>
              <a:t>Styles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dirty="0" smtClean="0"/>
              <a:t>Heading </a:t>
            </a:r>
            <a:r>
              <a:rPr lang="id-ID" dirty="0"/>
              <a:t>styles, adalah untuk memilih format judul atau subjudul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Change </a:t>
            </a:r>
            <a:r>
              <a:rPr lang="id-ID" dirty="0"/>
              <a:t>styles, adalah untuk memilih tema paragraf</a:t>
            </a:r>
          </a:p>
          <a:p>
            <a:endParaRPr lang="id-ID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9353" b="82328"/>
          <a:stretch/>
        </p:blipFill>
        <p:spPr bwMode="auto">
          <a:xfrm>
            <a:off x="467541" y="2852936"/>
            <a:ext cx="8280923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ight Brace 6"/>
          <p:cNvSpPr/>
          <p:nvPr/>
        </p:nvSpPr>
        <p:spPr bwMode="auto">
          <a:xfrm rot="5400000">
            <a:off x="3774196" y="1346484"/>
            <a:ext cx="947536" cy="7128792"/>
          </a:xfrm>
          <a:prstGeom prst="rightBrac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7524328" y="4725144"/>
            <a:ext cx="720080" cy="936104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Oval 9"/>
          <p:cNvSpPr/>
          <p:nvPr/>
        </p:nvSpPr>
        <p:spPr bwMode="auto">
          <a:xfrm>
            <a:off x="3898776" y="5229200"/>
            <a:ext cx="745232" cy="73265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</a:rPr>
              <a:t>1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7092280" y="5360640"/>
            <a:ext cx="745232" cy="73265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94755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uter monitor design template">
  <a:themeElements>
    <a:clrScheme name="">
      <a:dk1>
        <a:srgbClr val="080808"/>
      </a:dk1>
      <a:lt1>
        <a:srgbClr val="74C8E6"/>
      </a:lt1>
      <a:dk2>
        <a:srgbClr val="FFFFFF"/>
      </a:dk2>
      <a:lt2>
        <a:srgbClr val="080808"/>
      </a:lt2>
      <a:accent1>
        <a:srgbClr val="68A2B6"/>
      </a:accent1>
      <a:accent2>
        <a:srgbClr val="4192BF"/>
      </a:accent2>
      <a:accent3>
        <a:srgbClr val="BCE0F0"/>
      </a:accent3>
      <a:accent4>
        <a:srgbClr val="060606"/>
      </a:accent4>
      <a:accent5>
        <a:srgbClr val="B9CED7"/>
      </a:accent5>
      <a:accent6>
        <a:srgbClr val="3A84AD"/>
      </a:accent6>
      <a:hlink>
        <a:srgbClr val="3963AF"/>
      </a:hlink>
      <a:folHlink>
        <a:srgbClr val="000066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80808"/>
        </a:dk1>
        <a:lt1>
          <a:srgbClr val="74C8E6"/>
        </a:lt1>
        <a:dk2>
          <a:srgbClr val="000000"/>
        </a:dk2>
        <a:lt2>
          <a:srgbClr val="080808"/>
        </a:lt2>
        <a:accent1>
          <a:srgbClr val="68A2B6"/>
        </a:accent1>
        <a:accent2>
          <a:srgbClr val="4192BF"/>
        </a:accent2>
        <a:accent3>
          <a:srgbClr val="BCE0F0"/>
        </a:accent3>
        <a:accent4>
          <a:srgbClr val="060606"/>
        </a:accent4>
        <a:accent5>
          <a:srgbClr val="B9CED7"/>
        </a:accent5>
        <a:accent6>
          <a:srgbClr val="3A84AD"/>
        </a:accent6>
        <a:hlink>
          <a:srgbClr val="3963AF"/>
        </a:hlink>
        <a:folHlink>
          <a:srgbClr val="0000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04 SIG</Template>
  <TotalTime>835</TotalTime>
  <Words>909</Words>
  <Application>Microsoft Office PowerPoint</Application>
  <PresentationFormat>On-screen Show (4:3)</PresentationFormat>
  <Paragraphs>119</Paragraphs>
  <Slides>18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Computer monitor design template</vt:lpstr>
      <vt:lpstr>Aplikasi Komputer</vt:lpstr>
      <vt:lpstr>RENCANA PEMBELAJARAN SEMESTER (RPS)</vt:lpstr>
      <vt:lpstr>Ribbon Tab Home</vt:lpstr>
      <vt:lpstr>1. Fungsi Icon Pada Group Clipboard</vt:lpstr>
      <vt:lpstr>2. Fungsi Icon Pada Group Font</vt:lpstr>
      <vt:lpstr>2. Fungsi Icon Pada Group Font</vt:lpstr>
      <vt:lpstr>3. Fungsi Icon Pada Group Paragraph</vt:lpstr>
      <vt:lpstr>3. Fungsi Icon Pada Group Paragraph</vt:lpstr>
      <vt:lpstr>4. Fungsi Icon Pada Group Styles</vt:lpstr>
      <vt:lpstr>5. Fungsi Icon Pada Group Editing</vt:lpstr>
      <vt:lpstr>Ribbon Tab Insert</vt:lpstr>
      <vt:lpstr>1. Fungsi Icon di Group Pages</vt:lpstr>
      <vt:lpstr>2. Fungsi icon di Group Tables</vt:lpstr>
      <vt:lpstr>3. Fungsi Icon di Group Illustrations</vt:lpstr>
      <vt:lpstr>4. Fungsi Icon di Group Links</vt:lpstr>
      <vt:lpstr>5. Fungsi Icon di Group Header dan Footer</vt:lpstr>
      <vt:lpstr>6. Fungsi Icon di Group Text</vt:lpstr>
      <vt:lpstr>7. Fungsi Icon di Group Symbols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heri nuryanto</dc:creator>
  <cp:lastModifiedBy>HP</cp:lastModifiedBy>
  <cp:revision>83</cp:revision>
  <dcterms:created xsi:type="dcterms:W3CDTF">2015-09-18T06:46:14Z</dcterms:created>
  <dcterms:modified xsi:type="dcterms:W3CDTF">2018-10-03T07:15:20Z</dcterms:modified>
</cp:coreProperties>
</file>