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6" r:id="rId2"/>
  </p:sldMasterIdLst>
  <p:sldIdLst>
    <p:sldId id="307" r:id="rId3"/>
    <p:sldId id="300" r:id="rId4"/>
    <p:sldId id="301" r:id="rId5"/>
    <p:sldId id="311" r:id="rId6"/>
    <p:sldId id="310" r:id="rId7"/>
    <p:sldId id="309" r:id="rId8"/>
    <p:sldId id="308" r:id="rId9"/>
    <p:sldId id="313" r:id="rId10"/>
    <p:sldId id="314" r:id="rId11"/>
    <p:sldId id="315" r:id="rId12"/>
    <p:sldId id="316" r:id="rId13"/>
    <p:sldId id="317" r:id="rId14"/>
    <p:sldId id="318" r:id="rId15"/>
    <p:sldId id="319" r:id="rId16"/>
    <p:sldId id="320" r:id="rId17"/>
    <p:sldId id="321" r:id="rId18"/>
    <p:sldId id="322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CC"/>
    <a:srgbClr val="FF99FF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71" autoAdjust="0"/>
  </p:normalViewPr>
  <p:slideViewPr>
    <p:cSldViewPr>
      <p:cViewPr>
        <p:scale>
          <a:sx n="60" d="100"/>
          <a:sy n="60" d="100"/>
        </p:scale>
        <p:origin x="-1350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40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gray">
      <p:bgPr>
        <a:blipFill dpi="0" rotWithShape="0">
          <a:blip r:embed="rId2"/>
          <a:srcRect/>
          <a:stretch>
            <a:fillRect/>
          </a:stretch>
        </a:blip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Grp="1" noChangeArrowheads="1"/>
          </p:cNvSpPr>
          <p:nvPr>
            <p:ph type="ctrTitle"/>
          </p:nvPr>
        </p:nvSpPr>
        <p:spPr>
          <a:xfrm>
            <a:off x="304800" y="5029200"/>
            <a:ext cx="8686800" cy="9477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304800" y="5886450"/>
            <a:ext cx="8686800" cy="895350"/>
          </a:xfrm>
        </p:spPr>
        <p:txBody>
          <a:bodyPr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3104" name="Rectangle 32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10/5/2018</a:t>
            </a:fld>
            <a:endParaRPr lang="en-US"/>
          </a:p>
        </p:txBody>
      </p:sp>
      <p:sp>
        <p:nvSpPr>
          <p:cNvPr id="3105" name="Rectangle 33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106" name="Rectangle 34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10/5/2018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460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76200"/>
            <a:ext cx="2133600" cy="6477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76200"/>
            <a:ext cx="6248400" cy="6477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10/5/2018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3115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C9E11-630C-458A-BB66-2F5E322D7723}" type="datetimeFigureOut">
              <a:rPr lang="en-US" smtClean="0"/>
              <a:pPr/>
              <a:t>10/5/2018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C9E11-630C-458A-BB66-2F5E322D7723}" type="datetimeFigureOut">
              <a:rPr lang="en-US" smtClean="0"/>
              <a:pPr/>
              <a:t>10/5/2018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C9E11-630C-458A-BB66-2F5E322D7723}" type="datetimeFigureOut">
              <a:rPr lang="en-US" smtClean="0"/>
              <a:pPr/>
              <a:t>10/5/2018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C9E11-630C-458A-BB66-2F5E322D7723}" type="datetimeFigureOut">
              <a:rPr lang="en-US" smtClean="0"/>
              <a:pPr/>
              <a:t>10/5/2018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C9E11-630C-458A-BB66-2F5E322D7723}" type="datetimeFigureOut">
              <a:rPr lang="en-US" smtClean="0"/>
              <a:pPr/>
              <a:t>10/5/2018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C9E11-630C-458A-BB66-2F5E322D7723}" type="datetimeFigureOut">
              <a:rPr lang="en-US" smtClean="0"/>
              <a:pPr/>
              <a:t>10/5/2018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C9E11-630C-458A-BB66-2F5E322D7723}" type="datetimeFigureOut">
              <a:rPr lang="en-US" smtClean="0"/>
              <a:pPr/>
              <a:t>10/5/2018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C9E11-630C-458A-BB66-2F5E322D7723}" type="datetimeFigureOut">
              <a:rPr lang="en-US" smtClean="0"/>
              <a:pPr/>
              <a:t>10/5/2018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  <a:ln>
            <a:solidFill>
              <a:srgbClr val="00FF00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none"/>
        </p:style>
        <p:txBody>
          <a:bodyPr/>
          <a:lstStyle>
            <a:lvl1pPr algn="ctr">
              <a:defRPr sz="2800">
                <a:solidFill>
                  <a:schemeClr val="tx2"/>
                </a:solidFill>
                <a:latin typeface="Arial Black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5504" y="1268760"/>
            <a:ext cx="8763000" cy="5257800"/>
          </a:xfrm>
          <a:solidFill>
            <a:schemeClr val="tx2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none"/>
        </p:style>
        <p:txBody>
          <a:bodyPr/>
          <a:lstStyle>
            <a:lvl1pPr marL="342900" indent="-342900">
              <a:spcBef>
                <a:spcPts val="300"/>
              </a:spcBef>
              <a:buFont typeface="Wingdings" pitchFamily="2" charset="2"/>
              <a:buChar char="Ø"/>
              <a:defRPr sz="2400">
                <a:solidFill>
                  <a:schemeClr val="tx1"/>
                </a:solidFill>
              </a:defRPr>
            </a:lvl1pPr>
            <a:lvl2pPr marL="742950" indent="-285750">
              <a:buFont typeface="Wingdings" pitchFamily="2" charset="2"/>
              <a:buChar char="Ø"/>
              <a:defRPr sz="2400">
                <a:solidFill>
                  <a:schemeClr val="tx1"/>
                </a:solidFill>
              </a:defRPr>
            </a:lvl2pPr>
            <a:lvl3pPr marL="1143000" indent="-228600">
              <a:buFont typeface="Wingdings" pitchFamily="2" charset="2"/>
              <a:buChar char="Ø"/>
              <a:defRPr sz="2400">
                <a:solidFill>
                  <a:schemeClr val="tx1"/>
                </a:solidFill>
              </a:defRPr>
            </a:lvl3pPr>
            <a:lvl4pPr marL="1600200" indent="-228600">
              <a:buFont typeface="Wingdings" pitchFamily="2" charset="2"/>
              <a:buChar char="Ø"/>
              <a:defRPr sz="2400">
                <a:solidFill>
                  <a:schemeClr val="tx1"/>
                </a:solidFill>
              </a:defRPr>
            </a:lvl4pPr>
            <a:lvl5pPr marL="2057400" indent="-228600">
              <a:buFont typeface="Wingdings" pitchFamily="2" charset="2"/>
              <a:buChar char="Ø"/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10/5/2018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375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C9E11-630C-458A-BB66-2F5E322D7723}" type="datetimeFigureOut">
              <a:rPr lang="en-US" smtClean="0"/>
              <a:pPr/>
              <a:t>10/5/2018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C9E11-630C-458A-BB66-2F5E322D7723}" type="datetimeFigureOut">
              <a:rPr lang="en-US" smtClean="0"/>
              <a:pPr/>
              <a:t>10/5/2018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C9E11-630C-458A-BB66-2F5E322D7723}" type="datetimeFigureOut">
              <a:rPr lang="en-US" smtClean="0"/>
              <a:pPr/>
              <a:t>10/5/2018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10/5/2018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913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295400"/>
            <a:ext cx="41910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295400"/>
            <a:ext cx="41910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10/5/2018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309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10/5/2018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744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10/5/2018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85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10/5/2018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485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10/5/2018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636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10/5/2018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076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76200"/>
            <a:ext cx="852487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title style</a:t>
            </a: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body" idx="1"/>
          </p:nvPr>
        </p:nvSpPr>
        <p:spPr bwMode="white">
          <a:xfrm>
            <a:off x="381000" y="1295400"/>
            <a:ext cx="85344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77" name="Rectangle 2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222C9E11-630C-458A-BB66-2F5E322D7723}" type="datetimeFigureOut">
              <a:rPr lang="en-US" smtClean="0"/>
              <a:pPr/>
              <a:t>10/5/2018</a:t>
            </a:fld>
            <a:endParaRPr lang="en-US"/>
          </a:p>
        </p:txBody>
      </p:sp>
      <p:sp>
        <p:nvSpPr>
          <p:cNvPr id="2078" name="Rectangle 3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2079" name="Rectangle 3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222C9E11-630C-458A-BB66-2F5E322D7723}" type="datetimeFigureOut">
              <a:rPr lang="en-US" smtClean="0"/>
              <a:pPr/>
              <a:t>10/5/2018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36512" y="15239"/>
            <a:ext cx="5400600" cy="4869160"/>
          </a:xfrm>
          <a:prstGeom prst="chevron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tle 1"/>
          <p:cNvSpPr txBox="1">
            <a:spLocks/>
          </p:cNvSpPr>
          <p:nvPr/>
        </p:nvSpPr>
        <p:spPr bwMode="auto">
          <a:xfrm>
            <a:off x="0" y="5289574"/>
            <a:ext cx="9180512" cy="94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algn="ctr"/>
            <a:r>
              <a:rPr lang="id-ID" sz="2900" b="1" dirty="0"/>
              <a:t>7</a:t>
            </a:r>
            <a:r>
              <a:rPr lang="en-US" sz="2900" b="1" dirty="0"/>
              <a:t>.</a:t>
            </a:r>
            <a:r>
              <a:rPr lang="id-ID" sz="2900" b="1" dirty="0"/>
              <a:t> </a:t>
            </a:r>
            <a:r>
              <a:rPr lang="en-US" sz="2900" b="1" dirty="0"/>
              <a:t>Microsoft Office Word Ribbon View</a:t>
            </a:r>
          </a:p>
          <a:p>
            <a:pPr algn="ctr"/>
            <a:r>
              <a:rPr lang="id-ID" sz="2900" b="1" dirty="0"/>
              <a:t>8</a:t>
            </a:r>
            <a:r>
              <a:rPr lang="en-US" sz="2900" b="1" dirty="0"/>
              <a:t>.</a:t>
            </a:r>
            <a:r>
              <a:rPr lang="id-ID" sz="2900" b="1" dirty="0"/>
              <a:t> Shorchut </a:t>
            </a:r>
            <a:r>
              <a:rPr lang="en-US" sz="2900" b="1" dirty="0"/>
              <a:t>Microsoft Office Word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7764"/>
            <a:ext cx="5400600" cy="4869160"/>
          </a:xfrm>
          <a:prstGeom prst="chevron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586453" y="1030581"/>
            <a:ext cx="1958792" cy="1973950"/>
          </a:xfrm>
          <a:prstGeom prst="chevron">
            <a:avLst/>
          </a:prstGeom>
          <a:solidFill>
            <a:srgbClr val="FFFF00"/>
          </a:solidFill>
          <a:ln>
            <a:noFill/>
          </a:ln>
          <a:effectLst/>
          <a:ex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571467" y="1995841"/>
            <a:ext cx="1958792" cy="1973950"/>
          </a:xfrm>
          <a:prstGeom prst="chevron">
            <a:avLst/>
          </a:prstGeom>
          <a:solidFill>
            <a:srgbClr val="FFFF00"/>
          </a:solidFill>
          <a:ln>
            <a:noFill/>
          </a:ln>
          <a:effectLst/>
          <a:ex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15616" y="2060631"/>
            <a:ext cx="6984776" cy="432265"/>
          </a:xfrm>
        </p:spPr>
        <p:txBody>
          <a:bodyPr/>
          <a:lstStyle/>
          <a:p>
            <a:pPr algn="ctr"/>
            <a:r>
              <a:rPr lang="en-US" sz="7500" b="1" dirty="0" smtClean="0">
                <a:solidFill>
                  <a:srgbClr val="FF0000"/>
                </a:solidFill>
                <a:latin typeface="Arial Black" pitchFamily="34" charset="0"/>
              </a:rPr>
              <a:t>A</a:t>
            </a:r>
            <a:r>
              <a:rPr lang="id-ID" sz="7500" b="1" dirty="0" smtClean="0">
                <a:solidFill>
                  <a:srgbClr val="FF0000"/>
                </a:solidFill>
                <a:latin typeface="Arial Black" pitchFamily="34" charset="0"/>
              </a:rPr>
              <a:t>plikasi</a:t>
            </a:r>
            <a:br>
              <a:rPr lang="id-ID" sz="75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id-ID" sz="7500" b="1" dirty="0" smtClean="0">
                <a:latin typeface="Arial Black" pitchFamily="34" charset="0"/>
              </a:rPr>
              <a:t>Komputer</a:t>
            </a:r>
            <a:endParaRPr lang="en-US" sz="7500" b="1" dirty="0">
              <a:latin typeface="Arial Black" pitchFamily="34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4139952" y="6449188"/>
            <a:ext cx="4968552" cy="404664"/>
          </a:xfrm>
          <a:prstGeom prst="rect">
            <a:avLst/>
          </a:prstGeom>
          <a:solidFill>
            <a:srgbClr val="00B050"/>
          </a:solidFill>
          <a:ln/>
          <a:scene3d>
            <a:camera prst="perspectiveAbove"/>
            <a:lightRig rig="threePt" dir="t">
              <a:rot lat="0" lon="0" rev="1200000"/>
            </a:lightRig>
          </a:scene3d>
          <a:sp3d>
            <a:bevelT w="63500" h="25400"/>
          </a:sp3d>
          <a:extLst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algn="ctr"/>
            <a:r>
              <a:rPr lang="nn-NO" sz="2500" b="1" dirty="0">
                <a:solidFill>
                  <a:srgbClr val="FFFF00"/>
                </a:solidFill>
              </a:rPr>
              <a:t>Heri Nuryanto, S.Kom., M.SI</a:t>
            </a:r>
            <a:r>
              <a:rPr lang="nn-NO" sz="2500" b="1" dirty="0" smtClean="0">
                <a:solidFill>
                  <a:srgbClr val="FFFF00"/>
                </a:solidFill>
              </a:rPr>
              <a:t>.</a:t>
            </a:r>
            <a:endParaRPr lang="nn-NO" sz="2500" b="1" dirty="0">
              <a:solidFill>
                <a:srgbClr val="FFFF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3429000"/>
            <a:ext cx="9036496" cy="141577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id-ID" sz="3200" b="1" dirty="0" smtClean="0">
                <a:ln w="50800"/>
                <a:solidFill>
                  <a:srgbClr val="FF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Download Materi di:</a:t>
            </a:r>
          </a:p>
          <a:p>
            <a:pPr algn="ctr"/>
            <a:r>
              <a:rPr lang="id-ID" sz="5400" b="1" dirty="0" smtClean="0">
                <a:ln w="50800"/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http://</a:t>
            </a:r>
            <a:r>
              <a:rPr lang="en-US" sz="5400" b="1" dirty="0" smtClean="0">
                <a:ln w="50800"/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bit.ly/2DS3PEM</a:t>
            </a:r>
            <a:endParaRPr lang="en-US" sz="5400" b="1" dirty="0">
              <a:ln w="50800"/>
              <a:solidFill>
                <a:schemeClr val="tx2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39378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41023557"/>
              </p:ext>
            </p:extLst>
          </p:nvPr>
        </p:nvGraphicFramePr>
        <p:xfrm>
          <a:off x="31090" y="44624"/>
          <a:ext cx="9149422" cy="6813379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689448"/>
                <a:gridCol w="6459974"/>
              </a:tblGrid>
              <a:tr h="4953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20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SHORCUT</a:t>
                      </a:r>
                      <a:endParaRPr lang="id-ID" sz="2000" b="1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95250" marT="57150" marB="571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20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FUNGSI</a:t>
                      </a:r>
                      <a:endParaRPr lang="id-ID" sz="2000" b="1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95250" marT="57150" marB="57150"/>
                </a:tc>
              </a:tr>
              <a:tr h="641879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K (Insert Hyperlink)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Menyisipkan link ke teks atau objek lain yang diseleksi</a:t>
                      </a:r>
                    </a:p>
                  </a:txBody>
                  <a:tcPr marL="9525" marR="9525" marT="9525" marB="0"/>
                </a:tc>
              </a:tr>
              <a:tr h="495330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L (Left)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Membuat rata kiri paragraph</a:t>
                      </a:r>
                    </a:p>
                  </a:txBody>
                  <a:tcPr marL="9525" marR="9525" marT="9525" marB="0"/>
                </a:tc>
              </a:tr>
              <a:tr h="957881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M (Increase Indent)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Berfungsi untuk menggeser tulisan ke sebelah kanan dalam sebuah paragraph. Lawannya Ctrl + Shift + M (Decrease Indent)</a:t>
                      </a:r>
                    </a:p>
                  </a:txBody>
                  <a:tcPr marL="9525" marR="9525" marT="9525" marB="0"/>
                </a:tc>
              </a:tr>
              <a:tr h="641879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N (New)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Berfungsi untuk membuka lembar kerja baru pada Ms Word</a:t>
                      </a:r>
                    </a:p>
                  </a:txBody>
                  <a:tcPr marL="9525" marR="9525" marT="9525" marB="0"/>
                </a:tc>
              </a:tr>
              <a:tr h="495330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O (Open)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Untuk membuka file dokumen</a:t>
                      </a:r>
                    </a:p>
                  </a:txBody>
                  <a:tcPr marL="9525" marR="9525" marT="9525" marB="0"/>
                </a:tc>
              </a:tr>
              <a:tr h="495330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P (Print)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Berfungsi untuk Mencetak dokumen pada printer</a:t>
                      </a:r>
                    </a:p>
                  </a:txBody>
                  <a:tcPr marL="9525" marR="9525" marT="9525" marB="0"/>
                </a:tc>
              </a:tr>
              <a:tr h="641879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R (Align Right)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i-FI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Untuk membuat posisi huruf rata kanan</a:t>
                      </a:r>
                    </a:p>
                  </a:txBody>
                  <a:tcPr marL="9525" marR="9525" marT="9525" marB="0"/>
                </a:tc>
              </a:tr>
              <a:tr h="495330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S (Save)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Berfungsi untuk menyimpan lembar kerja</a:t>
                      </a:r>
                    </a:p>
                  </a:txBody>
                  <a:tcPr marL="9525" marR="9525" marT="9525" marB="0"/>
                </a:tc>
              </a:tr>
              <a:tr h="495330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Spacebar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Mereset format teks yang diseleksi ke kondisi awal</a:t>
                      </a:r>
                    </a:p>
                  </a:txBody>
                  <a:tcPr marL="9525" marR="9525" marT="9525" marB="0"/>
                </a:tc>
              </a:tr>
              <a:tr h="957881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T (Left Indent)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Membuat hanging indent, teks penjelasan lebih menjorok ke kanan dibandingkan teks judul. Untuk mengembalikannya Ctrl + Shift + T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2544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61789613"/>
              </p:ext>
            </p:extLst>
          </p:nvPr>
        </p:nvGraphicFramePr>
        <p:xfrm>
          <a:off x="31090" y="-37952"/>
          <a:ext cx="9149422" cy="6895953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689448"/>
                <a:gridCol w="6459974"/>
              </a:tblGrid>
              <a:tr h="5350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20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SHORCUT</a:t>
                      </a:r>
                      <a:endParaRPr lang="id-ID" sz="2000" b="1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95250" marT="57150" marB="5715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20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FUNGSI</a:t>
                      </a:r>
                      <a:endParaRPr lang="id-ID" sz="2000" b="1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95250" marT="57150" marB="57150" anchor="b"/>
                </a:tc>
              </a:tr>
              <a:tr h="693325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Tombol Panah Atas/Bawah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Memindahkan kursor ke awal paragraf ke atas atau bawah</a:t>
                      </a:r>
                    </a:p>
                  </a:txBody>
                  <a:tcPr marL="9525" marR="9525" marT="9525" marB="0"/>
                </a:tc>
              </a:tr>
              <a:tr h="668747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Tombol Panah Kiri/Kanan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i-FI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Memindahkan kursor satu kata ke kiri atau kanan</a:t>
                      </a:r>
                    </a:p>
                  </a:txBody>
                  <a:tcPr marL="9525" marR="9525" marT="9525" marB="0"/>
                </a:tc>
              </a:tr>
              <a:tr h="669617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U (Underline)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Berfungsi untuk membuat garis Bawah pada teks, kalimat atau paraghraf</a:t>
                      </a:r>
                    </a:p>
                  </a:txBody>
                  <a:tcPr marL="9525" marR="9525" marT="9525" marB="0"/>
                </a:tc>
              </a:tr>
              <a:tr h="693325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V (Paste)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Untuk mengeksekusi perintah Copy atau Cut (Didahului dengan CTRL + C atau CTRL + X )</a:t>
                      </a:r>
                    </a:p>
                  </a:txBody>
                  <a:tcPr marL="9525" marR="9525" marT="9525" marB="0"/>
                </a:tc>
              </a:tr>
              <a:tr h="668747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W (Close Window)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Untuk mengeluarkan lembar kerja yang sedang aktif</a:t>
                      </a:r>
                    </a:p>
                  </a:txBody>
                  <a:tcPr marL="9525" marR="9525" marT="9525" marB="0"/>
                </a:tc>
              </a:tr>
              <a:tr h="668747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X (Cut)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Berfungsi untuk memindahkan teks atau gambar yang diseleksi (Dilanjutkan dengan CTRL+V)</a:t>
                      </a:r>
                    </a:p>
                  </a:txBody>
                  <a:tcPr marL="9525" marR="9525" marT="9525" marB="0"/>
                </a:tc>
              </a:tr>
              <a:tr h="693325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Y (Redo)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Menggunakan kembali perintah terakhir</a:t>
                      </a:r>
                    </a:p>
                  </a:txBody>
                  <a:tcPr marL="9525" marR="9525" marT="9525" marB="0"/>
                </a:tc>
              </a:tr>
              <a:tr h="535030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Z (Undo)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Untuk kembali ke perintah sebelumnya</a:t>
                      </a:r>
                    </a:p>
                  </a:txBody>
                  <a:tcPr marL="9525" marR="9525" marT="9525" marB="0"/>
                </a:tc>
              </a:tr>
              <a:tr h="535030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[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Mengecilkan font sebesar 1 pts</a:t>
                      </a:r>
                    </a:p>
                  </a:txBody>
                  <a:tcPr marL="9525" marR="9525" marT="9525" marB="0"/>
                </a:tc>
              </a:tr>
              <a:tr h="535030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]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Meningkatkan ukuran font sebesar </a:t>
                      </a:r>
                      <a:r>
                        <a:rPr lang="id-ID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 pts</a:t>
                      </a:r>
                      <a:r>
                        <a:rPr lang="id-ID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0406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73300198"/>
              </p:ext>
            </p:extLst>
          </p:nvPr>
        </p:nvGraphicFramePr>
        <p:xfrm>
          <a:off x="31090" y="-37952"/>
          <a:ext cx="9149422" cy="6728226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689448"/>
                <a:gridCol w="6459974"/>
              </a:tblGrid>
              <a:tr h="5350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20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SHORCUT</a:t>
                      </a:r>
                      <a:endParaRPr lang="id-ID" sz="2000" b="1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95250" marT="57150" marB="571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20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FUNGSI</a:t>
                      </a:r>
                      <a:endParaRPr lang="id-ID" sz="2000" b="1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95250" marT="57150" marB="57150"/>
                </a:tc>
              </a:tr>
              <a:tr h="555658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= (Subscript)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Membuat penulisan huruf lebih kecil di sebelah bawah</a:t>
                      </a:r>
                    </a:p>
                  </a:txBody>
                  <a:tcPr marL="9525" marR="9525" marT="9525" marB="0"/>
                </a:tc>
              </a:tr>
              <a:tr h="668747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Shift + = (Superscript)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Membuat penulisan huruf lebih kecil di sebelah atas</a:t>
                      </a:r>
                    </a:p>
                  </a:txBody>
                  <a:tcPr marL="9525" marR="9525" marT="9525" marB="0"/>
                </a:tc>
              </a:tr>
              <a:tr h="669617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Menambahkan atau menghilangkan 6 point spasi sebelum paragraf tempat pointer berada</a:t>
                      </a:r>
                    </a:p>
                  </a:txBody>
                  <a:tcPr marL="9525" marR="9525" marT="9525" marB="0"/>
                </a:tc>
              </a:tr>
              <a:tr h="69332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+ 1 (Line Spacing 1)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Membuat jarak spasi 1 spasi</a:t>
                      </a:r>
                    </a:p>
                  </a:txBody>
                  <a:tcPr marL="9525" marR="9525" marT="9525" marB="0"/>
                </a:tc>
              </a:tr>
              <a:tr h="668747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+ 2 (Line Spacing 2)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Membuat jarak spasi 2 spasi</a:t>
                      </a:r>
                    </a:p>
                  </a:txBody>
                  <a:tcPr marL="9525" marR="9525" marT="9525" marB="0"/>
                </a:tc>
              </a:tr>
              <a:tr h="668747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+ 5 (Line Spacing 1,5)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Membuat jarak spasi 1,5 spasi</a:t>
                      </a:r>
                    </a:p>
                  </a:txBody>
                  <a:tcPr marL="9525" marR="9525" marT="9525" marB="0"/>
                </a:tc>
              </a:tr>
              <a:tr h="663265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/ + C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Menyisipkan simbaol cent (¢).</a:t>
                      </a:r>
                    </a:p>
                  </a:txBody>
                  <a:tcPr marL="9525" marR="9525" marT="9525" marB="0"/>
                </a:tc>
              </a:tr>
              <a:tr h="535030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Alt + 1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Mengubah teks yang diseleksi ke heading 1</a:t>
                      </a:r>
                    </a:p>
                  </a:txBody>
                  <a:tcPr marL="9525" marR="9525" marT="9525" marB="0"/>
                </a:tc>
              </a:tr>
              <a:tr h="535030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Alt + 2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Mengubah teks yang diseleksi ke heading 2</a:t>
                      </a:r>
                    </a:p>
                  </a:txBody>
                  <a:tcPr marL="9525" marR="9525" marT="9525" marB="0"/>
                </a:tc>
              </a:tr>
              <a:tr h="535030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Alt + 3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Mengubah teks yang diseleksi ke heading 3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2452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01187400"/>
              </p:ext>
            </p:extLst>
          </p:nvPr>
        </p:nvGraphicFramePr>
        <p:xfrm>
          <a:off x="31090" y="-37952"/>
          <a:ext cx="9149422" cy="688517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689448"/>
                <a:gridCol w="6459974"/>
              </a:tblGrid>
              <a:tr h="5350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20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SHORCUT</a:t>
                      </a:r>
                      <a:endParaRPr lang="id-ID" sz="2000" b="1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95250" marT="57150" marB="571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20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FUNGSI</a:t>
                      </a:r>
                      <a:endParaRPr lang="id-ID" sz="2000" b="1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95250" marT="57150" marB="57150"/>
                </a:tc>
              </a:tr>
              <a:tr h="483650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Alt + C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Memunculkan Simbol Copyright ( © )</a:t>
                      </a:r>
                    </a:p>
                  </a:txBody>
                  <a:tcPr marL="9525" marR="9525" marT="9525" marB="0"/>
                </a:tc>
              </a:tr>
              <a:tr h="432048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Alt + D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Menambah endnote</a:t>
                      </a:r>
                    </a:p>
                  </a:txBody>
                  <a:tcPr marL="9525" marR="9525" marT="9525" marB="0"/>
                </a:tc>
              </a:tr>
              <a:tr h="432048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Alt + F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Menambah footnote</a:t>
                      </a:r>
                    </a:p>
                  </a:txBody>
                  <a:tcPr marL="9525" marR="9525" marT="9525" marB="0"/>
                </a:tc>
              </a:tr>
              <a:tr h="693325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Alt + F2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Membuka dokumen Ms Word dalam file computer pada lembar kerja (Sama dengan CTRL+O dan CTRL+F12)</a:t>
                      </a:r>
                    </a:p>
                  </a:txBody>
                  <a:tcPr marL="9525" marR="9525" marT="9525" marB="0"/>
                </a:tc>
              </a:tr>
              <a:tr h="668747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Alt + I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Pindah ke tampilan print preview atau sebaliknya ke tampilan standar (Sama dengan CTRL+F2)</a:t>
                      </a:r>
                    </a:p>
                  </a:txBody>
                  <a:tcPr marL="9525" marR="9525" marT="9525" marB="0"/>
                </a:tc>
              </a:tr>
              <a:tr h="668747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Alt + N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Mengubah tampilan dokumen menjadi tampilan Draft (Lihat menu View)</a:t>
                      </a:r>
                    </a:p>
                  </a:txBody>
                  <a:tcPr marL="9525" marR="9525" marT="9525" marB="0"/>
                </a:tc>
              </a:tr>
              <a:tr h="663265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Alt + O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Mengubah tampilan dokumen menjadi tampilan outline (Lihat menu View)</a:t>
                      </a:r>
                    </a:p>
                  </a:txBody>
                  <a:tcPr marL="9525" marR="9525" marT="9525" marB="0"/>
                </a:tc>
              </a:tr>
              <a:tr h="535030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Alt + P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Mengubah tampilan dokumen menjadi tampilan Print Layout (Lihat menu View)</a:t>
                      </a:r>
                    </a:p>
                  </a:txBody>
                  <a:tcPr marL="9525" marR="9525" marT="9525" marB="0"/>
                </a:tc>
              </a:tr>
              <a:tr h="535030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Alt + Page Down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Pindah ke akhir tampilan di monitor</a:t>
                      </a:r>
                    </a:p>
                  </a:txBody>
                  <a:tcPr marL="9525" marR="9525" marT="9525" marB="0"/>
                </a:tc>
              </a:tr>
              <a:tr h="535030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Alt + Page Up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Pindah ke awal tampilan di monitor</a:t>
                      </a:r>
                    </a:p>
                  </a:txBody>
                  <a:tcPr marL="9525" marR="9525" marT="9525" marB="0"/>
                </a:tc>
              </a:tr>
              <a:tr h="535030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Alt + R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Memunculkan Simbol Registered Trademark ( ® )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5675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76690677"/>
              </p:ext>
            </p:extLst>
          </p:nvPr>
        </p:nvGraphicFramePr>
        <p:xfrm>
          <a:off x="31090" y="-37952"/>
          <a:ext cx="9149422" cy="684607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689448"/>
                <a:gridCol w="6459974"/>
              </a:tblGrid>
              <a:tr h="5350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20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SHORCUT</a:t>
                      </a:r>
                      <a:endParaRPr lang="id-ID" sz="2000" b="1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95250" marT="57150" marB="571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20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FUNGSI</a:t>
                      </a:r>
                      <a:endParaRPr lang="id-ID" sz="2000" b="1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95250" marT="57150" marB="57150"/>
                </a:tc>
              </a:tr>
              <a:tr h="483650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Alt + S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n-NO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Membagi (split) jendela dokumen menjadi dua bagian. Setelah mengetik CTRL+ALT+S, klik pada posisi yang diinginkan (Cara mengembalikan ke bentuk semula SHIFT+ALT+C)</a:t>
                      </a:r>
                    </a:p>
                  </a:txBody>
                  <a:tcPr marL="9525" marR="9525" marT="9525" marB="0"/>
                </a:tc>
              </a:tr>
              <a:tr h="432048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Alt + T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Memunculkan Simbol Trademark ( ™ )</a:t>
                      </a:r>
                    </a:p>
                  </a:txBody>
                  <a:tcPr marL="9525" marR="9525" marT="9525" marB="0"/>
                </a:tc>
              </a:tr>
              <a:tr h="432048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Alt + Y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Melanjutkan pencarian CTRL+F (kata yang sama) dalam paragraf setelah kotak pencarian ditutup</a:t>
                      </a:r>
                    </a:p>
                  </a:txBody>
                  <a:tcPr marL="9525" marR="9525" marT="9525" marB="0"/>
                </a:tc>
              </a:tr>
              <a:tr h="693325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Alt + Z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Pindah ke dokumen lain, atau ke bagian lain dalam dokumen (hampir sama dengan CTRL+F6)</a:t>
                      </a:r>
                    </a:p>
                  </a:txBody>
                  <a:tcPr marL="9525" marR="9525" marT="9525" marB="0"/>
                </a:tc>
              </a:tr>
              <a:tr h="462755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Alt+  +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Untuk membuat shortcut sendiri</a:t>
                      </a:r>
                    </a:p>
                  </a:txBody>
                  <a:tcPr marL="9525" marR="9525" marT="9525" marB="0"/>
                </a:tc>
              </a:tr>
              <a:tr h="668747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Shift + *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Menampilkan atau menyembunyaikan bagian yang tidak tercetak apabila diprint</a:t>
                      </a:r>
                    </a:p>
                  </a:txBody>
                  <a:tcPr marL="9525" marR="9525" marT="9525" marB="0"/>
                </a:tc>
              </a:tr>
              <a:tr h="663265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Shift + &lt;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Menurunkan ukuran font dengan aturan sama seperti shortcut Ctrl + Shift + &gt;</a:t>
                      </a:r>
                    </a:p>
                  </a:txBody>
                  <a:tcPr marL="9525" marR="9525" marT="9525" marB="0"/>
                </a:tc>
              </a:tr>
              <a:tr h="535030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Shift + &gt;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Meningkatkan ukuran font sebesar 1 points dan ketika mencapai 12 pts akan meningkatkan sebesar 2 pts. 9, 10, 11, 12, 14, 16 dst</a:t>
                      </a:r>
                    </a:p>
                  </a:txBody>
                  <a:tcPr marL="9525" marR="9525" marT="9525" marB="0"/>
                </a:tc>
              </a:tr>
              <a:tr h="535030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Shift + D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Memberi efek double garis bawah pada kata yang di blok.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1290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24916213"/>
              </p:ext>
            </p:extLst>
          </p:nvPr>
        </p:nvGraphicFramePr>
        <p:xfrm>
          <a:off x="31090" y="-37952"/>
          <a:ext cx="9149422" cy="6894389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689448"/>
                <a:gridCol w="6459974"/>
              </a:tblGrid>
              <a:tr h="5350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20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SHORCUT</a:t>
                      </a:r>
                      <a:endParaRPr lang="id-ID" sz="2000" b="1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95250" marT="57150" marB="571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20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FUNGSI</a:t>
                      </a:r>
                      <a:endParaRPr lang="id-ID" sz="2000" b="1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95250" marT="57150" marB="57150"/>
                </a:tc>
              </a:tr>
              <a:tr h="483650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Shift + Enter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Membuat bagian dokumen baru. Bagian yang baru ini bukan lanjutan dari halaman sebelumnya, jadi nomor halamannya bisa dimulai dari yang baru</a:t>
                      </a:r>
                    </a:p>
                  </a:txBody>
                  <a:tcPr marL="9525" marR="9525" marT="9525" marB="0"/>
                </a:tc>
              </a:tr>
              <a:tr h="432048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Shift + F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Mengganti dan mengatur bentuk dan jenis font/ huruf (Sama dengan CTRL+D)</a:t>
                      </a:r>
                    </a:p>
                  </a:txBody>
                  <a:tcPr marL="9525" marR="9525" marT="9525" marB="0"/>
                </a:tc>
              </a:tr>
              <a:tr h="432048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Shift + F12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Mencetak dokumen (sama dengan shortcut microsoft word CTRL + P)</a:t>
                      </a:r>
                    </a:p>
                  </a:txBody>
                  <a:tcPr marL="9525" marR="9525" marT="9525" marB="0"/>
                </a:tc>
              </a:tr>
              <a:tr h="481715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Shift + L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Membuat bullet</a:t>
                      </a:r>
                    </a:p>
                  </a:txBody>
                  <a:tcPr marL="9525" marR="9525" marT="9525" marB="0"/>
                </a:tc>
              </a:tr>
              <a:tr h="46275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Shift + M (Decrease Indent)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Berfungsi untuk menggeser tulisan ke sebelah Kiri dalam sebuah paragraph. Lawannya Ctrl + M (Increase Indent)</a:t>
                      </a:r>
                    </a:p>
                  </a:txBody>
                  <a:tcPr marL="9525" marR="9525" marT="9525" marB="0"/>
                </a:tc>
              </a:tr>
              <a:tr h="668747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Alt + F4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Menutup Ms.Word atau aplikasi lain selain Ms.Word (Jika digunakan ketika tidak ada aplikasi yang terbuka ALT+F4 digunakan untuk pilihan Log Of/Shut Down/Restart)</a:t>
                      </a:r>
                    </a:p>
                  </a:txBody>
                  <a:tcPr marL="9525" marR="9525" marT="9525" marB="0"/>
                </a:tc>
              </a:tr>
              <a:tr h="663265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Alt + R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Mengubah tampilan dokumen menjadi tampilan Reading (Lihat menu View)</a:t>
                      </a:r>
                    </a:p>
                  </a:txBody>
                  <a:tcPr marL="9525" marR="9525" marT="9525" marB="0"/>
                </a:tc>
              </a:tr>
              <a:tr h="457981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F1 (Help)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Membuka menu help</a:t>
                      </a:r>
                    </a:p>
                  </a:txBody>
                  <a:tcPr marL="9525" marR="9525" marT="9525" marB="0"/>
                </a:tc>
              </a:tr>
              <a:tr h="432048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F12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Save </a:t>
                      </a:r>
                      <a:r>
                        <a:rPr lang="id-ID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as</a:t>
                      </a:r>
                      <a:endParaRPr lang="id-ID" sz="20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</a:tr>
              <a:tr h="535030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Membuka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the find, replace, and go to window </a:t>
                      </a:r>
                      <a:r>
                        <a:rPr lang="en-US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dalam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Microsoft 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Word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0426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1219640"/>
              </p:ext>
            </p:extLst>
          </p:nvPr>
        </p:nvGraphicFramePr>
        <p:xfrm>
          <a:off x="31090" y="-37952"/>
          <a:ext cx="9149422" cy="6674774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689448"/>
                <a:gridCol w="6459974"/>
              </a:tblGrid>
              <a:tr h="5350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20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SHORCUT</a:t>
                      </a:r>
                      <a:endParaRPr lang="id-ID" sz="2000" b="1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95250" marT="57150" marB="571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20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FUNGSI</a:t>
                      </a:r>
                      <a:endParaRPr lang="id-ID" sz="2000" b="1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95250" marT="57150" marB="57150"/>
                </a:tc>
              </a:tr>
              <a:tr h="483650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Mengecek spelling dan grammar dari teks yang diseleksi.</a:t>
                      </a:r>
                    </a:p>
                  </a:txBody>
                  <a:tcPr marL="9525" marR="9525" marT="9525" marB="0"/>
                </a:tc>
              </a:tr>
              <a:tr h="432048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Shift + Alt + C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n-NO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Menutup kembali jendela dokumen yang telah dibagi dua bagian / displit (Didahului CTRL+ALT+ S)</a:t>
                      </a:r>
                    </a:p>
                  </a:txBody>
                  <a:tcPr marL="9525" marR="9525" marT="9525" marB="0"/>
                </a:tc>
              </a:tr>
              <a:tr h="432048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Shift + Alt + D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Menyisipkan teks tanggal sekarang</a:t>
                      </a:r>
                    </a:p>
                  </a:txBody>
                  <a:tcPr marL="9525" marR="9525" marT="9525" marB="0"/>
                </a:tc>
              </a:tr>
              <a:tr h="481715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Shift + Alt + T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Menyisipkan teks waktu sekarang, catatan : tanggal dan waktu akan sama dengan tanggal yang ada pada komputer</a:t>
                      </a:r>
                    </a:p>
                  </a:txBody>
                  <a:tcPr marL="9525" marR="9525" marT="9525" marB="0"/>
                </a:tc>
              </a:tr>
              <a:tr h="462755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Shift + F3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Untuk mengubah SENTENCECASE, LOWERCASE, UPPERCASE dan CAPITALIZE pada teks yang diseleksi secara bergantian</a:t>
                      </a:r>
                    </a:p>
                  </a:txBody>
                  <a:tcPr marL="9525" marR="9525" marT="9525" marB="0"/>
                </a:tc>
              </a:tr>
              <a:tr h="668747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Shift + F7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Menjalankan perintah Thesaurus check pada teks yang diseleksi</a:t>
                      </a:r>
                    </a:p>
                  </a:txBody>
                  <a:tcPr marL="9525" marR="9525" marT="9525" marB="0"/>
                </a:tc>
              </a:tr>
              <a:tr h="663265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Tombol End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Memindahkan kursos ke akhir baris</a:t>
                      </a:r>
                    </a:p>
                  </a:txBody>
                  <a:tcPr marL="9525" marR="9525" marT="9525" marB="0"/>
                </a:tc>
              </a:tr>
              <a:tr h="457981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Tombol Home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Memindahkan kursor awal baris</a:t>
                      </a:r>
                    </a:p>
                  </a:txBody>
                  <a:tcPr marL="9525" marR="9525" marT="9525" marB="0"/>
                </a:tc>
              </a:tr>
              <a:tr h="432048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Windows + Break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Menampilkan kotak System Properties</a:t>
                      </a:r>
                    </a:p>
                  </a:txBody>
                  <a:tcPr marL="9525" marR="9525" marT="9525" marB="0"/>
                </a:tc>
              </a:tr>
              <a:tr h="535030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Windows + D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Menampilkan Desktop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431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1354760"/>
              </p:ext>
            </p:extLst>
          </p:nvPr>
        </p:nvGraphicFramePr>
        <p:xfrm>
          <a:off x="31090" y="-37952"/>
          <a:ext cx="9149422" cy="6707311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689448"/>
                <a:gridCol w="6459974"/>
              </a:tblGrid>
              <a:tr h="6107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28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SHORCUT</a:t>
                      </a:r>
                      <a:endParaRPr lang="id-ID" sz="2800" b="1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95250" marT="57150" marB="571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28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FUNGSI</a:t>
                      </a:r>
                      <a:endParaRPr lang="id-ID" sz="2800" b="1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95250" marT="57150" marB="57150"/>
                </a:tc>
              </a:tr>
              <a:tr h="531861">
                <a:tc>
                  <a:txBody>
                    <a:bodyPr/>
                    <a:lstStyle/>
                    <a:p>
                      <a:pPr algn="l" fontAlgn="b"/>
                      <a:r>
                        <a:rPr lang="id-ID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Windows + E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8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Membuka My Computer</a:t>
                      </a:r>
                    </a:p>
                  </a:txBody>
                  <a:tcPr marL="9525" marR="9525" marT="9525" marB="0"/>
                </a:tc>
              </a:tr>
              <a:tr h="948986">
                <a:tc>
                  <a:txBody>
                    <a:bodyPr/>
                    <a:lstStyle/>
                    <a:p>
                      <a:pPr algn="l" fontAlgn="b"/>
                      <a:r>
                        <a:rPr lang="id-ID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Windows + F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8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Pencarian untuk file atau folder (Search results)</a:t>
                      </a:r>
                    </a:p>
                  </a:txBody>
                  <a:tcPr marL="9525" marR="9525" marT="9525" marB="0"/>
                </a:tc>
              </a:tr>
              <a:tr h="948986">
                <a:tc>
                  <a:txBody>
                    <a:bodyPr/>
                    <a:lstStyle/>
                    <a:p>
                      <a:pPr algn="l" fontAlgn="b"/>
                      <a:r>
                        <a:rPr lang="id-ID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Windows + F1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Menampilkan Windows Help (Help and Support)</a:t>
                      </a:r>
                    </a:p>
                  </a:txBody>
                  <a:tcPr marL="9525" marR="9525" marT="9525" marB="0"/>
                </a:tc>
              </a:tr>
              <a:tr h="529733">
                <a:tc>
                  <a:txBody>
                    <a:bodyPr/>
                    <a:lstStyle/>
                    <a:p>
                      <a:pPr algn="l" fontAlgn="b"/>
                      <a:r>
                        <a:rPr lang="id-ID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Windows + L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8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Log Off Komputer (Standby)</a:t>
                      </a:r>
                    </a:p>
                  </a:txBody>
                  <a:tcPr marL="9525" marR="9525" marT="9525" marB="0"/>
                </a:tc>
              </a:tr>
              <a:tr h="948986">
                <a:tc>
                  <a:txBody>
                    <a:bodyPr/>
                    <a:lstStyle/>
                    <a:p>
                      <a:pPr algn="l" fontAlgn="b"/>
                      <a:r>
                        <a:rPr lang="id-ID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Windows + M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8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Minimize all windows (Mengecilkan semua tampilan kerja di layar)</a:t>
                      </a:r>
                    </a:p>
                  </a:txBody>
                  <a:tcPr marL="9525" marR="9525" marT="9525" marB="0"/>
                </a:tc>
              </a:tr>
              <a:tr h="735409">
                <a:tc>
                  <a:txBody>
                    <a:bodyPr/>
                    <a:lstStyle/>
                    <a:p>
                      <a:pPr algn="l" fontAlgn="b"/>
                      <a:r>
                        <a:rPr lang="id-ID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Windows + R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8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Membuka kotak Run</a:t>
                      </a:r>
                    </a:p>
                  </a:txBody>
                  <a:tcPr marL="9525" marR="9525" marT="9525" marB="0"/>
                </a:tc>
              </a:tr>
              <a:tr h="948986">
                <a:tc>
                  <a:txBody>
                    <a:bodyPr/>
                    <a:lstStyle/>
                    <a:p>
                      <a:pPr algn="l" fontAlgn="b"/>
                      <a:r>
                        <a:rPr lang="id-ID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Windows + Shift + M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8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Mengembalikan minimized windows</a:t>
                      </a:r>
                    </a:p>
                  </a:txBody>
                  <a:tcPr marL="9525" marR="9525" marT="9525" marB="0"/>
                </a:tc>
              </a:tr>
              <a:tr h="503633">
                <a:tc>
                  <a:txBody>
                    <a:bodyPr/>
                    <a:lstStyle/>
                    <a:p>
                      <a:pPr algn="l" fontAlgn="b"/>
                      <a:r>
                        <a:rPr lang="id-ID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Windows + U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Membuka Utility Manager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3104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Ribbon View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d-ID" dirty="0" smtClean="0"/>
              <a:t>Digunakan </a:t>
            </a:r>
            <a:r>
              <a:rPr lang="id-ID" dirty="0"/>
              <a:t>untuk menampilkan mencetak dokumen pada layar, mengatur ukuran cetakannya dan menampilkan garis bantu pada layar </a:t>
            </a:r>
            <a:r>
              <a:rPr lang="id-ID" dirty="0" smtClean="0"/>
              <a:t>kerja.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Documents View</a:t>
            </a:r>
            <a:endParaRPr lang="id-ID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Show</a:t>
            </a:r>
            <a:endParaRPr lang="id-ID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Zoom</a:t>
            </a:r>
            <a:endParaRPr lang="id-ID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Window</a:t>
            </a:r>
            <a:endParaRPr lang="id-ID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Macros</a:t>
            </a:r>
            <a:endParaRPr lang="id-ID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6" r="25000" b="82328"/>
          <a:stretch/>
        </p:blipFill>
        <p:spPr bwMode="auto">
          <a:xfrm>
            <a:off x="-15765" y="4797152"/>
            <a:ext cx="9144000" cy="1463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1113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621" y="76200"/>
            <a:ext cx="8905875" cy="1066800"/>
          </a:xfrm>
        </p:spPr>
        <p:txBody>
          <a:bodyPr/>
          <a:lstStyle/>
          <a:p>
            <a:r>
              <a:rPr lang="id-ID" dirty="0" smtClean="0"/>
              <a:t>1. Fungsi Icon Pada </a:t>
            </a:r>
            <a:r>
              <a:rPr lang="id-ID" dirty="0"/>
              <a:t>Group </a:t>
            </a:r>
            <a:r>
              <a:rPr lang="en-US" dirty="0" smtClean="0"/>
              <a:t>Documents View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id-ID" dirty="0" smtClean="0"/>
              <a:t>Print </a:t>
            </a:r>
            <a:r>
              <a:rPr lang="id-ID" dirty="0"/>
              <a:t>Layout, adalah untuk melihat hasil kerja yang akan dicetak.</a:t>
            </a:r>
          </a:p>
          <a:p>
            <a:pPr>
              <a:spcBef>
                <a:spcPts val="0"/>
              </a:spcBef>
            </a:pPr>
            <a:r>
              <a:rPr lang="id-ID" dirty="0" smtClean="0"/>
              <a:t>Full </a:t>
            </a:r>
            <a:r>
              <a:rPr lang="id-ID" dirty="0"/>
              <a:t>Screen Reading, adalah untuk melihat dan membaca hasil kerja dengan ukuran maksimal.</a:t>
            </a:r>
          </a:p>
          <a:p>
            <a:pPr>
              <a:spcBef>
                <a:spcPts val="0"/>
              </a:spcBef>
            </a:pPr>
            <a:r>
              <a:rPr lang="id-ID" dirty="0" smtClean="0"/>
              <a:t>Wab </a:t>
            </a:r>
            <a:r>
              <a:rPr lang="id-ID" dirty="0"/>
              <a:t>Layout, adalah untuk melihat hasil kerja </a:t>
            </a:r>
            <a:r>
              <a:rPr lang="id-ID" dirty="0" smtClean="0"/>
              <a:t>web</a:t>
            </a:r>
            <a:r>
              <a:rPr lang="id-ID" dirty="0"/>
              <a:t>.</a:t>
            </a:r>
          </a:p>
          <a:p>
            <a:pPr>
              <a:spcBef>
                <a:spcPts val="0"/>
              </a:spcBef>
            </a:pPr>
            <a:r>
              <a:rPr lang="id-ID" dirty="0" smtClean="0"/>
              <a:t>Outline </a:t>
            </a:r>
            <a:r>
              <a:rPr lang="id-ID" dirty="0"/>
              <a:t>View, adalah untuk melihat hasil kerja sesuai dengan urutan atau bagan.</a:t>
            </a:r>
          </a:p>
          <a:p>
            <a:pPr>
              <a:spcBef>
                <a:spcPts val="0"/>
              </a:spcBef>
            </a:pPr>
            <a:r>
              <a:rPr lang="id-ID" dirty="0" smtClean="0"/>
              <a:t>Draft </a:t>
            </a:r>
            <a:r>
              <a:rPr lang="id-ID" dirty="0"/>
              <a:t>View, adalah untuk melihat hasil kerja sesuai dengan konsep.</a:t>
            </a:r>
          </a:p>
          <a:p>
            <a:pPr>
              <a:spcBef>
                <a:spcPts val="0"/>
              </a:spcBef>
            </a:pPr>
            <a:endParaRPr lang="id-ID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0" r="81176" b="82460"/>
          <a:stretch/>
        </p:blipFill>
        <p:spPr bwMode="auto">
          <a:xfrm>
            <a:off x="3710911" y="4268386"/>
            <a:ext cx="5433089" cy="2627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9257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2. Fungsi Icon Pada </a:t>
            </a:r>
            <a:r>
              <a:rPr lang="id-ID" dirty="0"/>
              <a:t>Group </a:t>
            </a:r>
            <a:r>
              <a:rPr lang="en-US" dirty="0" smtClean="0"/>
              <a:t>Show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008" y="1268760"/>
            <a:ext cx="9108504" cy="5257800"/>
          </a:xfrm>
        </p:spPr>
        <p:txBody>
          <a:bodyPr/>
          <a:lstStyle/>
          <a:p>
            <a:pPr marL="457200" indent="-457200" defTabSz="457200">
              <a:spcBef>
                <a:spcPts val="0"/>
              </a:spcBef>
              <a:buFont typeface="+mj-lt"/>
              <a:buAutoNum type="arabicPeriod"/>
            </a:pPr>
            <a:r>
              <a:rPr lang="id-ID" dirty="0" smtClean="0"/>
              <a:t>Ruler</a:t>
            </a:r>
            <a:r>
              <a:rPr lang="id-ID" dirty="0"/>
              <a:t>, adalah untuk menampilkan penggaris yang digunakan untuk mengukur objek dalam </a:t>
            </a:r>
            <a:r>
              <a:rPr lang="id-ID" dirty="0" smtClean="0"/>
              <a:t>dokumen.</a:t>
            </a:r>
          </a:p>
          <a:p>
            <a:pPr marL="457200" indent="-457200" defTabSz="457200">
              <a:spcBef>
                <a:spcPts val="0"/>
              </a:spcBef>
              <a:buFont typeface="+mj-lt"/>
              <a:buAutoNum type="arabicPeriod"/>
            </a:pPr>
            <a:r>
              <a:rPr lang="id-ID" dirty="0" smtClean="0"/>
              <a:t>Gridliens</a:t>
            </a:r>
            <a:r>
              <a:rPr lang="id-ID" dirty="0"/>
              <a:t>, adalah untuk  menghidupkan gridlines yang dapat menyelesaikan objek dalam </a:t>
            </a:r>
            <a:r>
              <a:rPr lang="id-ID" dirty="0" smtClean="0"/>
              <a:t>dokument.</a:t>
            </a:r>
          </a:p>
          <a:p>
            <a:pPr marL="457200" indent="-457200" defTabSz="457200">
              <a:spcBef>
                <a:spcPts val="0"/>
              </a:spcBef>
              <a:buFont typeface="+mj-lt"/>
              <a:buAutoNum type="arabicPeriod"/>
            </a:pPr>
            <a:r>
              <a:rPr lang="id-ID" dirty="0" smtClean="0"/>
              <a:t>Message </a:t>
            </a:r>
            <a:r>
              <a:rPr lang="id-ID" dirty="0"/>
              <a:t>Bar, adalah untuk membuka tab pesan </a:t>
            </a:r>
            <a:r>
              <a:rPr lang="id-ID" dirty="0" smtClean="0"/>
              <a:t>untuk menyelesaikan </a:t>
            </a:r>
            <a:r>
              <a:rPr lang="id-ID" dirty="0"/>
              <a:t>tindakan yang diperlukan pada </a:t>
            </a:r>
            <a:r>
              <a:rPr lang="id-ID" dirty="0" smtClean="0"/>
              <a:t>dokument.</a:t>
            </a:r>
          </a:p>
          <a:p>
            <a:pPr marL="457200" indent="-457200" defTabSz="457200">
              <a:spcBef>
                <a:spcPts val="0"/>
              </a:spcBef>
              <a:buFont typeface="+mj-lt"/>
              <a:buAutoNum type="arabicPeriod"/>
            </a:pPr>
            <a:r>
              <a:rPr lang="id-ID" dirty="0" smtClean="0"/>
              <a:t>Dokument </a:t>
            </a:r>
            <a:r>
              <a:rPr lang="id-ID" dirty="0"/>
              <a:t>Map, adalah untuk membuka peta dokument yang memungkinkan anda untuk menavigasi melalui panduan struktural pada </a:t>
            </a:r>
            <a:r>
              <a:rPr lang="id-ID" dirty="0" smtClean="0"/>
              <a:t>dokument.</a:t>
            </a:r>
          </a:p>
          <a:p>
            <a:pPr marL="457200" indent="-457200" defTabSz="457200">
              <a:spcBef>
                <a:spcPts val="0"/>
              </a:spcBef>
              <a:buFont typeface="+mj-lt"/>
              <a:buAutoNum type="arabicPeriod"/>
            </a:pPr>
            <a:r>
              <a:rPr lang="id-ID" dirty="0" smtClean="0"/>
              <a:t>Tumnbnails</a:t>
            </a:r>
            <a:r>
              <a:rPr lang="id-ID" dirty="0"/>
              <a:t>, adalah untuk menavigasi dokument yang panjang melalui gambar kecil dari setiap halaman</a:t>
            </a:r>
            <a:r>
              <a:rPr lang="id-ID" dirty="0" smtClean="0"/>
              <a:t>.</a:t>
            </a:r>
          </a:p>
          <a:p>
            <a:pPr marL="457200" indent="-457200" defTabSz="457200">
              <a:spcBef>
                <a:spcPts val="0"/>
              </a:spcBef>
              <a:buFont typeface="+mj-lt"/>
              <a:buAutoNum type="arabicPeriod"/>
            </a:pPr>
            <a:endParaRPr lang="id-ID" dirty="0"/>
          </a:p>
          <a:p>
            <a:pPr marL="258300" indent="-457200">
              <a:spcBef>
                <a:spcPts val="0"/>
              </a:spcBef>
              <a:buFont typeface="+mj-lt"/>
              <a:buAutoNum type="arabicPeriod"/>
            </a:pPr>
            <a:endParaRPr lang="id-ID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1" t="7721" r="3777" b="6654"/>
          <a:stretch/>
        </p:blipFill>
        <p:spPr bwMode="auto">
          <a:xfrm>
            <a:off x="5508104" y="5340362"/>
            <a:ext cx="3626069" cy="1529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8590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3</a:t>
            </a:r>
            <a:r>
              <a:rPr lang="id-ID" dirty="0" smtClean="0"/>
              <a:t>. Fungsi Icon Pada </a:t>
            </a:r>
            <a:r>
              <a:rPr lang="id-ID" dirty="0"/>
              <a:t>Group </a:t>
            </a:r>
            <a:r>
              <a:rPr lang="en-US" dirty="0" smtClean="0"/>
              <a:t>Zoom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id-ID" dirty="0" smtClean="0"/>
              <a:t>Zoom</a:t>
            </a:r>
            <a:r>
              <a:rPr lang="id-ID" dirty="0"/>
              <a:t>, adalah untuk perbesar tampilan dalam dokument.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id-ID" dirty="0" smtClean="0"/>
              <a:t>100</a:t>
            </a:r>
            <a:r>
              <a:rPr lang="id-ID" dirty="0"/>
              <a:t>%,  adalah untuk perbesar hasil lembar kerja kedalam satu halaman normal.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id-ID" dirty="0" smtClean="0"/>
              <a:t>One </a:t>
            </a:r>
            <a:r>
              <a:rPr lang="id-ID" dirty="0"/>
              <a:t>Page, adalah untuk melihat hasil kerja kedalam satu halaman penuh.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id-ID" dirty="0" smtClean="0"/>
              <a:t>Tow </a:t>
            </a:r>
            <a:r>
              <a:rPr lang="id-ID" dirty="0"/>
              <a:t>Page, adalah untuk melihat hasil kerja kedalam dua halaman penuh.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id-ID" dirty="0" smtClean="0"/>
              <a:t>Page </a:t>
            </a:r>
            <a:r>
              <a:rPr lang="id-ID" dirty="0"/>
              <a:t>Width, adalah untuk melihat hasil lembar kerja sesuai dengan lembar halaman.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endParaRPr lang="id-ID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27" t="3232" r="57768" b="82475"/>
          <a:stretch/>
        </p:blipFill>
        <p:spPr bwMode="auto">
          <a:xfrm>
            <a:off x="4932040" y="4338190"/>
            <a:ext cx="4128650" cy="2475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8119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4</a:t>
            </a:r>
            <a:r>
              <a:rPr lang="id-ID" dirty="0" smtClean="0"/>
              <a:t>. Fungsi Icon Pada </a:t>
            </a:r>
            <a:r>
              <a:rPr lang="id-ID" dirty="0"/>
              <a:t>Group </a:t>
            </a:r>
            <a:r>
              <a:rPr lang="en-US" dirty="0" smtClean="0"/>
              <a:t>Window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242" y="1268760"/>
            <a:ext cx="9108504" cy="5257800"/>
          </a:xfrm>
        </p:spPr>
        <p:txBody>
          <a:bodyPr/>
          <a:lstStyle/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id-ID" sz="2000" dirty="0" smtClean="0"/>
              <a:t>New </a:t>
            </a:r>
            <a:r>
              <a:rPr lang="id-ID" sz="2000" dirty="0"/>
              <a:t>Window, adalah untuk membuka jendela baru yang memperlihatkan dokument tersebut.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id-ID" sz="2000" dirty="0" smtClean="0"/>
              <a:t>Arrange </a:t>
            </a:r>
            <a:r>
              <a:rPr lang="id-ID" sz="2000" dirty="0"/>
              <a:t>All, adalah untuk mengatur semua jendela program sejajar berdampingan.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id-ID" sz="2000" dirty="0" smtClean="0"/>
              <a:t>Split </a:t>
            </a:r>
            <a:r>
              <a:rPr lang="id-ID" sz="2000" dirty="0"/>
              <a:t>Window, adalah untuk membagi jendela menjadi beberapa panel yang memperlihatkan lembar kerja anda.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id-ID" sz="2000" dirty="0" smtClean="0"/>
              <a:t>View </a:t>
            </a:r>
            <a:r>
              <a:rPr lang="id-ID" sz="2000" dirty="0"/>
              <a:t>Side By Side, adalah untuk memperlihatkan jendela berdampingan.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id-ID" sz="2000" dirty="0" smtClean="0"/>
              <a:t>Synchronous </a:t>
            </a:r>
            <a:r>
              <a:rPr lang="id-ID" sz="2000" dirty="0"/>
              <a:t>Scrolling, adalah untuk membuat jendela menggulung berdampingan.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id-ID" sz="2000" dirty="0" smtClean="0"/>
              <a:t>Riset </a:t>
            </a:r>
            <a:r>
              <a:rPr lang="id-ID" sz="2000" dirty="0"/>
              <a:t>Window Position, adalah untuk menset ulang jendela berdampingan.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id-ID" sz="2000" dirty="0" smtClean="0"/>
              <a:t>Swicht </a:t>
            </a:r>
            <a:r>
              <a:rPr lang="id-ID" sz="2000" dirty="0"/>
              <a:t>Window, adalah untuk mengalihkan sebuah bermacam termaksud membuka jendela</a:t>
            </a:r>
            <a:r>
              <a:rPr lang="id-ID" sz="2000" dirty="0" smtClean="0"/>
              <a:t>.</a:t>
            </a:r>
            <a:endParaRPr lang="id-ID" sz="20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10" t="6224" r="28696" b="82488"/>
          <a:stretch/>
        </p:blipFill>
        <p:spPr bwMode="auto">
          <a:xfrm>
            <a:off x="627546" y="5002468"/>
            <a:ext cx="8483898" cy="1954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7913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5. Fungsi Icon Pada </a:t>
            </a:r>
            <a:r>
              <a:rPr lang="id-ID" dirty="0"/>
              <a:t>Group </a:t>
            </a:r>
            <a:r>
              <a:rPr lang="en-US" dirty="0" smtClean="0"/>
              <a:t>Macros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id-ID" dirty="0" smtClean="0"/>
              <a:t>Macros</a:t>
            </a:r>
            <a:r>
              <a:rPr lang="id-ID" dirty="0"/>
              <a:t>, adalah untuk merekam makro atau menerima pengaturan makro lainnya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62" t="5604" r="16207" b="73060"/>
          <a:stretch/>
        </p:blipFill>
        <p:spPr bwMode="auto">
          <a:xfrm>
            <a:off x="5076056" y="2924944"/>
            <a:ext cx="3054886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0781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9221206"/>
              </p:ext>
            </p:extLst>
          </p:nvPr>
        </p:nvGraphicFramePr>
        <p:xfrm>
          <a:off x="31090" y="44624"/>
          <a:ext cx="9149422" cy="6886176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689448"/>
                <a:gridCol w="6459974"/>
              </a:tblGrid>
              <a:tr h="4777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20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SHORCUT</a:t>
                      </a:r>
                      <a:endParaRPr lang="id-ID" sz="2000" b="1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95250" marT="57150" marB="571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20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FUNGSI</a:t>
                      </a:r>
                      <a:endParaRPr lang="id-ID" sz="2000" b="1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95250" marT="57150" marB="57150"/>
                </a:tc>
              </a:tr>
              <a:tr h="477771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Shift + Tombol Panah Kiri/Kanan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Memblok satu karakter mulai dari kursos berada ke kiri/ke kanan</a:t>
                      </a:r>
                    </a:p>
                  </a:txBody>
                  <a:tcPr marL="9525" marR="9525" marT="9525" marB="0"/>
                </a:tc>
              </a:tr>
              <a:tr h="477771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Shift + Tombol Panah Kiri/Kanan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i-FI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Memblok satu kata mulai dari kursos berada ke kiri/ke kanan</a:t>
                      </a:r>
                    </a:p>
                  </a:txBody>
                  <a:tcPr marL="9525" marR="9525" marT="9525" marB="0"/>
                </a:tc>
              </a:tr>
              <a:tr h="477771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Shift + Tombol Panah Atas/Bawah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Memblok satu baris mulai dari kursos berada ke atas/ke bawah</a:t>
                      </a:r>
                    </a:p>
                  </a:txBody>
                  <a:tcPr marL="9525" marR="9525" marT="9525" marB="0"/>
                </a:tc>
              </a:tr>
              <a:tr h="477771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</a:t>
                      </a:r>
                      <a:r>
                        <a:rPr lang="id-ID" sz="2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</a:t>
                      </a:r>
                      <a:r>
                        <a:rPr lang="id-ID" sz="2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id-ID" sz="2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(Select </a:t>
                      </a:r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All)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Berfungsi untuk memblok seluruh isi dokumen</a:t>
                      </a:r>
                    </a:p>
                  </a:txBody>
                  <a:tcPr marL="9525" marR="9525" marT="9525" marB="0"/>
                </a:tc>
              </a:tr>
              <a:tr h="477771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B (Bold)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Berfungsi untuk membuat tebal teks yang diseleksi</a:t>
                      </a:r>
                    </a:p>
                  </a:txBody>
                  <a:tcPr marL="9525" marR="9525" marT="9525" marB="0"/>
                </a:tc>
              </a:tr>
              <a:tr h="477771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Backspace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i-FI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Menghapus satu kata di sebelah kiri kursor</a:t>
                      </a:r>
                    </a:p>
                  </a:txBody>
                  <a:tcPr marL="9525" marR="9525" marT="9525" marB="0"/>
                </a:tc>
              </a:tr>
              <a:tr h="477771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Delete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i-FI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Menghapus satu kata ke kanan</a:t>
                      </a:r>
                    </a:p>
                  </a:txBody>
                  <a:tcPr marL="9525" marR="9525" marT="9525" marB="0"/>
                </a:tc>
              </a:tr>
              <a:tr h="477771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C </a:t>
                      </a:r>
                      <a:r>
                        <a:rPr lang="id-ID" sz="2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</a:t>
                      </a:r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Copy)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Berfungsi menggandakan teks atau gambar yang diseleksi (Dilanjutkan dengan CTRL+V)</a:t>
                      </a:r>
                    </a:p>
                  </a:txBody>
                  <a:tcPr marL="9525" marR="9525" marT="9525" marB="0"/>
                </a:tc>
              </a:tr>
              <a:tr h="477771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</a:t>
                      </a:r>
                      <a:r>
                        <a:rPr lang="id-ID" sz="2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 </a:t>
                      </a:r>
                      <a:r>
                        <a:rPr lang="id-ID" sz="2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id-ID" sz="2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(Font</a:t>
                      </a:r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Berfungsi untuk mengganti dan mengatur bentuk dan jenis font/ huruf</a:t>
                      </a:r>
                    </a:p>
                  </a:txBody>
                  <a:tcPr marL="9525" marR="9525" marT="9525" marB="0"/>
                </a:tc>
              </a:tr>
              <a:tr h="477771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</a:t>
                      </a:r>
                      <a:r>
                        <a:rPr lang="id-ID" sz="2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  (Align </a:t>
                      </a:r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Center)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Mengatur posisi huruf agar berada di tengah dokumen</a:t>
                      </a:r>
                    </a:p>
                  </a:txBody>
                  <a:tcPr marL="9525" marR="9525" marT="9525" marB="0"/>
                </a:tc>
              </a:tr>
              <a:tr h="477771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Enter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Membuat halaman baru (insert page break)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8463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90030827"/>
              </p:ext>
            </p:extLst>
          </p:nvPr>
        </p:nvGraphicFramePr>
        <p:xfrm>
          <a:off x="31090" y="44624"/>
          <a:ext cx="9149422" cy="6776439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689448"/>
                <a:gridCol w="6459974"/>
              </a:tblGrid>
              <a:tr h="4777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20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SHORCUT</a:t>
                      </a:r>
                      <a:endParaRPr lang="id-ID" sz="2000" b="1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95250" marT="57150" marB="571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20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FUNGSI</a:t>
                      </a:r>
                      <a:endParaRPr lang="id-ID" sz="2000" b="1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95250" marT="57150" marB="57150"/>
                </a:tc>
              </a:tr>
              <a:tr h="477771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F (Find)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Berfungsi untuk mencari sebuah kata atau frase</a:t>
                      </a:r>
                    </a:p>
                  </a:txBody>
                  <a:tcPr marL="9525" marR="9525" marT="9525" marB="0"/>
                </a:tc>
              </a:tr>
              <a:tr h="477771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F1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Menampilkan atau menyembunyikan ribbon</a:t>
                      </a:r>
                    </a:p>
                  </a:txBody>
                  <a:tcPr marL="9525" marR="9525" marT="9525" marB="0"/>
                </a:tc>
              </a:tr>
              <a:tr h="477771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F10 (Merestore Down)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Mengatur (ukuran lembar kerja) tampilan window</a:t>
                      </a:r>
                    </a:p>
                  </a:txBody>
                  <a:tcPr marL="9525" marR="9525" marT="9525" marB="0"/>
                </a:tc>
              </a:tr>
              <a:tr h="477771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F12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Membuka dokumen Ms Word dalam file computer pada lembar kerja (Sama dengan CTRL+O)</a:t>
                      </a:r>
                    </a:p>
                  </a:txBody>
                  <a:tcPr marL="9525" marR="9525" marT="9525" marB="0"/>
                </a:tc>
              </a:tr>
              <a:tr h="477771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F2 (Print Preview)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Menampilkan ukuran lembar kerja sebelum di cetak</a:t>
                      </a:r>
                    </a:p>
                  </a:txBody>
                  <a:tcPr marL="9525" marR="9525" marT="9525" marB="0"/>
                </a:tc>
              </a:tr>
              <a:tr h="477771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F4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Menutup atau keluar dari Microsoft Word</a:t>
                      </a:r>
                    </a:p>
                  </a:txBody>
                  <a:tcPr marL="9525" marR="9525" marT="9525" marB="0"/>
                </a:tc>
              </a:tr>
              <a:tr h="477771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F6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Membuka Microsoft  Word lain yang sedang aktif</a:t>
                      </a:r>
                    </a:p>
                  </a:txBody>
                  <a:tcPr marL="9525" marR="9525" marT="9525" marB="0"/>
                </a:tc>
              </a:tr>
              <a:tr h="477771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F9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Memberikan kurung kurawal pada teks yang dipilih (Di-blok terlebih dahulu teks yang dipilih)</a:t>
                      </a:r>
                    </a:p>
                  </a:txBody>
                  <a:tcPr marL="9525" marR="9525" marT="9525" marB="0"/>
                </a:tc>
              </a:tr>
              <a:tr h="477771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G (Go To)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Berfungsi untuk menuju halaman yang diinginkan</a:t>
                      </a:r>
                    </a:p>
                  </a:txBody>
                  <a:tcPr marL="9525" marR="9525" marT="9525" marB="0"/>
                </a:tc>
              </a:tr>
              <a:tr h="477771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H (Replace)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i-FI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Mengganti kata dengan kata lain yang kita inginkan</a:t>
                      </a:r>
                    </a:p>
                  </a:txBody>
                  <a:tcPr marL="9525" marR="9525" marT="9525" marB="0"/>
                </a:tc>
              </a:tr>
              <a:tr h="477771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Home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Memindahkan kursor awal baris awal halaman</a:t>
                      </a:r>
                    </a:p>
                  </a:txBody>
                  <a:tcPr marL="9525" marR="9525" marT="9525" marB="0"/>
                </a:tc>
              </a:tr>
              <a:tr h="477771"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Ctrl + J (Justify)</a:t>
                      </a:r>
                      <a:endParaRPr lang="id-ID" sz="2000" b="1" i="0" u="none" strike="noStrike" kern="1200" dirty="0"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i-FI" sz="2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Untuk merubah posisi teks agar rata kiri kanan</a:t>
                      </a:r>
                      <a:endParaRPr lang="fi-FI" sz="2000" b="0" i="0" u="none" strike="noStrike" kern="120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4654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Computer monitor design template">
  <a:themeElements>
    <a:clrScheme name="">
      <a:dk1>
        <a:srgbClr val="080808"/>
      </a:dk1>
      <a:lt1>
        <a:srgbClr val="74C8E6"/>
      </a:lt1>
      <a:dk2>
        <a:srgbClr val="FFFFFF"/>
      </a:dk2>
      <a:lt2>
        <a:srgbClr val="080808"/>
      </a:lt2>
      <a:accent1>
        <a:srgbClr val="68A2B6"/>
      </a:accent1>
      <a:accent2>
        <a:srgbClr val="4192BF"/>
      </a:accent2>
      <a:accent3>
        <a:srgbClr val="BCE0F0"/>
      </a:accent3>
      <a:accent4>
        <a:srgbClr val="060606"/>
      </a:accent4>
      <a:accent5>
        <a:srgbClr val="B9CED7"/>
      </a:accent5>
      <a:accent6>
        <a:srgbClr val="3A84AD"/>
      </a:accent6>
      <a:hlink>
        <a:srgbClr val="3963AF"/>
      </a:hlink>
      <a:folHlink>
        <a:srgbClr val="000066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80808"/>
        </a:dk1>
        <a:lt1>
          <a:srgbClr val="74C8E6"/>
        </a:lt1>
        <a:dk2>
          <a:srgbClr val="000000"/>
        </a:dk2>
        <a:lt2>
          <a:srgbClr val="080808"/>
        </a:lt2>
        <a:accent1>
          <a:srgbClr val="68A2B6"/>
        </a:accent1>
        <a:accent2>
          <a:srgbClr val="4192BF"/>
        </a:accent2>
        <a:accent3>
          <a:srgbClr val="BCE0F0"/>
        </a:accent3>
        <a:accent4>
          <a:srgbClr val="060606"/>
        </a:accent4>
        <a:accent5>
          <a:srgbClr val="B9CED7"/>
        </a:accent5>
        <a:accent6>
          <a:srgbClr val="3A84AD"/>
        </a:accent6>
        <a:hlink>
          <a:srgbClr val="3963AF"/>
        </a:hlink>
        <a:folHlink>
          <a:srgbClr val="0000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1142</TotalTime>
  <Words>1818</Words>
  <Application>Microsoft Office PowerPoint</Application>
  <PresentationFormat>On-screen Show (4:3)</PresentationFormat>
  <Paragraphs>263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Computer monitor design template</vt:lpstr>
      <vt:lpstr>Clarity</vt:lpstr>
      <vt:lpstr>Aplikasi Komputer</vt:lpstr>
      <vt:lpstr>Ribbon View</vt:lpstr>
      <vt:lpstr>1. Fungsi Icon Pada Group Documents View</vt:lpstr>
      <vt:lpstr>2. Fungsi Icon Pada Group Show</vt:lpstr>
      <vt:lpstr>3. Fungsi Icon Pada Group Zoom</vt:lpstr>
      <vt:lpstr>4. Fungsi Icon Pada Group Window</vt:lpstr>
      <vt:lpstr>5. Fungsi Icon Pada Group Macros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heri nuryanto</dc:creator>
  <cp:lastModifiedBy>HP</cp:lastModifiedBy>
  <cp:revision>113</cp:revision>
  <dcterms:created xsi:type="dcterms:W3CDTF">2015-09-18T06:46:14Z</dcterms:created>
  <dcterms:modified xsi:type="dcterms:W3CDTF">2018-10-05T07:31:47Z</dcterms:modified>
</cp:coreProperties>
</file>