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62D1"/>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83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id-ID"/>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33C3769B-673A-4CC8-98D5-E0325C98D9AA}" type="datetimeFigureOut">
              <a:rPr lang="id-ID" smtClean="0"/>
              <a:t>21/03/2018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6AB97B6-2224-48D6-984D-59B52869D3D9}" type="slidenum">
              <a:rPr lang="id-ID" smtClean="0"/>
              <a:t>‹#›</a:t>
            </a:fld>
            <a:endParaRPr lang="id-ID"/>
          </a:p>
        </p:txBody>
      </p:sp>
    </p:spTree>
    <p:extLst>
      <p:ext uri="{BB962C8B-B14F-4D97-AF65-F5344CB8AC3E}">
        <p14:creationId xmlns:p14="http://schemas.microsoft.com/office/powerpoint/2010/main" val="24740182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33C3769B-673A-4CC8-98D5-E0325C98D9AA}" type="datetimeFigureOut">
              <a:rPr lang="id-ID" smtClean="0"/>
              <a:t>21/03/2018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6AB97B6-2224-48D6-984D-59B52869D3D9}" type="slidenum">
              <a:rPr lang="id-ID" smtClean="0"/>
              <a:t>‹#›</a:t>
            </a:fld>
            <a:endParaRPr lang="id-ID"/>
          </a:p>
        </p:txBody>
      </p:sp>
    </p:spTree>
    <p:extLst>
      <p:ext uri="{BB962C8B-B14F-4D97-AF65-F5344CB8AC3E}">
        <p14:creationId xmlns:p14="http://schemas.microsoft.com/office/powerpoint/2010/main" val="2576914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33C3769B-673A-4CC8-98D5-E0325C98D9AA}" type="datetimeFigureOut">
              <a:rPr lang="id-ID" smtClean="0"/>
              <a:t>21/03/2018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6AB97B6-2224-48D6-984D-59B52869D3D9}" type="slidenum">
              <a:rPr lang="id-ID" smtClean="0"/>
              <a:t>‹#›</a:t>
            </a:fld>
            <a:endParaRPr lang="id-ID"/>
          </a:p>
        </p:txBody>
      </p:sp>
    </p:spTree>
    <p:extLst>
      <p:ext uri="{BB962C8B-B14F-4D97-AF65-F5344CB8AC3E}">
        <p14:creationId xmlns:p14="http://schemas.microsoft.com/office/powerpoint/2010/main" val="4006260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33C3769B-673A-4CC8-98D5-E0325C98D9AA}" type="datetimeFigureOut">
              <a:rPr lang="id-ID" smtClean="0"/>
              <a:t>21/03/2018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6AB97B6-2224-48D6-984D-59B52869D3D9}" type="slidenum">
              <a:rPr lang="id-ID" smtClean="0"/>
              <a:t>‹#›</a:t>
            </a:fld>
            <a:endParaRPr lang="id-ID"/>
          </a:p>
        </p:txBody>
      </p:sp>
    </p:spTree>
    <p:extLst>
      <p:ext uri="{BB962C8B-B14F-4D97-AF65-F5344CB8AC3E}">
        <p14:creationId xmlns:p14="http://schemas.microsoft.com/office/powerpoint/2010/main" val="567957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id-ID"/>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3C3769B-673A-4CC8-98D5-E0325C98D9AA}" type="datetimeFigureOut">
              <a:rPr lang="id-ID" smtClean="0"/>
              <a:t>21/03/2018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6AB97B6-2224-48D6-984D-59B52869D3D9}" type="slidenum">
              <a:rPr lang="id-ID" smtClean="0"/>
              <a:t>‹#›</a:t>
            </a:fld>
            <a:endParaRPr lang="id-ID"/>
          </a:p>
        </p:txBody>
      </p:sp>
    </p:spTree>
    <p:extLst>
      <p:ext uri="{BB962C8B-B14F-4D97-AF65-F5344CB8AC3E}">
        <p14:creationId xmlns:p14="http://schemas.microsoft.com/office/powerpoint/2010/main" val="24128220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33C3769B-673A-4CC8-98D5-E0325C98D9AA}" type="datetimeFigureOut">
              <a:rPr lang="id-ID" smtClean="0"/>
              <a:t>21/03/2018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F6AB97B6-2224-48D6-984D-59B52869D3D9}" type="slidenum">
              <a:rPr lang="id-ID" smtClean="0"/>
              <a:t>‹#›</a:t>
            </a:fld>
            <a:endParaRPr lang="id-ID"/>
          </a:p>
        </p:txBody>
      </p:sp>
    </p:spTree>
    <p:extLst>
      <p:ext uri="{BB962C8B-B14F-4D97-AF65-F5344CB8AC3E}">
        <p14:creationId xmlns:p14="http://schemas.microsoft.com/office/powerpoint/2010/main" val="3239164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id-ID"/>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33C3769B-673A-4CC8-98D5-E0325C98D9AA}" type="datetimeFigureOut">
              <a:rPr lang="id-ID" smtClean="0"/>
              <a:t>21/03/2018</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F6AB97B6-2224-48D6-984D-59B52869D3D9}" type="slidenum">
              <a:rPr lang="id-ID" smtClean="0"/>
              <a:t>‹#›</a:t>
            </a:fld>
            <a:endParaRPr lang="id-ID"/>
          </a:p>
        </p:txBody>
      </p:sp>
    </p:spTree>
    <p:extLst>
      <p:ext uri="{BB962C8B-B14F-4D97-AF65-F5344CB8AC3E}">
        <p14:creationId xmlns:p14="http://schemas.microsoft.com/office/powerpoint/2010/main" val="1389288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33C3769B-673A-4CC8-98D5-E0325C98D9AA}" type="datetimeFigureOut">
              <a:rPr lang="id-ID" smtClean="0"/>
              <a:t>21/03/2018</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F6AB97B6-2224-48D6-984D-59B52869D3D9}" type="slidenum">
              <a:rPr lang="id-ID" smtClean="0"/>
              <a:t>‹#›</a:t>
            </a:fld>
            <a:endParaRPr lang="id-ID"/>
          </a:p>
        </p:txBody>
      </p:sp>
    </p:spTree>
    <p:extLst>
      <p:ext uri="{BB962C8B-B14F-4D97-AF65-F5344CB8AC3E}">
        <p14:creationId xmlns:p14="http://schemas.microsoft.com/office/powerpoint/2010/main" val="1832114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C3769B-673A-4CC8-98D5-E0325C98D9AA}" type="datetimeFigureOut">
              <a:rPr lang="id-ID" smtClean="0"/>
              <a:t>21/03/2018</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F6AB97B6-2224-48D6-984D-59B52869D3D9}" type="slidenum">
              <a:rPr lang="id-ID" smtClean="0"/>
              <a:t>‹#›</a:t>
            </a:fld>
            <a:endParaRPr lang="id-ID"/>
          </a:p>
        </p:txBody>
      </p:sp>
    </p:spTree>
    <p:extLst>
      <p:ext uri="{BB962C8B-B14F-4D97-AF65-F5344CB8AC3E}">
        <p14:creationId xmlns:p14="http://schemas.microsoft.com/office/powerpoint/2010/main" val="1116357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d-ID"/>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3C3769B-673A-4CC8-98D5-E0325C98D9AA}" type="datetimeFigureOut">
              <a:rPr lang="id-ID" smtClean="0"/>
              <a:t>21/03/2018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F6AB97B6-2224-48D6-984D-59B52869D3D9}" type="slidenum">
              <a:rPr lang="id-ID" smtClean="0"/>
              <a:t>‹#›</a:t>
            </a:fld>
            <a:endParaRPr lang="id-ID"/>
          </a:p>
        </p:txBody>
      </p:sp>
    </p:spTree>
    <p:extLst>
      <p:ext uri="{BB962C8B-B14F-4D97-AF65-F5344CB8AC3E}">
        <p14:creationId xmlns:p14="http://schemas.microsoft.com/office/powerpoint/2010/main" val="3564634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d-ID"/>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3C3769B-673A-4CC8-98D5-E0325C98D9AA}" type="datetimeFigureOut">
              <a:rPr lang="id-ID" smtClean="0"/>
              <a:t>21/03/2018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F6AB97B6-2224-48D6-984D-59B52869D3D9}" type="slidenum">
              <a:rPr lang="id-ID" smtClean="0"/>
              <a:t>‹#›</a:t>
            </a:fld>
            <a:endParaRPr lang="id-ID"/>
          </a:p>
        </p:txBody>
      </p:sp>
    </p:spTree>
    <p:extLst>
      <p:ext uri="{BB962C8B-B14F-4D97-AF65-F5344CB8AC3E}">
        <p14:creationId xmlns:p14="http://schemas.microsoft.com/office/powerpoint/2010/main" val="1859717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C3769B-673A-4CC8-98D5-E0325C98D9AA}" type="datetimeFigureOut">
              <a:rPr lang="id-ID" smtClean="0"/>
              <a:t>21/03/2018</a:t>
            </a:fld>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AB97B6-2224-48D6-984D-59B52869D3D9}" type="slidenum">
              <a:rPr lang="id-ID" smtClean="0"/>
              <a:t>‹#›</a:t>
            </a:fld>
            <a:endParaRPr lang="id-ID"/>
          </a:p>
        </p:txBody>
      </p:sp>
    </p:spTree>
    <p:extLst>
      <p:ext uri="{BB962C8B-B14F-4D97-AF65-F5344CB8AC3E}">
        <p14:creationId xmlns:p14="http://schemas.microsoft.com/office/powerpoint/2010/main" val="42943736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id-ID"/>
          </a:p>
        </p:txBody>
      </p:sp>
      <p:sp>
        <p:nvSpPr>
          <p:cNvPr id="3" name="Subtitle 2"/>
          <p:cNvSpPr>
            <a:spLocks noGrp="1"/>
          </p:cNvSpPr>
          <p:nvPr>
            <p:ph type="subTitle" idx="1"/>
          </p:nvPr>
        </p:nvSpPr>
        <p:spPr/>
        <p:txBody>
          <a:bodyPr/>
          <a:lstStyle/>
          <a:p>
            <a:endParaRPr lang="id-ID"/>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Rectangle 5"/>
          <p:cNvSpPr/>
          <p:nvPr/>
        </p:nvSpPr>
        <p:spPr>
          <a:xfrm>
            <a:off x="0" y="0"/>
            <a:ext cx="12192000" cy="1592826"/>
          </a:xfrm>
          <a:prstGeom prst="rect">
            <a:avLst/>
          </a:prstGeom>
          <a:solidFill>
            <a:srgbClr val="000000">
              <a:alpha val="69804"/>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id-ID" sz="4800" b="1" dirty="0" smtClean="0">
                <a:solidFill>
                  <a:srgbClr val="FFFF00"/>
                </a:solidFill>
              </a:rPr>
              <a:t>MENU MARKETING </a:t>
            </a:r>
            <a:endParaRPr lang="id-ID" b="1" dirty="0">
              <a:solidFill>
                <a:srgbClr val="FFFF00"/>
              </a:solidFill>
            </a:endParaRPr>
          </a:p>
        </p:txBody>
      </p:sp>
    </p:spTree>
    <p:extLst>
      <p:ext uri="{BB962C8B-B14F-4D97-AF65-F5344CB8AC3E}">
        <p14:creationId xmlns:p14="http://schemas.microsoft.com/office/powerpoint/2010/main" val="38725847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dirty="0"/>
              <a:t>Tujuan sebenarnya adalah untuk mendapatkan pelanggan yang datang dengan kupon untuk kembali. Jika orang hanya masuk saat mereka memiliki kupon, Anda mungkin mengalami masalah dengan strategi periklanan ini. Anda mungkin mendapati bahwa biaya iklan Anda lebih tinggi daripada penghasilan Anda. Pertimbangkan hal berikut:</a:t>
            </a:r>
          </a:p>
        </p:txBody>
      </p:sp>
    </p:spTree>
    <p:extLst>
      <p:ext uri="{BB962C8B-B14F-4D97-AF65-F5344CB8AC3E}">
        <p14:creationId xmlns:p14="http://schemas.microsoft.com/office/powerpoint/2010/main" val="1492712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dirty="0"/>
              <a:t>• Pilih jenis kupon yang sesuai dengan keinginan Anda. Anda harus berhati-hati dengan jenis kupon yang Anda gunakan dan kupon yang Anda katakan. Anda tidak bisa menghasilkan keuntungan jika Anda hanya memberikan makanan!</a:t>
            </a:r>
          </a:p>
          <a:p>
            <a:r>
              <a:rPr lang="id-ID" dirty="0"/>
              <a:t>• Identifikasi tujuan Anda. Kupon terbagi dalam dua kategori besar: tanpa syarat dan kondisional. Tipe mana lebih cenderung menarik perhatian pelanggan lokal Anda?</a:t>
            </a:r>
          </a:p>
        </p:txBody>
      </p:sp>
    </p:spTree>
    <p:extLst>
      <p:ext uri="{BB962C8B-B14F-4D97-AF65-F5344CB8AC3E}">
        <p14:creationId xmlns:p14="http://schemas.microsoft.com/office/powerpoint/2010/main" val="5331181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92500" lnSpcReduction="20000"/>
          </a:bodyPr>
          <a:lstStyle/>
          <a:p>
            <a:r>
              <a:rPr lang="id-ID" dirty="0"/>
              <a:t>• Kupon tanpa syarat adalah yang sering Anda lihat dalam iklan pizza - "beli satu gratis!" Apakah kupon jenis ini akan mendorong loyalitas?</a:t>
            </a:r>
          </a:p>
          <a:p>
            <a:r>
              <a:rPr lang="id-ID" dirty="0"/>
              <a:t>• Kupon bersyarat memiliki semacam batasan yang ditempatkan pada mereka. Pembatasan ini mungkin tidak dapat digunakan pada akhir pekan, atau mungkin hanya berlaku sampai jumlah dolar tertentu. Anda menetapkan batasannya.</a:t>
            </a:r>
          </a:p>
          <a:p>
            <a:r>
              <a:rPr lang="id-ID" dirty="0"/>
              <a:t>• Mengapa menggunakan kupon? Jika Anda memutuskan untuk mencoba kupon, Anda perlu menentukan kupon yang ingin Anda capai.</a:t>
            </a:r>
          </a:p>
          <a:p>
            <a:r>
              <a:rPr lang="id-ID" dirty="0"/>
              <a:t>• Apakah Anda ingin meningkatkan penjualan pada waktu tertentu dalam sehari?</a:t>
            </a:r>
          </a:p>
          <a:p>
            <a:r>
              <a:rPr lang="id-ID" dirty="0"/>
              <a:t>• Apakah Anda ingin meningkatkan penjualan barang tertentu?</a:t>
            </a:r>
          </a:p>
          <a:p>
            <a:r>
              <a:rPr lang="id-ID" dirty="0"/>
              <a:t>• Apakah Anda ingin meningkatkan jumlah pelanggan yang Anda miliki secara keseluruhan?</a:t>
            </a:r>
          </a:p>
        </p:txBody>
      </p:sp>
    </p:spTree>
    <p:extLst>
      <p:ext uri="{BB962C8B-B14F-4D97-AF65-F5344CB8AC3E}">
        <p14:creationId xmlns:p14="http://schemas.microsoft.com/office/powerpoint/2010/main" val="23728255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77500" lnSpcReduction="20000"/>
          </a:bodyPr>
          <a:lstStyle/>
          <a:p>
            <a:r>
              <a:rPr lang="id-ID" dirty="0"/>
              <a:t>How to Use Coupons</a:t>
            </a:r>
          </a:p>
          <a:p>
            <a:r>
              <a:rPr lang="id-ID" dirty="0"/>
              <a:t>dimana banyak cara untuk mendapatkan kupon dengan potensi - pelanggan. Setelah mencapai target pemirsa, Anda juga perlu melacak penggunaan kupon. Jika tidak, Anda tidak akan pernah bisa mengukur keefektifan kupon. Anda tidak akan tahu apakah itu alat pemasaran yang efektif atau jika Anda mencapai tujuan yang Anda tetapkan. Ingatlah strategi berikut ini:</a:t>
            </a:r>
          </a:p>
          <a:p>
            <a:r>
              <a:rPr lang="id-ID" dirty="0"/>
              <a:t>• Jika Anda mengelola restoran yang lebih kecil dengan anggaran yang ketat, Anda bisa menggunakan selebaran. Manajer mencetak beberapa ratus selebaran, lalu mendorong remaja-remaja itu berkeliling dengan truknya. Anak-anak mengantarkan selebaran ke semua rumah di daerahnya. Strategi ini sangat efektif sebelum akhir pekan, dan ini selalu menghasilkan peningkatan volume segera setelah kupon didistribusikan.</a:t>
            </a:r>
          </a:p>
          <a:p>
            <a:r>
              <a:rPr lang="id-ID" dirty="0"/>
              <a:t>• Pertimbangkan untuk beriklan di publikasi kupon lokal.</a:t>
            </a:r>
          </a:p>
          <a:p>
            <a:r>
              <a:rPr lang="id-ID" dirty="0"/>
              <a:t>• Klien siswa. Jika Anda berada di dekat sebuah perguruan tinggi, Anda bisa meletakkan kupon di koran yang akan didistribusikan ke seluruh kampus dan asrama.</a:t>
            </a:r>
          </a:p>
        </p:txBody>
      </p:sp>
    </p:spTree>
    <p:extLst>
      <p:ext uri="{BB962C8B-B14F-4D97-AF65-F5344CB8AC3E}">
        <p14:creationId xmlns:p14="http://schemas.microsoft.com/office/powerpoint/2010/main" val="34921713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62500" lnSpcReduction="20000"/>
          </a:bodyPr>
          <a:lstStyle/>
          <a:p>
            <a:pPr lvl="0"/>
            <a:r>
              <a:rPr lang="id-ID" dirty="0"/>
              <a:t>Signature Items as a Marketing Tbol</a:t>
            </a:r>
          </a:p>
          <a:p>
            <a:r>
              <a:rPr lang="id-ID" dirty="0"/>
              <a:t>item ignature membuat alat pemasaran yang sangat baik. item tanda tangan adalah item yang dikenali. Di Cincinnati, beberapa rantai restoran lokal memiliki barang-barang tanda tangan. Sebagai contoh, Montgomery Inn dikenal dengan saus barbeque dan Skyline dikenal dengan cabai tiga arah dan lima arah. Item tanda tangan menciptakan monopoli untuk Anda. Ketika seorang pelanggan berkata kepada seorang teman, "Oh, Anda harus mencoba bisque lobster kari di Inn on the Hill," teman itu hanya bisa datang ke tempat Anda untuk mendapatkan hidangan itu. Nah, triknya adalah membuat masyarakat sadar akan masakannya. Dari situlah pemasaran mulai dimainkan.</a:t>
            </a:r>
          </a:p>
          <a:p>
            <a:r>
              <a:rPr lang="id-ID" dirty="0"/>
              <a:t>Beriklan item tanda tangan Anda. Sering dari mulut ke mulut adalah pemasaran eksternal terbaik, namun Anda juga dapat menggunakan anggaran iklan untuk menampilkan item tanda tangan Anda di iklan Anda.</a:t>
            </a:r>
          </a:p>
          <a:p>
            <a:r>
              <a:rPr lang="id-ID" dirty="0"/>
              <a:t>Posisi Secara internal, pemasaran berkisar pada bagaimana item ditempatkan pada menu, seberapa baik staf Anda mempromosikan item dan seberapa baik Anda menggunakan perangkat pemasaran internal lainnya, seperti tenda meja, keranjang makanan penutup dan menu khusus.</a:t>
            </a:r>
          </a:p>
          <a:p>
            <a:r>
              <a:rPr lang="id-ID" dirty="0"/>
              <a:t>Grafis. Menampilkan item tanda tangan Anda dengan jelas pada menu. Gunakan kotak atau elemen grafis untuk menarik perhatian pelanggan. Server Anda juga berperan penting dalam menarik perhatian pada item tanda tangan. Pastikan mereka tahu bagaimana barang disiapkan dan bagaimana rasanya. Selain itu, pastikan mereka menyarankannya kepada pelanggan.</a:t>
            </a:r>
          </a:p>
        </p:txBody>
      </p:sp>
    </p:spTree>
    <p:extLst>
      <p:ext uri="{BB962C8B-B14F-4D97-AF65-F5344CB8AC3E}">
        <p14:creationId xmlns:p14="http://schemas.microsoft.com/office/powerpoint/2010/main" val="27545202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92500" lnSpcReduction="10000"/>
          </a:bodyPr>
          <a:lstStyle/>
          <a:p>
            <a:r>
              <a:rPr lang="id-ID" dirty="0"/>
              <a:t>• Jika Anda tidak memiliki item tanda tangan, mungkin sudah saatnya membuatnya. Bekerjalah dengan koki Anda dan lihat apa yang bisa Anda ciptakan. Perhatikan tren makanan saat ini saat mengerjakan ini. Perhatikan bahan juga. Anda tidak ingin hidangan tanda tangan dengan bahan yang sulit ditemukan setengah tahun. Akhirnya, pastikan bahwa hidangan Anda akan menguntungkan. Menciptakan hidangan spektakuler yang menjual seperti orang gila tidak akan berguna bagi Anda jika Anda tidak dapat menghasilkan keuntungan darinya.</a:t>
            </a:r>
          </a:p>
          <a:p>
            <a:r>
              <a:rPr lang="id-ID" dirty="0"/>
              <a:t>Mungkin Anda punya signature dish dan tidak menyadarinya. Apakah semua orang menyukai sup miju-miju? Apakah Anda menjual lebih banyak gulungan telur bebek daripada yang lainnya di menu makanan pembuka? Lihatlah riwayat penjualan Anda. Mungkin dengan menambahkan tambahan bakat ke piring yang ada Anda bisa membuat signature dish.</a:t>
            </a:r>
          </a:p>
        </p:txBody>
      </p:sp>
    </p:spTree>
    <p:extLst>
      <p:ext uri="{BB962C8B-B14F-4D97-AF65-F5344CB8AC3E}">
        <p14:creationId xmlns:p14="http://schemas.microsoft.com/office/powerpoint/2010/main" val="11908664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70000" lnSpcReduction="20000"/>
          </a:bodyPr>
          <a:lstStyle/>
          <a:p>
            <a:pPr lvl="0"/>
            <a:r>
              <a:rPr lang="id-ID" dirty="0"/>
              <a:t>Restaurant Web site</a:t>
            </a:r>
          </a:p>
          <a:p>
            <a:r>
              <a:rPr lang="id-ID" dirty="0"/>
              <a:t>Biaya situs Web Anda sendiri bisa menjadi cara yang bagus dan linier untuk memasarkan diri Anda Mungkin ini adalah sesuatu yang dapat Anda ciptakan sendiri, atau Anda bisa menyewa perusahaan untuk merancang dan mengelola situs ini untuk Anda. Ingatlah hal berikut ini:</a:t>
            </a:r>
          </a:p>
          <a:p>
            <a:r>
              <a:rPr lang="id-ID" dirty="0"/>
              <a:t>Pertama, tanyakan pada staf Anda. Sebelum pergi ke profesional untuk membuat situs Web, Anda mungkin ingin bertanya kepada karyawan Anda.</a:t>
            </a:r>
          </a:p>
          <a:p>
            <a:r>
              <a:rPr lang="id-ID" dirty="0"/>
              <a:t>Banyak restoran memiliki populasi perguruan tinggi yang besar pada staf. Salah satu karyawan Anda mungkin dapat merancang dan meng-host situs Anda dengan harga yang lebih kompetitif.</a:t>
            </a:r>
          </a:p>
          <a:p>
            <a:r>
              <a:rPr lang="id-ID" dirty="0"/>
              <a:t>• Informasi. Sertakan jenis informasi berikut di situs Anda:</a:t>
            </a:r>
          </a:p>
          <a:p>
            <a:r>
              <a:rPr lang="id-ID" dirty="0"/>
              <a:t>• Petunjuk dan peta</a:t>
            </a:r>
          </a:p>
          <a:p>
            <a:r>
              <a:rPr lang="id-ID" dirty="0"/>
              <a:t>• Cara mudah untuk melakukan pemesanan</a:t>
            </a:r>
          </a:p>
          <a:p>
            <a:r>
              <a:rPr lang="id-ID" dirty="0"/>
              <a:t>• Menu Anda</a:t>
            </a:r>
          </a:p>
          <a:p>
            <a:r>
              <a:rPr lang="id-ID" dirty="0"/>
              <a:t>• Barang ritel mana pun yang ingin Anda promosikan</a:t>
            </a:r>
          </a:p>
        </p:txBody>
      </p:sp>
    </p:spTree>
    <p:extLst>
      <p:ext uri="{BB962C8B-B14F-4D97-AF65-F5344CB8AC3E}">
        <p14:creationId xmlns:p14="http://schemas.microsoft.com/office/powerpoint/2010/main" val="10698187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77500" lnSpcReduction="20000"/>
          </a:bodyPr>
          <a:lstStyle/>
          <a:p>
            <a:r>
              <a:rPr lang="id-ID" dirty="0"/>
              <a:t>• Alternatif. Jika Anda memutuskan bahwa situs Web Anda sendiri bukan untuk Anda, lihatlah menempatkan menu Anda di situs koran setempat. Sebagian besar surat kabar kota memiliki situs Web dengan</a:t>
            </a:r>
          </a:p>
          <a:p>
            <a:r>
              <a:rPr lang="id-ID" dirty="0"/>
              <a:t>situs Sebagian besar surat kabar kota memiliki situs Web dengan bagian hiburan. Hubungi editor dan lihat bagaimana Anda bisa memasukkan menu Anda.</a:t>
            </a:r>
          </a:p>
          <a:p>
            <a:pPr lvl="0"/>
            <a:r>
              <a:rPr lang="id-ID" dirty="0"/>
              <a:t>Current Food Trends</a:t>
            </a:r>
          </a:p>
          <a:p>
            <a:pPr marL="0" indent="0">
              <a:buNone/>
            </a:pPr>
            <a:r>
              <a:rPr lang="id-ID" dirty="0"/>
              <a:t>Untuk memasarkan pendirian Anda dengan sukses sebagai perusahaan, Anda harus menyadari tren makanan saat ini di industri dan juga di wilayah Anda. Pengetahuan ini akan membantu Anda membuat keputusan pemasaran dan penetapan harga yang tepat.</a:t>
            </a:r>
          </a:p>
          <a:p>
            <a:r>
              <a:rPr lang="id-ID" dirty="0"/>
              <a:t>• Pergilah dengan tren saat ini. Pertimbangkan hidangan etnis introducin, khususnya Meksiko, Barat Daya, Asia, India, Karibia dan Cajun.</a:t>
            </a:r>
          </a:p>
          <a:p>
            <a:r>
              <a:rPr lang="id-ID" dirty="0"/>
              <a:t>• Pasar takeout. Mungkin termasuk lebih banyak barang fastfood dan lebih banyak item makan malam harga pertengahan yang hanya perlu pemanasan ulang.</a:t>
            </a:r>
          </a:p>
          <a:p>
            <a:r>
              <a:rPr lang="id-ID" dirty="0"/>
              <a:t>• Pilihan menu lebih ramping dan sehat.</a:t>
            </a:r>
          </a:p>
        </p:txBody>
      </p:sp>
    </p:spTree>
    <p:extLst>
      <p:ext uri="{BB962C8B-B14F-4D97-AF65-F5344CB8AC3E}">
        <p14:creationId xmlns:p14="http://schemas.microsoft.com/office/powerpoint/2010/main" val="24256345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dirty="0"/>
              <a:t>• Tunjukkan minat pada bahan-bahan segar dan produk buatan sendiri.</a:t>
            </a:r>
          </a:p>
        </p:txBody>
      </p:sp>
    </p:spTree>
    <p:extLst>
      <p:ext uri="{BB962C8B-B14F-4D97-AF65-F5344CB8AC3E}">
        <p14:creationId xmlns:p14="http://schemas.microsoft.com/office/powerpoint/2010/main" val="1657017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903119"/>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6779" y="747688"/>
            <a:ext cx="6667500" cy="3048000"/>
          </a:xfrm>
          <a:prstGeom prst="rect">
            <a:avLst/>
          </a:prstGeom>
        </p:spPr>
      </p:pic>
      <p:sp>
        <p:nvSpPr>
          <p:cNvPr id="6" name="Rectangle 5"/>
          <p:cNvSpPr/>
          <p:nvPr/>
        </p:nvSpPr>
        <p:spPr>
          <a:xfrm>
            <a:off x="4251381" y="4178251"/>
            <a:ext cx="3158295" cy="1323439"/>
          </a:xfrm>
          <a:prstGeom prst="rect">
            <a:avLst/>
          </a:prstGeom>
          <a:noFill/>
        </p:spPr>
        <p:txBody>
          <a:bodyPr wrap="square" lIns="91440" tIns="45720" rIns="91440" bIns="45720">
            <a:spAutoFit/>
          </a:bodyPr>
          <a:lstStyle/>
          <a:p>
            <a:pPr algn="ctr"/>
            <a:r>
              <a:rPr lang="id-ID" sz="8000" b="1" cap="none" spc="0" dirty="0" smtClean="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rPr>
              <a:t>Menu</a:t>
            </a:r>
            <a:endParaRPr lang="en-US" sz="8000" b="1" cap="none" spc="0" dirty="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490838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2029331" y="365125"/>
            <a:ext cx="7572907" cy="923330"/>
          </a:xfrm>
          <a:prstGeom prst="rect">
            <a:avLst/>
          </a:prstGeom>
          <a:noFill/>
        </p:spPr>
        <p:txBody>
          <a:bodyPr wrap="none" lIns="91440" tIns="45720" rIns="91440" bIns="45720">
            <a:spAutoFit/>
          </a:bodyPr>
          <a:lstStyle/>
          <a:p>
            <a:pPr algn="ctr"/>
            <a:r>
              <a:rPr lang="id-ID" sz="5400" b="1" spc="50" dirty="0" smtClean="0">
                <a:ln w="9525" cmpd="sng">
                  <a:solidFill>
                    <a:schemeClr val="bg1"/>
                  </a:solidFill>
                  <a:prstDash val="solid"/>
                </a:ln>
                <a:solidFill>
                  <a:srgbClr val="70AD47">
                    <a:tint val="1000"/>
                  </a:srgbClr>
                </a:solidFill>
                <a:effectLst>
                  <a:glow rad="38100">
                    <a:schemeClr val="accent1">
                      <a:alpha val="40000"/>
                    </a:schemeClr>
                  </a:glow>
                </a:effectLst>
              </a:rPr>
              <a:t>JENIS MARKETING MENU</a:t>
            </a:r>
            <a:endParaRPr lang="en-US" sz="5400" b="1" cap="none"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6" name="Left-Right Arrow 5"/>
          <p:cNvSpPr/>
          <p:nvPr/>
        </p:nvSpPr>
        <p:spPr>
          <a:xfrm>
            <a:off x="4145431" y="3746090"/>
            <a:ext cx="3340705" cy="1873045"/>
          </a:xfrm>
          <a:prstGeom prst="leftRightArrow">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
        <p:nvSpPr>
          <p:cNvPr id="7" name="Rectangle 6"/>
          <p:cNvSpPr/>
          <p:nvPr/>
        </p:nvSpPr>
        <p:spPr>
          <a:xfrm>
            <a:off x="353961" y="3495367"/>
            <a:ext cx="117987" cy="2123768"/>
          </a:xfrm>
          <a:prstGeom prst="rect">
            <a:avLst/>
          </a:prstGeom>
          <a:solidFill>
            <a:srgbClr val="FF0000"/>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
        <p:nvSpPr>
          <p:cNvPr id="8" name="Rectangle 7"/>
          <p:cNvSpPr/>
          <p:nvPr/>
        </p:nvSpPr>
        <p:spPr>
          <a:xfrm>
            <a:off x="11606981" y="3620728"/>
            <a:ext cx="113070" cy="2123768"/>
          </a:xfrm>
          <a:prstGeom prst="rect">
            <a:avLst/>
          </a:prstGeom>
          <a:solidFill>
            <a:srgbClr val="FF0000"/>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
        <p:nvSpPr>
          <p:cNvPr id="9" name="TextBox 8"/>
          <p:cNvSpPr txBox="1"/>
          <p:nvPr/>
        </p:nvSpPr>
        <p:spPr>
          <a:xfrm>
            <a:off x="838200" y="3738715"/>
            <a:ext cx="1873046" cy="1631216"/>
          </a:xfrm>
          <a:prstGeom prst="rect">
            <a:avLst/>
          </a:prstGeom>
          <a:noFill/>
        </p:spPr>
        <p:txBody>
          <a:bodyPr wrap="square" rtlCol="0">
            <a:spAutoFit/>
          </a:bodyPr>
          <a:lstStyle/>
          <a:p>
            <a:r>
              <a:rPr lang="id-ID" sz="2000" dirty="0" smtClean="0">
                <a:solidFill>
                  <a:schemeClr val="bg1"/>
                </a:solidFill>
              </a:rPr>
              <a:t>INTERNAL MERKETING </a:t>
            </a:r>
          </a:p>
          <a:p>
            <a:r>
              <a:rPr lang="id-ID" sz="2000" dirty="0" smtClean="0">
                <a:solidFill>
                  <a:schemeClr val="bg1"/>
                </a:solidFill>
              </a:rPr>
              <a:t>&amp;</a:t>
            </a:r>
          </a:p>
          <a:p>
            <a:r>
              <a:rPr lang="id-ID" sz="2000" dirty="0" smtClean="0">
                <a:solidFill>
                  <a:schemeClr val="bg1"/>
                </a:solidFill>
              </a:rPr>
              <a:t>SUGGESTIVE SELLING </a:t>
            </a:r>
            <a:endParaRPr lang="id-ID" sz="2000" dirty="0">
              <a:solidFill>
                <a:schemeClr val="bg1"/>
              </a:solidFill>
            </a:endParaRPr>
          </a:p>
        </p:txBody>
      </p:sp>
      <p:sp>
        <p:nvSpPr>
          <p:cNvPr id="10" name="TextBox 9"/>
          <p:cNvSpPr txBox="1"/>
          <p:nvPr/>
        </p:nvSpPr>
        <p:spPr>
          <a:xfrm>
            <a:off x="10099524" y="4328669"/>
            <a:ext cx="1873046" cy="707886"/>
          </a:xfrm>
          <a:prstGeom prst="rect">
            <a:avLst/>
          </a:prstGeom>
          <a:noFill/>
        </p:spPr>
        <p:txBody>
          <a:bodyPr wrap="square" rtlCol="0">
            <a:spAutoFit/>
          </a:bodyPr>
          <a:lstStyle/>
          <a:p>
            <a:r>
              <a:rPr lang="id-ID" sz="2000" dirty="0" smtClean="0">
                <a:solidFill>
                  <a:schemeClr val="bg1"/>
                </a:solidFill>
              </a:rPr>
              <a:t>ESKTERNAL</a:t>
            </a:r>
          </a:p>
          <a:p>
            <a:r>
              <a:rPr lang="id-ID" sz="2000" dirty="0" smtClean="0">
                <a:solidFill>
                  <a:schemeClr val="bg1"/>
                </a:solidFill>
              </a:rPr>
              <a:t>MARKETING </a:t>
            </a:r>
          </a:p>
        </p:txBody>
      </p:sp>
    </p:spTree>
    <p:extLst>
      <p:ext uri="{BB962C8B-B14F-4D97-AF65-F5344CB8AC3E}">
        <p14:creationId xmlns:p14="http://schemas.microsoft.com/office/powerpoint/2010/main" val="2406645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2029331" y="365125"/>
            <a:ext cx="7572907" cy="923330"/>
          </a:xfrm>
          <a:prstGeom prst="rect">
            <a:avLst/>
          </a:prstGeom>
          <a:noFill/>
        </p:spPr>
        <p:txBody>
          <a:bodyPr wrap="none" lIns="91440" tIns="45720" rIns="91440" bIns="45720">
            <a:spAutoFit/>
          </a:bodyPr>
          <a:lstStyle/>
          <a:p>
            <a:pPr algn="ctr"/>
            <a:r>
              <a:rPr lang="id-ID" sz="5400" b="1" spc="50" dirty="0" smtClean="0">
                <a:ln w="9525" cmpd="sng">
                  <a:solidFill>
                    <a:schemeClr val="bg1"/>
                  </a:solidFill>
                  <a:prstDash val="solid"/>
                </a:ln>
                <a:solidFill>
                  <a:srgbClr val="70AD47">
                    <a:tint val="1000"/>
                  </a:srgbClr>
                </a:solidFill>
                <a:effectLst>
                  <a:glow rad="38100">
                    <a:schemeClr val="accent1">
                      <a:alpha val="40000"/>
                    </a:schemeClr>
                  </a:glow>
                </a:effectLst>
              </a:rPr>
              <a:t>JENIS MARKETING MENU</a:t>
            </a:r>
            <a:endParaRPr lang="en-US" sz="5400" b="1" cap="none"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9" name="TextBox 8"/>
          <p:cNvSpPr txBox="1"/>
          <p:nvPr/>
        </p:nvSpPr>
        <p:spPr>
          <a:xfrm>
            <a:off x="631723" y="2033757"/>
            <a:ext cx="7553632" cy="400110"/>
          </a:xfrm>
          <a:prstGeom prst="rect">
            <a:avLst/>
          </a:prstGeom>
          <a:noFill/>
        </p:spPr>
        <p:txBody>
          <a:bodyPr wrap="square" rtlCol="0">
            <a:spAutoFit/>
          </a:bodyPr>
          <a:lstStyle/>
          <a:p>
            <a:r>
              <a:rPr lang="id-ID" sz="2000" dirty="0" smtClean="0">
                <a:solidFill>
                  <a:schemeClr val="bg1"/>
                </a:solidFill>
              </a:rPr>
              <a:t>INTERNAL MERKETING &amp; SUGGESTIVE SELLING </a:t>
            </a:r>
            <a:endParaRPr lang="id-ID" sz="2000" dirty="0">
              <a:solidFill>
                <a:schemeClr val="bg1"/>
              </a:solidFill>
            </a:endParaRPr>
          </a:p>
        </p:txBody>
      </p:sp>
      <p:sp>
        <p:nvSpPr>
          <p:cNvPr id="3" name="Rectangle 2"/>
          <p:cNvSpPr/>
          <p:nvPr/>
        </p:nvSpPr>
        <p:spPr>
          <a:xfrm>
            <a:off x="631723" y="2566219"/>
            <a:ext cx="9913374" cy="3318387"/>
          </a:xfrm>
          <a:prstGeom prst="rect">
            <a:avLst/>
          </a:prstGeom>
          <a:solidFill>
            <a:srgbClr val="5F62D1">
              <a:alpha val="32941"/>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4013" lvl="0" indent="-354013"/>
            <a:r>
              <a:rPr lang="id-ID" sz="2800" dirty="0" smtClean="0"/>
              <a:t>1.Letakkan </a:t>
            </a:r>
            <a:r>
              <a:rPr lang="id-ID" sz="2800" dirty="0"/>
              <a:t>salinan menu Anda di jendela untuk menarik lalu lintas pejalan kaki.</a:t>
            </a:r>
          </a:p>
          <a:p>
            <a:pPr lvl="0"/>
            <a:r>
              <a:rPr lang="id-ID" sz="2800" dirty="0" smtClean="0"/>
              <a:t>2.Gunakan </a:t>
            </a:r>
            <a:r>
              <a:rPr lang="id-ID" sz="2800" dirty="0"/>
              <a:t>gerobak makanan penutup.</a:t>
            </a:r>
          </a:p>
          <a:p>
            <a:pPr lvl="0"/>
            <a:r>
              <a:rPr lang="id-ID" sz="2800" dirty="0" smtClean="0"/>
              <a:t>3.Menggunakan </a:t>
            </a:r>
            <a:r>
              <a:rPr lang="id-ID" sz="2800" dirty="0"/>
              <a:t>waiter</a:t>
            </a:r>
          </a:p>
          <a:p>
            <a:pPr algn="ctr"/>
            <a:endParaRPr lang="id-ID" dirty="0"/>
          </a:p>
        </p:txBody>
      </p:sp>
    </p:spTree>
    <p:extLst>
      <p:ext uri="{BB962C8B-B14F-4D97-AF65-F5344CB8AC3E}">
        <p14:creationId xmlns:p14="http://schemas.microsoft.com/office/powerpoint/2010/main" val="1257133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607633" y="365125"/>
            <a:ext cx="10416313" cy="1754326"/>
          </a:xfrm>
          <a:prstGeom prst="rect">
            <a:avLst/>
          </a:prstGeom>
          <a:noFill/>
        </p:spPr>
        <p:txBody>
          <a:bodyPr wrap="none" lIns="91440" tIns="45720" rIns="91440" bIns="45720">
            <a:spAutoFit/>
          </a:bodyPr>
          <a:lstStyle/>
          <a:p>
            <a:pPr algn="ctr"/>
            <a:r>
              <a:rPr lang="id-ID" sz="5400" b="1" spc="50" dirty="0" smtClean="0">
                <a:ln w="9525" cmpd="sng">
                  <a:solidFill>
                    <a:schemeClr val="bg1"/>
                  </a:solidFill>
                  <a:prstDash val="solid"/>
                </a:ln>
                <a:solidFill>
                  <a:srgbClr val="70AD47">
                    <a:tint val="1000"/>
                  </a:srgbClr>
                </a:solidFill>
                <a:effectLst>
                  <a:glow rad="38100">
                    <a:schemeClr val="accent1">
                      <a:alpha val="40000"/>
                    </a:schemeClr>
                  </a:glow>
                </a:effectLst>
              </a:rPr>
              <a:t>TEKNIK PROMOSI MENGGUNAKAN</a:t>
            </a:r>
          </a:p>
          <a:p>
            <a:pPr algn="ctr"/>
            <a:r>
              <a:rPr lang="id-ID" sz="5400" b="1" spc="50" dirty="0" smtClean="0">
                <a:ln w="9525" cmpd="sng">
                  <a:solidFill>
                    <a:schemeClr val="bg1"/>
                  </a:solidFill>
                  <a:prstDash val="solid"/>
                </a:ln>
                <a:solidFill>
                  <a:srgbClr val="70AD47">
                    <a:tint val="1000"/>
                  </a:srgbClr>
                </a:solidFill>
                <a:effectLst>
                  <a:glow rad="38100">
                    <a:schemeClr val="accent1">
                      <a:alpha val="40000"/>
                    </a:schemeClr>
                  </a:glow>
                </a:effectLst>
              </a:rPr>
              <a:t> WAITER</a:t>
            </a:r>
            <a:endParaRPr lang="en-US" sz="5400" b="1" cap="none"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6" name="Rectangle 5"/>
          <p:cNvSpPr/>
          <p:nvPr/>
        </p:nvSpPr>
        <p:spPr>
          <a:xfrm>
            <a:off x="838200" y="2330246"/>
            <a:ext cx="4087761" cy="175505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7" name="Rectangle 6"/>
          <p:cNvSpPr/>
          <p:nvPr/>
        </p:nvSpPr>
        <p:spPr>
          <a:xfrm>
            <a:off x="927918" y="3019102"/>
            <a:ext cx="3908323" cy="9733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DORONG INTERASKI ANTARA WAITER DAN PELANGGAN</a:t>
            </a:r>
            <a:endParaRPr lang="id-ID" dirty="0"/>
          </a:p>
        </p:txBody>
      </p:sp>
      <p:sp>
        <p:nvSpPr>
          <p:cNvPr id="8" name="TextBox 7"/>
          <p:cNvSpPr txBox="1"/>
          <p:nvPr/>
        </p:nvSpPr>
        <p:spPr>
          <a:xfrm>
            <a:off x="2222086" y="2513595"/>
            <a:ext cx="1822657" cy="400110"/>
          </a:xfrm>
          <a:prstGeom prst="rect">
            <a:avLst/>
          </a:prstGeom>
          <a:noFill/>
        </p:spPr>
        <p:txBody>
          <a:bodyPr wrap="square" rtlCol="0">
            <a:spAutoFit/>
          </a:bodyPr>
          <a:lstStyle/>
          <a:p>
            <a:r>
              <a:rPr lang="id-ID" sz="2000" b="1" dirty="0" smtClean="0">
                <a:solidFill>
                  <a:schemeClr val="bg1"/>
                </a:solidFill>
              </a:rPr>
              <a:t>INTERAKASI</a:t>
            </a:r>
            <a:r>
              <a:rPr lang="id-ID" dirty="0" smtClean="0"/>
              <a:t> </a:t>
            </a:r>
            <a:endParaRPr lang="id-ID" dirty="0"/>
          </a:p>
        </p:txBody>
      </p:sp>
      <p:sp>
        <p:nvSpPr>
          <p:cNvPr id="10" name="Rectangle 9"/>
          <p:cNvSpPr/>
          <p:nvPr/>
        </p:nvSpPr>
        <p:spPr>
          <a:xfrm>
            <a:off x="3955025" y="4844044"/>
            <a:ext cx="4087761" cy="175505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1" name="Rectangle 10"/>
          <p:cNvSpPr/>
          <p:nvPr/>
        </p:nvSpPr>
        <p:spPr>
          <a:xfrm>
            <a:off x="4044743" y="5532900"/>
            <a:ext cx="3908323" cy="9733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DORONG INTERASKI ANTARA WAITER DAN PELANGGAN</a:t>
            </a:r>
            <a:endParaRPr lang="id-ID" dirty="0"/>
          </a:p>
        </p:txBody>
      </p:sp>
      <p:sp>
        <p:nvSpPr>
          <p:cNvPr id="12" name="Rectangle 11"/>
          <p:cNvSpPr/>
          <p:nvPr/>
        </p:nvSpPr>
        <p:spPr>
          <a:xfrm>
            <a:off x="7411064" y="2389837"/>
            <a:ext cx="4087761" cy="175505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3" name="Rectangle 12"/>
          <p:cNvSpPr/>
          <p:nvPr/>
        </p:nvSpPr>
        <p:spPr>
          <a:xfrm>
            <a:off x="7500782" y="3078693"/>
            <a:ext cx="3908323" cy="9733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DORONG INTERASKI ANTARA WAITER DAN PELANGGAN</a:t>
            </a:r>
            <a:endParaRPr lang="id-ID" dirty="0"/>
          </a:p>
        </p:txBody>
      </p:sp>
      <p:sp>
        <p:nvSpPr>
          <p:cNvPr id="14" name="TextBox 13"/>
          <p:cNvSpPr txBox="1"/>
          <p:nvPr/>
        </p:nvSpPr>
        <p:spPr>
          <a:xfrm>
            <a:off x="4537588" y="4983271"/>
            <a:ext cx="3116824" cy="400110"/>
          </a:xfrm>
          <a:prstGeom prst="rect">
            <a:avLst/>
          </a:prstGeom>
          <a:noFill/>
        </p:spPr>
        <p:txBody>
          <a:bodyPr wrap="square" rtlCol="0">
            <a:spAutoFit/>
          </a:bodyPr>
          <a:lstStyle/>
          <a:p>
            <a:r>
              <a:rPr lang="id-ID" sz="2000" b="1" dirty="0" smtClean="0">
                <a:solidFill>
                  <a:schemeClr val="bg1"/>
                </a:solidFill>
              </a:rPr>
              <a:t>PENGETAHUAN PRODUK</a:t>
            </a:r>
            <a:r>
              <a:rPr lang="id-ID" dirty="0" smtClean="0"/>
              <a:t> </a:t>
            </a:r>
            <a:endParaRPr lang="id-ID" dirty="0"/>
          </a:p>
        </p:txBody>
      </p:sp>
      <p:sp>
        <p:nvSpPr>
          <p:cNvPr id="15" name="TextBox 14"/>
          <p:cNvSpPr txBox="1"/>
          <p:nvPr/>
        </p:nvSpPr>
        <p:spPr>
          <a:xfrm>
            <a:off x="8735957" y="2573132"/>
            <a:ext cx="1822657" cy="400110"/>
          </a:xfrm>
          <a:prstGeom prst="rect">
            <a:avLst/>
          </a:prstGeom>
          <a:noFill/>
        </p:spPr>
        <p:txBody>
          <a:bodyPr wrap="square" rtlCol="0">
            <a:spAutoFit/>
          </a:bodyPr>
          <a:lstStyle/>
          <a:p>
            <a:pPr algn="ctr"/>
            <a:r>
              <a:rPr lang="id-ID" sz="2000" b="1" dirty="0" smtClean="0">
                <a:solidFill>
                  <a:schemeClr val="bg1"/>
                </a:solidFill>
              </a:rPr>
              <a:t>ESKTRA</a:t>
            </a:r>
            <a:r>
              <a:rPr lang="id-ID" dirty="0" smtClean="0"/>
              <a:t> </a:t>
            </a:r>
            <a:endParaRPr lang="id-ID" dirty="0"/>
          </a:p>
        </p:txBody>
      </p:sp>
    </p:spTree>
    <p:extLst>
      <p:ext uri="{BB962C8B-B14F-4D97-AF65-F5344CB8AC3E}">
        <p14:creationId xmlns:p14="http://schemas.microsoft.com/office/powerpoint/2010/main" val="3339426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85000" lnSpcReduction="20000"/>
          </a:bodyPr>
          <a:lstStyle/>
          <a:p>
            <a:r>
              <a:rPr lang="id-ID" dirty="0"/>
              <a:t>6.2 Eksternal Marketing </a:t>
            </a:r>
          </a:p>
          <a:p>
            <a:r>
              <a:rPr lang="id-ID" dirty="0"/>
              <a:t>Promotions</a:t>
            </a:r>
          </a:p>
          <a:p>
            <a:pPr algn="just"/>
            <a:r>
              <a:rPr lang="id-ID" dirty="0"/>
              <a:t>yang terpenting, menawarkan sesuatu yang berbeda. Orang akan pergi ke restoran Anda jika Anda menawarkan sesuatu yang tidak dapat mereka dapatkan di tempat lain. Berikut adalah beberapa contohnya: Universitas Miami di Ohio baru-baru ini membangun sebuah ruang makan mahasiswa baru yang menawarkan mie buatan sendiri dan masakan tumis. Di aula khusus ini, koki menyiapkan piring di depan, mengobrol dengan pelanggan saat makanan mereka dimasak. Pemilik restoran pizza lokal dikenal menyeimbangkan hal-hal di hidungnya. Pelanggan akan datang untuk makan hanya untuk melihat dia menyeimbangkan helm sepak bola, pedang atau kursi di jembatan hidungnya. (Anda mungkin tidak ingin mencoba contoh kedua ini, tapi Anda mendapatkan ide itu!) Jadilah kreatif dan lihatlah gagasan inovatif yang bisa Anda dapatkan! Berikut adalah beberapa</a:t>
            </a:r>
          </a:p>
          <a:p>
            <a:endParaRPr lang="id-ID" dirty="0"/>
          </a:p>
        </p:txBody>
      </p:sp>
    </p:spTree>
    <p:extLst>
      <p:ext uri="{BB962C8B-B14F-4D97-AF65-F5344CB8AC3E}">
        <p14:creationId xmlns:p14="http://schemas.microsoft.com/office/powerpoint/2010/main" val="7201774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70000" lnSpcReduction="20000"/>
          </a:bodyPr>
          <a:lstStyle/>
          <a:p>
            <a:r>
              <a:rPr lang="id-ID" dirty="0"/>
              <a:t>ide untuk mempromosikan menu Anda:</a:t>
            </a:r>
          </a:p>
          <a:p>
            <a:r>
              <a:rPr lang="id-ID" dirty="0"/>
              <a:t>• Tenda meja. Murah untuk diproduksi, tenda meja termasuk salah satu cara paling populer untuk mempromosikan menu Anda.</a:t>
            </a:r>
          </a:p>
          <a:p>
            <a:r>
              <a:rPr lang="id-ID" dirty="0"/>
              <a:t>• Mencoba meningkatkan penjualan makanan penutup untuk bulan ini? Buat kontes untuk server Anda: yang pertama menjual 15 makanan penutup mendapatkan sebotol anggur.</a:t>
            </a:r>
          </a:p>
          <a:p>
            <a:r>
              <a:rPr lang="id-ID" dirty="0"/>
              <a:t>• Mulai menyajikan makan siang. Ketika server memberi pelanggan cek makan malamnya, termasuk kupon untuk makan siang juga.</a:t>
            </a:r>
          </a:p>
          <a:p>
            <a:r>
              <a:rPr lang="id-ID" dirty="0"/>
              <a:t>• gambar gratis Mintalah pelanggan menurunkan kartu bisnis mereka ke dalam seekor ikan. Tahan satu minggu sekali. Pemenang menerima makan siang gratis untuk dua orang.</a:t>
            </a:r>
          </a:p>
          <a:p>
            <a:r>
              <a:rPr lang="id-ID" dirty="0"/>
              <a:t>• Gunakan kartu bisnis ini untuk membuat milis e-mail. Kirimkan a-mail saat Anda memiliki penawaran spesial atau promosi, atau promosikan bisnis katering Anda dengan cara ini.</a:t>
            </a:r>
          </a:p>
          <a:p>
            <a:r>
              <a:rPr lang="id-ID" dirty="0"/>
              <a:t>• Buat kaos dengan nama dan logo restoran Anda. Jual ini di stand nyonya rumah.</a:t>
            </a:r>
          </a:p>
          <a:p>
            <a:endParaRPr lang="id-ID" dirty="0"/>
          </a:p>
        </p:txBody>
      </p:sp>
    </p:spTree>
    <p:extLst>
      <p:ext uri="{BB962C8B-B14F-4D97-AF65-F5344CB8AC3E}">
        <p14:creationId xmlns:p14="http://schemas.microsoft.com/office/powerpoint/2010/main" val="18392945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dirty="0"/>
              <a:t>• Tawarkan makan siang spesial khusus. Targetkan bisnis klien yang membutuhkan makan siang sebentar</a:t>
            </a:r>
          </a:p>
          <a:p>
            <a:r>
              <a:rPr lang="id-ID" dirty="0"/>
              <a:t>• Tambahkan hiburan setelah makan malam terburu-buru. Ini akan membawa orang-orang yang akan minum dan memiliki makanan pembuka atau makanan pencuci mulut.</a:t>
            </a:r>
          </a:p>
        </p:txBody>
      </p:sp>
    </p:spTree>
    <p:extLst>
      <p:ext uri="{BB962C8B-B14F-4D97-AF65-F5344CB8AC3E}">
        <p14:creationId xmlns:p14="http://schemas.microsoft.com/office/powerpoint/2010/main" val="13178341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55000" lnSpcReduction="20000"/>
          </a:bodyPr>
          <a:lstStyle/>
          <a:p>
            <a:r>
              <a:rPr lang="id-ID" dirty="0"/>
              <a:t>6.2 Promosi Eksternal</a:t>
            </a:r>
          </a:p>
          <a:p>
            <a:r>
              <a:rPr lang="id-ID" dirty="0"/>
              <a:t>Pastikan Anda tahu persis apa yang perlu dipromosikan sebelum membelanjakan pendapatan untuk iklan. Periklanan mahal dan tidak ada jaminan itu akan berhasil. Jika Anda memiliki rencana dan tujuan, namun peluang Anda untuk mendapatkan pengalaman pemasaran yang sukses jauh lebih besar! Lakukan pekerjaan rumah Anda sebelum Anda menghabiskan uang Anda! Berikut adalah beberapa gagasan untuk promosi eksternal:</a:t>
            </a:r>
          </a:p>
          <a:p>
            <a:pPr lvl="0"/>
            <a:r>
              <a:rPr lang="id-ID" dirty="0"/>
              <a:t>Menyumbangkan makanan ke dana kampanye radio publik setempat. Ini akan memberi Anda iklan gratis di stasiun saat mereka mengucapkan terima kasih kepada orang-orang yang menyumbangkan makanan.</a:t>
            </a:r>
          </a:p>
          <a:p>
            <a:pPr lvl="0"/>
            <a:r>
              <a:rPr lang="id-ID" dirty="0"/>
              <a:t>Kunjungi kamar dagang lokal Anda. Semua kota memiliki festival, parade dan acara lainnya. Lihat bagaimana Anda bisa melibatkan restoran Anda.</a:t>
            </a:r>
          </a:p>
          <a:p>
            <a:pPr lvl="0"/>
            <a:r>
              <a:rPr lang="id-ID" dirty="0"/>
              <a:t> Periklanan lokal. Jika Anda memiliki anggaran iklan yang memadai, pasang iklan di koran, di radio atau di televisi.</a:t>
            </a:r>
          </a:p>
          <a:p>
            <a:pPr lvl="0"/>
            <a:r>
              <a:rPr lang="id-ID" dirty="0"/>
              <a:t>Buat demonstrasi memasak di mal setempat.</a:t>
            </a:r>
          </a:p>
          <a:p>
            <a:pPr lvl="0"/>
            <a:r>
              <a:rPr lang="id-ID" dirty="0"/>
              <a:t>Bicaralah dengan sekolah di daerah tentang melakukan tur fasilitas Anda sebagai kunjungan lapangan sekolah. Koran lokal mungkin ingin meliput acara tersebut.</a:t>
            </a:r>
          </a:p>
          <a:p>
            <a:pPr lvl="0"/>
            <a:r>
              <a:rPr lang="id-ID" dirty="0"/>
              <a:t>Coupons</a:t>
            </a:r>
          </a:p>
          <a:p>
            <a:r>
              <a:rPr lang="id-ID" dirty="0"/>
              <a:t>Bentuk pemasaran eksternal yang paling populer adalah penggunaan kupon. Kupon ada dimana-mana akhir-akhir ini. Semua jenis restoran menawarkan kupon dari tempat makanan cepat saji untuk santapan. Kupon digunakan untuk dua alasan: meningkatkan penjualan dan meningkatkan kesadaran. </a:t>
            </a:r>
            <a:endParaRPr lang="id-ID" dirty="0"/>
          </a:p>
        </p:txBody>
      </p:sp>
    </p:spTree>
    <p:extLst>
      <p:ext uri="{BB962C8B-B14F-4D97-AF65-F5344CB8AC3E}">
        <p14:creationId xmlns:p14="http://schemas.microsoft.com/office/powerpoint/2010/main" val="34923352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TotalTime>
  <Words>1667</Words>
  <Application>Microsoft Office PowerPoint</Application>
  <PresentationFormat>Widescreen</PresentationFormat>
  <Paragraphs>80</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rezki alhamdi</dc:creator>
  <cp:lastModifiedBy>rezki alhamdi</cp:lastModifiedBy>
  <cp:revision>7</cp:revision>
  <dcterms:created xsi:type="dcterms:W3CDTF">2018-02-18T03:05:09Z</dcterms:created>
  <dcterms:modified xsi:type="dcterms:W3CDTF">2018-03-21T07:12:01Z</dcterms:modified>
</cp:coreProperties>
</file>