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9" r:id="rId4"/>
    <p:sldId id="258" r:id="rId5"/>
    <p:sldId id="261" r:id="rId6"/>
    <p:sldId id="264" r:id="rId7"/>
    <p:sldId id="265" r:id="rId8"/>
    <p:sldId id="262" r:id="rId9"/>
    <p:sldId id="263" r:id="rId10"/>
    <p:sldId id="269" r:id="rId11"/>
    <p:sldId id="271" r:id="rId12"/>
    <p:sldId id="270" r:id="rId13"/>
    <p:sldId id="272"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D99B01"/>
    <a:srgbClr val="FF66CC"/>
    <a:srgbClr val="FF67AC"/>
    <a:srgbClr val="CC0099"/>
    <a:srgbClr val="FFDC47"/>
    <a:srgbClr val="5EEC3C"/>
    <a:srgbClr val="CCCC00"/>
    <a:srgbClr val="FFCC66"/>
    <a:srgbClr val="007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816" y="66"/>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B20C0F-4AFA-4672-AFEF-8410C21D2CF4}" type="datetimeFigureOut">
              <a:rPr lang="en-US" smtClean="0"/>
              <a:t>3/23/2020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747531-35E0-4DBD-BF9C-692738F52E47}" type="slidenum">
              <a:rPr lang="en-US" smtClean="0"/>
              <a:t>‹#›</a:t>
            </a:fld>
            <a:endParaRPr lang="en-US"/>
          </a:p>
        </p:txBody>
      </p:sp>
    </p:spTree>
    <p:extLst>
      <p:ext uri="{BB962C8B-B14F-4D97-AF65-F5344CB8AC3E}">
        <p14:creationId xmlns:p14="http://schemas.microsoft.com/office/powerpoint/2010/main" val="3048201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92245" y="739290"/>
            <a:ext cx="5955495" cy="1374345"/>
          </a:xfrm>
          <a:noFill/>
          <a:effectLst>
            <a:outerShdw blurRad="50800" dist="38100" dir="2700000" algn="tl" rotWithShape="0">
              <a:prstClr val="black">
                <a:alpha val="40000"/>
              </a:prstClr>
            </a:outerShdw>
          </a:effectLst>
        </p:spPr>
        <p:txBody>
          <a:bodyPr>
            <a:normAutofit/>
          </a:bodyPr>
          <a:lstStyle>
            <a:lvl1pPr algn="r">
              <a:defRPr sz="3600">
                <a:solidFill>
                  <a:srgbClr val="FF9900"/>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2739540" y="2266340"/>
            <a:ext cx="6108829" cy="1068935"/>
          </a:xfrm>
        </p:spPr>
        <p:txBody>
          <a:bodyPr>
            <a:normAutofit/>
          </a:bodyPr>
          <a:lstStyle>
            <a:lvl1pPr marL="0" indent="0" algn="r">
              <a:buNone/>
              <a:defRPr sz="2800" b="0" i="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3/23/2020</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AC25457D-133F-489E-901B-7105A577367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18306"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281175"/>
            <a:ext cx="8246070" cy="610820"/>
          </a:xfrm>
        </p:spPr>
        <p:txBody>
          <a:bodyPr>
            <a:normAutofit/>
          </a:bodyPr>
          <a:lstStyle>
            <a:lvl1pPr algn="r">
              <a:defRPr sz="3600" baseline="0">
                <a:solidFill>
                  <a:srgbClr val="FF990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7405"/>
            <a:ext cx="8246070" cy="3512210"/>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28720" y="433880"/>
            <a:ext cx="6108200" cy="572644"/>
          </a:xfrm>
        </p:spPr>
        <p:txBody>
          <a:bodyPr>
            <a:normAutofit/>
          </a:bodyPr>
          <a:lstStyle>
            <a:lvl1pPr algn="l">
              <a:defRPr sz="3600">
                <a:solidFill>
                  <a:srgbClr val="FF990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128720" y="1198559"/>
            <a:ext cx="6108200" cy="3511061"/>
          </a:xfrm>
        </p:spPr>
        <p:txBody>
          <a:bodyPr/>
          <a:lstStyle>
            <a:lvl1pPr>
              <a:defRPr sz="2800">
                <a:solidFill>
                  <a:schemeClr val="accent1">
                    <a:lumMod val="40000"/>
                    <a:lumOff val="60000"/>
                  </a:schemeClr>
                </a:solidFill>
              </a:defRPr>
            </a:lvl1pPr>
            <a:lvl2pPr>
              <a:defRPr>
                <a:solidFill>
                  <a:schemeClr val="accent1">
                    <a:lumMod val="40000"/>
                    <a:lumOff val="60000"/>
                  </a:schemeClr>
                </a:solidFill>
              </a:defRPr>
            </a:lvl2pPr>
            <a:lvl3pPr>
              <a:defRPr>
                <a:solidFill>
                  <a:schemeClr val="accent1">
                    <a:lumMod val="40000"/>
                    <a:lumOff val="60000"/>
                  </a:schemeClr>
                </a:solidFill>
              </a:defRPr>
            </a:lvl3pPr>
            <a:lvl4pPr>
              <a:defRPr>
                <a:solidFill>
                  <a:schemeClr val="accent1">
                    <a:lumMod val="40000"/>
                    <a:lumOff val="60000"/>
                  </a:schemeClr>
                </a:solidFill>
              </a:defRPr>
            </a:lvl4pPr>
            <a:lvl5pPr>
              <a:defRPr>
                <a:solidFill>
                  <a:schemeClr val="accent1">
                    <a:lumMod val="40000"/>
                    <a:lumOff val="6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3/23/2020</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281175"/>
            <a:ext cx="8246071" cy="610820"/>
          </a:xfrm>
        </p:spPr>
        <p:txBody>
          <a:bodyPr>
            <a:normAutofit/>
          </a:bodyPr>
          <a:lstStyle>
            <a:lvl1pPr algn="r">
              <a:defRPr sz="3600" baseline="0">
                <a:solidFill>
                  <a:srgbClr val="FF990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55520"/>
            <a:ext cx="4040188"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087040"/>
            <a:ext cx="4040188" cy="2137871"/>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55520"/>
            <a:ext cx="4041775"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087040"/>
            <a:ext cx="4041775" cy="2137871"/>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3/23/2020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3/23/2020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3/23/2020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3/23/2020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22D843A-4761-4958-89C4-1DB872CF6A64}"/>
              </a:ext>
            </a:extLst>
          </p:cNvPr>
          <p:cNvSpPr txBox="1"/>
          <p:nvPr userDrawn="1"/>
        </p:nvSpPr>
        <p:spPr>
          <a:xfrm>
            <a:off x="-9150" y="5213747"/>
            <a:ext cx="8389625" cy="523220"/>
          </a:xfrm>
          <a:prstGeom prst="rect">
            <a:avLst/>
          </a:prstGeom>
          <a:noFill/>
        </p:spPr>
        <p:txBody>
          <a:bodyPr wrap="square" rtlCol="0">
            <a:spAutoFit/>
          </a:bodyPr>
          <a:lstStyle/>
          <a:p>
            <a:r>
              <a:rPr lang="en-US" sz="1400">
                <a:solidFill>
                  <a:schemeClr val="bg1">
                    <a:lumMod val="65000"/>
                  </a:schemeClr>
                </a:solidFill>
              </a:rPr>
              <a:t>This presentation uses a free template provided by FPPT.com</a:t>
            </a:r>
          </a:p>
          <a:p>
            <a:r>
              <a:rPr lang="en-US" sz="140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Breakfast Menu</a:t>
            </a:r>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American Breakfast </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907080" y="1350110"/>
            <a:ext cx="7547336" cy="3054100"/>
          </a:xfrm>
        </p:spPr>
        <p:txBody>
          <a:bodyPr>
            <a:normAutofit/>
          </a:bodyPr>
          <a:lstStyle/>
          <a:p>
            <a:r>
              <a:rPr lang="en-US" b="0" dirty="0"/>
              <a:t>The American Breakfasts also offers multiple courses as a part of the meal, and Is similar to an English Breakfasts, except that American Breakfast does not offer any fish dish on the menu.</a:t>
            </a:r>
          </a:p>
          <a:p>
            <a:endParaRPr lang="en-ID" b="0" dirty="0"/>
          </a:p>
        </p:txBody>
      </p:sp>
    </p:spTree>
    <p:extLst>
      <p:ext uri="{BB962C8B-B14F-4D97-AF65-F5344CB8AC3E}">
        <p14:creationId xmlns:p14="http://schemas.microsoft.com/office/powerpoint/2010/main" val="2517556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10AC76-AA02-4648-863A-FFF8D9AED44F}"/>
              </a:ext>
            </a:extLst>
          </p:cNvPr>
          <p:cNvSpPr>
            <a:spLocks noGrp="1"/>
          </p:cNvSpPr>
          <p:nvPr>
            <p:ph idx="1"/>
          </p:nvPr>
        </p:nvSpPr>
        <p:spPr/>
        <p:txBody>
          <a:bodyPr/>
          <a:lstStyle/>
          <a:p>
            <a:endParaRPr lang="en-ID"/>
          </a:p>
        </p:txBody>
      </p:sp>
      <p:pic>
        <p:nvPicPr>
          <p:cNvPr id="5" name="Picture 4">
            <a:extLst>
              <a:ext uri="{FF2B5EF4-FFF2-40B4-BE49-F238E27FC236}">
                <a16:creationId xmlns:a16="http://schemas.microsoft.com/office/drawing/2014/main" id="{99FEBA43-3C6B-417E-ABB2-DB7CCEA42A3C}"/>
              </a:ext>
            </a:extLst>
          </p:cNvPr>
          <p:cNvPicPr>
            <a:picLocks noChangeAspect="1"/>
          </p:cNvPicPr>
          <p:nvPr/>
        </p:nvPicPr>
        <p:blipFill>
          <a:blip r:embed="rId2"/>
          <a:stretch>
            <a:fillRect/>
          </a:stretch>
        </p:blipFill>
        <p:spPr>
          <a:xfrm>
            <a:off x="1976015" y="140587"/>
            <a:ext cx="7024430" cy="4862325"/>
          </a:xfrm>
          <a:prstGeom prst="rect">
            <a:avLst/>
          </a:prstGeom>
        </p:spPr>
      </p:pic>
    </p:spTree>
    <p:extLst>
      <p:ext uri="{BB962C8B-B14F-4D97-AF65-F5344CB8AC3E}">
        <p14:creationId xmlns:p14="http://schemas.microsoft.com/office/powerpoint/2010/main" val="4264076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American Breakfast </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330664" y="1328620"/>
            <a:ext cx="4142496" cy="3664921"/>
          </a:xfrm>
        </p:spPr>
        <p:txBody>
          <a:bodyPr>
            <a:normAutofit fontScale="77500" lnSpcReduction="20000"/>
          </a:bodyPr>
          <a:lstStyle/>
          <a:p>
            <a:pPr fontAlgn="base"/>
            <a:r>
              <a:rPr lang="en-US" b="0" dirty="0"/>
              <a:t>Choice of fresh Fruit Juice Or Cut Fruits Or</a:t>
            </a:r>
          </a:p>
          <a:p>
            <a:pPr fontAlgn="base"/>
            <a:r>
              <a:rPr lang="en-US" b="0" dirty="0"/>
              <a:t>Stewed Fruits</a:t>
            </a:r>
          </a:p>
          <a:p>
            <a:pPr fontAlgn="base"/>
            <a:r>
              <a:rPr lang="en-US" b="0" dirty="0"/>
              <a:t>Choice of Cereals (Rice flakes, wheat flakes </a:t>
            </a:r>
            <a:r>
              <a:rPr lang="en-US" b="0" dirty="0" err="1"/>
              <a:t>etc</a:t>
            </a:r>
            <a:r>
              <a:rPr lang="en-US" b="0" dirty="0"/>
              <a:t>)</a:t>
            </a:r>
          </a:p>
          <a:p>
            <a:pPr fontAlgn="base"/>
            <a:r>
              <a:rPr lang="en-US" b="0" dirty="0"/>
              <a:t>Served with hot/cold milk</a:t>
            </a:r>
          </a:p>
          <a:p>
            <a:pPr fontAlgn="base"/>
            <a:r>
              <a:rPr lang="en-US" b="0" dirty="0"/>
              <a:t>Eggs (Fried, boiled, poached, omelet)</a:t>
            </a:r>
          </a:p>
          <a:p>
            <a:pPr fontAlgn="base"/>
            <a:r>
              <a:rPr lang="en-US" b="0" dirty="0"/>
              <a:t>Meat (Bacon, Sausages, Salami </a:t>
            </a:r>
            <a:r>
              <a:rPr lang="en-US" b="0" dirty="0" err="1"/>
              <a:t>etc</a:t>
            </a:r>
            <a:r>
              <a:rPr lang="en-US" b="0" dirty="0"/>
              <a:t>)</a:t>
            </a:r>
          </a:p>
          <a:p>
            <a:pPr fontAlgn="base"/>
            <a:r>
              <a:rPr lang="en-US" b="0" dirty="0"/>
              <a:t>Choice of assorted breads Served with butter and preserves</a:t>
            </a:r>
          </a:p>
          <a:p>
            <a:pPr fontAlgn="base"/>
            <a:r>
              <a:rPr lang="en-ID" b="0" dirty="0" err="1"/>
              <a:t>Wafel</a:t>
            </a:r>
            <a:r>
              <a:rPr lang="en-ID" b="0" dirty="0"/>
              <a:t>, pancake, </a:t>
            </a:r>
            <a:r>
              <a:rPr lang="en-ID" b="0" dirty="0" err="1"/>
              <a:t>donat</a:t>
            </a:r>
            <a:endParaRPr lang="en-US" b="0" dirty="0"/>
          </a:p>
          <a:p>
            <a:pPr fontAlgn="base"/>
            <a:r>
              <a:rPr lang="en-US" b="0" dirty="0"/>
              <a:t>Beverages (Tea, Coffee, Hot Chocolate, Horlicks </a:t>
            </a:r>
            <a:r>
              <a:rPr lang="en-US" b="0" dirty="0" err="1"/>
              <a:t>etc</a:t>
            </a:r>
            <a:r>
              <a:rPr lang="en-US" b="0" dirty="0"/>
              <a:t>)</a:t>
            </a:r>
          </a:p>
          <a:p>
            <a:endParaRPr lang="en-ID" b="0" dirty="0"/>
          </a:p>
        </p:txBody>
      </p:sp>
      <p:pic>
        <p:nvPicPr>
          <p:cNvPr id="3" name="Picture 2">
            <a:extLst>
              <a:ext uri="{FF2B5EF4-FFF2-40B4-BE49-F238E27FC236}">
                <a16:creationId xmlns:a16="http://schemas.microsoft.com/office/drawing/2014/main" id="{BEEC2923-6185-4B55-A056-F0DD2D0F8F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2691" y="1047445"/>
            <a:ext cx="4624108" cy="3946096"/>
          </a:xfrm>
          <a:prstGeom prst="rect">
            <a:avLst/>
          </a:prstGeom>
        </p:spPr>
      </p:pic>
    </p:spTree>
    <p:extLst>
      <p:ext uri="{BB962C8B-B14F-4D97-AF65-F5344CB8AC3E}">
        <p14:creationId xmlns:p14="http://schemas.microsoft.com/office/powerpoint/2010/main" val="1106685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Nationality Breakfast</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907080" y="1350109"/>
            <a:ext cx="7547336" cy="2595985"/>
          </a:xfrm>
        </p:spPr>
        <p:txBody>
          <a:bodyPr>
            <a:normAutofit/>
          </a:bodyPr>
          <a:lstStyle/>
          <a:p>
            <a:r>
              <a:rPr lang="en-US" b="0" dirty="0"/>
              <a:t>In Indonesia, people from different regions have different favorite breakfast menu. Most of the Indonesian traditional breakfast is based on rice, with various condiments and other dishes. Although with modernization people tend to have ‘instant’ breakfast menu, there are still many people who love their traditional breakfast menu.</a:t>
            </a:r>
            <a:endParaRPr lang="en-ID" b="0" dirty="0"/>
          </a:p>
        </p:txBody>
      </p:sp>
    </p:spTree>
    <p:extLst>
      <p:ext uri="{BB962C8B-B14F-4D97-AF65-F5344CB8AC3E}">
        <p14:creationId xmlns:p14="http://schemas.microsoft.com/office/powerpoint/2010/main" val="1119082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Breakfast </a:t>
            </a:r>
          </a:p>
        </p:txBody>
      </p:sp>
      <p:sp>
        <p:nvSpPr>
          <p:cNvPr id="3" name="Content Placeholder 2"/>
          <p:cNvSpPr>
            <a:spLocks noGrp="1"/>
          </p:cNvSpPr>
          <p:nvPr>
            <p:ph idx="1"/>
          </p:nvPr>
        </p:nvSpPr>
        <p:spPr/>
        <p:txBody>
          <a:bodyPr>
            <a:normAutofit/>
          </a:bodyPr>
          <a:lstStyle/>
          <a:p>
            <a:pPr marL="0" indent="0" algn="ctr">
              <a:lnSpc>
                <a:spcPct val="150000"/>
              </a:lnSpc>
              <a:buNone/>
            </a:pPr>
            <a:r>
              <a:rPr lang="en-US" sz="2000" dirty="0"/>
              <a:t>Breakfast is the most important &amp; first meal of the day. </a:t>
            </a:r>
          </a:p>
          <a:p>
            <a:pPr marL="0" indent="0" algn="ctr">
              <a:lnSpc>
                <a:spcPct val="150000"/>
              </a:lnSpc>
              <a:buNone/>
            </a:pPr>
            <a:r>
              <a:rPr lang="en-US" sz="2000" dirty="0"/>
              <a:t>It is served in the morning between 7 am to 10 am.</a:t>
            </a:r>
          </a:p>
          <a:p>
            <a:pPr marL="0" indent="0" algn="ctr">
              <a:lnSpc>
                <a:spcPct val="150000"/>
              </a:lnSpc>
              <a:buNone/>
            </a:pPr>
            <a:endParaRPr lang="en-US" sz="2000" dirty="0"/>
          </a:p>
          <a:p>
            <a:pPr marL="0" indent="0" algn="just">
              <a:lnSpc>
                <a:spcPct val="150000"/>
              </a:lnSpc>
              <a:buNone/>
            </a:pPr>
            <a:r>
              <a:rPr lang="en-US" sz="2000" dirty="0"/>
              <a:t>Breakfast menus vary with the country, location and occupation. Breakfast begins the first meal, it should be light and easily </a:t>
            </a:r>
            <a:r>
              <a:rPr lang="en-US" sz="2000" dirty="0" err="1"/>
              <a:t>digestable</a:t>
            </a:r>
            <a:r>
              <a:rPr lang="en-US" sz="2000" dirty="0"/>
              <a:t>. The dishes of breakfast depend upon the custom, habit and season.</a:t>
            </a:r>
            <a:br>
              <a:rPr lang="en-US" sz="2000" dirty="0"/>
            </a:br>
            <a:endParaRPr lang="en-US" sz="2000" dirty="0"/>
          </a:p>
        </p:txBody>
      </p:sp>
    </p:spTree>
    <p:extLst>
      <p:ext uri="{BB962C8B-B14F-4D97-AF65-F5344CB8AC3E}">
        <p14:creationId xmlns:p14="http://schemas.microsoft.com/office/powerpoint/2010/main" val="4103309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ID" dirty="0"/>
              <a:t>TYPES OF BREAKFASTS:</a:t>
            </a:r>
            <a:endParaRPr lang="en-US" dirty="0"/>
          </a:p>
        </p:txBody>
      </p:sp>
      <p:sp>
        <p:nvSpPr>
          <p:cNvPr id="5" name="Content Placeholder 4"/>
          <p:cNvSpPr>
            <a:spLocks noGrp="1"/>
          </p:cNvSpPr>
          <p:nvPr>
            <p:ph idx="1"/>
          </p:nvPr>
        </p:nvSpPr>
        <p:spPr/>
        <p:txBody>
          <a:bodyPr/>
          <a:lstStyle/>
          <a:p>
            <a:r>
              <a:rPr lang="en-US" dirty="0"/>
              <a:t>Continental Breakfast </a:t>
            </a:r>
          </a:p>
          <a:p>
            <a:r>
              <a:rPr lang="en-US" dirty="0"/>
              <a:t>American Breakfast </a:t>
            </a:r>
          </a:p>
          <a:p>
            <a:r>
              <a:rPr lang="en-US" dirty="0"/>
              <a:t>English / Full Breakfast</a:t>
            </a:r>
          </a:p>
          <a:p>
            <a:r>
              <a:rPr lang="en-US" dirty="0"/>
              <a:t>Nationality Breakfast</a:t>
            </a:r>
          </a:p>
        </p:txBody>
      </p:sp>
    </p:spTree>
    <p:extLst>
      <p:ext uri="{BB962C8B-B14F-4D97-AF65-F5344CB8AC3E}">
        <p14:creationId xmlns:p14="http://schemas.microsoft.com/office/powerpoint/2010/main" val="11016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Continental Breakfast </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907080" y="1350110"/>
            <a:ext cx="7547336" cy="2748691"/>
          </a:xfrm>
        </p:spPr>
        <p:txBody>
          <a:bodyPr>
            <a:normAutofit/>
          </a:bodyPr>
          <a:lstStyle/>
          <a:p>
            <a:r>
              <a:rPr lang="en-US" b="0" dirty="0"/>
              <a:t>It is a simple mini morning meal. </a:t>
            </a:r>
          </a:p>
          <a:p>
            <a:r>
              <a:rPr lang="en-ID" b="0" dirty="0"/>
              <a:t>Continental breakfast definition can be given in this way, a very light institutional meal plan which is typically consists of a light food selection like bread items, hot beverage items like tea or coffee, fruits, butter, jam, egg service in hotel. </a:t>
            </a:r>
          </a:p>
        </p:txBody>
      </p:sp>
    </p:spTree>
    <p:extLst>
      <p:ext uri="{BB962C8B-B14F-4D97-AF65-F5344CB8AC3E}">
        <p14:creationId xmlns:p14="http://schemas.microsoft.com/office/powerpoint/2010/main" val="4170783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Continental Breakfast </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907080" y="1350110"/>
            <a:ext cx="7547336" cy="2748691"/>
          </a:xfrm>
        </p:spPr>
        <p:txBody>
          <a:bodyPr>
            <a:normAutofit/>
          </a:bodyPr>
          <a:lstStyle/>
          <a:p>
            <a:r>
              <a:rPr lang="en-US" b="0" dirty="0"/>
              <a:t>Generally in large hotels, continental breakfast is served in the form of buffet style food and beverage service which means continental breakfast is a self service where foods are displayed on the table and guests can pick their desire food from the table rather being served by restaurant waiters. </a:t>
            </a:r>
            <a:endParaRPr lang="en-ID" b="0" dirty="0"/>
          </a:p>
        </p:txBody>
      </p:sp>
    </p:spTree>
    <p:extLst>
      <p:ext uri="{BB962C8B-B14F-4D97-AF65-F5344CB8AC3E}">
        <p14:creationId xmlns:p14="http://schemas.microsoft.com/office/powerpoint/2010/main" val="4231074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Serving Procedure of Continental Breakfast</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907080" y="1350110"/>
            <a:ext cx="7547336" cy="3054100"/>
          </a:xfrm>
        </p:spPr>
        <p:txBody>
          <a:bodyPr>
            <a:normAutofit lnSpcReduction="10000"/>
          </a:bodyPr>
          <a:lstStyle/>
          <a:p>
            <a:r>
              <a:rPr lang="en-US" b="0" dirty="0"/>
              <a:t>Continental breakfast is provided in the lobby area of a hotel, motel or cruise ship or a large hall near the lobby. It is normally served for 2-4 hours in the morning.</a:t>
            </a:r>
          </a:p>
          <a:p>
            <a:r>
              <a:rPr lang="en-US" b="0" dirty="0"/>
              <a:t>As mentioned earlier, buffet style food and beverage service is followed to serve continental breakfast so food are generally displayed on a large table or counter and also necessary amenities like forks, spoons, knives and plates are put aside. </a:t>
            </a:r>
            <a:endParaRPr lang="en-ID" b="0" dirty="0"/>
          </a:p>
        </p:txBody>
      </p:sp>
    </p:spTree>
    <p:extLst>
      <p:ext uri="{BB962C8B-B14F-4D97-AF65-F5344CB8AC3E}">
        <p14:creationId xmlns:p14="http://schemas.microsoft.com/office/powerpoint/2010/main" val="4249120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7712" y="154464"/>
            <a:ext cx="8246071" cy="610820"/>
          </a:xfrm>
        </p:spPr>
        <p:txBody>
          <a:bodyPr>
            <a:normAutofit fontScale="90000"/>
          </a:bodyPr>
          <a:lstStyle/>
          <a:p>
            <a:r>
              <a:rPr lang="en-US" dirty="0"/>
              <a:t>Continental breakfast consists of the following cover layout </a:t>
            </a:r>
          </a:p>
        </p:txBody>
      </p:sp>
      <p:sp>
        <p:nvSpPr>
          <p:cNvPr id="12" name="Text Placeholder 11">
            <a:extLst>
              <a:ext uri="{FF2B5EF4-FFF2-40B4-BE49-F238E27FC236}">
                <a16:creationId xmlns:a16="http://schemas.microsoft.com/office/drawing/2014/main" id="{FFE055B9-74BB-497B-8F69-E830CBE453A8}"/>
              </a:ext>
            </a:extLst>
          </p:cNvPr>
          <p:cNvSpPr>
            <a:spLocks noGrp="1"/>
          </p:cNvSpPr>
          <p:nvPr>
            <p:ph type="body" idx="1"/>
          </p:nvPr>
        </p:nvSpPr>
        <p:spPr>
          <a:xfrm>
            <a:off x="296261" y="1044700"/>
            <a:ext cx="3871702" cy="3359510"/>
          </a:xfrm>
        </p:spPr>
        <p:txBody>
          <a:bodyPr>
            <a:normAutofit fontScale="85000" lnSpcReduction="10000"/>
          </a:bodyPr>
          <a:lstStyle/>
          <a:p>
            <a:pPr algn="l"/>
            <a:endParaRPr lang="en-US" b="0" dirty="0"/>
          </a:p>
          <a:p>
            <a:pPr marL="342900" indent="-342900" algn="l">
              <a:buFont typeface="Wingdings" panose="05000000000000000000" pitchFamily="2" charset="2"/>
              <a:buChar char="ü"/>
            </a:pPr>
            <a:r>
              <a:rPr lang="en-US" b="0" dirty="0"/>
              <a:t>Side plate and side knife</a:t>
            </a:r>
          </a:p>
          <a:p>
            <a:pPr marL="342900" indent="-342900" algn="l">
              <a:buFont typeface="Wingdings" panose="05000000000000000000" pitchFamily="2" charset="2"/>
              <a:buChar char="ü"/>
            </a:pPr>
            <a:r>
              <a:rPr lang="en-US" b="0" dirty="0"/>
              <a:t>Serviette (placed on the side plate)</a:t>
            </a:r>
          </a:p>
          <a:p>
            <a:pPr marL="342900" indent="-342900" algn="l">
              <a:buFont typeface="Wingdings" panose="05000000000000000000" pitchFamily="2" charset="2"/>
              <a:buChar char="ü"/>
            </a:pPr>
            <a:r>
              <a:rPr lang="en-US" b="0" dirty="0"/>
              <a:t>Bread dish or dolly on a side plate</a:t>
            </a:r>
          </a:p>
          <a:p>
            <a:pPr marL="342900" indent="-342900" algn="l">
              <a:buFont typeface="Wingdings" panose="05000000000000000000" pitchFamily="2" charset="2"/>
              <a:buChar char="ü"/>
            </a:pPr>
            <a:r>
              <a:rPr lang="en-US" b="0" dirty="0"/>
              <a:t>Teacup and saucer with teaspoon</a:t>
            </a:r>
          </a:p>
          <a:p>
            <a:pPr marL="342900" indent="-342900" algn="l">
              <a:buFont typeface="Wingdings" panose="05000000000000000000" pitchFamily="2" charset="2"/>
              <a:buChar char="ü"/>
            </a:pPr>
            <a:r>
              <a:rPr lang="en-US" b="0" dirty="0"/>
              <a:t>Underplate for tea/coffee pot</a:t>
            </a:r>
          </a:p>
          <a:p>
            <a:pPr marL="342900" indent="-342900" algn="l">
              <a:buFont typeface="Wingdings" panose="05000000000000000000" pitchFamily="2" charset="2"/>
              <a:buChar char="ü"/>
            </a:pPr>
            <a:r>
              <a:rPr lang="en-US" b="0" dirty="0"/>
              <a:t>Sugar basin with tongs</a:t>
            </a:r>
          </a:p>
        </p:txBody>
      </p:sp>
      <p:sp>
        <p:nvSpPr>
          <p:cNvPr id="5" name="Text Placeholder 11">
            <a:extLst>
              <a:ext uri="{FF2B5EF4-FFF2-40B4-BE49-F238E27FC236}">
                <a16:creationId xmlns:a16="http://schemas.microsoft.com/office/drawing/2014/main" id="{ADC2F4D0-658A-4C1D-88FD-A7F583CEC60F}"/>
              </a:ext>
            </a:extLst>
          </p:cNvPr>
          <p:cNvSpPr txBox="1">
            <a:spLocks/>
          </p:cNvSpPr>
          <p:nvPr/>
        </p:nvSpPr>
        <p:spPr>
          <a:xfrm>
            <a:off x="4419295" y="1044700"/>
            <a:ext cx="3871702" cy="3359510"/>
          </a:xfrm>
          <a:prstGeom prst="rect">
            <a:avLst/>
          </a:prstGeom>
        </p:spPr>
        <p:txBody>
          <a:bodyPr vert="horz" lIns="91440" tIns="45720" rIns="91440" bIns="45720" rtlCol="0" anchor="b">
            <a:normAutofit fontScale="85000" lnSpcReduction="10000"/>
          </a:bodyPr>
          <a:lstStyle>
            <a:lvl1pPr marL="0" indent="0" algn="ctr"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l"/>
            <a:r>
              <a:rPr lang="en-US" b="0" dirty="0"/>
              <a:t>Table accompaniments are:</a:t>
            </a:r>
          </a:p>
          <a:p>
            <a:pPr marL="342900" indent="-342900" algn="l">
              <a:buFont typeface="Wingdings" panose="05000000000000000000" pitchFamily="2" charset="2"/>
              <a:buChar char="ü"/>
            </a:pPr>
            <a:r>
              <a:rPr lang="en-US" b="0" dirty="0"/>
              <a:t>Napkin</a:t>
            </a:r>
          </a:p>
          <a:p>
            <a:pPr marL="342900" indent="-342900" algn="l">
              <a:buFont typeface="Wingdings" panose="05000000000000000000" pitchFamily="2" charset="2"/>
              <a:buChar char="ü"/>
            </a:pPr>
            <a:r>
              <a:rPr lang="en-US" b="0" dirty="0"/>
              <a:t>Preserve dish with preserve spoon an a dolly on a side plate</a:t>
            </a:r>
          </a:p>
          <a:p>
            <a:pPr marL="342900" indent="-342900" algn="l">
              <a:buFont typeface="Wingdings" panose="05000000000000000000" pitchFamily="2" charset="2"/>
              <a:buChar char="ü"/>
            </a:pPr>
            <a:r>
              <a:rPr lang="en-US" b="0" dirty="0"/>
              <a:t>Bread boat or toast rack</a:t>
            </a:r>
          </a:p>
          <a:p>
            <a:pPr marL="342900" indent="-342900" algn="l">
              <a:buFont typeface="Wingdings" panose="05000000000000000000" pitchFamily="2" charset="2"/>
              <a:buChar char="ü"/>
            </a:pPr>
            <a:r>
              <a:rPr lang="en-US" b="0" dirty="0"/>
              <a:t>Tea strainer</a:t>
            </a:r>
          </a:p>
          <a:p>
            <a:pPr marL="342900" indent="-342900" algn="l">
              <a:buFont typeface="Wingdings" panose="05000000000000000000" pitchFamily="2" charset="2"/>
              <a:buChar char="ü"/>
            </a:pPr>
            <a:r>
              <a:rPr lang="en-US" b="0" dirty="0"/>
              <a:t>Jug or cold milk</a:t>
            </a:r>
          </a:p>
          <a:p>
            <a:pPr marL="342900" indent="-342900" algn="l">
              <a:buFont typeface="Wingdings" panose="05000000000000000000" pitchFamily="2" charset="2"/>
              <a:buChar char="ü"/>
            </a:pPr>
            <a:r>
              <a:rPr lang="en-US" b="0" dirty="0"/>
              <a:t>Stands or under plates for tea/coffee pots </a:t>
            </a:r>
          </a:p>
          <a:p>
            <a:pPr marL="342900" indent="-342900" algn="l">
              <a:buFont typeface="Wingdings" panose="05000000000000000000" pitchFamily="2" charset="2"/>
              <a:buChar char="ü"/>
            </a:pPr>
            <a:r>
              <a:rPr lang="en-US" b="0" dirty="0"/>
              <a:t>Hot milk or hot water</a:t>
            </a:r>
          </a:p>
        </p:txBody>
      </p:sp>
    </p:spTree>
    <p:extLst>
      <p:ext uri="{BB962C8B-B14F-4D97-AF65-F5344CB8AC3E}">
        <p14:creationId xmlns:p14="http://schemas.microsoft.com/office/powerpoint/2010/main" val="414869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699209E-6585-4683-B357-5D8369BF938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8720" y="128470"/>
            <a:ext cx="6719019" cy="4886560"/>
          </a:xfrm>
        </p:spPr>
      </p:pic>
    </p:spTree>
    <p:extLst>
      <p:ext uri="{BB962C8B-B14F-4D97-AF65-F5344CB8AC3E}">
        <p14:creationId xmlns:p14="http://schemas.microsoft.com/office/powerpoint/2010/main" val="3535435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F73A720-89FD-4AF3-BD87-8FEBE963E8B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76016" y="128470"/>
            <a:ext cx="7024430" cy="4886560"/>
          </a:xfrm>
        </p:spPr>
      </p:pic>
    </p:spTree>
    <p:extLst>
      <p:ext uri="{BB962C8B-B14F-4D97-AF65-F5344CB8AC3E}">
        <p14:creationId xmlns:p14="http://schemas.microsoft.com/office/powerpoint/2010/main" val="16222505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1202</TotalTime>
  <Words>532</Words>
  <Application>Microsoft Office PowerPoint</Application>
  <PresentationFormat>On-screen Show (16:9)</PresentationFormat>
  <Paragraphs>49</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Wingdings</vt:lpstr>
      <vt:lpstr>Office Theme</vt:lpstr>
      <vt:lpstr>Breakfast Menu</vt:lpstr>
      <vt:lpstr>Breakfast </vt:lpstr>
      <vt:lpstr>TYPES OF BREAKFASTS:</vt:lpstr>
      <vt:lpstr>Continental Breakfast </vt:lpstr>
      <vt:lpstr>Continental Breakfast </vt:lpstr>
      <vt:lpstr>Serving Procedure of Continental Breakfast</vt:lpstr>
      <vt:lpstr>Continental breakfast consists of the following cover layout </vt:lpstr>
      <vt:lpstr>PowerPoint Presentation</vt:lpstr>
      <vt:lpstr>PowerPoint Presentation</vt:lpstr>
      <vt:lpstr>American Breakfast </vt:lpstr>
      <vt:lpstr>PowerPoint Presentation</vt:lpstr>
      <vt:lpstr>American Breakfast </vt:lpstr>
      <vt:lpstr>Nationality Breakfast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Marini</cp:lastModifiedBy>
  <cp:revision>147</cp:revision>
  <dcterms:created xsi:type="dcterms:W3CDTF">2013-08-21T19:17:07Z</dcterms:created>
  <dcterms:modified xsi:type="dcterms:W3CDTF">2020-03-23T03:26:36Z</dcterms:modified>
</cp:coreProperties>
</file>