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9" r:id="rId2"/>
    <p:sldMasterId id="2147483681" r:id="rId3"/>
  </p:sldMasterIdLst>
  <p:sldIdLst>
    <p:sldId id="315" r:id="rId4"/>
    <p:sldId id="317" r:id="rId5"/>
    <p:sldId id="316" r:id="rId6"/>
    <p:sldId id="256" r:id="rId7"/>
    <p:sldId id="257" r:id="rId8"/>
    <p:sldId id="320" r:id="rId9"/>
    <p:sldId id="312" r:id="rId10"/>
    <p:sldId id="307" r:id="rId11"/>
    <p:sldId id="308" r:id="rId12"/>
    <p:sldId id="314" r:id="rId13"/>
    <p:sldId id="321" r:id="rId14"/>
    <p:sldId id="261" r:id="rId15"/>
    <p:sldId id="282" r:id="rId16"/>
    <p:sldId id="291" r:id="rId17"/>
    <p:sldId id="292" r:id="rId18"/>
    <p:sldId id="293" r:id="rId19"/>
    <p:sldId id="296" r:id="rId20"/>
    <p:sldId id="297" r:id="rId21"/>
    <p:sldId id="299" r:id="rId22"/>
    <p:sldId id="300" r:id="rId23"/>
    <p:sldId id="301" r:id="rId24"/>
    <p:sldId id="303" r:id="rId25"/>
    <p:sldId id="302" r:id="rId26"/>
    <p:sldId id="304" r:id="rId27"/>
    <p:sldId id="322" r:id="rId28"/>
    <p:sldId id="323" r:id="rId29"/>
    <p:sldId id="324" r:id="rId30"/>
    <p:sldId id="325"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0" d="100"/>
          <a:sy n="70" d="100"/>
        </p:scale>
        <p:origin x="660"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bleStyles" Target="tableStyles.xml"/><Relationship Id="rId8"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2.xml"/><Relationship Id="rId5" Type="http://schemas.microsoft.com/office/2007/relationships/hdphoto" Target="../media/hdphoto1.wdp"/><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2.xml"/><Relationship Id="rId5" Type="http://schemas.microsoft.com/office/2007/relationships/hdphoto" Target="../media/hdphoto1.wdp"/><Relationship Id="rId4"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2.xml"/><Relationship Id="rId5" Type="http://schemas.microsoft.com/office/2007/relationships/hdphoto" Target="../media/hdphoto1.wdp"/><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2.xml"/><Relationship Id="rId5" Type="http://schemas.microsoft.com/office/2007/relationships/hdphoto" Target="../media/hdphoto1.wdp"/><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ECD19FB2-3AAB-4D03-B13A-2960828C78E3}" type="datetimeFigureOut">
              <a:rPr lang="en-US" dirty="0"/>
              <a:t>4/23/2018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B80C674-7DFC-42FE-B9CD-82963CDB1557}" type="datetimeFigureOut">
              <a:rPr lang="en-US" dirty="0"/>
              <a:t>4/23/2018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076456F-F47D-4F25-8053-2A695DA0CA7D}" type="datetimeFigureOut">
              <a:rPr lang="en-US" dirty="0"/>
              <a:t>4/23/2018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D6C7379-69CC-4837-9905-BEBA22830C8A}" type="datetimeFigureOut">
              <a:rPr lang="en-US" dirty="0"/>
              <a:t>4/23/2018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smtClean="0"/>
              <a:t>Click to edit Master title style</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9EB8B7E-8AEE-4F10-BFEE-C999AD004D36}" type="datetimeFigureOut">
              <a:rPr lang="en-US" dirty="0"/>
              <a:t>4/23/2018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8668F3F9-58BC-440B-B37B-805B9055EF92}" type="datetimeFigureOut">
              <a:rPr lang="en-US" dirty="0"/>
              <a:t>4/23/2018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0D5A53AF-48EA-489D-8260-9DCAB666386A}" type="datetimeFigureOut">
              <a:rPr lang="en-US" dirty="0"/>
              <a:t>4/23/2018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DED02AE-B9A4-47BD-AF8E-97E16144138B}" type="datetimeFigureOut">
              <a:rPr lang="en-US" dirty="0"/>
              <a:t>4/23/2018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F0FD78B-DB02-4362-BCDC-98A55456977C}" type="datetimeFigureOut">
              <a:rPr lang="en-US" dirty="0"/>
              <a:t>4/23/2018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n-US" smtClean="0"/>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3284890-85D2-4D7B-8EF5-15A9C1DB8F42}" type="datetimeFigureOut">
              <a:rPr lang="en-US" dirty="0"/>
              <a:t>4/23/2018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FAB73BC-B049-4115-A692-8D63A059BFB8}" type="slidenum">
              <a:rPr lang="en-US" dirty="0"/>
              <a:pPr/>
              <a:t>‹#›</a:t>
            </a:fld>
            <a:endParaRPr lang="en-US" dirty="0"/>
          </a:p>
        </p:txBody>
      </p:sp>
    </p:spTree>
    <p:extLst>
      <p:ext uri="{BB962C8B-B14F-4D97-AF65-F5344CB8AC3E}">
        <p14:creationId xmlns:p14="http://schemas.microsoft.com/office/powerpoint/2010/main" val="19236986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2F5661D-6934-4B32-B92C-470368BF1EC6}" type="datetimeFigureOut">
              <a:rPr lang="en-US" dirty="0"/>
              <a:t>4/23/2018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37897894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9916976-5D93-46E4-A98A-FAD63E4D0EA8}" type="datetimeFigureOut">
              <a:rPr lang="en-US" dirty="0"/>
              <a:t>4/23/2018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n-US" smtClean="0"/>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8593667" y="6272784"/>
            <a:ext cx="2644309" cy="365125"/>
          </a:xfrm>
        </p:spPr>
        <p:txBody>
          <a:bodyPr/>
          <a:lstStyle/>
          <a:p>
            <a:fld id="{C6F822A4-8DA6-4447-9B1F-C5DB58435268}" type="datetimeFigureOut">
              <a:rPr lang="en-US" dirty="0"/>
              <a:t>4/23/2018</a:t>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dirty="0"/>
              <a:pPr/>
              <a:t>‹#›</a:t>
            </a:fld>
            <a:endParaRPr lang="en-US" dirty="0"/>
          </a:p>
        </p:txBody>
      </p:sp>
    </p:spTree>
    <p:extLst>
      <p:ext uri="{BB962C8B-B14F-4D97-AF65-F5344CB8AC3E}">
        <p14:creationId xmlns:p14="http://schemas.microsoft.com/office/powerpoint/2010/main" val="35875479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548D31E-DCDA-41A7-9C67-C4B11B94D21D}" type="datetimeFigureOut">
              <a:rPr lang="en-US" dirty="0"/>
              <a:t>4/23/2018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36422234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B3762C0-B258-48F1-ADE6-176B4174CCDD}" type="datetimeFigureOut">
              <a:rPr lang="en-US" dirty="0"/>
              <a:t>4/23/2018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4988431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7919A6-33EB-49BD-A62F-1FA56B9F9712}" type="datetimeFigureOut">
              <a:rPr lang="en-US" dirty="0"/>
              <a:t>4/23/2018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42345431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4E7D1B-D673-4CF6-8672-009D42ABD2A0}" type="datetimeFigureOut">
              <a:rPr lang="en-US" dirty="0"/>
              <a:t>4/23/2018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26191638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smtClean="0"/>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DA16AA21-1863-4931-97CB-99D0A168701B}" type="datetimeFigureOut">
              <a:rPr lang="en-US" dirty="0"/>
              <a:t>4/23/2018</a:t>
            </a:fld>
            <a:endParaRPr lang="en-US" dirty="0"/>
          </a:p>
        </p:txBody>
      </p:sp>
      <p:sp>
        <p:nvSpPr>
          <p:cNvPr id="6" name="Footer Placeholder 5"/>
          <p:cNvSpPr>
            <a:spLocks noGrp="1"/>
          </p:cNvSpPr>
          <p:nvPr>
            <p:ph type="ftr" sz="quarter" idx="11"/>
          </p:nvPr>
        </p:nvSpPr>
        <p:spPr/>
        <p:txBody>
          <a:bodyPr/>
          <a:lstStyle/>
          <a:p>
            <a:endParaRPr lang="en-US" dirty="0"/>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2642930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3772C379-9A7C-4C87-A116-CBE9F58B04C5}" type="datetimeFigureOut">
              <a:rPr lang="en-US" dirty="0"/>
              <a:t>4/23/2018</a:t>
            </a:fld>
            <a:endParaRPr lang="en-US" dirty="0"/>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3830157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157CC2-0FC8-4686-B024-99790E0F5162}" type="datetimeFigureOut">
              <a:rPr lang="en-US" dirty="0"/>
              <a:t>4/23/2018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41868853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6764DA5-CD3D-4590-A511-FCD3BC7A793E}" type="datetimeFigureOut">
              <a:rPr lang="en-US" dirty="0"/>
              <a:t>4/23/2018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3985708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id-ID"/>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EA6D1A65-EAFF-47EF-87B0-9AABB2D8F3E1}" type="datetimeFigureOut">
              <a:rPr lang="id-ID" smtClean="0"/>
              <a:t>23/04/2018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6E55F7C4-30E7-4BA7-9C4E-74DA27C95439}" type="slidenum">
              <a:rPr lang="id-ID" smtClean="0"/>
              <a:t>‹#›</a:t>
            </a:fld>
            <a:endParaRPr lang="id-ID"/>
          </a:p>
        </p:txBody>
      </p:sp>
    </p:spTree>
    <p:extLst>
      <p:ext uri="{BB962C8B-B14F-4D97-AF65-F5344CB8AC3E}">
        <p14:creationId xmlns:p14="http://schemas.microsoft.com/office/powerpoint/2010/main" val="12659014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F39F4F5-F4D2-4D2A-AB60-88D37ADCB869}" type="datetimeFigureOut">
              <a:rPr lang="en-US" dirty="0"/>
              <a:t>4/23/2018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EA6D1A65-EAFF-47EF-87B0-9AABB2D8F3E1}" type="datetimeFigureOut">
              <a:rPr lang="id-ID" smtClean="0"/>
              <a:t>23/04/2018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6E55F7C4-30E7-4BA7-9C4E-74DA27C95439}" type="slidenum">
              <a:rPr lang="id-ID" smtClean="0"/>
              <a:t>‹#›</a:t>
            </a:fld>
            <a:endParaRPr lang="id-ID"/>
          </a:p>
        </p:txBody>
      </p:sp>
    </p:spTree>
    <p:extLst>
      <p:ext uri="{BB962C8B-B14F-4D97-AF65-F5344CB8AC3E}">
        <p14:creationId xmlns:p14="http://schemas.microsoft.com/office/powerpoint/2010/main" val="93639444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A6D1A65-EAFF-47EF-87B0-9AABB2D8F3E1}" type="datetimeFigureOut">
              <a:rPr lang="id-ID" smtClean="0"/>
              <a:t>23/04/2018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6E55F7C4-30E7-4BA7-9C4E-74DA27C95439}" type="slidenum">
              <a:rPr lang="id-ID" smtClean="0"/>
              <a:t>‹#›</a:t>
            </a:fld>
            <a:endParaRPr lang="id-ID"/>
          </a:p>
        </p:txBody>
      </p:sp>
    </p:spTree>
    <p:extLst>
      <p:ext uri="{BB962C8B-B14F-4D97-AF65-F5344CB8AC3E}">
        <p14:creationId xmlns:p14="http://schemas.microsoft.com/office/powerpoint/2010/main" val="24164443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fld id="{EA6D1A65-EAFF-47EF-87B0-9AABB2D8F3E1}" type="datetimeFigureOut">
              <a:rPr lang="id-ID" smtClean="0"/>
              <a:t>23/04/2018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6E55F7C4-30E7-4BA7-9C4E-74DA27C95439}" type="slidenum">
              <a:rPr lang="id-ID" smtClean="0"/>
              <a:t>‹#›</a:t>
            </a:fld>
            <a:endParaRPr lang="id-ID"/>
          </a:p>
        </p:txBody>
      </p:sp>
    </p:spTree>
    <p:extLst>
      <p:ext uri="{BB962C8B-B14F-4D97-AF65-F5344CB8AC3E}">
        <p14:creationId xmlns:p14="http://schemas.microsoft.com/office/powerpoint/2010/main" val="26626050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fld id="{EA6D1A65-EAFF-47EF-87B0-9AABB2D8F3E1}" type="datetimeFigureOut">
              <a:rPr lang="id-ID" smtClean="0"/>
              <a:t>23/04/2018</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6E55F7C4-30E7-4BA7-9C4E-74DA27C95439}" type="slidenum">
              <a:rPr lang="id-ID" smtClean="0"/>
              <a:t>‹#›</a:t>
            </a:fld>
            <a:endParaRPr lang="id-ID"/>
          </a:p>
        </p:txBody>
      </p:sp>
    </p:spTree>
    <p:extLst>
      <p:ext uri="{BB962C8B-B14F-4D97-AF65-F5344CB8AC3E}">
        <p14:creationId xmlns:p14="http://schemas.microsoft.com/office/powerpoint/2010/main" val="17130531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fld id="{EA6D1A65-EAFF-47EF-87B0-9AABB2D8F3E1}" type="datetimeFigureOut">
              <a:rPr lang="id-ID" smtClean="0"/>
              <a:t>23/04/2018</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6E55F7C4-30E7-4BA7-9C4E-74DA27C95439}" type="slidenum">
              <a:rPr lang="id-ID" smtClean="0"/>
              <a:t>‹#›</a:t>
            </a:fld>
            <a:endParaRPr lang="id-ID"/>
          </a:p>
        </p:txBody>
      </p:sp>
    </p:spTree>
    <p:extLst>
      <p:ext uri="{BB962C8B-B14F-4D97-AF65-F5344CB8AC3E}">
        <p14:creationId xmlns:p14="http://schemas.microsoft.com/office/powerpoint/2010/main" val="12518385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6D1A65-EAFF-47EF-87B0-9AABB2D8F3E1}" type="datetimeFigureOut">
              <a:rPr lang="id-ID" smtClean="0"/>
              <a:t>23/04/2018</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6E55F7C4-30E7-4BA7-9C4E-74DA27C95439}" type="slidenum">
              <a:rPr lang="id-ID" smtClean="0"/>
              <a:t>‹#›</a:t>
            </a:fld>
            <a:endParaRPr lang="id-ID"/>
          </a:p>
        </p:txBody>
      </p:sp>
    </p:spTree>
    <p:extLst>
      <p:ext uri="{BB962C8B-B14F-4D97-AF65-F5344CB8AC3E}">
        <p14:creationId xmlns:p14="http://schemas.microsoft.com/office/powerpoint/2010/main" val="36654213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A6D1A65-EAFF-47EF-87B0-9AABB2D8F3E1}" type="datetimeFigureOut">
              <a:rPr lang="id-ID" smtClean="0"/>
              <a:t>23/04/2018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6E55F7C4-30E7-4BA7-9C4E-74DA27C95439}" type="slidenum">
              <a:rPr lang="id-ID" smtClean="0"/>
              <a:t>‹#›</a:t>
            </a:fld>
            <a:endParaRPr lang="id-ID"/>
          </a:p>
        </p:txBody>
      </p:sp>
    </p:spTree>
    <p:extLst>
      <p:ext uri="{BB962C8B-B14F-4D97-AF65-F5344CB8AC3E}">
        <p14:creationId xmlns:p14="http://schemas.microsoft.com/office/powerpoint/2010/main" val="123560402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A6D1A65-EAFF-47EF-87B0-9AABB2D8F3E1}" type="datetimeFigureOut">
              <a:rPr lang="id-ID" smtClean="0"/>
              <a:t>23/04/2018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6E55F7C4-30E7-4BA7-9C4E-74DA27C95439}" type="slidenum">
              <a:rPr lang="id-ID" smtClean="0"/>
              <a:t>‹#›</a:t>
            </a:fld>
            <a:endParaRPr lang="id-ID"/>
          </a:p>
        </p:txBody>
      </p:sp>
    </p:spTree>
    <p:extLst>
      <p:ext uri="{BB962C8B-B14F-4D97-AF65-F5344CB8AC3E}">
        <p14:creationId xmlns:p14="http://schemas.microsoft.com/office/powerpoint/2010/main" val="3387346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EA6D1A65-EAFF-47EF-87B0-9AABB2D8F3E1}" type="datetimeFigureOut">
              <a:rPr lang="id-ID" smtClean="0"/>
              <a:t>23/04/2018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6E55F7C4-30E7-4BA7-9C4E-74DA27C95439}" type="slidenum">
              <a:rPr lang="id-ID" smtClean="0"/>
              <a:t>‹#›</a:t>
            </a:fld>
            <a:endParaRPr lang="id-ID"/>
          </a:p>
        </p:txBody>
      </p:sp>
    </p:spTree>
    <p:extLst>
      <p:ext uri="{BB962C8B-B14F-4D97-AF65-F5344CB8AC3E}">
        <p14:creationId xmlns:p14="http://schemas.microsoft.com/office/powerpoint/2010/main" val="76362782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EA6D1A65-EAFF-47EF-87B0-9AABB2D8F3E1}" type="datetimeFigureOut">
              <a:rPr lang="id-ID" smtClean="0"/>
              <a:t>23/04/2018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6E55F7C4-30E7-4BA7-9C4E-74DA27C95439}" type="slidenum">
              <a:rPr lang="id-ID" smtClean="0"/>
              <a:t>‹#›</a:t>
            </a:fld>
            <a:endParaRPr lang="id-ID"/>
          </a:p>
        </p:txBody>
      </p:sp>
    </p:spTree>
    <p:extLst>
      <p:ext uri="{BB962C8B-B14F-4D97-AF65-F5344CB8AC3E}">
        <p14:creationId xmlns:p14="http://schemas.microsoft.com/office/powerpoint/2010/main" val="1345134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23BC6CE-6D1E-47E5-8859-F31AC5380EB2}" type="datetimeFigureOut">
              <a:rPr lang="en-US" dirty="0"/>
              <a:t>4/23/2018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1B4E7C4-4DA4-404D-9965-B13F2DD7D8BF}" type="datetimeFigureOut">
              <a:rPr lang="en-US" dirty="0"/>
              <a:t>4/23/2018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76FB7AA-4A53-424F-AD41-70827B6504BA}" type="datetimeFigureOut">
              <a:rPr lang="en-US" dirty="0"/>
              <a:t>4/23/2018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884882-FB12-4BC8-9960-9AD8104D7FAE}" type="datetimeFigureOut">
              <a:rPr lang="en-US" dirty="0"/>
              <a:t>4/23/2018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7D1BD23-6E54-4D9D-AD88-A2813C73CC25}" type="datetimeFigureOut">
              <a:rPr lang="en-US" dirty="0"/>
              <a:t>4/23/2018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471A834-4F3C-4AF9-9C74-05EC35A0F292}" type="datetimeFigureOut">
              <a:rPr lang="en-US" dirty="0"/>
              <a:t>4/23/2018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3.pn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image" Target="../media/image4.png"/><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microsoft.com/office/2007/relationships/hdphoto" Target="../media/hdphoto1.wdp"/></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1CF1133-3259-4C45-BABA-5B62D9C6F78D}" type="datetimeFigureOut">
              <a:rPr lang="en-US" dirty="0"/>
              <a:t>4/23/2018</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8664C608-40B1-4030-A28D-5B74BC98ADCE}" type="datetimeFigureOut">
              <a:rPr lang="en-US" dirty="0"/>
              <a:t>4/23/2018</a:t>
            </a:fld>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dirty="0"/>
              <a:pPr/>
              <a:t>‹#›</a:t>
            </a:fld>
            <a:endParaRPr lang="en-US" dirty="0"/>
          </a:p>
        </p:txBody>
      </p:sp>
    </p:spTree>
    <p:extLst>
      <p:ext uri="{BB962C8B-B14F-4D97-AF65-F5344CB8AC3E}">
        <p14:creationId xmlns:p14="http://schemas.microsoft.com/office/powerpoint/2010/main" val="1697665732"/>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6D1A65-EAFF-47EF-87B0-9AABB2D8F3E1}" type="datetimeFigureOut">
              <a:rPr lang="id-ID" smtClean="0"/>
              <a:t>23/04/2018</a:t>
            </a:fld>
            <a:endParaRPr lang="id-ID"/>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55F7C4-30E7-4BA7-9C4E-74DA27C95439}" type="slidenum">
              <a:rPr lang="id-ID" smtClean="0"/>
              <a:t>‹#›</a:t>
            </a:fld>
            <a:endParaRPr lang="id-ID"/>
          </a:p>
        </p:txBody>
      </p:sp>
    </p:spTree>
    <p:extLst>
      <p:ext uri="{BB962C8B-B14F-4D97-AF65-F5344CB8AC3E}">
        <p14:creationId xmlns:p14="http://schemas.microsoft.com/office/powerpoint/2010/main" val="3158833117"/>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30.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30.xml"/></Relationships>
</file>

<file path=ppt/slides/_rels/slide2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3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2131423" y="2099650"/>
            <a:ext cx="9144000" cy="1641490"/>
          </a:xfrm>
        </p:spPr>
        <p:txBody>
          <a:bodyPr/>
          <a:lstStyle/>
          <a:p>
            <a:r>
              <a:rPr lang="id-ID" b="1" dirty="0" smtClean="0">
                <a:solidFill>
                  <a:schemeClr val="bg1"/>
                </a:solidFill>
                <a:effectLst/>
              </a:rPr>
              <a:t>Analisis Menu</a:t>
            </a:r>
            <a:endParaRPr lang="id-ID" b="1" dirty="0">
              <a:solidFill>
                <a:schemeClr val="bg1"/>
              </a:solidFill>
              <a:effectLst/>
            </a:endParaRPr>
          </a:p>
        </p:txBody>
      </p:sp>
    </p:spTree>
    <p:extLst>
      <p:ext uri="{BB962C8B-B14F-4D97-AF65-F5344CB8AC3E}">
        <p14:creationId xmlns:p14="http://schemas.microsoft.com/office/powerpoint/2010/main" val="27557631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838200" y="1277238"/>
            <a:ext cx="10233800" cy="4351338"/>
          </a:xfrm>
        </p:spPr>
        <p:txBody>
          <a:bodyPr/>
          <a:lstStyle/>
          <a:p>
            <a:r>
              <a:rPr lang="id-ID" dirty="0" smtClean="0">
                <a:solidFill>
                  <a:schemeClr val="bg1"/>
                </a:solidFill>
              </a:rPr>
              <a:t>Forecast adalah istilah yang di gunakan untuk menentukan ramalan berapa yang terjual untuk hari selanjutnya.</a:t>
            </a:r>
          </a:p>
          <a:p>
            <a:r>
              <a:rPr lang="id-ID" dirty="0" smtClean="0">
                <a:solidFill>
                  <a:schemeClr val="bg1"/>
                </a:solidFill>
              </a:rPr>
              <a:t>Tingkat popularitas tersebut dapat di gunakan dalam menentukan forecast priode yang akan datang. Jika forecast minggu depan adalah 150 , maka jumlah dari ketika item tersebut</a:t>
            </a:r>
          </a:p>
          <a:p>
            <a:pPr marL="0" indent="0">
              <a:buNone/>
            </a:pPr>
            <a:endParaRPr lang="id-ID" dirty="0"/>
          </a:p>
        </p:txBody>
      </p:sp>
      <p:graphicFrame>
        <p:nvGraphicFramePr>
          <p:cNvPr id="4" name="Table 3"/>
          <p:cNvGraphicFramePr>
            <a:graphicFrameLocks noGrp="1"/>
          </p:cNvGraphicFramePr>
          <p:nvPr>
            <p:extLst>
              <p:ext uri="{D42A27DB-BD31-4B8C-83A1-F6EECF244321}">
                <p14:modId xmlns:p14="http://schemas.microsoft.com/office/powerpoint/2010/main" val="3919753668"/>
              </p:ext>
            </p:extLst>
          </p:nvPr>
        </p:nvGraphicFramePr>
        <p:xfrm>
          <a:off x="1120000" y="4126979"/>
          <a:ext cx="9278036" cy="2399505"/>
        </p:xfrm>
        <a:graphic>
          <a:graphicData uri="http://schemas.openxmlformats.org/drawingml/2006/table">
            <a:tbl>
              <a:tblPr firstRow="1" bandRow="1">
                <a:tableStyleId>{5940675A-B579-460E-94D1-54222C63F5DA}</a:tableStyleId>
              </a:tblPr>
              <a:tblGrid>
                <a:gridCol w="2319509">
                  <a:extLst>
                    <a:ext uri="{9D8B030D-6E8A-4147-A177-3AD203B41FA5}">
                      <a16:colId xmlns:a16="http://schemas.microsoft.com/office/drawing/2014/main" val="985261758"/>
                    </a:ext>
                  </a:extLst>
                </a:gridCol>
                <a:gridCol w="2319509">
                  <a:extLst>
                    <a:ext uri="{9D8B030D-6E8A-4147-A177-3AD203B41FA5}">
                      <a16:colId xmlns:a16="http://schemas.microsoft.com/office/drawing/2014/main" val="4169483768"/>
                    </a:ext>
                  </a:extLst>
                </a:gridCol>
                <a:gridCol w="2319509">
                  <a:extLst>
                    <a:ext uri="{9D8B030D-6E8A-4147-A177-3AD203B41FA5}">
                      <a16:colId xmlns:a16="http://schemas.microsoft.com/office/drawing/2014/main" val="1121522975"/>
                    </a:ext>
                  </a:extLst>
                </a:gridCol>
                <a:gridCol w="2319509">
                  <a:extLst>
                    <a:ext uri="{9D8B030D-6E8A-4147-A177-3AD203B41FA5}">
                      <a16:colId xmlns:a16="http://schemas.microsoft.com/office/drawing/2014/main" val="3778520182"/>
                    </a:ext>
                  </a:extLst>
                </a:gridCol>
              </a:tblGrid>
              <a:tr h="586475">
                <a:tc>
                  <a:txBody>
                    <a:bodyPr/>
                    <a:lstStyle/>
                    <a:p>
                      <a:pPr algn="ctr"/>
                      <a:r>
                        <a:rPr lang="id-ID" dirty="0" smtClean="0">
                          <a:solidFill>
                            <a:schemeClr val="bg1"/>
                          </a:solidFill>
                        </a:rPr>
                        <a:t>Menu</a:t>
                      </a:r>
                      <a:endParaRPr lang="id-ID" dirty="0">
                        <a:solidFill>
                          <a:schemeClr val="bg1"/>
                        </a:solidFill>
                      </a:endParaRPr>
                    </a:p>
                  </a:txBody>
                  <a:tcPr/>
                </a:tc>
                <a:tc>
                  <a:txBody>
                    <a:bodyPr/>
                    <a:lstStyle/>
                    <a:p>
                      <a:pPr algn="ctr"/>
                      <a:r>
                        <a:rPr lang="id-ID" dirty="0" smtClean="0">
                          <a:solidFill>
                            <a:schemeClr val="bg1"/>
                          </a:solidFill>
                        </a:rPr>
                        <a:t>Total Costumer </a:t>
                      </a:r>
                      <a:endParaRPr lang="id-ID" dirty="0">
                        <a:solidFill>
                          <a:schemeClr val="bg1"/>
                        </a:solidFill>
                      </a:endParaRPr>
                    </a:p>
                  </a:txBody>
                  <a:tcPr/>
                </a:tc>
                <a:tc>
                  <a:txBody>
                    <a:bodyPr/>
                    <a:lstStyle/>
                    <a:p>
                      <a:r>
                        <a:rPr lang="id-ID" dirty="0" smtClean="0">
                          <a:solidFill>
                            <a:schemeClr val="bg1"/>
                          </a:solidFill>
                        </a:rPr>
                        <a:t>Popular grade/ Mix menu</a:t>
                      </a:r>
                      <a:endParaRPr lang="id-ID" dirty="0">
                        <a:solidFill>
                          <a:schemeClr val="bg1"/>
                        </a:solidFill>
                      </a:endParaRPr>
                    </a:p>
                  </a:txBody>
                  <a:tcPr/>
                </a:tc>
                <a:tc>
                  <a:txBody>
                    <a:bodyPr/>
                    <a:lstStyle/>
                    <a:p>
                      <a:r>
                        <a:rPr lang="id-ID" dirty="0" smtClean="0">
                          <a:solidFill>
                            <a:schemeClr val="bg1"/>
                          </a:solidFill>
                        </a:rPr>
                        <a:t>Total portion</a:t>
                      </a:r>
                      <a:endParaRPr lang="id-ID" dirty="0">
                        <a:solidFill>
                          <a:schemeClr val="bg1"/>
                        </a:solidFill>
                      </a:endParaRPr>
                    </a:p>
                  </a:txBody>
                  <a:tcPr/>
                </a:tc>
                <a:extLst>
                  <a:ext uri="{0D108BD9-81ED-4DB2-BD59-A6C34878D82A}">
                    <a16:rowId xmlns:a16="http://schemas.microsoft.com/office/drawing/2014/main" val="2332715474"/>
                  </a:ext>
                </a:extLst>
              </a:tr>
              <a:tr h="586475">
                <a:tc>
                  <a:txBody>
                    <a:bodyPr/>
                    <a:lstStyle/>
                    <a:p>
                      <a:r>
                        <a:rPr lang="id-ID" dirty="0" smtClean="0">
                          <a:solidFill>
                            <a:schemeClr val="bg1"/>
                          </a:solidFill>
                        </a:rPr>
                        <a:t>Nasi Goreng</a:t>
                      </a:r>
                      <a:r>
                        <a:rPr lang="id-ID" baseline="0" dirty="0" smtClean="0">
                          <a:solidFill>
                            <a:schemeClr val="bg1"/>
                          </a:solidFill>
                        </a:rPr>
                        <a:t> nanas</a:t>
                      </a:r>
                      <a:endParaRPr lang="id-ID" dirty="0">
                        <a:solidFill>
                          <a:schemeClr val="bg1"/>
                        </a:solidFill>
                      </a:endParaRPr>
                    </a:p>
                  </a:txBody>
                  <a:tcPr/>
                </a:tc>
                <a:tc>
                  <a:txBody>
                    <a:bodyPr/>
                    <a:lstStyle/>
                    <a:p>
                      <a:pPr algn="ctr"/>
                      <a:r>
                        <a:rPr lang="id-ID" dirty="0" smtClean="0">
                          <a:solidFill>
                            <a:schemeClr val="bg1"/>
                          </a:solidFill>
                        </a:rPr>
                        <a:t>150</a:t>
                      </a:r>
                      <a:endParaRPr lang="id-ID" dirty="0">
                        <a:solidFill>
                          <a:schemeClr val="bg1"/>
                        </a:solidFill>
                      </a:endParaRPr>
                    </a:p>
                  </a:txBody>
                  <a:tcPr/>
                </a:tc>
                <a:tc>
                  <a:txBody>
                    <a:bodyPr/>
                    <a:lstStyle/>
                    <a:p>
                      <a:pPr algn="ctr"/>
                      <a:r>
                        <a:rPr lang="id-ID" dirty="0" smtClean="0">
                          <a:solidFill>
                            <a:schemeClr val="bg1"/>
                          </a:solidFill>
                        </a:rPr>
                        <a:t>40 %</a:t>
                      </a:r>
                      <a:endParaRPr lang="id-ID" dirty="0">
                        <a:solidFill>
                          <a:schemeClr val="bg1"/>
                        </a:solidFill>
                      </a:endParaRPr>
                    </a:p>
                  </a:txBody>
                  <a:tcPr/>
                </a:tc>
                <a:tc>
                  <a:txBody>
                    <a:bodyPr/>
                    <a:lstStyle/>
                    <a:p>
                      <a:pPr algn="ctr"/>
                      <a:r>
                        <a:rPr lang="id-ID" dirty="0" smtClean="0">
                          <a:solidFill>
                            <a:schemeClr val="bg1"/>
                          </a:solidFill>
                        </a:rPr>
                        <a:t>60</a:t>
                      </a:r>
                      <a:endParaRPr lang="id-ID" dirty="0">
                        <a:solidFill>
                          <a:schemeClr val="bg1"/>
                        </a:solidFill>
                      </a:endParaRPr>
                    </a:p>
                  </a:txBody>
                  <a:tcPr/>
                </a:tc>
                <a:extLst>
                  <a:ext uri="{0D108BD9-81ED-4DB2-BD59-A6C34878D82A}">
                    <a16:rowId xmlns:a16="http://schemas.microsoft.com/office/drawing/2014/main" val="4217690974"/>
                  </a:ext>
                </a:extLst>
              </a:tr>
              <a:tr h="586475">
                <a:tc>
                  <a:txBody>
                    <a:bodyPr/>
                    <a:lstStyle/>
                    <a:p>
                      <a:r>
                        <a:rPr lang="id-ID" dirty="0" smtClean="0">
                          <a:solidFill>
                            <a:schemeClr val="bg1"/>
                          </a:solidFill>
                        </a:rPr>
                        <a:t>Ikan Bakar Pedas</a:t>
                      </a:r>
                      <a:endParaRPr lang="id-ID" dirty="0">
                        <a:solidFill>
                          <a:schemeClr val="bg1"/>
                        </a:solidFill>
                      </a:endParaRPr>
                    </a:p>
                  </a:txBody>
                  <a:tcPr/>
                </a:tc>
                <a:tc>
                  <a:txBody>
                    <a:bodyPr/>
                    <a:lstStyle/>
                    <a:p>
                      <a:pPr algn="ctr"/>
                      <a:r>
                        <a:rPr lang="id-ID" dirty="0" smtClean="0">
                          <a:solidFill>
                            <a:schemeClr val="bg1"/>
                          </a:solidFill>
                        </a:rPr>
                        <a:t>150</a:t>
                      </a:r>
                      <a:endParaRPr lang="id-ID" dirty="0">
                        <a:solidFill>
                          <a:schemeClr val="bg1"/>
                        </a:solidFill>
                      </a:endParaRPr>
                    </a:p>
                  </a:txBody>
                  <a:tcPr/>
                </a:tc>
                <a:tc>
                  <a:txBody>
                    <a:bodyPr/>
                    <a:lstStyle/>
                    <a:p>
                      <a:pPr algn="ctr"/>
                      <a:r>
                        <a:rPr lang="id-ID" dirty="0" smtClean="0">
                          <a:solidFill>
                            <a:schemeClr val="bg1"/>
                          </a:solidFill>
                        </a:rPr>
                        <a:t>25 %</a:t>
                      </a:r>
                      <a:endParaRPr lang="id-ID" dirty="0">
                        <a:solidFill>
                          <a:schemeClr val="bg1"/>
                        </a:solidFill>
                      </a:endParaRPr>
                    </a:p>
                  </a:txBody>
                  <a:tcPr/>
                </a:tc>
                <a:tc>
                  <a:txBody>
                    <a:bodyPr/>
                    <a:lstStyle/>
                    <a:p>
                      <a:pPr algn="ctr"/>
                      <a:r>
                        <a:rPr lang="id-ID" dirty="0" smtClean="0">
                          <a:solidFill>
                            <a:schemeClr val="bg1"/>
                          </a:solidFill>
                        </a:rPr>
                        <a:t>39</a:t>
                      </a:r>
                      <a:endParaRPr lang="id-ID" dirty="0">
                        <a:solidFill>
                          <a:schemeClr val="bg1"/>
                        </a:solidFill>
                      </a:endParaRPr>
                    </a:p>
                  </a:txBody>
                  <a:tcPr/>
                </a:tc>
                <a:extLst>
                  <a:ext uri="{0D108BD9-81ED-4DB2-BD59-A6C34878D82A}">
                    <a16:rowId xmlns:a16="http://schemas.microsoft.com/office/drawing/2014/main" val="2761893490"/>
                  </a:ext>
                </a:extLst>
              </a:tr>
              <a:tr h="586475">
                <a:tc>
                  <a:txBody>
                    <a:bodyPr/>
                    <a:lstStyle/>
                    <a:p>
                      <a:r>
                        <a:rPr lang="id-ID" dirty="0" smtClean="0">
                          <a:solidFill>
                            <a:schemeClr val="bg1"/>
                          </a:solidFill>
                        </a:rPr>
                        <a:t>Sate campur</a:t>
                      </a:r>
                      <a:endParaRPr lang="id-ID" dirty="0">
                        <a:solidFill>
                          <a:schemeClr val="bg1"/>
                        </a:solidFill>
                      </a:endParaRPr>
                    </a:p>
                  </a:txBody>
                  <a:tcPr/>
                </a:tc>
                <a:tc>
                  <a:txBody>
                    <a:bodyPr/>
                    <a:lstStyle/>
                    <a:p>
                      <a:pPr algn="ctr"/>
                      <a:r>
                        <a:rPr lang="id-ID" dirty="0" smtClean="0">
                          <a:solidFill>
                            <a:schemeClr val="bg1"/>
                          </a:solidFill>
                        </a:rPr>
                        <a:t>150</a:t>
                      </a:r>
                      <a:endParaRPr lang="id-ID" dirty="0">
                        <a:solidFill>
                          <a:schemeClr val="bg1"/>
                        </a:solidFill>
                      </a:endParaRPr>
                    </a:p>
                  </a:txBody>
                  <a:tcPr/>
                </a:tc>
                <a:tc>
                  <a:txBody>
                    <a:bodyPr/>
                    <a:lstStyle/>
                    <a:p>
                      <a:pPr algn="ctr"/>
                      <a:r>
                        <a:rPr lang="id-ID" dirty="0" smtClean="0">
                          <a:solidFill>
                            <a:schemeClr val="bg1"/>
                          </a:solidFill>
                        </a:rPr>
                        <a:t>34</a:t>
                      </a:r>
                      <a:r>
                        <a:rPr lang="id-ID" baseline="0" dirty="0" smtClean="0">
                          <a:solidFill>
                            <a:schemeClr val="bg1"/>
                          </a:solidFill>
                        </a:rPr>
                        <a:t> %</a:t>
                      </a:r>
                      <a:endParaRPr lang="id-ID" dirty="0">
                        <a:solidFill>
                          <a:schemeClr val="bg1"/>
                        </a:solidFill>
                      </a:endParaRPr>
                    </a:p>
                  </a:txBody>
                  <a:tcPr/>
                </a:tc>
                <a:tc>
                  <a:txBody>
                    <a:bodyPr/>
                    <a:lstStyle/>
                    <a:p>
                      <a:pPr algn="ctr"/>
                      <a:r>
                        <a:rPr lang="id-ID" dirty="0" smtClean="0">
                          <a:solidFill>
                            <a:schemeClr val="bg1"/>
                          </a:solidFill>
                        </a:rPr>
                        <a:t>31</a:t>
                      </a:r>
                      <a:endParaRPr lang="id-ID" dirty="0">
                        <a:solidFill>
                          <a:schemeClr val="bg1"/>
                        </a:solidFill>
                      </a:endParaRPr>
                    </a:p>
                  </a:txBody>
                  <a:tcPr/>
                </a:tc>
                <a:extLst>
                  <a:ext uri="{0D108BD9-81ED-4DB2-BD59-A6C34878D82A}">
                    <a16:rowId xmlns:a16="http://schemas.microsoft.com/office/drawing/2014/main" val="802412034"/>
                  </a:ext>
                </a:extLst>
              </a:tr>
            </a:tbl>
          </a:graphicData>
        </a:graphic>
      </p:graphicFrame>
    </p:spTree>
    <p:extLst>
      <p:ext uri="{BB962C8B-B14F-4D97-AF65-F5344CB8AC3E}">
        <p14:creationId xmlns:p14="http://schemas.microsoft.com/office/powerpoint/2010/main" val="22758428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663" y="2351633"/>
            <a:ext cx="10972800" cy="1143000"/>
          </a:xfrm>
        </p:spPr>
        <p:txBody>
          <a:bodyPr/>
          <a:lstStyle/>
          <a:p>
            <a:r>
              <a:rPr lang="id-ID" dirty="0" smtClean="0"/>
              <a:t>Contoh Worksheet Planning Production</a:t>
            </a:r>
            <a:endParaRPr lang="id-ID" dirty="0"/>
          </a:p>
        </p:txBody>
      </p:sp>
    </p:spTree>
    <p:extLst>
      <p:ext uri="{BB962C8B-B14F-4D97-AF65-F5344CB8AC3E}">
        <p14:creationId xmlns:p14="http://schemas.microsoft.com/office/powerpoint/2010/main" val="1685320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p:txBody>
          <a:bodyPr/>
          <a:lstStyle/>
          <a:p>
            <a:r>
              <a:rPr lang="id-ID" dirty="0" smtClean="0">
                <a:solidFill>
                  <a:schemeClr val="bg1"/>
                </a:solidFill>
              </a:rPr>
              <a:t>Menu engineering</a:t>
            </a:r>
            <a:endParaRPr lang="id-ID" dirty="0">
              <a:solidFill>
                <a:schemeClr val="bg1"/>
              </a:solidFill>
            </a:endParaRPr>
          </a:p>
        </p:txBody>
      </p:sp>
      <p:sp>
        <p:nvSpPr>
          <p:cNvPr id="3" name="Subtitle 2"/>
          <p:cNvSpPr>
            <a:spLocks noGrp="1"/>
          </p:cNvSpPr>
          <p:nvPr>
            <p:ph type="subTitle" idx="1"/>
          </p:nvPr>
        </p:nvSpPr>
        <p:spPr/>
        <p:txBody>
          <a:bodyPr/>
          <a:lstStyle/>
          <a:p>
            <a:endParaRPr lang="id-ID"/>
          </a:p>
        </p:txBody>
      </p:sp>
    </p:spTree>
    <p:extLst>
      <p:ext uri="{BB962C8B-B14F-4D97-AF65-F5344CB8AC3E}">
        <p14:creationId xmlns:p14="http://schemas.microsoft.com/office/powerpoint/2010/main" val="3636633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dirty="0"/>
          </a:p>
        </p:txBody>
      </p:sp>
      <p:sp>
        <p:nvSpPr>
          <p:cNvPr id="3" name="Content Placeholder 2"/>
          <p:cNvSpPr>
            <a:spLocks noGrp="1"/>
          </p:cNvSpPr>
          <p:nvPr>
            <p:ph idx="1"/>
          </p:nvPr>
        </p:nvSpPr>
        <p:spPr/>
        <p:txBody>
          <a:bodyPr>
            <a:normAutofit/>
          </a:bodyPr>
          <a:lstStyle/>
          <a:p>
            <a:r>
              <a:rPr lang="id-ID" dirty="0" smtClean="0"/>
              <a:t>Meskipun restoran </a:t>
            </a:r>
            <a:r>
              <a:rPr lang="id-ID" dirty="0"/>
              <a:t>memiliki target biaya makanan secara </a:t>
            </a:r>
            <a:r>
              <a:rPr lang="id-ID" dirty="0" smtClean="0"/>
              <a:t>keseluruhan, namun tidak </a:t>
            </a:r>
            <a:r>
              <a:rPr lang="id-ID" dirty="0"/>
              <a:t>setiap item menu akan membawa </a:t>
            </a:r>
            <a:r>
              <a:rPr lang="id-ID" dirty="0" smtClean="0"/>
              <a:t>keuntungan </a:t>
            </a:r>
            <a:r>
              <a:rPr lang="id-ID" dirty="0"/>
              <a:t>yang </a:t>
            </a:r>
            <a:r>
              <a:rPr lang="id-ID" dirty="0" smtClean="0"/>
              <a:t>tepat persentase </a:t>
            </a:r>
            <a:r>
              <a:rPr lang="id-ID" dirty="0"/>
              <a:t>biaya makanan yang sama.  </a:t>
            </a:r>
            <a:r>
              <a:rPr lang="id-ID" dirty="0" smtClean="0"/>
              <a:t>Beberapa </a:t>
            </a:r>
            <a:r>
              <a:rPr lang="id-ID" dirty="0"/>
              <a:t>item lebih mahal daripada yang lain, namun sebagian besar perusahaan akan memiliki </a:t>
            </a:r>
            <a:r>
              <a:rPr lang="id-ID" dirty="0" smtClean="0"/>
              <a:t>jangkauan harga </a:t>
            </a:r>
            <a:r>
              <a:rPr lang="id-ID" dirty="0"/>
              <a:t>yang semua item menu sesuai. </a:t>
            </a:r>
            <a:endParaRPr lang="id-ID" dirty="0" smtClean="0"/>
          </a:p>
          <a:p>
            <a:r>
              <a:rPr lang="id-ID" dirty="0" smtClean="0"/>
              <a:t>Konsekuensinya</a:t>
            </a:r>
            <a:r>
              <a:rPr lang="id-ID" dirty="0"/>
              <a:t>, penting untuk menyeimbangkan menu sehingga rendah dan </a:t>
            </a:r>
            <a:r>
              <a:rPr lang="id-ID" dirty="0" smtClean="0"/>
              <a:t>tinggi item </a:t>
            </a:r>
            <a:r>
              <a:rPr lang="id-ID" dirty="0"/>
              <a:t>biaya makanan bekerja sama untuk membantu </a:t>
            </a:r>
            <a:r>
              <a:rPr lang="id-ID" dirty="0" smtClean="0"/>
              <a:t>mencapai </a:t>
            </a:r>
            <a:r>
              <a:rPr lang="id-ID" dirty="0"/>
              <a:t>biaya </a:t>
            </a:r>
            <a:r>
              <a:rPr lang="id-ID" dirty="0" smtClean="0"/>
              <a:t>makanan </a:t>
            </a:r>
            <a:r>
              <a:rPr lang="id-ID" dirty="0"/>
              <a:t>target </a:t>
            </a:r>
            <a:r>
              <a:rPr lang="id-ID" dirty="0" smtClean="0"/>
              <a:t>. </a:t>
            </a:r>
            <a:r>
              <a:rPr lang="id-ID" dirty="0"/>
              <a:t>Proses ini disebut menu </a:t>
            </a:r>
            <a:r>
              <a:rPr lang="id-ID" dirty="0" smtClean="0"/>
              <a:t>engineering</a:t>
            </a:r>
          </a:p>
          <a:p>
            <a:r>
              <a:rPr lang="id-ID" dirty="0"/>
              <a:t>Menu engineering menu teknik berarti menyeimbangkan biaya makanan rendah dan tinggi; Ini juga mencakup fitur atau promosi yang strategis item untuk membantu mencapai target Anda</a:t>
            </a:r>
          </a:p>
          <a:p>
            <a:endParaRPr lang="id-ID" dirty="0"/>
          </a:p>
        </p:txBody>
      </p:sp>
    </p:spTree>
    <p:extLst>
      <p:ext uri="{BB962C8B-B14F-4D97-AF65-F5344CB8AC3E}">
        <p14:creationId xmlns:p14="http://schemas.microsoft.com/office/powerpoint/2010/main" val="33847607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r>
              <a:rPr lang="id-ID" dirty="0" smtClean="0"/>
              <a:t>Contribution margin</a:t>
            </a:r>
          </a:p>
          <a:p>
            <a:pPr marL="0" indent="0">
              <a:buNone/>
            </a:pPr>
            <a:r>
              <a:rPr lang="id-ID" dirty="0" smtClean="0"/>
              <a:t>Contribution margin merupakan istilah untuk menunjukan profit sebuah makanan. Profit berasal dari ruang yang di berikan oleh food cost. Sebagai contoh jika food costnya 25% maka profitnya adalah 75% jika, food cost 45 % maka 65 %.</a:t>
            </a:r>
            <a:endParaRPr lang="id-ID" dirty="0"/>
          </a:p>
        </p:txBody>
      </p:sp>
    </p:spTree>
    <p:extLst>
      <p:ext uri="{BB962C8B-B14F-4D97-AF65-F5344CB8AC3E}">
        <p14:creationId xmlns:p14="http://schemas.microsoft.com/office/powerpoint/2010/main" val="22198275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r>
              <a:rPr lang="id-ID" dirty="0" smtClean="0"/>
              <a:t>Rumus Contribution Margin</a:t>
            </a:r>
          </a:p>
          <a:p>
            <a:pPr marL="0" indent="0">
              <a:buNone/>
            </a:pPr>
            <a:r>
              <a:rPr lang="id-ID" dirty="0" smtClean="0"/>
              <a:t>Contribution Margin =  Selling Price – Food cost</a:t>
            </a:r>
          </a:p>
          <a:p>
            <a:pPr marL="0" indent="0">
              <a:buNone/>
            </a:pPr>
            <a:endParaRPr lang="id-ID" dirty="0"/>
          </a:p>
          <a:p>
            <a:pPr marL="0" indent="0">
              <a:buNone/>
            </a:pPr>
            <a:r>
              <a:rPr lang="id-ID" dirty="0" smtClean="0"/>
              <a:t>Contoh jika Selling pricenya 40.000 dan food cost 15.000 maka, tentukan contribution margin.</a:t>
            </a:r>
          </a:p>
          <a:p>
            <a:pPr marL="0" indent="0">
              <a:buNone/>
            </a:pPr>
            <a:r>
              <a:rPr lang="id-ID" dirty="0" smtClean="0"/>
              <a:t>40.000 – 15.000 = 35.000</a:t>
            </a:r>
          </a:p>
          <a:p>
            <a:pPr marL="0" indent="0">
              <a:buNone/>
            </a:pPr>
            <a:r>
              <a:rPr lang="id-ID" dirty="0" smtClean="0"/>
              <a:t>Jadi contribution margin sebesar 35.000</a:t>
            </a:r>
            <a:endParaRPr lang="id-ID" dirty="0"/>
          </a:p>
        </p:txBody>
      </p:sp>
    </p:spTree>
    <p:extLst>
      <p:ext uri="{BB962C8B-B14F-4D97-AF65-F5344CB8AC3E}">
        <p14:creationId xmlns:p14="http://schemas.microsoft.com/office/powerpoint/2010/main" val="6309227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endParaRPr lang="id-ID"/>
          </a:p>
        </p:txBody>
      </p:sp>
      <p:graphicFrame>
        <p:nvGraphicFramePr>
          <p:cNvPr id="4" name="Table 3"/>
          <p:cNvGraphicFramePr>
            <a:graphicFrameLocks noGrp="1"/>
          </p:cNvGraphicFramePr>
          <p:nvPr>
            <p:extLst/>
          </p:nvPr>
        </p:nvGraphicFramePr>
        <p:xfrm>
          <a:off x="1878360" y="2276872"/>
          <a:ext cx="8435280" cy="2560320"/>
        </p:xfrm>
        <a:graphic>
          <a:graphicData uri="http://schemas.openxmlformats.org/drawingml/2006/table">
            <a:tbl>
              <a:tblPr firstRow="1" bandRow="1"/>
              <a:tblGrid>
                <a:gridCol w="1687056">
                  <a:extLst>
                    <a:ext uri="{9D8B030D-6E8A-4147-A177-3AD203B41FA5}">
                      <a16:colId xmlns:a16="http://schemas.microsoft.com/office/drawing/2014/main" val="3414618633"/>
                    </a:ext>
                  </a:extLst>
                </a:gridCol>
                <a:gridCol w="1687056">
                  <a:extLst>
                    <a:ext uri="{9D8B030D-6E8A-4147-A177-3AD203B41FA5}">
                      <a16:colId xmlns:a16="http://schemas.microsoft.com/office/drawing/2014/main" val="3756414918"/>
                    </a:ext>
                  </a:extLst>
                </a:gridCol>
                <a:gridCol w="1687056">
                  <a:extLst>
                    <a:ext uri="{9D8B030D-6E8A-4147-A177-3AD203B41FA5}">
                      <a16:colId xmlns:a16="http://schemas.microsoft.com/office/drawing/2014/main" val="3957247567"/>
                    </a:ext>
                  </a:extLst>
                </a:gridCol>
                <a:gridCol w="1687056">
                  <a:extLst>
                    <a:ext uri="{9D8B030D-6E8A-4147-A177-3AD203B41FA5}">
                      <a16:colId xmlns:a16="http://schemas.microsoft.com/office/drawing/2014/main" val="1027970418"/>
                    </a:ext>
                  </a:extLst>
                </a:gridCol>
                <a:gridCol w="1687056">
                  <a:extLst>
                    <a:ext uri="{9D8B030D-6E8A-4147-A177-3AD203B41FA5}">
                      <a16:colId xmlns:a16="http://schemas.microsoft.com/office/drawing/2014/main" val="1859889994"/>
                    </a:ext>
                  </a:extLst>
                </a:gridCol>
              </a:tblGrid>
              <a:tr h="532858">
                <a:tc>
                  <a:txBody>
                    <a:bodyPr/>
                    <a:lstStyle/>
                    <a:p>
                      <a:pPr algn="ctr"/>
                      <a:r>
                        <a:rPr lang="id-ID" dirty="0" smtClean="0"/>
                        <a:t>I</a:t>
                      </a:r>
                      <a:r>
                        <a:rPr lang="id-ID" b="1" dirty="0" smtClean="0"/>
                        <a:t>TEM</a:t>
                      </a:r>
                      <a:endParaRPr lang="id-ID" b="1" dirty="0"/>
                    </a:p>
                  </a:txBody>
                  <a:tcPr/>
                </a:tc>
                <a:tc>
                  <a:txBody>
                    <a:bodyPr/>
                    <a:lstStyle/>
                    <a:p>
                      <a:pPr algn="ctr"/>
                      <a:r>
                        <a:rPr lang="id-ID" b="1" dirty="0" smtClean="0"/>
                        <a:t>FOOD COST</a:t>
                      </a:r>
                      <a:endParaRPr lang="id-ID" b="1" dirty="0"/>
                    </a:p>
                  </a:txBody>
                  <a:tcPr/>
                </a:tc>
                <a:tc>
                  <a:txBody>
                    <a:bodyPr/>
                    <a:lstStyle/>
                    <a:p>
                      <a:pPr algn="ctr"/>
                      <a:r>
                        <a:rPr lang="id-ID" b="1" dirty="0" smtClean="0"/>
                        <a:t>SELLING</a:t>
                      </a:r>
                      <a:r>
                        <a:rPr lang="id-ID" b="1" baseline="0" dirty="0" smtClean="0"/>
                        <a:t> PRICE</a:t>
                      </a:r>
                      <a:endParaRPr lang="id-ID" b="1" dirty="0"/>
                    </a:p>
                  </a:txBody>
                  <a:tcPr/>
                </a:tc>
                <a:tc>
                  <a:txBody>
                    <a:bodyPr/>
                    <a:lstStyle/>
                    <a:p>
                      <a:pPr algn="ctr"/>
                      <a:r>
                        <a:rPr lang="id-ID" b="1" dirty="0" smtClean="0"/>
                        <a:t>FOOD</a:t>
                      </a:r>
                      <a:r>
                        <a:rPr lang="id-ID" b="1" baseline="0" dirty="0" smtClean="0"/>
                        <a:t> COST %</a:t>
                      </a:r>
                      <a:endParaRPr lang="id-ID" b="1" dirty="0"/>
                    </a:p>
                  </a:txBody>
                  <a:tcPr/>
                </a:tc>
                <a:tc>
                  <a:txBody>
                    <a:bodyPr/>
                    <a:lstStyle/>
                    <a:p>
                      <a:pPr algn="ctr"/>
                      <a:r>
                        <a:rPr lang="id-ID" b="1" dirty="0" smtClean="0"/>
                        <a:t>CONTRIBUTIAN MARGIN</a:t>
                      </a:r>
                      <a:endParaRPr lang="id-ID" b="1" dirty="0"/>
                    </a:p>
                  </a:txBody>
                  <a:tcPr/>
                </a:tc>
                <a:extLst>
                  <a:ext uri="{0D108BD9-81ED-4DB2-BD59-A6C34878D82A}">
                    <a16:rowId xmlns:a16="http://schemas.microsoft.com/office/drawing/2014/main" val="1918914245"/>
                  </a:ext>
                </a:extLst>
              </a:tr>
              <a:tr h="532858">
                <a:tc>
                  <a:txBody>
                    <a:bodyPr/>
                    <a:lstStyle/>
                    <a:p>
                      <a:r>
                        <a:rPr lang="id-ID" dirty="0" smtClean="0"/>
                        <a:t>Chicken</a:t>
                      </a:r>
                      <a:r>
                        <a:rPr lang="id-ID" baseline="0" dirty="0" smtClean="0"/>
                        <a:t> Teriyaki</a:t>
                      </a:r>
                      <a:endParaRPr lang="id-ID" dirty="0"/>
                    </a:p>
                  </a:txBody>
                  <a:tcPr/>
                </a:tc>
                <a:tc>
                  <a:txBody>
                    <a:bodyPr/>
                    <a:lstStyle/>
                    <a:p>
                      <a:pPr algn="ctr"/>
                      <a:r>
                        <a:rPr lang="id-ID" dirty="0" smtClean="0"/>
                        <a:t>35.000</a:t>
                      </a:r>
                      <a:endParaRPr lang="id-ID"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d-ID" dirty="0" smtClean="0"/>
                        <a:t>75.000</a:t>
                      </a:r>
                    </a:p>
                    <a:p>
                      <a:endParaRPr lang="id-ID" dirty="0"/>
                    </a:p>
                  </a:txBody>
                  <a:tcPr/>
                </a:tc>
                <a:tc>
                  <a:txBody>
                    <a:bodyPr/>
                    <a:lstStyle/>
                    <a:p>
                      <a:endParaRPr lang="id-ID"/>
                    </a:p>
                  </a:txBody>
                  <a:tcPr/>
                </a:tc>
                <a:tc>
                  <a:txBody>
                    <a:bodyPr/>
                    <a:lstStyle/>
                    <a:p>
                      <a:endParaRPr lang="id-ID"/>
                    </a:p>
                  </a:txBody>
                  <a:tcPr/>
                </a:tc>
                <a:extLst>
                  <a:ext uri="{0D108BD9-81ED-4DB2-BD59-A6C34878D82A}">
                    <a16:rowId xmlns:a16="http://schemas.microsoft.com/office/drawing/2014/main" val="3287797304"/>
                  </a:ext>
                </a:extLst>
              </a:tr>
              <a:tr h="532858">
                <a:tc>
                  <a:txBody>
                    <a:bodyPr/>
                    <a:lstStyle/>
                    <a:p>
                      <a:r>
                        <a:rPr lang="id-ID" dirty="0" smtClean="0"/>
                        <a:t>Tenderloin</a:t>
                      </a:r>
                      <a:r>
                        <a:rPr lang="id-ID" baseline="0" dirty="0" smtClean="0"/>
                        <a:t> Steak</a:t>
                      </a:r>
                      <a:endParaRPr lang="id-ID" dirty="0"/>
                    </a:p>
                  </a:txBody>
                  <a:tcPr/>
                </a:tc>
                <a:tc>
                  <a:txBody>
                    <a:bodyPr/>
                    <a:lstStyle/>
                    <a:p>
                      <a:pPr algn="ctr"/>
                      <a:r>
                        <a:rPr lang="id-ID" dirty="0" smtClean="0"/>
                        <a:t>88.000</a:t>
                      </a:r>
                      <a:endParaRPr lang="id-ID"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d-ID" dirty="0" smtClean="0"/>
                        <a:t>110.000</a:t>
                      </a:r>
                    </a:p>
                    <a:p>
                      <a:endParaRPr lang="id-ID" dirty="0"/>
                    </a:p>
                  </a:txBody>
                  <a:tcPr/>
                </a:tc>
                <a:tc>
                  <a:txBody>
                    <a:bodyPr/>
                    <a:lstStyle/>
                    <a:p>
                      <a:endParaRPr lang="id-ID"/>
                    </a:p>
                  </a:txBody>
                  <a:tcPr/>
                </a:tc>
                <a:tc>
                  <a:txBody>
                    <a:bodyPr/>
                    <a:lstStyle/>
                    <a:p>
                      <a:endParaRPr lang="id-ID"/>
                    </a:p>
                  </a:txBody>
                  <a:tcPr/>
                </a:tc>
                <a:extLst>
                  <a:ext uri="{0D108BD9-81ED-4DB2-BD59-A6C34878D82A}">
                    <a16:rowId xmlns:a16="http://schemas.microsoft.com/office/drawing/2014/main" val="141975333"/>
                  </a:ext>
                </a:extLst>
              </a:tr>
              <a:tr h="532858">
                <a:tc>
                  <a:txBody>
                    <a:bodyPr/>
                    <a:lstStyle/>
                    <a:p>
                      <a:r>
                        <a:rPr lang="id-ID" dirty="0" smtClean="0"/>
                        <a:t>Spaghetti</a:t>
                      </a:r>
                      <a:r>
                        <a:rPr lang="id-ID" baseline="0" dirty="0" smtClean="0"/>
                        <a:t> </a:t>
                      </a:r>
                      <a:endParaRPr lang="id-ID" dirty="0"/>
                    </a:p>
                  </a:txBody>
                  <a:tcPr/>
                </a:tc>
                <a:tc>
                  <a:txBody>
                    <a:bodyPr/>
                    <a:lstStyle/>
                    <a:p>
                      <a:pPr algn="ctr"/>
                      <a:r>
                        <a:rPr lang="id-ID" dirty="0" smtClean="0"/>
                        <a:t>21.000</a:t>
                      </a:r>
                      <a:endParaRPr lang="id-ID"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d-ID" dirty="0" smtClean="0"/>
                        <a:t>55.000</a:t>
                      </a:r>
                    </a:p>
                    <a:p>
                      <a:endParaRPr lang="id-ID" dirty="0"/>
                    </a:p>
                  </a:txBody>
                  <a:tcPr/>
                </a:tc>
                <a:tc>
                  <a:txBody>
                    <a:bodyPr/>
                    <a:lstStyle/>
                    <a:p>
                      <a:endParaRPr lang="id-ID"/>
                    </a:p>
                  </a:txBody>
                  <a:tcPr/>
                </a:tc>
                <a:tc>
                  <a:txBody>
                    <a:bodyPr/>
                    <a:lstStyle/>
                    <a:p>
                      <a:endParaRPr lang="id-ID" dirty="0"/>
                    </a:p>
                  </a:txBody>
                  <a:tcPr/>
                </a:tc>
                <a:extLst>
                  <a:ext uri="{0D108BD9-81ED-4DB2-BD59-A6C34878D82A}">
                    <a16:rowId xmlns:a16="http://schemas.microsoft.com/office/drawing/2014/main" val="3079491961"/>
                  </a:ext>
                </a:extLst>
              </a:tr>
            </a:tbl>
          </a:graphicData>
        </a:graphic>
      </p:graphicFrame>
    </p:spTree>
    <p:extLst>
      <p:ext uri="{BB962C8B-B14F-4D97-AF65-F5344CB8AC3E}">
        <p14:creationId xmlns:p14="http://schemas.microsoft.com/office/powerpoint/2010/main" val="34340902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pPr marL="0" indent="0">
              <a:buNone/>
            </a:pPr>
            <a:r>
              <a:rPr lang="id-ID" dirty="0" smtClean="0"/>
              <a:t>Average Contribution Margin</a:t>
            </a:r>
          </a:p>
          <a:p>
            <a:pPr marL="0" indent="0">
              <a:buNone/>
            </a:pPr>
            <a:r>
              <a:rPr lang="id-ID" dirty="0" smtClean="0"/>
              <a:t>Average Contribution Margin adalah metode yang di gunakan untuk menentukan rata-rata keuntungan dalam setiap item, adapun metodenya:</a:t>
            </a:r>
          </a:p>
          <a:p>
            <a:pPr marL="0" indent="0">
              <a:buNone/>
            </a:pPr>
            <a:endParaRPr lang="id-ID" dirty="0"/>
          </a:p>
          <a:p>
            <a:pPr marL="0" indent="0">
              <a:buNone/>
            </a:pPr>
            <a:r>
              <a:rPr lang="id-ID" dirty="0" smtClean="0"/>
              <a:t>Average CM = Total Margin ÷ Number of sales</a:t>
            </a:r>
          </a:p>
          <a:p>
            <a:pPr marL="0" indent="0">
              <a:buNone/>
            </a:pPr>
            <a:endParaRPr lang="id-ID" dirty="0"/>
          </a:p>
          <a:p>
            <a:pPr marL="0" indent="0">
              <a:buNone/>
            </a:pPr>
            <a:endParaRPr lang="id-ID" dirty="0"/>
          </a:p>
        </p:txBody>
      </p:sp>
    </p:spTree>
    <p:extLst>
      <p:ext uri="{BB962C8B-B14F-4D97-AF65-F5344CB8AC3E}">
        <p14:creationId xmlns:p14="http://schemas.microsoft.com/office/powerpoint/2010/main" val="35625356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r>
              <a:rPr lang="id-ID" dirty="0" smtClean="0"/>
              <a:t>Sebagai Contoh :</a:t>
            </a:r>
          </a:p>
          <a:p>
            <a:pPr marL="0" indent="0">
              <a:buNone/>
            </a:pPr>
            <a:r>
              <a:rPr lang="id-ID" dirty="0" smtClean="0"/>
              <a:t>Total marginnya adalah 2.000.000 kemudian jumlah penjualannya adalah 40 porsi jadi rata-ratanya sebagai berikut</a:t>
            </a:r>
          </a:p>
          <a:p>
            <a:pPr marL="0" indent="0">
              <a:buNone/>
            </a:pPr>
            <a:endParaRPr lang="id-ID" dirty="0"/>
          </a:p>
          <a:p>
            <a:pPr marL="0" indent="0">
              <a:buNone/>
            </a:pPr>
            <a:r>
              <a:rPr lang="id-ID" dirty="0" smtClean="0"/>
              <a:t>2.000.000 ÷ 40 = 50.000</a:t>
            </a:r>
          </a:p>
          <a:p>
            <a:pPr marL="0" indent="0">
              <a:buNone/>
            </a:pPr>
            <a:r>
              <a:rPr lang="id-ID" dirty="0" smtClean="0"/>
              <a:t>Jadi rata-ratanya setiap porsi adalah 50.000</a:t>
            </a:r>
          </a:p>
        </p:txBody>
      </p:sp>
    </p:spTree>
    <p:extLst>
      <p:ext uri="{BB962C8B-B14F-4D97-AF65-F5344CB8AC3E}">
        <p14:creationId xmlns:p14="http://schemas.microsoft.com/office/powerpoint/2010/main" val="17080044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endParaRPr lang="id-ID" dirty="0"/>
          </a:p>
        </p:txBody>
      </p:sp>
      <p:sp>
        <p:nvSpPr>
          <p:cNvPr id="6" name="TextBox 5"/>
          <p:cNvSpPr txBox="1"/>
          <p:nvPr/>
        </p:nvSpPr>
        <p:spPr>
          <a:xfrm>
            <a:off x="1847528" y="1692276"/>
            <a:ext cx="8225009" cy="646331"/>
          </a:xfrm>
          <a:prstGeom prst="rect">
            <a:avLst/>
          </a:prstGeom>
          <a:noFill/>
        </p:spPr>
        <p:txBody>
          <a:bodyPr wrap="none" rtlCol="0">
            <a:spAutoFit/>
          </a:bodyPr>
          <a:lstStyle/>
          <a:p>
            <a:pPr defTabSz="914400"/>
            <a:r>
              <a:rPr lang="id-ID" dirty="0">
                <a:solidFill>
                  <a:prstClr val="black"/>
                </a:solidFill>
                <a:latin typeface="Calibri"/>
              </a:rPr>
              <a:t>Contoh kasus ini adalah penjualan  di restoran tiban ayu selama 2 bulan, semua angka</a:t>
            </a:r>
          </a:p>
          <a:p>
            <a:pPr defTabSz="914400"/>
            <a:r>
              <a:rPr lang="id-ID" dirty="0">
                <a:solidFill>
                  <a:prstClr val="black"/>
                </a:solidFill>
                <a:latin typeface="Calibri"/>
              </a:rPr>
              <a:t> dan harga di atas dalam bentuk rupiah</a:t>
            </a:r>
          </a:p>
        </p:txBody>
      </p:sp>
      <p:sp>
        <p:nvSpPr>
          <p:cNvPr id="9" name="TextBox 8"/>
          <p:cNvSpPr txBox="1"/>
          <p:nvPr/>
        </p:nvSpPr>
        <p:spPr>
          <a:xfrm>
            <a:off x="928914" y="2613245"/>
            <a:ext cx="10842172" cy="3139321"/>
          </a:xfrm>
          <a:prstGeom prst="rect">
            <a:avLst/>
          </a:prstGeom>
          <a:noFill/>
        </p:spPr>
        <p:txBody>
          <a:bodyPr wrap="square" rtlCol="0">
            <a:spAutoFit/>
          </a:bodyPr>
          <a:lstStyle/>
          <a:p>
            <a:pPr defTabSz="914400"/>
            <a:r>
              <a:rPr lang="id-ID" dirty="0">
                <a:solidFill>
                  <a:prstClr val="black"/>
                </a:solidFill>
                <a:latin typeface="Calibri"/>
              </a:rPr>
              <a:t>Note</a:t>
            </a:r>
          </a:p>
          <a:p>
            <a:pPr defTabSz="914400"/>
            <a:r>
              <a:rPr lang="id-ID" dirty="0">
                <a:solidFill>
                  <a:prstClr val="black"/>
                </a:solidFill>
                <a:latin typeface="Calibri"/>
              </a:rPr>
              <a:t>Cost price perportion   	:harga pokok makanan</a:t>
            </a:r>
          </a:p>
          <a:p>
            <a:pPr defTabSz="914400"/>
            <a:r>
              <a:rPr lang="id-ID" dirty="0">
                <a:solidFill>
                  <a:prstClr val="black"/>
                </a:solidFill>
                <a:latin typeface="Calibri"/>
              </a:rPr>
              <a:t>Salling price 		:harga jual makanan</a:t>
            </a:r>
          </a:p>
          <a:p>
            <a:pPr defTabSz="914400"/>
            <a:r>
              <a:rPr lang="id-ID" dirty="0">
                <a:solidFill>
                  <a:prstClr val="black"/>
                </a:solidFill>
                <a:latin typeface="Calibri"/>
              </a:rPr>
              <a:t>Contribution Margin	:laba</a:t>
            </a:r>
          </a:p>
          <a:p>
            <a:pPr defTabSz="914400"/>
            <a:r>
              <a:rPr lang="id-ID" dirty="0">
                <a:solidFill>
                  <a:prstClr val="black"/>
                </a:solidFill>
                <a:latin typeface="Calibri"/>
              </a:rPr>
              <a:t>Total Food sold		: jumlah keseluruhan makanan yang terjual</a:t>
            </a:r>
          </a:p>
          <a:p>
            <a:pPr defTabSz="914400"/>
            <a:r>
              <a:rPr lang="id-ID" dirty="0">
                <a:solidFill>
                  <a:prstClr val="black"/>
                </a:solidFill>
                <a:latin typeface="Calibri"/>
              </a:rPr>
              <a:t>Sales			:jumlah makanan yang terjual dalam bentuk 				persentase</a:t>
            </a:r>
          </a:p>
          <a:p>
            <a:pPr defTabSz="914400"/>
            <a:r>
              <a:rPr lang="id-ID" dirty="0">
                <a:solidFill>
                  <a:prstClr val="black"/>
                </a:solidFill>
                <a:latin typeface="Calibri"/>
              </a:rPr>
              <a:t>Total cost price		:Jumlah harga pokok keseluruhan</a:t>
            </a:r>
          </a:p>
          <a:p>
            <a:pPr defTabSz="914400"/>
            <a:r>
              <a:rPr lang="id-ID" dirty="0">
                <a:solidFill>
                  <a:prstClr val="black"/>
                </a:solidFill>
                <a:latin typeface="Calibri"/>
              </a:rPr>
              <a:t>Total sales		: jumlah keseluruhan penjualan dalam bentuk uang</a:t>
            </a:r>
          </a:p>
          <a:p>
            <a:pPr defTabSz="914400"/>
            <a:r>
              <a:rPr lang="id-ID" dirty="0">
                <a:solidFill>
                  <a:prstClr val="black"/>
                </a:solidFill>
                <a:latin typeface="Calibri"/>
              </a:rPr>
              <a:t>Food cost price %		: biaya produksi makanan dalam bentuk persentase</a:t>
            </a:r>
          </a:p>
          <a:p>
            <a:pPr defTabSz="914400"/>
            <a:r>
              <a:rPr lang="id-ID" dirty="0">
                <a:solidFill>
                  <a:prstClr val="black"/>
                </a:solidFill>
                <a:latin typeface="Calibri"/>
              </a:rPr>
              <a:t> </a:t>
            </a:r>
          </a:p>
        </p:txBody>
      </p:sp>
    </p:spTree>
    <p:extLst>
      <p:ext uri="{BB962C8B-B14F-4D97-AF65-F5344CB8AC3E}">
        <p14:creationId xmlns:p14="http://schemas.microsoft.com/office/powerpoint/2010/main" val="23581369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r>
              <a:rPr lang="id-ID" dirty="0" smtClean="0">
                <a:solidFill>
                  <a:schemeClr val="bg1"/>
                </a:solidFill>
              </a:rPr>
              <a:t>Tujuan pembelajaran Analisis menu</a:t>
            </a:r>
          </a:p>
          <a:p>
            <a:pPr lvl="1"/>
            <a:r>
              <a:rPr lang="id-ID" dirty="0" smtClean="0">
                <a:solidFill>
                  <a:schemeClr val="bg1"/>
                </a:solidFill>
              </a:rPr>
              <a:t>Untuk mengetahui jumlah Penjualan di masa lalu.</a:t>
            </a:r>
          </a:p>
          <a:p>
            <a:pPr lvl="1"/>
            <a:r>
              <a:rPr lang="id-ID" dirty="0" smtClean="0">
                <a:solidFill>
                  <a:schemeClr val="bg1"/>
                </a:solidFill>
              </a:rPr>
              <a:t>Untuk mempredikasi jumlah makanan yang akan di makan yang akan di produksi.</a:t>
            </a:r>
          </a:p>
          <a:p>
            <a:pPr lvl="1"/>
            <a:r>
              <a:rPr lang="id-ID" dirty="0" smtClean="0">
                <a:solidFill>
                  <a:schemeClr val="bg1"/>
                </a:solidFill>
              </a:rPr>
              <a:t>Untuk menganalisis mana menu yang laku dan yang tidak.</a:t>
            </a:r>
          </a:p>
          <a:p>
            <a:pPr lvl="1"/>
            <a:r>
              <a:rPr lang="id-ID" dirty="0" smtClean="0">
                <a:solidFill>
                  <a:schemeClr val="bg1"/>
                </a:solidFill>
              </a:rPr>
              <a:t>Memaksimalkan menu dalam hal mencari keuntungan</a:t>
            </a:r>
            <a:r>
              <a:rPr lang="id-ID" dirty="0" smtClean="0"/>
              <a:t>.</a:t>
            </a:r>
            <a:endParaRPr lang="id-ID" dirty="0"/>
          </a:p>
        </p:txBody>
      </p:sp>
    </p:spTree>
    <p:extLst>
      <p:ext uri="{BB962C8B-B14F-4D97-AF65-F5344CB8AC3E}">
        <p14:creationId xmlns:p14="http://schemas.microsoft.com/office/powerpoint/2010/main" val="11781003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endParaRPr lang="id-ID"/>
          </a:p>
        </p:txBody>
      </p:sp>
      <p:sp>
        <p:nvSpPr>
          <p:cNvPr id="5" name="TextBox 4"/>
          <p:cNvSpPr txBox="1"/>
          <p:nvPr/>
        </p:nvSpPr>
        <p:spPr>
          <a:xfrm>
            <a:off x="2343279" y="1916832"/>
            <a:ext cx="6681509" cy="9233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pPr defTabSz="914400"/>
            <a:r>
              <a:rPr lang="id-ID" dirty="0">
                <a:solidFill>
                  <a:prstClr val="white"/>
                </a:solidFill>
                <a:latin typeface="Calibri"/>
              </a:rPr>
              <a:t>Rumus</a:t>
            </a:r>
          </a:p>
          <a:p>
            <a:pPr defTabSz="914400"/>
            <a:r>
              <a:rPr lang="id-ID" dirty="0">
                <a:solidFill>
                  <a:prstClr val="white"/>
                </a:solidFill>
                <a:latin typeface="Calibri"/>
              </a:rPr>
              <a:t>Contribution margin = selling price perportion – cost price perportion</a:t>
            </a:r>
          </a:p>
          <a:p>
            <a:pPr defTabSz="914400"/>
            <a:r>
              <a:rPr lang="id-ID" dirty="0">
                <a:solidFill>
                  <a:prstClr val="white"/>
                </a:solidFill>
                <a:latin typeface="Calibri"/>
              </a:rPr>
              <a:t>		contoh: 36.000-21.000=15.000</a:t>
            </a:r>
          </a:p>
        </p:txBody>
      </p:sp>
      <p:sp>
        <p:nvSpPr>
          <p:cNvPr id="6" name="TextBox 5"/>
          <p:cNvSpPr txBox="1"/>
          <p:nvPr/>
        </p:nvSpPr>
        <p:spPr>
          <a:xfrm>
            <a:off x="2343278" y="2999971"/>
            <a:ext cx="5947910"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pPr defTabSz="914400"/>
            <a:r>
              <a:rPr lang="id-ID" dirty="0">
                <a:solidFill>
                  <a:prstClr val="white"/>
                </a:solidFill>
                <a:latin typeface="Calibri"/>
              </a:rPr>
              <a:t>Sales %=total  food sold / total keseluruhan yang terjual x 100</a:t>
            </a:r>
          </a:p>
          <a:p>
            <a:pPr defTabSz="914400"/>
            <a:r>
              <a:rPr lang="id-ID" dirty="0">
                <a:solidFill>
                  <a:prstClr val="white"/>
                </a:solidFill>
                <a:latin typeface="Calibri"/>
              </a:rPr>
              <a:t>	 Contoh :572/1394 x100 = 41,03 %</a:t>
            </a:r>
          </a:p>
        </p:txBody>
      </p:sp>
      <p:sp>
        <p:nvSpPr>
          <p:cNvPr id="8" name="TextBox 7"/>
          <p:cNvSpPr txBox="1"/>
          <p:nvPr/>
        </p:nvSpPr>
        <p:spPr>
          <a:xfrm>
            <a:off x="2355705" y="3790782"/>
            <a:ext cx="5398657"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pPr defTabSz="914400"/>
            <a:r>
              <a:rPr lang="id-ID" dirty="0">
                <a:solidFill>
                  <a:prstClr val="white"/>
                </a:solidFill>
                <a:latin typeface="Calibri"/>
              </a:rPr>
              <a:t>Total cost price =cost price perportion  x  total food sold</a:t>
            </a:r>
          </a:p>
          <a:p>
            <a:pPr defTabSz="914400"/>
            <a:r>
              <a:rPr lang="id-ID" dirty="0">
                <a:solidFill>
                  <a:prstClr val="white"/>
                </a:solidFill>
                <a:latin typeface="Calibri"/>
              </a:rPr>
              <a:t>		Contoh :21.000 x 572 =12.012.000</a:t>
            </a:r>
          </a:p>
        </p:txBody>
      </p:sp>
      <p:sp>
        <p:nvSpPr>
          <p:cNvPr id="9" name="TextBox 8"/>
          <p:cNvSpPr txBox="1"/>
          <p:nvPr/>
        </p:nvSpPr>
        <p:spPr>
          <a:xfrm>
            <a:off x="2373719" y="4607232"/>
            <a:ext cx="4083554"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pPr defTabSz="914400"/>
            <a:r>
              <a:rPr lang="id-ID" dirty="0">
                <a:solidFill>
                  <a:prstClr val="white"/>
                </a:solidFill>
                <a:latin typeface="Calibri"/>
              </a:rPr>
              <a:t>Total Sales = selling price X total food sold</a:t>
            </a:r>
          </a:p>
          <a:p>
            <a:pPr defTabSz="914400"/>
            <a:r>
              <a:rPr lang="id-ID" dirty="0">
                <a:solidFill>
                  <a:prstClr val="white"/>
                </a:solidFill>
                <a:latin typeface="Calibri"/>
              </a:rPr>
              <a:t>	36.000 X 572 =540.000.000</a:t>
            </a:r>
          </a:p>
        </p:txBody>
      </p:sp>
      <p:sp>
        <p:nvSpPr>
          <p:cNvPr id="10" name="TextBox 9"/>
          <p:cNvSpPr txBox="1"/>
          <p:nvPr/>
        </p:nvSpPr>
        <p:spPr>
          <a:xfrm>
            <a:off x="2235431" y="5373217"/>
            <a:ext cx="5845639"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pPr defTabSz="914400"/>
            <a:r>
              <a:rPr lang="id-ID" dirty="0">
                <a:solidFill>
                  <a:prstClr val="white"/>
                </a:solidFill>
                <a:latin typeface="Calibri"/>
              </a:rPr>
              <a:t>Food cost price % = total cost price / total keseluruhan X 100</a:t>
            </a:r>
          </a:p>
          <a:p>
            <a:pPr defTabSz="914400"/>
            <a:r>
              <a:rPr lang="id-ID" dirty="0">
                <a:solidFill>
                  <a:prstClr val="white"/>
                </a:solidFill>
                <a:latin typeface="Calibri"/>
              </a:rPr>
              <a:t>		12.012.000/33/677.000 x100 = 36 % </a:t>
            </a:r>
          </a:p>
        </p:txBody>
      </p:sp>
      <p:sp>
        <p:nvSpPr>
          <p:cNvPr id="11" name="TextBox 10"/>
          <p:cNvSpPr txBox="1"/>
          <p:nvPr/>
        </p:nvSpPr>
        <p:spPr>
          <a:xfrm>
            <a:off x="2373719" y="6211670"/>
            <a:ext cx="4393832"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pPr defTabSz="914400"/>
            <a:r>
              <a:rPr lang="id-ID" dirty="0">
                <a:solidFill>
                  <a:prstClr val="white"/>
                </a:solidFill>
                <a:latin typeface="Calibri"/>
              </a:rPr>
              <a:t>Total keseluruhan = jumlah dari semua menu</a:t>
            </a:r>
          </a:p>
          <a:p>
            <a:pPr defTabSz="914400"/>
            <a:r>
              <a:rPr lang="id-ID" dirty="0">
                <a:solidFill>
                  <a:prstClr val="white"/>
                </a:solidFill>
                <a:latin typeface="Calibri"/>
              </a:rPr>
              <a:t>Contoh : 572 +475 +347 = 1394</a:t>
            </a:r>
          </a:p>
        </p:txBody>
      </p:sp>
    </p:spTree>
    <p:extLst>
      <p:ext uri="{BB962C8B-B14F-4D97-AF65-F5344CB8AC3E}">
        <p14:creationId xmlns:p14="http://schemas.microsoft.com/office/powerpoint/2010/main" val="29609352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id-ID" dirty="0" smtClean="0"/>
              <a:t>Pendekatan Matrix</a:t>
            </a:r>
            <a:endParaRPr lang="id-ID" dirty="0"/>
          </a:p>
        </p:txBody>
      </p:sp>
      <p:sp>
        <p:nvSpPr>
          <p:cNvPr id="3" name="Content Placeholder 2"/>
          <p:cNvSpPr>
            <a:spLocks noGrp="1"/>
          </p:cNvSpPr>
          <p:nvPr>
            <p:ph idx="1"/>
          </p:nvPr>
        </p:nvSpPr>
        <p:spPr>
          <a:xfrm>
            <a:off x="1053737" y="1600201"/>
            <a:ext cx="10972800" cy="4525963"/>
          </a:xfrm>
        </p:spPr>
        <p:txBody>
          <a:bodyPr/>
          <a:lstStyle/>
          <a:p>
            <a:r>
              <a:rPr lang="id-ID" dirty="0" smtClean="0"/>
              <a:t>Setelah di dapatkan semua lalu di masukkan ke dalam matrix yang di sebut “pendekatan matrix” untuk melihat secara mudah mana menu yang mempunyai untung yang banyak dan sedikit mana yang mempunyai biaya yang besar atau yang kecil.</a:t>
            </a:r>
            <a:endParaRPr lang="id-ID" dirty="0"/>
          </a:p>
        </p:txBody>
      </p:sp>
    </p:spTree>
    <p:extLst>
      <p:ext uri="{BB962C8B-B14F-4D97-AF65-F5344CB8AC3E}">
        <p14:creationId xmlns:p14="http://schemas.microsoft.com/office/powerpoint/2010/main" val="34672989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extBox 7"/>
          <p:cNvSpPr txBox="1"/>
          <p:nvPr/>
        </p:nvSpPr>
        <p:spPr>
          <a:xfrm>
            <a:off x="2567609" y="764705"/>
            <a:ext cx="6797887" cy="3139321"/>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defTabSz="914400"/>
            <a:r>
              <a:rPr lang="id-ID" dirty="0">
                <a:solidFill>
                  <a:prstClr val="white"/>
                </a:solidFill>
                <a:latin typeface="Calibri"/>
              </a:rPr>
              <a:t>Rumus  untuk menentukan batas minimun kepopuleran dengan rumus</a:t>
            </a:r>
          </a:p>
          <a:p>
            <a:pPr defTabSz="914400"/>
            <a:endParaRPr lang="id-ID" dirty="0">
              <a:solidFill>
                <a:prstClr val="white"/>
              </a:solidFill>
              <a:latin typeface="Calibri"/>
            </a:endParaRPr>
          </a:p>
          <a:p>
            <a:pPr defTabSz="914400"/>
            <a:r>
              <a:rPr lang="id-ID" dirty="0">
                <a:solidFill>
                  <a:prstClr val="white"/>
                </a:solidFill>
                <a:latin typeface="Calibri"/>
              </a:rPr>
              <a:t>70% X    1    = batas minimun tingkat kepopuleran</a:t>
            </a:r>
          </a:p>
          <a:p>
            <a:pPr defTabSz="914400"/>
            <a:r>
              <a:rPr lang="id-ID" dirty="0">
                <a:solidFill>
                  <a:prstClr val="white"/>
                </a:solidFill>
                <a:latin typeface="Calibri"/>
              </a:rPr>
              <a:t>               N</a:t>
            </a:r>
          </a:p>
          <a:p>
            <a:pPr defTabSz="914400"/>
            <a:endParaRPr lang="id-ID" dirty="0">
              <a:solidFill>
                <a:prstClr val="white"/>
              </a:solidFill>
              <a:latin typeface="Calibri"/>
            </a:endParaRPr>
          </a:p>
          <a:p>
            <a:pPr defTabSz="914400"/>
            <a:r>
              <a:rPr lang="id-ID" dirty="0">
                <a:solidFill>
                  <a:prstClr val="white"/>
                </a:solidFill>
                <a:latin typeface="Calibri"/>
              </a:rPr>
              <a:t>Catatan: 70 %  merupakan batas untuk tingkat kepopuleran</a:t>
            </a:r>
          </a:p>
          <a:p>
            <a:pPr defTabSz="914400"/>
            <a:r>
              <a:rPr lang="id-ID" dirty="0">
                <a:solidFill>
                  <a:prstClr val="white"/>
                </a:solidFill>
                <a:latin typeface="Calibri"/>
              </a:rPr>
              <a:t>	N adalah jumlah menu yang ada pada restoran tersebut</a:t>
            </a:r>
          </a:p>
          <a:p>
            <a:pPr defTabSz="914400"/>
            <a:endParaRPr lang="id-ID" dirty="0">
              <a:solidFill>
                <a:prstClr val="white"/>
              </a:solidFill>
              <a:latin typeface="Calibri"/>
            </a:endParaRPr>
          </a:p>
          <a:p>
            <a:pPr defTabSz="914400"/>
            <a:r>
              <a:rPr lang="id-ID" dirty="0">
                <a:solidFill>
                  <a:prstClr val="white"/>
                </a:solidFill>
                <a:latin typeface="Calibri"/>
              </a:rPr>
              <a:t>Contoh: jumlah menu di atas ada 3 sehingg</a:t>
            </a:r>
          </a:p>
          <a:p>
            <a:pPr defTabSz="914400"/>
            <a:r>
              <a:rPr lang="id-ID" dirty="0">
                <a:solidFill>
                  <a:prstClr val="white"/>
                </a:solidFill>
                <a:latin typeface="Calibri"/>
              </a:rPr>
              <a:t>	70% X 1       = 23,33</a:t>
            </a:r>
          </a:p>
          <a:p>
            <a:pPr defTabSz="914400"/>
            <a:r>
              <a:rPr lang="id-ID" dirty="0">
                <a:solidFill>
                  <a:prstClr val="white"/>
                </a:solidFill>
                <a:latin typeface="Calibri"/>
              </a:rPr>
              <a:t>	            3</a:t>
            </a:r>
          </a:p>
        </p:txBody>
      </p:sp>
      <p:cxnSp>
        <p:nvCxnSpPr>
          <p:cNvPr id="10" name="Straight Connector 9"/>
          <p:cNvCxnSpPr/>
          <p:nvPr/>
        </p:nvCxnSpPr>
        <p:spPr>
          <a:xfrm>
            <a:off x="3287688" y="1628800"/>
            <a:ext cx="432048" cy="0"/>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a:off x="4151784" y="3573016"/>
            <a:ext cx="432048"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856131" y="4437112"/>
            <a:ext cx="8220840" cy="175432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defTabSz="914400"/>
            <a:r>
              <a:rPr lang="id-ID" dirty="0">
                <a:solidFill>
                  <a:prstClr val="white"/>
                </a:solidFill>
                <a:latin typeface="Calibri"/>
              </a:rPr>
              <a:t>Untuk mencari batas contribution margin menggunakan rata-rata contribution margin</a:t>
            </a:r>
          </a:p>
          <a:p>
            <a:pPr defTabSz="914400"/>
            <a:r>
              <a:rPr lang="id-ID" dirty="0">
                <a:solidFill>
                  <a:prstClr val="white"/>
                </a:solidFill>
                <a:latin typeface="Calibri"/>
              </a:rPr>
              <a:t> </a:t>
            </a:r>
          </a:p>
          <a:p>
            <a:pPr defTabSz="914400"/>
            <a:r>
              <a:rPr lang="id-ID" dirty="0">
                <a:solidFill>
                  <a:prstClr val="white"/>
                </a:solidFill>
                <a:latin typeface="Calibri"/>
              </a:rPr>
              <a:t>Rata-rata contribition margin= jumlah seluruh contribution margin</a:t>
            </a:r>
          </a:p>
          <a:p>
            <a:pPr defTabSz="914400"/>
            <a:r>
              <a:rPr lang="id-ID" dirty="0">
                <a:solidFill>
                  <a:prstClr val="white"/>
                </a:solidFill>
                <a:latin typeface="Calibri"/>
              </a:rPr>
              <a:t>				jumlah menu</a:t>
            </a:r>
          </a:p>
          <a:p>
            <a:pPr defTabSz="914400"/>
            <a:r>
              <a:rPr lang="id-ID" dirty="0">
                <a:solidFill>
                  <a:prstClr val="white"/>
                </a:solidFill>
                <a:latin typeface="Calibri"/>
              </a:rPr>
              <a:t>Contoh:  15000+ 25000 + 14000   = 18.000</a:t>
            </a:r>
          </a:p>
          <a:p>
            <a:pPr defTabSz="914400"/>
            <a:r>
              <a:rPr lang="id-ID" dirty="0">
                <a:solidFill>
                  <a:prstClr val="white"/>
                </a:solidFill>
                <a:latin typeface="Calibri"/>
              </a:rPr>
              <a:t>		3</a:t>
            </a:r>
          </a:p>
        </p:txBody>
      </p:sp>
      <p:cxnSp>
        <p:nvCxnSpPr>
          <p:cNvPr id="15" name="Straight Connector 14"/>
          <p:cNvCxnSpPr/>
          <p:nvPr/>
        </p:nvCxnSpPr>
        <p:spPr>
          <a:xfrm>
            <a:off x="4799856" y="5301208"/>
            <a:ext cx="3312368" cy="0"/>
          </a:xfrm>
          <a:prstGeom prst="line">
            <a:avLst/>
          </a:prstGeom>
        </p:spPr>
        <p:style>
          <a:lnRef idx="2">
            <a:schemeClr val="dk1"/>
          </a:lnRef>
          <a:fillRef idx="0">
            <a:schemeClr val="dk1"/>
          </a:fillRef>
          <a:effectRef idx="1">
            <a:schemeClr val="dk1"/>
          </a:effectRef>
          <a:fontRef idx="minor">
            <a:schemeClr val="tx1"/>
          </a:fontRef>
        </p:style>
      </p:cxnSp>
      <p:cxnSp>
        <p:nvCxnSpPr>
          <p:cNvPr id="17" name="Straight Connector 16"/>
          <p:cNvCxnSpPr/>
          <p:nvPr/>
        </p:nvCxnSpPr>
        <p:spPr>
          <a:xfrm>
            <a:off x="2855640" y="5877272"/>
            <a:ext cx="1944216"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1761690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6126"/>
            <a:ext cx="12192000" cy="6858000"/>
          </a:xfrm>
          <a:prstGeom prst="rect">
            <a:avLst/>
          </a:prstGeom>
        </p:spPr>
      </p:pic>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r>
              <a:rPr lang="id-ID" dirty="0" smtClean="0"/>
              <a:t>Ada beberapa kategori untuk mengklasifikasi menu</a:t>
            </a:r>
          </a:p>
          <a:p>
            <a:pPr marL="0" indent="0">
              <a:buNone/>
            </a:pPr>
            <a:endParaRPr lang="id-ID" dirty="0"/>
          </a:p>
        </p:txBody>
      </p:sp>
      <p:graphicFrame>
        <p:nvGraphicFramePr>
          <p:cNvPr id="4" name="Table 3"/>
          <p:cNvGraphicFramePr>
            <a:graphicFrameLocks noGrp="1"/>
          </p:cNvGraphicFramePr>
          <p:nvPr>
            <p:extLst/>
          </p:nvPr>
        </p:nvGraphicFramePr>
        <p:xfrm>
          <a:off x="2783632" y="2756520"/>
          <a:ext cx="6096000" cy="1752600"/>
        </p:xfrm>
        <a:graphic>
          <a:graphicData uri="http://schemas.openxmlformats.org/drawingml/2006/table">
            <a:tbl>
              <a:tblPr firstRow="1" bandRow="1">
                <a:tableStyleId>{5940675A-B579-460E-94D1-54222C63F5DA}</a:tableStyleId>
              </a:tblPr>
              <a:tblGrid>
                <a:gridCol w="1296144">
                  <a:extLst>
                    <a:ext uri="{9D8B030D-6E8A-4147-A177-3AD203B41FA5}">
                      <a16:colId xmlns:a16="http://schemas.microsoft.com/office/drawing/2014/main" val="20000"/>
                    </a:ext>
                  </a:extLst>
                </a:gridCol>
                <a:gridCol w="4799856">
                  <a:extLst>
                    <a:ext uri="{9D8B030D-6E8A-4147-A177-3AD203B41FA5}">
                      <a16:colId xmlns:a16="http://schemas.microsoft.com/office/drawing/2014/main" val="20001"/>
                    </a:ext>
                  </a:extLst>
                </a:gridCol>
              </a:tblGrid>
              <a:tr h="370840">
                <a:tc>
                  <a:txBody>
                    <a:bodyPr/>
                    <a:lstStyle/>
                    <a:p>
                      <a:r>
                        <a:rPr lang="id-ID" dirty="0" smtClean="0"/>
                        <a:t>Stars</a:t>
                      </a:r>
                      <a:endParaRPr lang="id-ID" dirty="0"/>
                    </a:p>
                  </a:txBody>
                  <a:tcPr/>
                </a:tc>
                <a:tc>
                  <a:txBody>
                    <a:bodyPr/>
                    <a:lstStyle/>
                    <a:p>
                      <a:r>
                        <a:rPr lang="id-ID" dirty="0" smtClean="0"/>
                        <a:t>Contribution margin tinggi, food popularity tinggi</a:t>
                      </a:r>
                    </a:p>
                  </a:txBody>
                  <a:tcPr/>
                </a:tc>
                <a:extLst>
                  <a:ext uri="{0D108BD9-81ED-4DB2-BD59-A6C34878D82A}">
                    <a16:rowId xmlns:a16="http://schemas.microsoft.com/office/drawing/2014/main" val="10000"/>
                  </a:ext>
                </a:extLst>
              </a:tr>
              <a:tr h="370840">
                <a:tc>
                  <a:txBody>
                    <a:bodyPr/>
                    <a:lstStyle/>
                    <a:p>
                      <a:r>
                        <a:rPr lang="id-ID" dirty="0" smtClean="0"/>
                        <a:t>puzzels</a:t>
                      </a:r>
                      <a:endParaRPr lang="id-ID" dirty="0"/>
                    </a:p>
                  </a:txBody>
                  <a:tcPr/>
                </a:tc>
                <a:tc>
                  <a:txBody>
                    <a:bodyPr/>
                    <a:lstStyle/>
                    <a:p>
                      <a:r>
                        <a:rPr lang="id-ID" dirty="0" smtClean="0"/>
                        <a:t>Contribution</a:t>
                      </a:r>
                      <a:r>
                        <a:rPr lang="id-ID" baseline="0" dirty="0" smtClean="0"/>
                        <a:t> margin tinggi,  food Popularity rendah</a:t>
                      </a:r>
                      <a:endParaRPr lang="id-ID" dirty="0" smtClean="0"/>
                    </a:p>
                  </a:txBody>
                  <a:tcPr/>
                </a:tc>
                <a:extLst>
                  <a:ext uri="{0D108BD9-81ED-4DB2-BD59-A6C34878D82A}">
                    <a16:rowId xmlns:a16="http://schemas.microsoft.com/office/drawing/2014/main" val="10001"/>
                  </a:ext>
                </a:extLst>
              </a:tr>
              <a:tr h="370840">
                <a:tc>
                  <a:txBody>
                    <a:bodyPr/>
                    <a:lstStyle/>
                    <a:p>
                      <a:r>
                        <a:rPr lang="id-ID" dirty="0" smtClean="0"/>
                        <a:t>plowhorses</a:t>
                      </a:r>
                      <a:endParaRPr lang="id-ID" dirty="0"/>
                    </a:p>
                  </a:txBody>
                  <a:tcPr/>
                </a:tc>
                <a:tc>
                  <a:txBody>
                    <a:bodyPr/>
                    <a:lstStyle/>
                    <a:p>
                      <a:r>
                        <a:rPr lang="id-ID" dirty="0" smtClean="0"/>
                        <a:t>Contribution rendah, food Popularity tinggi</a:t>
                      </a:r>
                    </a:p>
                  </a:txBody>
                  <a:tcPr/>
                </a:tc>
                <a:extLst>
                  <a:ext uri="{0D108BD9-81ED-4DB2-BD59-A6C34878D82A}">
                    <a16:rowId xmlns:a16="http://schemas.microsoft.com/office/drawing/2014/main" val="10002"/>
                  </a:ext>
                </a:extLst>
              </a:tr>
              <a:tr h="370840">
                <a:tc>
                  <a:txBody>
                    <a:bodyPr/>
                    <a:lstStyle/>
                    <a:p>
                      <a:r>
                        <a:rPr lang="id-ID" dirty="0" smtClean="0"/>
                        <a:t>dog</a:t>
                      </a:r>
                      <a:endParaRPr lang="id-ID" dirty="0"/>
                    </a:p>
                  </a:txBody>
                  <a:tcPr/>
                </a:tc>
                <a:tc>
                  <a:txBody>
                    <a:bodyPr/>
                    <a:lstStyle/>
                    <a:p>
                      <a:r>
                        <a:rPr lang="id-ID" dirty="0" smtClean="0"/>
                        <a:t>Contribution</a:t>
                      </a:r>
                      <a:r>
                        <a:rPr lang="id-ID" baseline="0" dirty="0" smtClean="0"/>
                        <a:t> rendah, food Popularity tinggi</a:t>
                      </a:r>
                      <a:endParaRPr lang="id-ID" dirty="0" smtClean="0"/>
                    </a:p>
                  </a:txBody>
                  <a:tcPr/>
                </a:tc>
                <a:extLst>
                  <a:ext uri="{0D108BD9-81ED-4DB2-BD59-A6C34878D82A}">
                    <a16:rowId xmlns:a16="http://schemas.microsoft.com/office/drawing/2014/main" val="10003"/>
                  </a:ext>
                </a:extLst>
              </a:tr>
            </a:tbl>
          </a:graphicData>
        </a:graphic>
      </p:graphicFrame>
      <p:cxnSp>
        <p:nvCxnSpPr>
          <p:cNvPr id="7" name="Straight Connector 6"/>
          <p:cNvCxnSpPr/>
          <p:nvPr/>
        </p:nvCxnSpPr>
        <p:spPr>
          <a:xfrm>
            <a:off x="3287688" y="5669841"/>
            <a:ext cx="216024" cy="0"/>
          </a:xfrm>
          <a:prstGeom prst="line">
            <a:avLst/>
          </a:prstGeom>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281200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5" name="Straight Connector 4"/>
          <p:cNvCxnSpPr/>
          <p:nvPr/>
        </p:nvCxnSpPr>
        <p:spPr>
          <a:xfrm>
            <a:off x="2927648" y="1844824"/>
            <a:ext cx="0" cy="3024336"/>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2927648" y="4869160"/>
            <a:ext cx="5616624" cy="14401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2711624" y="1844824"/>
            <a:ext cx="2160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2603612" y="2708920"/>
            <a:ext cx="2160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2641309" y="3501008"/>
            <a:ext cx="2160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2641309" y="4077072"/>
            <a:ext cx="2160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2648000" y="4653136"/>
            <a:ext cx="2160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072461" y="5013176"/>
            <a:ext cx="0" cy="2640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3270145" y="5063511"/>
            <a:ext cx="0" cy="216024"/>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015880" y="4977186"/>
            <a:ext cx="0" cy="300029"/>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951984" y="5045465"/>
            <a:ext cx="0" cy="234071"/>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7320136" y="4972630"/>
            <a:ext cx="0" cy="264038"/>
          </a:xfrm>
          <a:prstGeom prst="line">
            <a:avLst/>
          </a:prstGeom>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184908" y="4541222"/>
            <a:ext cx="418704" cy="369332"/>
          </a:xfrm>
          <a:prstGeom prst="rect">
            <a:avLst/>
          </a:prstGeom>
          <a:noFill/>
        </p:spPr>
        <p:txBody>
          <a:bodyPr wrap="none" rtlCol="0">
            <a:spAutoFit/>
          </a:bodyPr>
          <a:lstStyle/>
          <a:p>
            <a:pPr defTabSz="914400"/>
            <a:r>
              <a:rPr lang="id-ID" dirty="0">
                <a:solidFill>
                  <a:prstClr val="black"/>
                </a:solidFill>
                <a:latin typeface="Calibri"/>
              </a:rPr>
              <a:t>10</a:t>
            </a:r>
          </a:p>
        </p:txBody>
      </p:sp>
      <p:sp>
        <p:nvSpPr>
          <p:cNvPr id="30" name="TextBox 29"/>
          <p:cNvSpPr txBox="1"/>
          <p:nvPr/>
        </p:nvSpPr>
        <p:spPr>
          <a:xfrm>
            <a:off x="2222605" y="3896242"/>
            <a:ext cx="418704" cy="369332"/>
          </a:xfrm>
          <a:prstGeom prst="rect">
            <a:avLst/>
          </a:prstGeom>
          <a:noFill/>
        </p:spPr>
        <p:txBody>
          <a:bodyPr wrap="none" rtlCol="0">
            <a:spAutoFit/>
          </a:bodyPr>
          <a:lstStyle/>
          <a:p>
            <a:pPr defTabSz="914400"/>
            <a:r>
              <a:rPr lang="id-ID" dirty="0">
                <a:solidFill>
                  <a:prstClr val="black"/>
                </a:solidFill>
                <a:latin typeface="Calibri"/>
              </a:rPr>
              <a:t>20</a:t>
            </a:r>
          </a:p>
        </p:txBody>
      </p:sp>
      <p:sp>
        <p:nvSpPr>
          <p:cNvPr id="31" name="TextBox 30"/>
          <p:cNvSpPr txBox="1"/>
          <p:nvPr/>
        </p:nvSpPr>
        <p:spPr>
          <a:xfrm>
            <a:off x="2184908" y="3361914"/>
            <a:ext cx="418704" cy="369332"/>
          </a:xfrm>
          <a:prstGeom prst="rect">
            <a:avLst/>
          </a:prstGeom>
          <a:noFill/>
        </p:spPr>
        <p:txBody>
          <a:bodyPr wrap="none" rtlCol="0">
            <a:spAutoFit/>
          </a:bodyPr>
          <a:lstStyle/>
          <a:p>
            <a:pPr defTabSz="914400"/>
            <a:r>
              <a:rPr lang="id-ID" dirty="0">
                <a:solidFill>
                  <a:prstClr val="black"/>
                </a:solidFill>
                <a:latin typeface="Calibri"/>
              </a:rPr>
              <a:t>30</a:t>
            </a:r>
          </a:p>
        </p:txBody>
      </p:sp>
      <p:sp>
        <p:nvSpPr>
          <p:cNvPr id="32" name="TextBox 31"/>
          <p:cNvSpPr txBox="1"/>
          <p:nvPr/>
        </p:nvSpPr>
        <p:spPr>
          <a:xfrm>
            <a:off x="2184908" y="2531538"/>
            <a:ext cx="418704" cy="369332"/>
          </a:xfrm>
          <a:prstGeom prst="rect">
            <a:avLst/>
          </a:prstGeom>
          <a:noFill/>
        </p:spPr>
        <p:txBody>
          <a:bodyPr wrap="none" rtlCol="0">
            <a:spAutoFit/>
          </a:bodyPr>
          <a:lstStyle/>
          <a:p>
            <a:pPr defTabSz="914400"/>
            <a:r>
              <a:rPr lang="id-ID" dirty="0">
                <a:solidFill>
                  <a:prstClr val="black"/>
                </a:solidFill>
                <a:latin typeface="Calibri"/>
              </a:rPr>
              <a:t>40</a:t>
            </a:r>
          </a:p>
        </p:txBody>
      </p:sp>
      <p:sp>
        <p:nvSpPr>
          <p:cNvPr id="33" name="TextBox 32"/>
          <p:cNvSpPr txBox="1"/>
          <p:nvPr/>
        </p:nvSpPr>
        <p:spPr>
          <a:xfrm>
            <a:off x="2184908" y="1660158"/>
            <a:ext cx="418704" cy="369332"/>
          </a:xfrm>
          <a:prstGeom prst="rect">
            <a:avLst/>
          </a:prstGeom>
          <a:noFill/>
        </p:spPr>
        <p:txBody>
          <a:bodyPr wrap="none" rtlCol="0">
            <a:spAutoFit/>
          </a:bodyPr>
          <a:lstStyle/>
          <a:p>
            <a:pPr defTabSz="914400"/>
            <a:r>
              <a:rPr lang="id-ID" dirty="0">
                <a:solidFill>
                  <a:prstClr val="black"/>
                </a:solidFill>
                <a:latin typeface="Calibri"/>
              </a:rPr>
              <a:t>50</a:t>
            </a:r>
          </a:p>
        </p:txBody>
      </p:sp>
      <p:sp>
        <p:nvSpPr>
          <p:cNvPr id="34" name="TextBox 33"/>
          <p:cNvSpPr txBox="1"/>
          <p:nvPr/>
        </p:nvSpPr>
        <p:spPr>
          <a:xfrm>
            <a:off x="2906836" y="5335689"/>
            <a:ext cx="827471" cy="369332"/>
          </a:xfrm>
          <a:prstGeom prst="rect">
            <a:avLst/>
          </a:prstGeom>
          <a:noFill/>
        </p:spPr>
        <p:txBody>
          <a:bodyPr wrap="none" rtlCol="0">
            <a:spAutoFit/>
          </a:bodyPr>
          <a:lstStyle/>
          <a:p>
            <a:pPr defTabSz="914400"/>
            <a:r>
              <a:rPr lang="id-ID" dirty="0">
                <a:solidFill>
                  <a:prstClr val="black"/>
                </a:solidFill>
                <a:latin typeface="Calibri"/>
              </a:rPr>
              <a:t>10.000</a:t>
            </a:r>
          </a:p>
        </p:txBody>
      </p:sp>
      <p:sp>
        <p:nvSpPr>
          <p:cNvPr id="35" name="TextBox 34"/>
          <p:cNvSpPr txBox="1"/>
          <p:nvPr/>
        </p:nvSpPr>
        <p:spPr>
          <a:xfrm>
            <a:off x="3863753" y="5335689"/>
            <a:ext cx="827471" cy="369332"/>
          </a:xfrm>
          <a:prstGeom prst="rect">
            <a:avLst/>
          </a:prstGeom>
          <a:noFill/>
        </p:spPr>
        <p:txBody>
          <a:bodyPr wrap="none" rtlCol="0">
            <a:spAutoFit/>
          </a:bodyPr>
          <a:lstStyle/>
          <a:p>
            <a:pPr defTabSz="914400"/>
            <a:r>
              <a:rPr lang="id-ID" dirty="0">
                <a:solidFill>
                  <a:prstClr val="black"/>
                </a:solidFill>
                <a:latin typeface="Calibri"/>
              </a:rPr>
              <a:t>20.000</a:t>
            </a:r>
          </a:p>
        </p:txBody>
      </p:sp>
      <p:sp>
        <p:nvSpPr>
          <p:cNvPr id="36" name="TextBox 35"/>
          <p:cNvSpPr txBox="1"/>
          <p:nvPr/>
        </p:nvSpPr>
        <p:spPr>
          <a:xfrm>
            <a:off x="4799857" y="5355789"/>
            <a:ext cx="827471" cy="369332"/>
          </a:xfrm>
          <a:prstGeom prst="rect">
            <a:avLst/>
          </a:prstGeom>
          <a:noFill/>
        </p:spPr>
        <p:txBody>
          <a:bodyPr wrap="none" rtlCol="0">
            <a:spAutoFit/>
          </a:bodyPr>
          <a:lstStyle/>
          <a:p>
            <a:pPr defTabSz="914400"/>
            <a:r>
              <a:rPr lang="id-ID" dirty="0">
                <a:solidFill>
                  <a:prstClr val="black"/>
                </a:solidFill>
                <a:latin typeface="Calibri"/>
              </a:rPr>
              <a:t>30.000</a:t>
            </a:r>
          </a:p>
        </p:txBody>
      </p:sp>
      <p:sp>
        <p:nvSpPr>
          <p:cNvPr id="37" name="TextBox 36"/>
          <p:cNvSpPr txBox="1"/>
          <p:nvPr/>
        </p:nvSpPr>
        <p:spPr>
          <a:xfrm>
            <a:off x="5766405" y="5403599"/>
            <a:ext cx="827471" cy="369332"/>
          </a:xfrm>
          <a:prstGeom prst="rect">
            <a:avLst/>
          </a:prstGeom>
          <a:noFill/>
        </p:spPr>
        <p:txBody>
          <a:bodyPr wrap="none" rtlCol="0">
            <a:spAutoFit/>
          </a:bodyPr>
          <a:lstStyle/>
          <a:p>
            <a:pPr defTabSz="914400"/>
            <a:r>
              <a:rPr lang="id-ID" dirty="0">
                <a:solidFill>
                  <a:prstClr val="black"/>
                </a:solidFill>
                <a:latin typeface="Calibri"/>
              </a:rPr>
              <a:t>40.000</a:t>
            </a:r>
          </a:p>
        </p:txBody>
      </p:sp>
      <p:sp>
        <p:nvSpPr>
          <p:cNvPr id="38" name="TextBox 37"/>
          <p:cNvSpPr txBox="1"/>
          <p:nvPr/>
        </p:nvSpPr>
        <p:spPr>
          <a:xfrm>
            <a:off x="6906401" y="5403599"/>
            <a:ext cx="827471" cy="369332"/>
          </a:xfrm>
          <a:prstGeom prst="rect">
            <a:avLst/>
          </a:prstGeom>
          <a:noFill/>
        </p:spPr>
        <p:txBody>
          <a:bodyPr wrap="none" rtlCol="0">
            <a:spAutoFit/>
          </a:bodyPr>
          <a:lstStyle/>
          <a:p>
            <a:pPr defTabSz="914400"/>
            <a:r>
              <a:rPr lang="id-ID" dirty="0">
                <a:solidFill>
                  <a:prstClr val="black"/>
                </a:solidFill>
                <a:latin typeface="Calibri"/>
              </a:rPr>
              <a:t>50.000</a:t>
            </a:r>
          </a:p>
        </p:txBody>
      </p:sp>
      <p:sp>
        <p:nvSpPr>
          <p:cNvPr id="39" name="TextBox 38"/>
          <p:cNvSpPr txBox="1"/>
          <p:nvPr/>
        </p:nvSpPr>
        <p:spPr>
          <a:xfrm rot="5400000">
            <a:off x="709221" y="3604374"/>
            <a:ext cx="2160238" cy="369332"/>
          </a:xfrm>
          <a:prstGeom prst="rect">
            <a:avLst/>
          </a:prstGeom>
          <a:noFill/>
        </p:spPr>
        <p:txBody>
          <a:bodyPr wrap="square" rtlCol="0">
            <a:spAutoFit/>
          </a:bodyPr>
          <a:lstStyle/>
          <a:p>
            <a:pPr defTabSz="914400"/>
            <a:r>
              <a:rPr lang="id-ID" dirty="0">
                <a:solidFill>
                  <a:prstClr val="black"/>
                </a:solidFill>
                <a:latin typeface="Calibri"/>
              </a:rPr>
              <a:t>Food popularity (FP)</a:t>
            </a:r>
          </a:p>
        </p:txBody>
      </p:sp>
      <p:sp>
        <p:nvSpPr>
          <p:cNvPr id="40" name="TextBox 39"/>
          <p:cNvSpPr txBox="1"/>
          <p:nvPr/>
        </p:nvSpPr>
        <p:spPr>
          <a:xfrm>
            <a:off x="4584638" y="5980638"/>
            <a:ext cx="2599943" cy="369332"/>
          </a:xfrm>
          <a:prstGeom prst="rect">
            <a:avLst/>
          </a:prstGeom>
          <a:noFill/>
        </p:spPr>
        <p:txBody>
          <a:bodyPr wrap="none" rtlCol="0">
            <a:spAutoFit/>
          </a:bodyPr>
          <a:lstStyle/>
          <a:p>
            <a:pPr defTabSz="914400"/>
            <a:r>
              <a:rPr lang="id-ID" dirty="0">
                <a:solidFill>
                  <a:prstClr val="black"/>
                </a:solidFill>
                <a:latin typeface="Calibri"/>
              </a:rPr>
              <a:t>Contribution margin (CM)</a:t>
            </a:r>
          </a:p>
        </p:txBody>
      </p:sp>
      <p:sp>
        <p:nvSpPr>
          <p:cNvPr id="41" name="TextBox 40"/>
          <p:cNvSpPr txBox="1"/>
          <p:nvPr/>
        </p:nvSpPr>
        <p:spPr>
          <a:xfrm>
            <a:off x="2431958" y="404665"/>
            <a:ext cx="3782639" cy="646331"/>
          </a:xfrm>
          <a:prstGeom prst="rect">
            <a:avLst/>
          </a:prstGeom>
          <a:noFill/>
        </p:spPr>
        <p:txBody>
          <a:bodyPr wrap="none" rtlCol="0">
            <a:spAutoFit/>
          </a:bodyPr>
          <a:lstStyle/>
          <a:p>
            <a:pPr defTabSz="914400"/>
            <a:r>
              <a:rPr lang="id-ID" dirty="0">
                <a:solidFill>
                  <a:prstClr val="black"/>
                </a:solidFill>
                <a:latin typeface="Calibri"/>
              </a:rPr>
              <a:t>Diketahui:  minimal popularity 23,33 </a:t>
            </a:r>
          </a:p>
          <a:p>
            <a:pPr defTabSz="914400"/>
            <a:r>
              <a:rPr lang="id-ID" dirty="0">
                <a:solidFill>
                  <a:prstClr val="black"/>
                </a:solidFill>
                <a:latin typeface="Calibri"/>
              </a:rPr>
              <a:t>	contribution margin 18.000  </a:t>
            </a:r>
          </a:p>
        </p:txBody>
      </p:sp>
      <p:cxnSp>
        <p:nvCxnSpPr>
          <p:cNvPr id="43" name="Straight Connector 42"/>
          <p:cNvCxnSpPr/>
          <p:nvPr/>
        </p:nvCxnSpPr>
        <p:spPr>
          <a:xfrm flipH="1">
            <a:off x="2603613" y="3861048"/>
            <a:ext cx="253721" cy="0"/>
          </a:xfrm>
          <a:prstGeom prst="line">
            <a:avLst/>
          </a:prstGeom>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1829683" y="3731246"/>
            <a:ext cx="710451" cy="369332"/>
          </a:xfrm>
          <a:prstGeom prst="rect">
            <a:avLst/>
          </a:prstGeom>
          <a:noFill/>
        </p:spPr>
        <p:txBody>
          <a:bodyPr wrap="none" rtlCol="0">
            <a:spAutoFit/>
          </a:bodyPr>
          <a:lstStyle/>
          <a:p>
            <a:pPr defTabSz="914400"/>
            <a:r>
              <a:rPr lang="id-ID" dirty="0">
                <a:solidFill>
                  <a:prstClr val="black"/>
                </a:solidFill>
                <a:latin typeface="Calibri"/>
              </a:rPr>
              <a:t>23,33</a:t>
            </a:r>
          </a:p>
        </p:txBody>
      </p:sp>
      <p:cxnSp>
        <p:nvCxnSpPr>
          <p:cNvPr id="46" name="Straight Connector 45"/>
          <p:cNvCxnSpPr/>
          <p:nvPr/>
        </p:nvCxnSpPr>
        <p:spPr>
          <a:xfrm>
            <a:off x="3863752" y="5045465"/>
            <a:ext cx="0" cy="234071"/>
          </a:xfrm>
          <a:prstGeom prst="line">
            <a:avLst/>
          </a:prstGeom>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rot="5240210">
            <a:off x="3469405" y="5558769"/>
            <a:ext cx="827471" cy="369332"/>
          </a:xfrm>
          <a:prstGeom prst="rect">
            <a:avLst/>
          </a:prstGeom>
          <a:noFill/>
        </p:spPr>
        <p:txBody>
          <a:bodyPr wrap="none" rtlCol="0">
            <a:spAutoFit/>
          </a:bodyPr>
          <a:lstStyle/>
          <a:p>
            <a:pPr defTabSz="914400"/>
            <a:r>
              <a:rPr lang="id-ID" dirty="0">
                <a:solidFill>
                  <a:prstClr val="black"/>
                </a:solidFill>
                <a:latin typeface="Calibri"/>
              </a:rPr>
              <a:t>18.000</a:t>
            </a:r>
          </a:p>
        </p:txBody>
      </p:sp>
      <p:cxnSp>
        <p:nvCxnSpPr>
          <p:cNvPr id="49" name="Straight Connector 48"/>
          <p:cNvCxnSpPr/>
          <p:nvPr/>
        </p:nvCxnSpPr>
        <p:spPr>
          <a:xfrm>
            <a:off x="2927648" y="3861048"/>
            <a:ext cx="1440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3088432" y="3861048"/>
            <a:ext cx="1440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3304456" y="3861048"/>
            <a:ext cx="1440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3528864" y="3861048"/>
            <a:ext cx="1440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3734306" y="3870532"/>
            <a:ext cx="1440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3929514" y="3915912"/>
            <a:ext cx="0" cy="184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3915484" y="4170635"/>
            <a:ext cx="0" cy="189879"/>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3891641" y="4430802"/>
            <a:ext cx="0" cy="189879"/>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3844545" y="4774221"/>
            <a:ext cx="0" cy="189879"/>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3886464" y="3546580"/>
            <a:ext cx="0" cy="184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3872610" y="3264659"/>
            <a:ext cx="0" cy="184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3872610" y="3079993"/>
            <a:ext cx="0" cy="184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3873145" y="2808537"/>
            <a:ext cx="0" cy="184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3873145" y="2512759"/>
            <a:ext cx="0" cy="184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3858575" y="2204864"/>
            <a:ext cx="0" cy="184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4000453" y="3875646"/>
            <a:ext cx="1440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4287537" y="3839196"/>
            <a:ext cx="1440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4592337" y="3885873"/>
            <a:ext cx="1440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4943872" y="3861048"/>
            <a:ext cx="1440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5213591" y="3885873"/>
            <a:ext cx="1440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5555318" y="3870532"/>
            <a:ext cx="1440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6036123" y="3870532"/>
            <a:ext cx="1440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5766404" y="3870532"/>
            <a:ext cx="1440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3872610" y="1934499"/>
            <a:ext cx="0" cy="184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6366909" y="3896242"/>
            <a:ext cx="1440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6645723" y="3870532"/>
            <a:ext cx="1440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6906400" y="3896242"/>
            <a:ext cx="1440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7176119" y="3962589"/>
            <a:ext cx="144016" cy="0"/>
          </a:xfrm>
          <a:prstGeom prst="line">
            <a:avLst/>
          </a:prstGeom>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5115798" y="2802994"/>
            <a:ext cx="622543"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pPr defTabSz="914400"/>
            <a:r>
              <a:rPr lang="id-ID" dirty="0">
                <a:solidFill>
                  <a:prstClr val="white"/>
                </a:solidFill>
                <a:latin typeface="Calibri"/>
              </a:rPr>
              <a:t>stars</a:t>
            </a:r>
          </a:p>
        </p:txBody>
      </p:sp>
      <p:sp>
        <p:nvSpPr>
          <p:cNvPr id="83" name="TextBox 82"/>
          <p:cNvSpPr txBox="1"/>
          <p:nvPr/>
        </p:nvSpPr>
        <p:spPr>
          <a:xfrm>
            <a:off x="4511895" y="4341074"/>
            <a:ext cx="863954"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pPr defTabSz="914400"/>
            <a:r>
              <a:rPr lang="id-ID" dirty="0">
                <a:solidFill>
                  <a:prstClr val="white"/>
                </a:solidFill>
                <a:latin typeface="Calibri"/>
              </a:rPr>
              <a:t>puzzels</a:t>
            </a:r>
          </a:p>
        </p:txBody>
      </p:sp>
      <p:sp>
        <p:nvSpPr>
          <p:cNvPr id="84" name="TextBox 83"/>
          <p:cNvSpPr txBox="1"/>
          <p:nvPr/>
        </p:nvSpPr>
        <p:spPr>
          <a:xfrm rot="5400000">
            <a:off x="2642990" y="1697985"/>
            <a:ext cx="1260217"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pPr defTabSz="914400"/>
            <a:r>
              <a:rPr lang="id-ID" dirty="0">
                <a:solidFill>
                  <a:prstClr val="white"/>
                </a:solidFill>
                <a:latin typeface="Calibri"/>
              </a:rPr>
              <a:t>plowhorses</a:t>
            </a:r>
          </a:p>
        </p:txBody>
      </p:sp>
      <p:sp>
        <p:nvSpPr>
          <p:cNvPr id="85" name="TextBox 84"/>
          <p:cNvSpPr txBox="1"/>
          <p:nvPr/>
        </p:nvSpPr>
        <p:spPr>
          <a:xfrm>
            <a:off x="3062917" y="4325178"/>
            <a:ext cx="627095"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pPr defTabSz="914400"/>
            <a:r>
              <a:rPr lang="id-ID" dirty="0">
                <a:solidFill>
                  <a:prstClr val="white"/>
                </a:solidFill>
                <a:latin typeface="Calibri"/>
              </a:rPr>
              <a:t>dogs</a:t>
            </a:r>
          </a:p>
        </p:txBody>
      </p:sp>
      <p:cxnSp>
        <p:nvCxnSpPr>
          <p:cNvPr id="87" name="Straight Connector 86"/>
          <p:cNvCxnSpPr/>
          <p:nvPr/>
        </p:nvCxnSpPr>
        <p:spPr>
          <a:xfrm flipH="1" flipV="1">
            <a:off x="3713764" y="2661682"/>
            <a:ext cx="20543" cy="2279487"/>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2983883" y="2646260"/>
            <a:ext cx="652681" cy="0"/>
          </a:xfrm>
          <a:prstGeom prst="line">
            <a:avLst/>
          </a:prstGeom>
        </p:spPr>
        <p:style>
          <a:lnRef idx="1">
            <a:schemeClr val="accent1"/>
          </a:lnRef>
          <a:fillRef idx="0">
            <a:schemeClr val="accent1"/>
          </a:fillRef>
          <a:effectRef idx="0">
            <a:schemeClr val="accent1"/>
          </a:effectRef>
          <a:fontRef idx="minor">
            <a:schemeClr val="tx1"/>
          </a:fontRef>
        </p:style>
      </p:cxnSp>
      <p:sp>
        <p:nvSpPr>
          <p:cNvPr id="92" name="Oval 91"/>
          <p:cNvSpPr/>
          <p:nvPr/>
        </p:nvSpPr>
        <p:spPr>
          <a:xfrm>
            <a:off x="3594574" y="2546644"/>
            <a:ext cx="169751" cy="16227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id-ID">
              <a:solidFill>
                <a:prstClr val="white"/>
              </a:solidFill>
              <a:latin typeface="Calibri"/>
            </a:endParaRPr>
          </a:p>
        </p:txBody>
      </p:sp>
      <p:sp>
        <p:nvSpPr>
          <p:cNvPr id="93" name="TextBox 92"/>
          <p:cNvSpPr txBox="1"/>
          <p:nvPr/>
        </p:nvSpPr>
        <p:spPr>
          <a:xfrm>
            <a:off x="3937977" y="2439205"/>
            <a:ext cx="3520707" cy="369332"/>
          </a:xfrm>
          <a:prstGeom prst="rect">
            <a:avLst/>
          </a:prstGeom>
          <a:noFill/>
        </p:spPr>
        <p:txBody>
          <a:bodyPr wrap="none" rtlCol="0">
            <a:spAutoFit/>
          </a:bodyPr>
          <a:lstStyle/>
          <a:p>
            <a:pPr defTabSz="914400"/>
            <a:r>
              <a:rPr lang="id-ID" dirty="0">
                <a:solidFill>
                  <a:prstClr val="black"/>
                </a:solidFill>
                <a:latin typeface="Calibri"/>
              </a:rPr>
              <a:t>Seafood salad  CM 15.000, FP 41,03</a:t>
            </a:r>
          </a:p>
        </p:txBody>
      </p:sp>
      <p:cxnSp>
        <p:nvCxnSpPr>
          <p:cNvPr id="95" name="Straight Connector 94"/>
          <p:cNvCxnSpPr/>
          <p:nvPr/>
        </p:nvCxnSpPr>
        <p:spPr>
          <a:xfrm flipH="1" flipV="1">
            <a:off x="4431553" y="3264660"/>
            <a:ext cx="80342" cy="1748517"/>
          </a:xfrm>
          <a:prstGeom prst="line">
            <a:avLst/>
          </a:prstGeom>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flipV="1">
            <a:off x="2983883" y="3356992"/>
            <a:ext cx="1447671" cy="4922"/>
          </a:xfrm>
          <a:prstGeom prst="line">
            <a:avLst/>
          </a:prstGeom>
        </p:spPr>
        <p:style>
          <a:lnRef idx="1">
            <a:schemeClr val="accent1"/>
          </a:lnRef>
          <a:fillRef idx="0">
            <a:schemeClr val="accent1"/>
          </a:fillRef>
          <a:effectRef idx="0">
            <a:schemeClr val="accent1"/>
          </a:effectRef>
          <a:fontRef idx="minor">
            <a:schemeClr val="tx1"/>
          </a:fontRef>
        </p:style>
      </p:cxnSp>
      <p:sp>
        <p:nvSpPr>
          <p:cNvPr id="98" name="Oval 97"/>
          <p:cNvSpPr/>
          <p:nvPr/>
        </p:nvSpPr>
        <p:spPr>
          <a:xfrm>
            <a:off x="4359545" y="3264660"/>
            <a:ext cx="152350" cy="23634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id-ID">
              <a:solidFill>
                <a:prstClr val="white"/>
              </a:solidFill>
              <a:latin typeface="Calibri"/>
            </a:endParaRPr>
          </a:p>
        </p:txBody>
      </p:sp>
      <p:sp>
        <p:nvSpPr>
          <p:cNvPr id="99" name="TextBox 98"/>
          <p:cNvSpPr txBox="1"/>
          <p:nvPr/>
        </p:nvSpPr>
        <p:spPr>
          <a:xfrm>
            <a:off x="4707490" y="3198167"/>
            <a:ext cx="4475584" cy="369332"/>
          </a:xfrm>
          <a:prstGeom prst="rect">
            <a:avLst/>
          </a:prstGeom>
          <a:noFill/>
        </p:spPr>
        <p:txBody>
          <a:bodyPr wrap="none" rtlCol="0">
            <a:spAutoFit/>
          </a:bodyPr>
          <a:lstStyle/>
          <a:p>
            <a:pPr defTabSz="914400"/>
            <a:r>
              <a:rPr lang="id-ID" dirty="0">
                <a:solidFill>
                  <a:prstClr val="black"/>
                </a:solidFill>
                <a:latin typeface="Calibri"/>
              </a:rPr>
              <a:t>Avocado &amp; shrimp salad CM 25.000, FP 34,07 </a:t>
            </a:r>
          </a:p>
        </p:txBody>
      </p:sp>
      <p:cxnSp>
        <p:nvCxnSpPr>
          <p:cNvPr id="101" name="Straight Connector 100"/>
          <p:cNvCxnSpPr/>
          <p:nvPr/>
        </p:nvCxnSpPr>
        <p:spPr>
          <a:xfrm flipV="1">
            <a:off x="3600872" y="3789040"/>
            <a:ext cx="0" cy="122413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flipH="1">
            <a:off x="2927649" y="3789040"/>
            <a:ext cx="666925" cy="12384"/>
          </a:xfrm>
          <a:prstGeom prst="line">
            <a:avLst/>
          </a:prstGeom>
        </p:spPr>
        <p:style>
          <a:lnRef idx="1">
            <a:schemeClr val="accent1"/>
          </a:lnRef>
          <a:fillRef idx="0">
            <a:schemeClr val="accent1"/>
          </a:fillRef>
          <a:effectRef idx="0">
            <a:schemeClr val="accent1"/>
          </a:effectRef>
          <a:fontRef idx="minor">
            <a:schemeClr val="tx1"/>
          </a:fontRef>
        </p:style>
      </p:cxnSp>
      <p:sp>
        <p:nvSpPr>
          <p:cNvPr id="105" name="Oval 104"/>
          <p:cNvSpPr/>
          <p:nvPr/>
        </p:nvSpPr>
        <p:spPr>
          <a:xfrm>
            <a:off x="3457764" y="3731246"/>
            <a:ext cx="215116" cy="1298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id-ID">
              <a:solidFill>
                <a:prstClr val="white"/>
              </a:solidFill>
              <a:latin typeface="Calibri"/>
            </a:endParaRPr>
          </a:p>
        </p:txBody>
      </p:sp>
      <p:sp>
        <p:nvSpPr>
          <p:cNvPr id="106" name="TextBox 105"/>
          <p:cNvSpPr txBox="1"/>
          <p:nvPr/>
        </p:nvSpPr>
        <p:spPr>
          <a:xfrm>
            <a:off x="3915485" y="3896242"/>
            <a:ext cx="3172985" cy="369332"/>
          </a:xfrm>
          <a:prstGeom prst="rect">
            <a:avLst/>
          </a:prstGeom>
          <a:noFill/>
        </p:spPr>
        <p:txBody>
          <a:bodyPr wrap="none" rtlCol="0">
            <a:spAutoFit/>
          </a:bodyPr>
          <a:lstStyle/>
          <a:p>
            <a:pPr defTabSz="914400"/>
            <a:r>
              <a:rPr lang="id-ID" dirty="0">
                <a:solidFill>
                  <a:prstClr val="black"/>
                </a:solidFill>
                <a:latin typeface="Calibri"/>
              </a:rPr>
              <a:t>Mixed salad CM 14.000, Fp 24,9</a:t>
            </a:r>
          </a:p>
        </p:txBody>
      </p:sp>
    </p:spTree>
    <p:extLst>
      <p:ext uri="{BB962C8B-B14F-4D97-AF65-F5344CB8AC3E}">
        <p14:creationId xmlns:p14="http://schemas.microsoft.com/office/powerpoint/2010/main" val="34038088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
            </a:r>
            <a:br>
              <a:rPr lang="id-ID" dirty="0" smtClean="0"/>
            </a:br>
            <a:r>
              <a:rPr lang="id-ID" dirty="0" smtClean="0"/>
              <a:t>Item </a:t>
            </a:r>
            <a:r>
              <a:rPr lang="id-ID" dirty="0"/>
              <a:t>yang populer dan menguntungkan</a:t>
            </a:r>
            <a:br>
              <a:rPr lang="id-ID" dirty="0"/>
            </a:br>
            <a:endParaRPr lang="id-ID" dirty="0"/>
          </a:p>
        </p:txBody>
      </p:sp>
      <p:sp>
        <p:nvSpPr>
          <p:cNvPr id="3" name="Content Placeholder 2"/>
          <p:cNvSpPr>
            <a:spLocks noGrp="1"/>
          </p:cNvSpPr>
          <p:nvPr>
            <p:ph idx="1"/>
          </p:nvPr>
        </p:nvSpPr>
        <p:spPr/>
        <p:txBody>
          <a:bodyPr>
            <a:normAutofit/>
          </a:bodyPr>
          <a:lstStyle/>
          <a:p>
            <a:r>
              <a:rPr lang="id-ID" dirty="0" smtClean="0"/>
              <a:t>barang </a:t>
            </a:r>
            <a:r>
              <a:rPr lang="id-ID" dirty="0"/>
              <a:t>yang ingin Anda pertahankan di menu Anda</a:t>
            </a:r>
            <a:r>
              <a:rPr lang="id-ID" dirty="0" smtClean="0"/>
              <a:t>.</a:t>
            </a:r>
          </a:p>
          <a:p>
            <a:r>
              <a:rPr lang="id-ID" dirty="0" smtClean="0"/>
              <a:t>Jangan </a:t>
            </a:r>
            <a:r>
              <a:rPr lang="id-ID" dirty="0"/>
              <a:t>mengubah kualitas produk yang disajikan. </a:t>
            </a:r>
            <a:endParaRPr lang="id-ID" dirty="0" smtClean="0"/>
          </a:p>
          <a:p>
            <a:r>
              <a:rPr lang="id-ID" dirty="0" smtClean="0"/>
              <a:t>Menampilkan </a:t>
            </a:r>
            <a:r>
              <a:rPr lang="id-ID" dirty="0"/>
              <a:t>item di lokasi yang menonjol pada menu. </a:t>
            </a:r>
            <a:endParaRPr lang="id-ID" dirty="0" smtClean="0"/>
          </a:p>
          <a:p>
            <a:r>
              <a:rPr lang="id-ID" dirty="0" smtClean="0"/>
              <a:t>Miliki </a:t>
            </a:r>
            <a:r>
              <a:rPr lang="id-ID" dirty="0"/>
              <a:t>server dengan sugestif menjual barangnya. </a:t>
            </a:r>
          </a:p>
          <a:p>
            <a:r>
              <a:rPr lang="id-ID" dirty="0" smtClean="0"/>
              <a:t>Uji </a:t>
            </a:r>
            <a:r>
              <a:rPr lang="id-ID" dirty="0"/>
              <a:t>kemungkinan kenaikan harga dengan menaikkan harga sedikit</a:t>
            </a:r>
          </a:p>
        </p:txBody>
      </p:sp>
    </p:spTree>
    <p:extLst>
      <p:ext uri="{BB962C8B-B14F-4D97-AF65-F5344CB8AC3E}">
        <p14:creationId xmlns:p14="http://schemas.microsoft.com/office/powerpoint/2010/main" val="42534403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Jika itemnya populer tapi tidak menguntungkan</a:t>
            </a:r>
          </a:p>
        </p:txBody>
      </p:sp>
      <p:sp>
        <p:nvSpPr>
          <p:cNvPr id="3" name="Content Placeholder 2"/>
          <p:cNvSpPr>
            <a:spLocks noGrp="1"/>
          </p:cNvSpPr>
          <p:nvPr>
            <p:ph idx="1"/>
          </p:nvPr>
        </p:nvSpPr>
        <p:spPr/>
        <p:txBody>
          <a:bodyPr>
            <a:normAutofit/>
          </a:bodyPr>
          <a:lstStyle/>
          <a:p>
            <a:r>
              <a:rPr lang="id-ID" dirty="0" smtClean="0"/>
              <a:t>Pertimbangkan meningkatkan contributian margin tanpa mengurangi </a:t>
            </a:r>
            <a:r>
              <a:rPr lang="id-ID" dirty="0"/>
              <a:t>popularitasnya. Kenaikan harga secara hati-hati dan bertahap. </a:t>
            </a:r>
            <a:endParaRPr lang="id-ID" dirty="0" smtClean="0"/>
          </a:p>
          <a:p>
            <a:pPr marL="0" indent="0">
              <a:buNone/>
            </a:pPr>
            <a:r>
              <a:rPr lang="id-ID" dirty="0" smtClean="0"/>
              <a:t> </a:t>
            </a:r>
          </a:p>
          <a:p>
            <a:r>
              <a:rPr lang="id-ID" dirty="0" smtClean="0"/>
              <a:t>Pertimbangkan meningkatkan Contibution margin </a:t>
            </a:r>
            <a:r>
              <a:rPr lang="id-ID" dirty="0"/>
              <a:t>dengan mengurangi </a:t>
            </a:r>
            <a:r>
              <a:rPr lang="id-ID" dirty="0" smtClean="0"/>
              <a:t>cost. </a:t>
            </a:r>
          </a:p>
          <a:p>
            <a:pPr marL="0" indent="0">
              <a:buNone/>
            </a:pPr>
            <a:endParaRPr lang="id-ID" dirty="0" smtClean="0"/>
          </a:p>
        </p:txBody>
      </p:sp>
    </p:spTree>
    <p:extLst>
      <p:ext uri="{BB962C8B-B14F-4D97-AF65-F5344CB8AC3E}">
        <p14:creationId xmlns:p14="http://schemas.microsoft.com/office/powerpoint/2010/main" val="33642116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Barang yang tidak populer tapi menguntungkan </a:t>
            </a:r>
          </a:p>
        </p:txBody>
      </p:sp>
      <p:sp>
        <p:nvSpPr>
          <p:cNvPr id="3" name="Content Placeholder 2"/>
          <p:cNvSpPr>
            <a:spLocks noGrp="1"/>
          </p:cNvSpPr>
          <p:nvPr>
            <p:ph idx="1"/>
          </p:nvPr>
        </p:nvSpPr>
        <p:spPr>
          <a:xfrm>
            <a:off x="609600" y="1600201"/>
            <a:ext cx="11342914" cy="4525963"/>
          </a:xfrm>
        </p:spPr>
        <p:txBody>
          <a:bodyPr>
            <a:normAutofit/>
          </a:bodyPr>
          <a:lstStyle/>
          <a:p>
            <a:pPr marL="0" indent="0">
              <a:buNone/>
            </a:pPr>
            <a:endParaRPr lang="id-ID" dirty="0" smtClean="0"/>
          </a:p>
          <a:p>
            <a:r>
              <a:rPr lang="id-ID" dirty="0" smtClean="0"/>
              <a:t>Server dorong untuk </a:t>
            </a:r>
            <a:r>
              <a:rPr lang="id-ID" dirty="0"/>
              <a:t>sugestif menjual barang-barang ini. </a:t>
            </a:r>
            <a:endParaRPr lang="id-ID" dirty="0" smtClean="0"/>
          </a:p>
          <a:p>
            <a:r>
              <a:rPr lang="id-ID" dirty="0" smtClean="0"/>
              <a:t>pertimbangkan </a:t>
            </a:r>
            <a:r>
              <a:rPr lang="id-ID" dirty="0"/>
              <a:t>untuk menurunkan harga sedikit </a:t>
            </a:r>
            <a:endParaRPr lang="id-ID" dirty="0" smtClean="0"/>
          </a:p>
          <a:p>
            <a:r>
              <a:rPr lang="id-ID" dirty="0" smtClean="0"/>
              <a:t>atau </a:t>
            </a:r>
            <a:r>
              <a:rPr lang="id-ID" dirty="0"/>
              <a:t>menambah nilai dengan penawaran ukuran porsi yang lebih </a:t>
            </a:r>
            <a:r>
              <a:rPr lang="id-ID" dirty="0" smtClean="0"/>
              <a:t>besar,iringan </a:t>
            </a:r>
            <a:r>
              <a:rPr lang="id-ID" dirty="0"/>
              <a:t>lebih mahal atau hiasan Namun, </a:t>
            </a:r>
            <a:r>
              <a:rPr lang="id-ID" dirty="0" smtClean="0"/>
              <a:t>Anda </a:t>
            </a:r>
            <a:r>
              <a:rPr lang="id-ID" dirty="0"/>
              <a:t>harus hati-hati agar tidak mengubah </a:t>
            </a:r>
            <a:r>
              <a:rPr lang="id-ID" dirty="0" smtClean="0"/>
              <a:t>barangnya menjadi </a:t>
            </a:r>
            <a:r>
              <a:rPr lang="id-ID" dirty="0"/>
              <a:t>barang yang populer namun tidak menguntungkan.</a:t>
            </a:r>
          </a:p>
        </p:txBody>
      </p:sp>
    </p:spTree>
    <p:extLst>
      <p:ext uri="{BB962C8B-B14F-4D97-AF65-F5344CB8AC3E}">
        <p14:creationId xmlns:p14="http://schemas.microsoft.com/office/powerpoint/2010/main" val="397988332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tidak populer dan tidak menguntungkan</a:t>
            </a:r>
          </a:p>
        </p:txBody>
      </p:sp>
      <p:sp>
        <p:nvSpPr>
          <p:cNvPr id="3" name="Content Placeholder 2"/>
          <p:cNvSpPr>
            <a:spLocks noGrp="1"/>
          </p:cNvSpPr>
          <p:nvPr>
            <p:ph idx="1"/>
          </p:nvPr>
        </p:nvSpPr>
        <p:spPr/>
        <p:txBody>
          <a:bodyPr/>
          <a:lstStyle/>
          <a:p>
            <a:r>
              <a:rPr lang="id-ID" dirty="0" smtClean="0"/>
              <a:t>dihapus </a:t>
            </a:r>
            <a:r>
              <a:rPr lang="id-ID" dirty="0"/>
              <a:t>dari </a:t>
            </a:r>
            <a:r>
              <a:rPr lang="id-ID" dirty="0" smtClean="0"/>
              <a:t>menu</a:t>
            </a:r>
            <a:endParaRPr lang="id-ID" dirty="0"/>
          </a:p>
        </p:txBody>
      </p:sp>
    </p:spTree>
    <p:extLst>
      <p:ext uri="{BB962C8B-B14F-4D97-AF65-F5344CB8AC3E}">
        <p14:creationId xmlns:p14="http://schemas.microsoft.com/office/powerpoint/2010/main" val="13574258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id-ID" dirty="0" smtClean="0"/>
              <a:t>Pembahasan Analisis Menu</a:t>
            </a:r>
            <a:endParaRPr lang="id-ID" dirty="0"/>
          </a:p>
        </p:txBody>
      </p:sp>
      <p:sp>
        <p:nvSpPr>
          <p:cNvPr id="3" name="Content Placeholder 2"/>
          <p:cNvSpPr>
            <a:spLocks noGrp="1"/>
          </p:cNvSpPr>
          <p:nvPr>
            <p:ph idx="1"/>
          </p:nvPr>
        </p:nvSpPr>
        <p:spPr/>
        <p:txBody>
          <a:bodyPr/>
          <a:lstStyle/>
          <a:p>
            <a:pPr marL="514350" indent="-514350">
              <a:buAutoNum type="arabicPeriod"/>
            </a:pPr>
            <a:r>
              <a:rPr lang="id-ID" dirty="0" smtClean="0">
                <a:solidFill>
                  <a:schemeClr val="bg1"/>
                </a:solidFill>
              </a:rPr>
              <a:t>Sales history</a:t>
            </a:r>
          </a:p>
          <a:p>
            <a:pPr marL="514350" indent="-514350">
              <a:buAutoNum type="arabicPeriod"/>
            </a:pPr>
            <a:r>
              <a:rPr lang="id-ID" smtClean="0">
                <a:solidFill>
                  <a:schemeClr val="bg1"/>
                </a:solidFill>
              </a:rPr>
              <a:t>Worksheet planning production</a:t>
            </a:r>
            <a:endParaRPr lang="id-ID" dirty="0" smtClean="0">
              <a:solidFill>
                <a:schemeClr val="bg1"/>
              </a:solidFill>
            </a:endParaRPr>
          </a:p>
          <a:p>
            <a:pPr marL="514350" indent="-514350">
              <a:buAutoNum type="arabicPeriod"/>
            </a:pPr>
            <a:r>
              <a:rPr lang="id-ID" dirty="0" smtClean="0">
                <a:solidFill>
                  <a:schemeClr val="bg1"/>
                </a:solidFill>
              </a:rPr>
              <a:t>Menu Engineering</a:t>
            </a:r>
            <a:endParaRPr lang="id-ID" dirty="0">
              <a:solidFill>
                <a:schemeClr val="bg1"/>
              </a:solidFill>
            </a:endParaRPr>
          </a:p>
        </p:txBody>
      </p:sp>
    </p:spTree>
    <p:extLst>
      <p:ext uri="{BB962C8B-B14F-4D97-AF65-F5344CB8AC3E}">
        <p14:creationId xmlns:p14="http://schemas.microsoft.com/office/powerpoint/2010/main" val="35265684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p:txBody>
          <a:bodyPr/>
          <a:lstStyle/>
          <a:p>
            <a:r>
              <a:rPr lang="id-ID" dirty="0" smtClean="0">
                <a:solidFill>
                  <a:schemeClr val="bg1"/>
                </a:solidFill>
              </a:rPr>
              <a:t>Sales History</a:t>
            </a:r>
            <a:endParaRPr lang="id-ID" dirty="0">
              <a:solidFill>
                <a:schemeClr val="bg1"/>
              </a:solidFill>
            </a:endParaRPr>
          </a:p>
        </p:txBody>
      </p:sp>
      <p:sp>
        <p:nvSpPr>
          <p:cNvPr id="3" name="Subtitle 2"/>
          <p:cNvSpPr>
            <a:spLocks noGrp="1"/>
          </p:cNvSpPr>
          <p:nvPr>
            <p:ph type="subTitle" idx="1"/>
          </p:nvPr>
        </p:nvSpPr>
        <p:spPr/>
        <p:txBody>
          <a:bodyPr/>
          <a:lstStyle/>
          <a:p>
            <a:endParaRPr lang="id-ID"/>
          </a:p>
        </p:txBody>
      </p:sp>
    </p:spTree>
    <p:extLst>
      <p:ext uri="{BB962C8B-B14F-4D97-AF65-F5344CB8AC3E}">
        <p14:creationId xmlns:p14="http://schemas.microsoft.com/office/powerpoint/2010/main" val="13373135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1080812" y="2361323"/>
            <a:ext cx="10233800" cy="4351338"/>
          </a:xfrm>
        </p:spPr>
        <p:txBody>
          <a:bodyPr/>
          <a:lstStyle/>
          <a:p>
            <a:pPr marL="0" indent="0">
              <a:buNone/>
            </a:pPr>
            <a:r>
              <a:rPr lang="id-ID" dirty="0" smtClean="0">
                <a:solidFill>
                  <a:schemeClr val="bg1"/>
                </a:solidFill>
              </a:rPr>
              <a:t>Sales History adalah catatan </a:t>
            </a:r>
            <a:r>
              <a:rPr lang="id-ID" dirty="0">
                <a:solidFill>
                  <a:schemeClr val="bg1"/>
                </a:solidFill>
              </a:rPr>
              <a:t>jumlah setiap makanan yang terjual setiap hari. </a:t>
            </a:r>
            <a:r>
              <a:rPr lang="id-ID" dirty="0" smtClean="0">
                <a:solidFill>
                  <a:schemeClr val="bg1"/>
                </a:solidFill>
              </a:rPr>
              <a:t>Data yang di dapatkan berasal dari pencatatan penjualan yang ada restoran.  </a:t>
            </a:r>
          </a:p>
          <a:p>
            <a:pPr marL="0" indent="0">
              <a:buNone/>
            </a:pPr>
            <a:endParaRPr lang="id-ID" dirty="0">
              <a:solidFill>
                <a:schemeClr val="bg1"/>
              </a:solidFill>
            </a:endParaRPr>
          </a:p>
          <a:p>
            <a:pPr marL="0" indent="0">
              <a:buNone/>
            </a:pPr>
            <a:r>
              <a:rPr lang="id-ID" dirty="0" smtClean="0">
                <a:solidFill>
                  <a:schemeClr val="bg1"/>
                </a:solidFill>
              </a:rPr>
              <a:t>Biasanya Sales History merupakan jumlah makanan yang terjual yang secara otomitis tercatat di Point Of Sale restoran. Baik itu berupa ala carte maupun set menu.</a:t>
            </a:r>
          </a:p>
          <a:p>
            <a:pPr marL="0" indent="0">
              <a:buNone/>
            </a:pPr>
            <a:endParaRPr lang="id-ID" dirty="0">
              <a:solidFill>
                <a:schemeClr val="bg1"/>
              </a:solidFill>
            </a:endParaRPr>
          </a:p>
        </p:txBody>
      </p:sp>
      <p:sp>
        <p:nvSpPr>
          <p:cNvPr id="2" name="TextBox 1"/>
          <p:cNvSpPr txBox="1"/>
          <p:nvPr/>
        </p:nvSpPr>
        <p:spPr>
          <a:xfrm>
            <a:off x="1776549" y="888274"/>
            <a:ext cx="3446777" cy="923330"/>
          </a:xfrm>
          <a:prstGeom prst="rect">
            <a:avLst/>
          </a:prstGeom>
          <a:noFill/>
        </p:spPr>
        <p:txBody>
          <a:bodyPr wrap="none" rtlCol="0">
            <a:spAutoFit/>
          </a:bodyPr>
          <a:lstStyle/>
          <a:p>
            <a:r>
              <a:rPr lang="id-ID" sz="5400" dirty="0" smtClean="0">
                <a:solidFill>
                  <a:schemeClr val="bg1"/>
                </a:solidFill>
              </a:rPr>
              <a:t>Pengertian </a:t>
            </a:r>
            <a:endParaRPr lang="id-ID" sz="5400" dirty="0">
              <a:solidFill>
                <a:schemeClr val="bg1"/>
              </a:solidFill>
            </a:endParaRPr>
          </a:p>
        </p:txBody>
      </p:sp>
    </p:spTree>
    <p:extLst>
      <p:ext uri="{BB962C8B-B14F-4D97-AF65-F5344CB8AC3E}">
        <p14:creationId xmlns:p14="http://schemas.microsoft.com/office/powerpoint/2010/main" val="16399202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9012" y="1867354"/>
            <a:ext cx="10515600" cy="1325563"/>
          </a:xfrm>
        </p:spPr>
        <p:txBody>
          <a:bodyPr>
            <a:normAutofit fontScale="90000"/>
          </a:bodyPr>
          <a:lstStyle/>
          <a:p>
            <a:pPr algn="ctr"/>
            <a:r>
              <a:rPr lang="id-ID" dirty="0" smtClean="0"/>
              <a:t>Contoh</a:t>
            </a:r>
            <a:br>
              <a:rPr lang="id-ID" dirty="0" smtClean="0"/>
            </a:br>
            <a:r>
              <a:rPr lang="id-ID" dirty="0" smtClean="0"/>
              <a:t>Sales History</a:t>
            </a:r>
            <a:endParaRPr lang="id-ID" dirty="0"/>
          </a:p>
        </p:txBody>
      </p:sp>
    </p:spTree>
    <p:extLst>
      <p:ext uri="{BB962C8B-B14F-4D97-AF65-F5344CB8AC3E}">
        <p14:creationId xmlns:p14="http://schemas.microsoft.com/office/powerpoint/2010/main" val="21826445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tangle 5"/>
          <p:cNvSpPr/>
          <p:nvPr/>
        </p:nvSpPr>
        <p:spPr>
          <a:xfrm>
            <a:off x="1214846" y="4062549"/>
            <a:ext cx="8373291" cy="5355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pPr marL="0" indent="0">
              <a:buNone/>
            </a:pPr>
            <a:r>
              <a:rPr lang="id-ID" dirty="0" smtClean="0">
                <a:solidFill>
                  <a:schemeClr val="bg1"/>
                </a:solidFill>
              </a:rPr>
              <a:t>1. Tingkat Popularitas Item Menu</a:t>
            </a:r>
          </a:p>
          <a:p>
            <a:pPr marL="0" indent="0">
              <a:buNone/>
            </a:pPr>
            <a:r>
              <a:rPr lang="id-ID" dirty="0" smtClean="0">
                <a:solidFill>
                  <a:schemeClr val="bg1"/>
                </a:solidFill>
              </a:rPr>
              <a:t>Tingkat Popularitas menu  atau biasanya menggunakan istilah Mix menu atau populer grade . Untuk menentukan sales history  dengan metode:</a:t>
            </a:r>
          </a:p>
          <a:p>
            <a:pPr marL="0" indent="0">
              <a:buNone/>
            </a:pPr>
            <a:endParaRPr lang="id-ID" dirty="0">
              <a:solidFill>
                <a:schemeClr val="bg1"/>
              </a:solidFill>
            </a:endParaRPr>
          </a:p>
          <a:p>
            <a:pPr marL="0" indent="0">
              <a:buNone/>
            </a:pPr>
            <a:r>
              <a:rPr lang="id-ID" dirty="0" smtClean="0">
                <a:solidFill>
                  <a:schemeClr val="bg1"/>
                </a:solidFill>
              </a:rPr>
              <a:t>Mix Menu % =Total Portion yang terjual : Total Costumer </a:t>
            </a:r>
          </a:p>
        </p:txBody>
      </p:sp>
    </p:spTree>
    <p:extLst>
      <p:ext uri="{BB962C8B-B14F-4D97-AF65-F5344CB8AC3E}">
        <p14:creationId xmlns:p14="http://schemas.microsoft.com/office/powerpoint/2010/main" val="33619632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2245804" y="1268761"/>
            <a:ext cx="7772400" cy="1470025"/>
          </a:xfrm>
        </p:spPr>
        <p:txBody>
          <a:bodyPr/>
          <a:lstStyle/>
          <a:p>
            <a:r>
              <a:rPr lang="id-ID" dirty="0" smtClean="0"/>
              <a:t>Kertas kerja perencanaan produksi</a:t>
            </a:r>
            <a:endParaRPr lang="id-ID" dirty="0"/>
          </a:p>
        </p:txBody>
      </p:sp>
      <p:sp>
        <p:nvSpPr>
          <p:cNvPr id="3" name="TextBox 2"/>
          <p:cNvSpPr txBox="1"/>
          <p:nvPr/>
        </p:nvSpPr>
        <p:spPr>
          <a:xfrm>
            <a:off x="3143672" y="3645025"/>
            <a:ext cx="6480720"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4000" b="0" i="0" u="none" strike="noStrike" kern="1200" cap="none" spc="0" normalizeH="0" baseline="0" noProof="0" dirty="0">
                <a:ln>
                  <a:noFill/>
                </a:ln>
                <a:solidFill>
                  <a:prstClr val="black"/>
                </a:solidFill>
                <a:effectLst/>
                <a:uLnTx/>
                <a:uFillTx/>
                <a:latin typeface="Calibri"/>
                <a:ea typeface="+mn-ea"/>
                <a:cs typeface="+mn-cs"/>
              </a:rPr>
              <a:t>Worksheet Planning Production</a:t>
            </a:r>
          </a:p>
        </p:txBody>
      </p:sp>
    </p:spTree>
    <p:extLst>
      <p:ext uri="{BB962C8B-B14F-4D97-AF65-F5344CB8AC3E}">
        <p14:creationId xmlns:p14="http://schemas.microsoft.com/office/powerpoint/2010/main" val="27744303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2063552" y="1141214"/>
            <a:ext cx="7772400" cy="1470025"/>
          </a:xfrm>
        </p:spPr>
        <p:txBody>
          <a:bodyPr/>
          <a:lstStyle/>
          <a:p>
            <a:r>
              <a:rPr lang="id-ID" dirty="0" smtClean="0"/>
              <a:t>Kertas kerja perencanaan produksi</a:t>
            </a:r>
            <a:endParaRPr lang="id-ID" dirty="0"/>
          </a:p>
        </p:txBody>
      </p:sp>
      <p:sp>
        <p:nvSpPr>
          <p:cNvPr id="3" name="TextBox 2"/>
          <p:cNvSpPr txBox="1"/>
          <p:nvPr/>
        </p:nvSpPr>
        <p:spPr>
          <a:xfrm>
            <a:off x="3143672" y="3645024"/>
            <a:ext cx="648072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40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TextBox 4"/>
          <p:cNvSpPr txBox="1"/>
          <p:nvPr/>
        </p:nvSpPr>
        <p:spPr>
          <a:xfrm>
            <a:off x="1254034" y="3212977"/>
            <a:ext cx="10724606"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600" b="0" i="0" u="none" strike="noStrike" kern="1200" cap="none" spc="0" normalizeH="0" baseline="0" noProof="0" dirty="0">
                <a:ln>
                  <a:noFill/>
                </a:ln>
                <a:solidFill>
                  <a:prstClr val="black"/>
                </a:solidFill>
                <a:effectLst/>
                <a:uLnTx/>
                <a:uFillTx/>
                <a:latin typeface="Calibri"/>
                <a:ea typeface="+mn-ea"/>
                <a:cs typeface="+mn-cs"/>
              </a:rPr>
              <a:t>Worksheet Planning Production adalah </a:t>
            </a:r>
            <a:r>
              <a:rPr lang="id-ID" sz="3600" dirty="0" smtClean="0">
                <a:solidFill>
                  <a:prstClr val="black"/>
                </a:solidFill>
                <a:latin typeface="Calibri"/>
              </a:rPr>
              <a:t>worksheet yang bertujuan untuk memprediksi berapa menu yang terjual pada keesokan atau hari tertentu.</a:t>
            </a:r>
            <a:r>
              <a:rPr kumimoji="0" lang="id-ID" sz="3600" b="0" i="0" u="none" strike="noStrike" kern="1200" cap="none" spc="0" normalizeH="0" baseline="0" noProof="0" dirty="0" smtClean="0">
                <a:ln>
                  <a:noFill/>
                </a:ln>
                <a:solidFill>
                  <a:prstClr val="black"/>
                </a:solidFill>
                <a:effectLst/>
                <a:uLnTx/>
                <a:uFillTx/>
                <a:latin typeface="Calibri"/>
                <a:ea typeface="+mn-ea"/>
                <a:cs typeface="+mn-cs"/>
              </a:rPr>
              <a:t> </a:t>
            </a:r>
            <a:r>
              <a:rPr kumimoji="0" lang="id-ID" sz="3600" b="0" i="0" u="none" strike="noStrike" kern="1200" cap="none" spc="0" normalizeH="0" baseline="0" noProof="0" dirty="0">
                <a:ln>
                  <a:noFill/>
                </a:ln>
                <a:solidFill>
                  <a:prstClr val="black"/>
                </a:solidFill>
                <a:effectLst/>
                <a:uLnTx/>
                <a:uFillTx/>
                <a:latin typeface="Calibri"/>
                <a:ea typeface="+mn-ea"/>
                <a:cs typeface="+mn-cs"/>
              </a:rPr>
              <a:t>sehingga </a:t>
            </a:r>
            <a:r>
              <a:rPr kumimoji="0" lang="id-ID" sz="3600" b="0" i="0" u="none" strike="noStrike" kern="1200" cap="none" spc="0" normalizeH="0" baseline="0" noProof="0" dirty="0" smtClean="0">
                <a:ln>
                  <a:noFill/>
                </a:ln>
                <a:solidFill>
                  <a:prstClr val="black"/>
                </a:solidFill>
                <a:effectLst/>
                <a:uLnTx/>
                <a:uFillTx/>
                <a:latin typeface="Calibri"/>
                <a:ea typeface="+mn-ea"/>
                <a:cs typeface="+mn-cs"/>
              </a:rPr>
              <a:t>preparation yang</a:t>
            </a:r>
            <a:r>
              <a:rPr kumimoji="0" lang="id-ID" sz="3600" b="0" i="0" u="none" strike="noStrike" kern="1200" cap="none" spc="0" normalizeH="0" noProof="0" dirty="0" smtClean="0">
                <a:ln>
                  <a:noFill/>
                </a:ln>
                <a:solidFill>
                  <a:prstClr val="black"/>
                </a:solidFill>
                <a:effectLst/>
                <a:uLnTx/>
                <a:uFillTx/>
                <a:latin typeface="Calibri"/>
                <a:ea typeface="+mn-ea"/>
                <a:cs typeface="+mn-cs"/>
              </a:rPr>
              <a:t> berlebih bisa di hindari.</a:t>
            </a:r>
            <a:endParaRPr kumimoji="0" lang="id-ID" sz="36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86654072"/>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TM04033923[[fn=Depth]]</Template>
  <TotalTime>1505</TotalTime>
  <Words>928</Words>
  <Application>Microsoft Office PowerPoint</Application>
  <PresentationFormat>Widescreen</PresentationFormat>
  <Paragraphs>171</Paragraphs>
  <Slides>28</Slides>
  <Notes>0</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28</vt:i4>
      </vt:variant>
    </vt:vector>
  </HeadingPairs>
  <TitlesOfParts>
    <vt:vector size="37" baseType="lpstr">
      <vt:lpstr>Arial</vt:lpstr>
      <vt:lpstr>Calibri</vt:lpstr>
      <vt:lpstr>Corbel</vt:lpstr>
      <vt:lpstr>Rockwell</vt:lpstr>
      <vt:lpstr>Rockwell Condensed</vt:lpstr>
      <vt:lpstr>Wingdings</vt:lpstr>
      <vt:lpstr>Depth</vt:lpstr>
      <vt:lpstr>Wood Type</vt:lpstr>
      <vt:lpstr>Office Theme</vt:lpstr>
      <vt:lpstr>Analisis Menu</vt:lpstr>
      <vt:lpstr>PowerPoint Presentation</vt:lpstr>
      <vt:lpstr>Pembahasan Analisis Menu</vt:lpstr>
      <vt:lpstr>Sales History</vt:lpstr>
      <vt:lpstr>PowerPoint Presentation</vt:lpstr>
      <vt:lpstr>Contoh Sales History</vt:lpstr>
      <vt:lpstr>PowerPoint Presentation</vt:lpstr>
      <vt:lpstr>Kertas kerja perencanaan produksi</vt:lpstr>
      <vt:lpstr>Kertas kerja perencanaan produksi</vt:lpstr>
      <vt:lpstr>PowerPoint Presentation</vt:lpstr>
      <vt:lpstr>Contoh Worksheet Planning Production</vt:lpstr>
      <vt:lpstr>Menu engineering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Pendekatan Matrix</vt:lpstr>
      <vt:lpstr>PowerPoint Presentation</vt:lpstr>
      <vt:lpstr>PowerPoint Presentation</vt:lpstr>
      <vt:lpstr>PowerPoint Presentation</vt:lpstr>
      <vt:lpstr> Item yang populer dan menguntungkan </vt:lpstr>
      <vt:lpstr>Jika itemnya populer tapi tidak menguntungkan</vt:lpstr>
      <vt:lpstr>Barang yang tidak populer tapi menguntungkan </vt:lpstr>
      <vt:lpstr>tidak populer dan tidak menguntungkan</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History</dc:title>
  <dc:creator>rezki alhamdi</dc:creator>
  <cp:lastModifiedBy>rezki alhamdi</cp:lastModifiedBy>
  <cp:revision>59</cp:revision>
  <dcterms:created xsi:type="dcterms:W3CDTF">2017-11-01T22:57:20Z</dcterms:created>
  <dcterms:modified xsi:type="dcterms:W3CDTF">2018-04-23T04:06:24Z</dcterms:modified>
</cp:coreProperties>
</file>