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</p:sldIdLst>
  <p:sldSz cx="6743700" cy="7893050"/>
  <p:notesSz cx="6743700" cy="7893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2136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06253" y="2446845"/>
            <a:ext cx="5737542" cy="1657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12507" y="4420108"/>
            <a:ext cx="4725035" cy="1973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1">
                <a:solidFill>
                  <a:srgbClr val="A6395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5200" b="1" i="0" u="heavy">
                <a:solidFill>
                  <a:srgbClr val="7F7F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1">
                <a:solidFill>
                  <a:srgbClr val="A6395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37502" y="1815401"/>
            <a:ext cx="2936271" cy="5209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476275" y="1815401"/>
            <a:ext cx="2936271" cy="5209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35139" y="4051718"/>
            <a:ext cx="5691934" cy="38387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63118"/>
            <a:ext cx="6750050" cy="30235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24331" y="3928524"/>
            <a:ext cx="5324475" cy="0"/>
          </a:xfrm>
          <a:custGeom>
            <a:avLst/>
            <a:gdLst/>
            <a:ahLst/>
            <a:cxnLst/>
            <a:rect l="l" t="t" r="r" b="b"/>
            <a:pathLst>
              <a:path w="5324475">
                <a:moveTo>
                  <a:pt x="0" y="0"/>
                </a:moveTo>
                <a:lnTo>
                  <a:pt x="5324025" y="0"/>
                </a:lnTo>
              </a:path>
            </a:pathLst>
          </a:custGeom>
          <a:ln w="15209">
            <a:solidFill>
              <a:srgbClr val="A387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2243935" y="3832706"/>
            <a:ext cx="3989218" cy="118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477713" y="4039551"/>
            <a:ext cx="2073663" cy="5840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1">
                <a:solidFill>
                  <a:srgbClr val="A6395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61" y="0"/>
            <a:ext cx="6743065" cy="7886700"/>
          </a:xfrm>
          <a:custGeom>
            <a:avLst/>
            <a:gdLst/>
            <a:ahLst/>
            <a:cxnLst/>
            <a:rect l="l" t="t" r="r" b="b"/>
            <a:pathLst>
              <a:path w="6743065" h="7886700">
                <a:moveTo>
                  <a:pt x="6742938" y="0"/>
                </a:moveTo>
                <a:lnTo>
                  <a:pt x="0" y="0"/>
                </a:lnTo>
                <a:lnTo>
                  <a:pt x="0" y="7886700"/>
                </a:lnTo>
                <a:lnTo>
                  <a:pt x="6742938" y="7886700"/>
                </a:lnTo>
                <a:lnTo>
                  <a:pt x="6742938" y="0"/>
                </a:lnTo>
                <a:close/>
              </a:path>
            </a:pathLst>
          </a:custGeom>
          <a:solidFill>
            <a:srgbClr val="FFFB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3100" y="977900"/>
            <a:ext cx="3052445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1">
                <a:solidFill>
                  <a:srgbClr val="A6395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8888" y="2704591"/>
            <a:ext cx="4906010" cy="3187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00" b="1" i="0" u="heavy">
                <a:solidFill>
                  <a:srgbClr val="7F7F7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295017" y="7340536"/>
            <a:ext cx="2160016" cy="3946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37502" y="7340536"/>
            <a:ext cx="1552511" cy="3946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860036" y="7340536"/>
            <a:ext cx="1552511" cy="3946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ernerbooks.com/" TargetMode="Externa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54460" y="4650426"/>
            <a:ext cx="3802379" cy="93853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50" i="0" spc="-275" dirty="0">
                <a:solidFill>
                  <a:srgbClr val="9E822D"/>
                </a:solidFill>
                <a:latin typeface="Courier New"/>
                <a:cs typeface="Courier New"/>
              </a:rPr>
              <a:t>AAOUNDTHE</a:t>
            </a:r>
            <a:endParaRPr sz="59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11300" y="802640"/>
            <a:ext cx="4255135" cy="629285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715" algn="just">
              <a:lnSpc>
                <a:spcPts val="1450"/>
              </a:lnSpc>
              <a:spcBef>
                <a:spcPts val="190"/>
              </a:spcBef>
            </a:pP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proteins</a:t>
            </a:r>
            <a:r>
              <a:rPr sz="1250" spc="2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proteins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contain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necessary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amino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acids,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building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blocks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protein.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Soybeans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soybean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products such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as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tofu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soy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milk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do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contain complete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proteins,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making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them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very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popular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among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vegetarians.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eating certain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combinations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other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same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meal,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even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same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day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two,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supply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body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complete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proteins.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These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combinations  include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beans,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lentils,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peanuts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rice,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wheat,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corn.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For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example,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rice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lentils,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corn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tortillas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beans,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even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peanut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butter and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wheat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bread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provide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complete</a:t>
            </a:r>
            <a:r>
              <a:rPr sz="1250" spc="10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proteins.</a:t>
            </a:r>
            <a:endParaRPr sz="1250">
              <a:latin typeface="PMingLiU"/>
              <a:cs typeface="PMingLiU"/>
            </a:endParaRPr>
          </a:p>
          <a:p>
            <a:pPr marL="12700" marR="5080" indent="152400" algn="just">
              <a:lnSpc>
                <a:spcPts val="1450"/>
              </a:lnSpc>
            </a:pP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Calcium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another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necessary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part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balanced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diet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pro­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vided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animal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products,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primarily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dairy.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Calcium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very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impor­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tant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healthy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bones,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joints,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teeth.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However,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meatless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nondairy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contain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significant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amounts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calcium.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Whole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grains,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legumes,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nuts,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dark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green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vegetables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such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broccoli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kale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good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sources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1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calcium.</a:t>
            </a:r>
            <a:endParaRPr sz="1250">
              <a:latin typeface="PMingLiU"/>
              <a:cs typeface="PMingLiU"/>
            </a:endParaRPr>
          </a:p>
          <a:p>
            <a:pPr marL="12700" marR="5715" indent="152400" algn="just">
              <a:lnSpc>
                <a:spcPts val="1450"/>
              </a:lnSpc>
            </a:pP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important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thing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remember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considering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veg­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etarian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diet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balance.</a:t>
            </a:r>
            <a:r>
              <a:rPr sz="1250" spc="-1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healthy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assortment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fruits,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vegetables,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and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grains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provide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vitamins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minerals that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body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needs,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without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adding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much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fat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cholesterol.</a:t>
            </a:r>
            <a:endParaRPr sz="125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PMingLiU"/>
              <a:cs typeface="PMingLiU"/>
            </a:endParaRPr>
          </a:p>
          <a:p>
            <a:pPr marL="26670" algn="ctr">
              <a:lnSpc>
                <a:spcPct val="100000"/>
              </a:lnSpc>
              <a:tabLst>
                <a:tab pos="1139825" algn="l"/>
                <a:tab pos="1680210" algn="l"/>
              </a:tabLst>
            </a:pPr>
            <a:r>
              <a:rPr sz="1600" i="1" spc="220" dirty="0">
                <a:solidFill>
                  <a:srgbClr val="A63950"/>
                </a:solidFill>
                <a:latin typeface="Times New Roman"/>
                <a:cs typeface="Times New Roman"/>
              </a:rPr>
              <a:t>Holidays	</a:t>
            </a:r>
            <a:r>
              <a:rPr sz="1600" i="1" spc="225" dirty="0">
                <a:solidFill>
                  <a:srgbClr val="A63950"/>
                </a:solidFill>
                <a:latin typeface="Times New Roman"/>
                <a:cs typeface="Times New Roman"/>
              </a:rPr>
              <a:t>and	</a:t>
            </a:r>
            <a:r>
              <a:rPr sz="1600" i="1" spc="305" dirty="0">
                <a:solidFill>
                  <a:srgbClr val="A63950"/>
                </a:solidFill>
                <a:latin typeface="Times New Roman"/>
                <a:cs typeface="Times New Roman"/>
              </a:rPr>
              <a:t>Festivals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2700" marR="5080" algn="just">
              <a:lnSpc>
                <a:spcPts val="1450"/>
              </a:lnSpc>
              <a:spcBef>
                <a:spcPts val="1470"/>
              </a:spcBef>
            </a:pP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Cultures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around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world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celebrate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occasions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foods.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Sharing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holiday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festival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friends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family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tradition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shared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people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backgrounds,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beliefs,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lifestyles.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holiday meals can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simply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adapted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diet,  while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other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traditional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feasts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festivities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focus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dishes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begin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with.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No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matter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what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event,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veg­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etarian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diner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easily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celebrate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sumptuous</a:t>
            </a:r>
            <a:r>
              <a:rPr sz="1250" spc="1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meal.</a:t>
            </a:r>
            <a:endParaRPr sz="1250">
              <a:latin typeface="PMingLiU"/>
              <a:cs typeface="PMingLiU"/>
            </a:endParaRPr>
          </a:p>
          <a:p>
            <a:pPr marL="12700" marR="5715" indent="152400" algn="just">
              <a:lnSpc>
                <a:spcPts val="1450"/>
              </a:lnSpc>
            </a:pP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Jewish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holidays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feature vegetarian dishes.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these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symbolize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events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Jewish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history.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example,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Passover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cake 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matzo,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flat,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unleavened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bread representing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hard­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ships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endured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Hebrews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ancient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Egypt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the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last</a:t>
            </a:r>
            <a:r>
              <a:rPr sz="1250" spc="16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98870" y="7506081"/>
            <a:ext cx="8572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35" dirty="0">
                <a:solidFill>
                  <a:srgbClr val="231F20"/>
                </a:solidFill>
                <a:latin typeface="Tahoma"/>
                <a:cs typeface="Tahoma"/>
              </a:rPr>
              <a:t>9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3065" cy="7875270"/>
          </a:xfrm>
          <a:custGeom>
            <a:avLst/>
            <a:gdLst/>
            <a:ahLst/>
            <a:cxnLst/>
            <a:rect l="l" t="t" r="r" b="b"/>
            <a:pathLst>
              <a:path w="6743065" h="7875270">
                <a:moveTo>
                  <a:pt x="6742938" y="0"/>
                </a:moveTo>
                <a:lnTo>
                  <a:pt x="0" y="0"/>
                </a:lnTo>
                <a:lnTo>
                  <a:pt x="0" y="7874718"/>
                </a:lnTo>
                <a:lnTo>
                  <a:pt x="6742938" y="7874718"/>
                </a:lnTo>
                <a:lnTo>
                  <a:pt x="6742938" y="0"/>
                </a:lnTo>
                <a:close/>
              </a:path>
            </a:pathLst>
          </a:custGeom>
          <a:solidFill>
            <a:srgbClr val="FFFB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7900" y="805180"/>
            <a:ext cx="4255135" cy="260985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algn="just">
              <a:lnSpc>
                <a:spcPts val="1450"/>
              </a:lnSpc>
              <a:spcBef>
                <a:spcPts val="190"/>
              </a:spcBef>
            </a:pP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Hebrew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families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shared before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fled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Egypt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escape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slav­ 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ery.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Kosher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dining</a:t>
            </a:r>
            <a:r>
              <a:rPr sz="1250" spc="2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eating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according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rules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stated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religious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documents</a:t>
            </a:r>
            <a:r>
              <a:rPr sz="1250" spc="1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influences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Jewish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holiday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foods.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One rule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forbids  eating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milk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together,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which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result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meals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meatless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rich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dairy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products.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Shavuot,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holiday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remem­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brance 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Biblical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figure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Moses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receiving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Torah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(a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holy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book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Jewish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faith),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celebrated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variety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dairy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foods,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while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fish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avoided. 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popular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dish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celebration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is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blintzes</a:t>
            </a:r>
            <a:r>
              <a:rPr sz="1250" spc="1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thin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pancakes filled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cottage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cheese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farmers</a:t>
            </a:r>
            <a:r>
              <a:rPr sz="1250" spc="20" dirty="0">
                <a:solidFill>
                  <a:srgbClr val="231F20"/>
                </a:solidFill>
                <a:latin typeface="Arial"/>
                <a:cs typeface="Arial"/>
              </a:rPr>
              <a:t>’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cheese.</a:t>
            </a:r>
            <a:endParaRPr sz="1250">
              <a:latin typeface="PMingLiU"/>
              <a:cs typeface="PMingLiU"/>
            </a:endParaRPr>
          </a:p>
          <a:p>
            <a:pPr marL="12700" marR="5080" indent="152400" algn="just">
              <a:lnSpc>
                <a:spcPts val="1450"/>
              </a:lnSpc>
            </a:pP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Dietary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rules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govern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followers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Hinduism.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Most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Hindus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don</a:t>
            </a:r>
            <a:r>
              <a:rPr sz="1250" spc="3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eat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any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meat,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 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foods of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their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occasions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vegetarian.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 India,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treats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luminous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Diwali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(the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Hindu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festival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lights) include </a:t>
            </a:r>
            <a:r>
              <a:rPr sz="125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khir,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sweet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rice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pudding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prepared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 with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78710" y="4791202"/>
            <a:ext cx="155321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i="1" spc="5" dirty="0">
                <a:latin typeface="Times New Roman"/>
                <a:cs typeface="Times New Roman"/>
              </a:rPr>
              <a:t>Image </a:t>
            </a:r>
            <a:r>
              <a:rPr sz="1400" b="1" i="1" dirty="0">
                <a:latin typeface="Times New Roman"/>
                <a:cs typeface="Times New Roman"/>
              </a:rPr>
              <a:t>Not</a:t>
            </a:r>
            <a:r>
              <a:rPr sz="1400" b="1" i="1" spc="-60" dirty="0">
                <a:latin typeface="Times New Roman"/>
                <a:cs typeface="Times New Roman"/>
              </a:rPr>
              <a:t> </a:t>
            </a:r>
            <a:r>
              <a:rPr sz="1400" b="1" i="1" dirty="0">
                <a:latin typeface="Times New Roman"/>
                <a:cs typeface="Times New Roman"/>
              </a:rPr>
              <a:t>Available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1220" y="7506081"/>
            <a:ext cx="1397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10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10188" y="807719"/>
            <a:ext cx="4256405" cy="629285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indent="635" algn="just">
              <a:lnSpc>
                <a:spcPts val="1450"/>
              </a:lnSpc>
              <a:spcBef>
                <a:spcPts val="190"/>
              </a:spcBef>
            </a:pP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rice,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milk,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nuts,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array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spices;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halva,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which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rich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dessert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butter, grated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vegetables,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chopped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nuts,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honey,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dried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fruit.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Holi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festival,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celebrating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arrival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spring,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features </a:t>
            </a:r>
            <a:r>
              <a:rPr sz="125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puran </a:t>
            </a:r>
            <a:r>
              <a:rPr sz="125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poli,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sweet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stuffed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bread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beans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lentils;  </a:t>
            </a:r>
            <a:r>
              <a:rPr sz="125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gujjia,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deep-fried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pastries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filled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nuts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raisins;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samosas,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flaky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crusts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filled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spicy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curried</a:t>
            </a:r>
            <a:r>
              <a:rPr sz="1250" spc="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potatoes.</a:t>
            </a:r>
            <a:endParaRPr sz="1250">
              <a:latin typeface="PMingLiU"/>
              <a:cs typeface="PMingLiU"/>
            </a:endParaRPr>
          </a:p>
          <a:p>
            <a:pPr marL="13335" marR="5080" indent="152400" algn="just">
              <a:lnSpc>
                <a:spcPts val="1450"/>
              </a:lnSpc>
            </a:pP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Like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Hindus,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Muslims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(followers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Islam) obey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set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rules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regarding diet.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allowed,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Muslims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believe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that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Muhammad, the founder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Islam,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preferred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eat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mostly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vegetables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grains.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During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Ramadan,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holiest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Islamic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month,</a:t>
            </a:r>
            <a:r>
              <a:rPr sz="1250" spc="-1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Muslims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fast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(neither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eating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drinking) from sunup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sundown.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Meals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during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this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month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simple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often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meatless.</a:t>
            </a:r>
            <a:r>
              <a:rPr sz="1250" spc="-6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Before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dawn,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light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break­ 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fast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such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porridge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bread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fruit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eaten.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After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dark,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families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share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another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meal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which might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include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dates,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bread,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soup. 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Eid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al-Fitr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marks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end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Ramadan,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dishes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feast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are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vegetarian. 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Spicy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curried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vegetables,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hearty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dishes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rice, potatoes,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lentils,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range 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sweets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enjoyed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after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the long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fast.</a:t>
            </a:r>
            <a:endParaRPr sz="1250">
              <a:latin typeface="PMingLiU"/>
              <a:cs typeface="PMingLiU"/>
            </a:endParaRPr>
          </a:p>
          <a:p>
            <a:pPr marL="12700" marR="5080" indent="153035" algn="just">
              <a:lnSpc>
                <a:spcPts val="1450"/>
              </a:lnSpc>
            </a:pP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Some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Christian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holidays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also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have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long-standing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vegetarian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customs. 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Roman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Catholics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observe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fasts,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during which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eat  any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meat.The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Polish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Christmas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Eve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dinner,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or</a:t>
            </a:r>
            <a:r>
              <a:rPr sz="1250" spc="-1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Wigilia,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is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entirely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meat-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less.Traditional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dishes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include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borscht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(beet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soup),</a:t>
            </a:r>
            <a:r>
              <a:rPr sz="1250" spc="-10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potatoes,</a:t>
            </a:r>
            <a:r>
              <a:rPr sz="1250" spc="-10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2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noo­ 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dles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poppy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seeds.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Catholics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Italy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eat a meatless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meal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on 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Christmas 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Eve,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enjoying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pasta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dishes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soups,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though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cooks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include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fish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on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menu.</a:t>
            </a:r>
            <a:r>
              <a:rPr sz="1250" spc="-1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Other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beloved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foods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Christian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holidays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are 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sweets.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Germany,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Christmas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wouldn</a:t>
            </a:r>
            <a:r>
              <a:rPr sz="1250" spc="1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complete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without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stollen,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fruit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loaf,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while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Mexico </a:t>
            </a:r>
            <a:r>
              <a:rPr sz="125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buñuelos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essential. These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sweet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fritters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cinnamon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syrup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are served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cracked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chipped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plates,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which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diners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break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good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luck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finished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eating.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Easter,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bakers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around 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world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prepare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tempting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breads,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such 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English</a:t>
            </a:r>
            <a:r>
              <a:rPr sz="1250" spc="-1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hot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cross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buns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(sweet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buns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white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cross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icing)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Russian </a:t>
            </a:r>
            <a:r>
              <a:rPr sz="125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kulich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(a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tall,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cylindrical sweet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bread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topped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with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white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icing).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Italians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enjoy  </a:t>
            </a:r>
            <a:r>
              <a:rPr sz="125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colomba </a:t>
            </a:r>
            <a:r>
              <a:rPr sz="125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pasquale,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dove-shaped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bread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studded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dried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fruit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nuts,  while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Greeks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celebrate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with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tsouréki,</a:t>
            </a:r>
            <a:r>
              <a:rPr sz="1250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braided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sweet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bread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decorated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with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hard-boiled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eggs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dyed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red.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63309" y="7506081"/>
            <a:ext cx="12128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70" dirty="0">
                <a:solidFill>
                  <a:srgbClr val="231F20"/>
                </a:solidFill>
                <a:latin typeface="Tahoma"/>
                <a:cs typeface="Tahoma"/>
              </a:rPr>
              <a:t>11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7741" y="806450"/>
            <a:ext cx="4255770" cy="629285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indent="152400" algn="just">
              <a:lnSpc>
                <a:spcPts val="1450"/>
              </a:lnSpc>
              <a:spcBef>
                <a:spcPts val="190"/>
              </a:spcBef>
            </a:pP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Asian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countries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have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large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Buddhist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populations.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Although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governed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strict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dietary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rules,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Buddhists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vegetarians.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Others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follow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diet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certain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days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month,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and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holiday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dishes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meatless.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One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year</a:t>
            </a:r>
            <a:r>
              <a:rPr sz="1250" spc="-1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biggest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events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is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Lunar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New</a:t>
            </a:r>
            <a:r>
              <a:rPr sz="1250" spc="-1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65" dirty="0">
                <a:solidFill>
                  <a:srgbClr val="231F20"/>
                </a:solidFill>
                <a:latin typeface="PMingLiU"/>
                <a:cs typeface="PMingLiU"/>
              </a:rPr>
              <a:t>Year,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host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associated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festival.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Japan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people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eat </a:t>
            </a:r>
            <a:r>
              <a:rPr sz="125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toshikoshi </a:t>
            </a:r>
            <a:r>
              <a:rPr sz="125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soba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(</a:t>
            </a:r>
            <a:r>
              <a:rPr sz="1250" spc="20" dirty="0">
                <a:solidFill>
                  <a:srgbClr val="231F20"/>
                </a:solidFill>
                <a:latin typeface="Arial"/>
                <a:cs typeface="Arial"/>
              </a:rPr>
              <a:t>“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year-crossing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noodles</a:t>
            </a:r>
            <a:r>
              <a:rPr sz="1250" spc="45" dirty="0">
                <a:solidFill>
                  <a:srgbClr val="231F20"/>
                </a:solidFill>
                <a:latin typeface="Arial"/>
                <a:cs typeface="Arial"/>
              </a:rPr>
              <a:t>”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)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near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midnight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Omisoka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(New 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Year</a:t>
            </a:r>
            <a:r>
              <a:rPr sz="1250" spc="-5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Eve).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Eating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soup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its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extra-long,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thin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noodles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year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begins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supposed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ensure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long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life. Long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noodles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popular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dish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Chinese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250" spc="-65" dirty="0">
                <a:solidFill>
                  <a:srgbClr val="231F20"/>
                </a:solidFill>
                <a:latin typeface="PMingLiU"/>
                <a:cs typeface="PMingLiU"/>
              </a:rPr>
              <a:t>Year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well,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must-have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Chinese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homes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tradi­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tional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Year</a:t>
            </a:r>
            <a:r>
              <a:rPr sz="1250" spc="-5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cake,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sweet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rice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flour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decorated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festive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red</a:t>
            </a:r>
            <a:r>
              <a:rPr sz="1250" spc="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dates.</a:t>
            </a:r>
            <a:endParaRPr sz="1250">
              <a:latin typeface="PMingLiU"/>
              <a:cs typeface="PMingLiU"/>
            </a:endParaRPr>
          </a:p>
          <a:p>
            <a:pPr marL="12700" marR="5080" indent="152400" algn="just">
              <a:lnSpc>
                <a:spcPts val="1450"/>
              </a:lnSpc>
            </a:pP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countries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hold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secular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(non-religious)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festivals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dedicated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farming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food.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Harvest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festivals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take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place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over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globe,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yam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festival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African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nation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Ghana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sugarcane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harvests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India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grain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festivals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Europe.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Kenya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Masai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celebrate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beginning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rainy season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April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feasting,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dancing,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singing.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Japan 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whole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calendar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ceremonies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hon­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ors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planting,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ripening, 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harvesting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rice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crop.</a:t>
            </a:r>
            <a:endParaRPr sz="1250">
              <a:latin typeface="PMingLiU"/>
              <a:cs typeface="PMingLiU"/>
            </a:endParaRPr>
          </a:p>
          <a:p>
            <a:pPr marL="12700" marR="5715" indent="152400" algn="just">
              <a:lnSpc>
                <a:spcPts val="1450"/>
              </a:lnSpc>
            </a:pP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No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matter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what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occasion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country,</a:t>
            </a:r>
            <a:r>
              <a:rPr sz="1250" spc="-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plays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impor­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tant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part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celebrations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around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world.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These events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chances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participate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old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custom,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expand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culinary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horizons,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create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traditions.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Whatever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case,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adventurous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diner need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never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look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too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far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satisfying</a:t>
            </a:r>
            <a:r>
              <a:rPr sz="1250" spc="2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delicacy.</a:t>
            </a:r>
            <a:endParaRPr sz="125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PMingLiU"/>
              <a:cs typeface="PMingLiU"/>
            </a:endParaRPr>
          </a:p>
          <a:p>
            <a:pPr marL="988060">
              <a:lnSpc>
                <a:spcPct val="100000"/>
              </a:lnSpc>
              <a:tabLst>
                <a:tab pos="2190750" algn="l"/>
                <a:tab pos="2696210" algn="l"/>
              </a:tabLst>
            </a:pPr>
            <a:r>
              <a:rPr sz="1600" i="1" spc="300" dirty="0">
                <a:solidFill>
                  <a:srgbClr val="A63950"/>
                </a:solidFill>
                <a:latin typeface="Times New Roman"/>
                <a:cs typeface="Times New Roman"/>
              </a:rPr>
              <a:t>Planning	</a:t>
            </a:r>
            <a:r>
              <a:rPr sz="1600" i="1" spc="285" dirty="0">
                <a:solidFill>
                  <a:srgbClr val="A63950"/>
                </a:solidFill>
                <a:latin typeface="Times New Roman"/>
                <a:cs typeface="Times New Roman"/>
              </a:rPr>
              <a:t>the	</a:t>
            </a:r>
            <a:r>
              <a:rPr sz="1600" i="1" spc="210" dirty="0">
                <a:solidFill>
                  <a:srgbClr val="A63950"/>
                </a:solidFill>
                <a:latin typeface="Times New Roman"/>
                <a:cs typeface="Times New Roman"/>
              </a:rPr>
              <a:t>Menu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2700" marR="5715" algn="just">
              <a:lnSpc>
                <a:spcPts val="1450"/>
              </a:lnSpc>
              <a:spcBef>
                <a:spcPts val="1470"/>
              </a:spcBef>
            </a:pP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Planning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meatless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menu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offers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great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flexibility. Vegetarian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meals  may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have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main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entr</a:t>
            </a:r>
            <a:r>
              <a:rPr sz="1250" dirty="0">
                <a:solidFill>
                  <a:srgbClr val="231F20"/>
                </a:solidFill>
                <a:latin typeface="Arial"/>
                <a:cs typeface="Arial"/>
              </a:rPr>
              <a:t>é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consist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two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three</a:t>
            </a:r>
            <a:r>
              <a:rPr sz="1250" spc="-204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courses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equal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importance. 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cook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serve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light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 of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soup,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bread,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salad,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heartier meal,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casserole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pasta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dish.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Different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combinations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flavors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textures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provide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variety,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adding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zest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contrast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any</a:t>
            </a:r>
            <a:r>
              <a:rPr sz="1250" spc="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1220" y="7506081"/>
            <a:ext cx="132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12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11981"/>
            <a:ext cx="6743065" cy="7875270"/>
          </a:xfrm>
          <a:custGeom>
            <a:avLst/>
            <a:gdLst/>
            <a:ahLst/>
            <a:cxnLst/>
            <a:rect l="l" t="t" r="r" b="b"/>
            <a:pathLst>
              <a:path w="6743065" h="7875270">
                <a:moveTo>
                  <a:pt x="6742938" y="0"/>
                </a:moveTo>
                <a:lnTo>
                  <a:pt x="0" y="0"/>
                </a:lnTo>
                <a:lnTo>
                  <a:pt x="0" y="7874718"/>
                </a:lnTo>
                <a:lnTo>
                  <a:pt x="6742938" y="7874718"/>
                </a:lnTo>
                <a:lnTo>
                  <a:pt x="6742938" y="0"/>
                </a:lnTo>
                <a:close/>
              </a:path>
            </a:pathLst>
          </a:custGeom>
          <a:solidFill>
            <a:srgbClr val="FFFB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46070" y="1767332"/>
            <a:ext cx="15532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i="1" spc="5" dirty="0">
                <a:latin typeface="Times New Roman"/>
                <a:cs typeface="Times New Roman"/>
              </a:rPr>
              <a:t>Image </a:t>
            </a:r>
            <a:r>
              <a:rPr sz="1400" b="1" i="1" dirty="0">
                <a:latin typeface="Times New Roman"/>
                <a:cs typeface="Times New Roman"/>
              </a:rPr>
              <a:t>Not</a:t>
            </a:r>
            <a:r>
              <a:rPr sz="1400" b="1" i="1" spc="-60" dirty="0">
                <a:latin typeface="Times New Roman"/>
                <a:cs typeface="Times New Roman"/>
              </a:rPr>
              <a:t> </a:t>
            </a:r>
            <a:r>
              <a:rPr sz="1400" b="1" i="1" dirty="0">
                <a:latin typeface="Times New Roman"/>
                <a:cs typeface="Times New Roman"/>
              </a:rPr>
              <a:t>Available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11300" y="3382009"/>
            <a:ext cx="4254500" cy="242570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indent="151765" algn="just">
              <a:lnSpc>
                <a:spcPts val="1450"/>
              </a:lnSpc>
              <a:spcBef>
                <a:spcPts val="190"/>
              </a:spcBef>
            </a:pP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planning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own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menus,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want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consider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seasons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year.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Serve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hot,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thick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soup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cold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winter night  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perhaps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chilled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fruit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soup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warm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summer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evening.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Although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imported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produce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available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times 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year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almost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any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place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world,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certain fruits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vegetables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fresher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easier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find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their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peak.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example,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crisp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spears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asparagus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appear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most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markets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spring,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while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summer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brings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sweet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corn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bright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red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tomatoes. 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cook,  you</a:t>
            </a:r>
            <a:r>
              <a:rPr sz="1250" spc="2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learn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enjoy taking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advantage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fresh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seasonal</a:t>
            </a:r>
            <a:r>
              <a:rPr sz="1250" spc="1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foods.</a:t>
            </a:r>
            <a:endParaRPr sz="1250">
              <a:latin typeface="PMingLiU"/>
              <a:cs typeface="PMingLiU"/>
            </a:endParaRPr>
          </a:p>
          <a:p>
            <a:pPr marL="12700" marR="5080" indent="152400" algn="just">
              <a:lnSpc>
                <a:spcPts val="1450"/>
              </a:lnSpc>
            </a:pP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Adding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international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flair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meals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offers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whole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world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flavors.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book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sampling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around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globe,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representing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more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than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dozen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countries,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step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into the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kitchen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explore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world</a:t>
            </a:r>
            <a:r>
              <a:rPr sz="1250" spc="1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 culinary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treasures.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50609" y="7506081"/>
            <a:ext cx="13335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13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60879" y="0"/>
            <a:ext cx="4782820" cy="54317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06500" y="3082290"/>
            <a:ext cx="305689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08735" algn="l"/>
                <a:tab pos="2098675" algn="l"/>
              </a:tabLst>
            </a:pPr>
            <a:r>
              <a:rPr sz="2200" spc="445" dirty="0"/>
              <a:t>Before	</a:t>
            </a:r>
            <a:r>
              <a:rPr sz="2200" spc="380" dirty="0"/>
              <a:t>You	</a:t>
            </a:r>
            <a:r>
              <a:rPr sz="2200" spc="395" dirty="0"/>
              <a:t>Begin</a:t>
            </a:r>
            <a:r>
              <a:rPr sz="2200" spc="-235" dirty="0"/>
              <a:t> </a:t>
            </a:r>
            <a:endParaRPr sz="2200"/>
          </a:p>
        </p:txBody>
      </p:sp>
      <p:sp>
        <p:nvSpPr>
          <p:cNvPr id="4" name="object 4"/>
          <p:cNvSpPr txBox="1"/>
          <p:nvPr/>
        </p:nvSpPr>
        <p:spPr>
          <a:xfrm>
            <a:off x="1510823" y="3755390"/>
            <a:ext cx="4255135" cy="260985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algn="just">
              <a:lnSpc>
                <a:spcPts val="1450"/>
              </a:lnSpc>
              <a:spcBef>
                <a:spcPts val="190"/>
              </a:spcBef>
            </a:pP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international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book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call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ingredients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know.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Sometimes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cookware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used,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too,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although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these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recipes can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easily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prepared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ordinary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utensils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pans.</a:t>
            </a:r>
            <a:endParaRPr sz="1250">
              <a:latin typeface="PMingLiU"/>
              <a:cs typeface="PMingLiU"/>
            </a:endParaRPr>
          </a:p>
          <a:p>
            <a:pPr marL="12700" marR="5080" indent="152400" algn="just">
              <a:lnSpc>
                <a:spcPts val="1450"/>
              </a:lnSpc>
            </a:pP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important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thing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need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know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before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start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is 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how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careful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cook.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following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page,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you</a:t>
            </a:r>
            <a:r>
              <a:rPr sz="1250" spc="2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ll find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few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rules that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will make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cooking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experience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safe,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fun,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easy. </a:t>
            </a:r>
            <a:r>
              <a:rPr sz="1250" spc="229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Next,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take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look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45" dirty="0">
                <a:solidFill>
                  <a:srgbClr val="231F20"/>
                </a:solidFill>
                <a:latin typeface="Arial"/>
                <a:cs typeface="Arial"/>
              </a:rPr>
              <a:t>“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dictionary</a:t>
            </a:r>
            <a:r>
              <a:rPr sz="1250" spc="45" dirty="0">
                <a:solidFill>
                  <a:srgbClr val="231F20"/>
                </a:solidFill>
                <a:latin typeface="Arial"/>
                <a:cs typeface="Arial"/>
              </a:rPr>
              <a:t>”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utensils,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terms, and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ingredients. 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want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read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list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tips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preparing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healthy,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low-fat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meals.</a:t>
            </a:r>
            <a:endParaRPr sz="1250">
              <a:latin typeface="PMingLiU"/>
              <a:cs typeface="PMingLiU"/>
            </a:endParaRPr>
          </a:p>
          <a:p>
            <a:pPr marL="12700" marR="5080" indent="151765" algn="just">
              <a:lnSpc>
                <a:spcPts val="1450"/>
              </a:lnSpc>
            </a:pP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you</a:t>
            </a:r>
            <a:r>
              <a:rPr sz="1250" spc="1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ve picked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out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recipe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try,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read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through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 beginning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end.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Now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ready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shop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ingredients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organize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cookware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will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need.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Once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have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assembled </a:t>
            </a:r>
            <a:r>
              <a:rPr sz="1250" spc="3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everything,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you</a:t>
            </a:r>
            <a:r>
              <a:rPr sz="1250" spc="2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ready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begin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cooking.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11300" y="6756400"/>
            <a:ext cx="41255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Refreshing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bulgur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salad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(bottom</a:t>
            </a:r>
            <a:r>
              <a:rPr sz="1000" i="1" spc="-5" dirty="0">
                <a:solidFill>
                  <a:srgbClr val="231F20"/>
                </a:solidFill>
                <a:latin typeface="Calibri"/>
                <a:cs typeface="Calibri"/>
              </a:rPr>
              <a:t>)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creamy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pumpkin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soup 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(top)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make a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satisfying  combination.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(Recipes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pages </a:t>
            </a:r>
            <a:r>
              <a:rPr sz="1000" i="1" spc="10" dirty="0">
                <a:solidFill>
                  <a:srgbClr val="231F20"/>
                </a:solidFill>
                <a:latin typeface="Calibri"/>
                <a:cs typeface="Calibri"/>
              </a:rPr>
              <a:t>38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1000" i="1" spc="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15" dirty="0">
                <a:solidFill>
                  <a:srgbClr val="231F20"/>
                </a:solidFill>
                <a:latin typeface="Calibri"/>
                <a:cs typeface="Calibri"/>
              </a:rPr>
              <a:t>39.)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53150" y="7506081"/>
            <a:ext cx="13144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15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33341" y="762000"/>
            <a:ext cx="4127500" cy="5975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8700">
              <a:lnSpc>
                <a:spcPct val="100000"/>
              </a:lnSpc>
              <a:spcBef>
                <a:spcPts val="100"/>
              </a:spcBef>
              <a:tabLst>
                <a:tab pos="1595755" algn="l"/>
                <a:tab pos="2669540" algn="l"/>
              </a:tabLst>
            </a:pPr>
            <a:r>
              <a:rPr sz="1600" i="1" spc="300" dirty="0">
                <a:solidFill>
                  <a:srgbClr val="A63950"/>
                </a:solidFill>
                <a:latin typeface="Times New Roman"/>
                <a:cs typeface="Times New Roman"/>
              </a:rPr>
              <a:t>The	</a:t>
            </a:r>
            <a:r>
              <a:rPr sz="1600" i="1" spc="340" dirty="0">
                <a:solidFill>
                  <a:srgbClr val="A63950"/>
                </a:solidFill>
                <a:latin typeface="Times New Roman"/>
                <a:cs typeface="Times New Roman"/>
              </a:rPr>
              <a:t>Careful	</a:t>
            </a:r>
            <a:r>
              <a:rPr sz="1600" i="1" spc="345" dirty="0">
                <a:solidFill>
                  <a:srgbClr val="A63950"/>
                </a:solidFill>
                <a:latin typeface="Times New Roman"/>
                <a:cs typeface="Times New Roman"/>
              </a:rPr>
              <a:t>Cook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90500" marR="5080" algn="just">
              <a:lnSpc>
                <a:spcPct val="100000"/>
              </a:lnSpc>
              <a:spcBef>
                <a:spcPts val="1430"/>
              </a:spcBef>
            </a:pP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Whenever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cook, there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certain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safety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rules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must </a:t>
            </a:r>
            <a:r>
              <a:rPr sz="1250" spc="3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always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keep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mind.</a:t>
            </a:r>
            <a:r>
              <a:rPr sz="1250" spc="-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Even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experienced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cooks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follow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these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rules 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kitchen.</a:t>
            </a:r>
            <a:endParaRPr sz="125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PMingLiU"/>
              <a:cs typeface="PMingLiU"/>
            </a:endParaRPr>
          </a:p>
          <a:p>
            <a:pPr marL="190500" marR="139065" indent="-177800">
              <a:lnSpc>
                <a:spcPct val="100000"/>
              </a:lnSpc>
              <a:buClr>
                <a:srgbClr val="A63950"/>
              </a:buClr>
              <a:buFont typeface="Arial"/>
              <a:buChar char="•"/>
              <a:tabLst>
                <a:tab pos="191135" algn="l"/>
              </a:tabLst>
            </a:pP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Always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wash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hands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before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handling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food. Thoroughly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wash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raw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vegetables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fruits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remove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dirt,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chemicals,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insecticides.</a:t>
            </a:r>
            <a:endParaRPr sz="1250">
              <a:latin typeface="PMingLiU"/>
              <a:cs typeface="PMingLiU"/>
            </a:endParaRPr>
          </a:p>
          <a:p>
            <a:pPr marL="190500" marR="243204" indent="-177800">
              <a:lnSpc>
                <a:spcPct val="100000"/>
              </a:lnSpc>
              <a:buClr>
                <a:srgbClr val="A63950"/>
              </a:buClr>
              <a:buFont typeface="Arial"/>
              <a:buChar char="•"/>
              <a:tabLst>
                <a:tab pos="191135" algn="l"/>
              </a:tabLst>
            </a:pP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cutting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board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cutting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up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vegetables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fruits.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Don</a:t>
            </a:r>
            <a:r>
              <a:rPr sz="1250" spc="1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cut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them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up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hand!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sure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cut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direction </a:t>
            </a:r>
            <a:r>
              <a:rPr sz="125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away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your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fingers.</a:t>
            </a:r>
            <a:endParaRPr sz="1250">
              <a:latin typeface="PMingLiU"/>
              <a:cs typeface="PMingLiU"/>
            </a:endParaRPr>
          </a:p>
          <a:p>
            <a:pPr marL="190500" marR="178435" indent="-177800">
              <a:lnSpc>
                <a:spcPct val="100000"/>
              </a:lnSpc>
              <a:buClr>
                <a:srgbClr val="A63950"/>
              </a:buClr>
              <a:buFont typeface="Arial"/>
              <a:buChar char="•"/>
              <a:tabLst>
                <a:tab pos="191135" algn="l"/>
              </a:tabLst>
            </a:pP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Long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hair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loose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clothing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easily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catch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fire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if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brought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near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burners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stove.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If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have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long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hair,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tie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back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before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start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cooking.</a:t>
            </a:r>
            <a:endParaRPr sz="1250">
              <a:latin typeface="PMingLiU"/>
              <a:cs typeface="PMingLiU"/>
            </a:endParaRPr>
          </a:p>
          <a:p>
            <a:pPr marL="190500" marR="112395" indent="-177800">
              <a:lnSpc>
                <a:spcPct val="100000"/>
              </a:lnSpc>
              <a:buClr>
                <a:srgbClr val="A63950"/>
              </a:buClr>
              <a:buFont typeface="Arial"/>
              <a:buChar char="•"/>
              <a:tabLst>
                <a:tab pos="191135" algn="l"/>
              </a:tabLst>
            </a:pP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Turn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pot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handles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toward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back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stove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will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catch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sleeves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jewelry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them.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is 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especially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important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younger brothers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sisters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around.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could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easily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knock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off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pot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get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burned.</a:t>
            </a:r>
            <a:endParaRPr sz="1250">
              <a:latin typeface="PMingLiU"/>
              <a:cs typeface="PMingLiU"/>
            </a:endParaRPr>
          </a:p>
          <a:p>
            <a:pPr marL="190500" marR="49530" indent="-177800">
              <a:lnSpc>
                <a:spcPct val="100000"/>
              </a:lnSpc>
              <a:buClr>
                <a:srgbClr val="A63950"/>
              </a:buClr>
              <a:buFont typeface="Arial"/>
              <a:buChar char="•"/>
              <a:tabLst>
                <a:tab pos="191135" algn="l"/>
              </a:tabLst>
            </a:pP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Always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pot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holder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steady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hot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pots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take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pans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out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oven.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Don</a:t>
            </a:r>
            <a:r>
              <a:rPr sz="1250" spc="1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wet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cloth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hot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pan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because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steam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produces could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burn</a:t>
            </a:r>
            <a:r>
              <a:rPr sz="1250" spc="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you.</a:t>
            </a:r>
            <a:endParaRPr sz="1250">
              <a:latin typeface="PMingLiU"/>
              <a:cs typeface="PMingLiU"/>
            </a:endParaRPr>
          </a:p>
          <a:p>
            <a:pPr marL="190500" marR="9525" indent="-177800">
              <a:lnSpc>
                <a:spcPct val="100000"/>
              </a:lnSpc>
              <a:buClr>
                <a:srgbClr val="A63950"/>
              </a:buClr>
              <a:buFont typeface="Arial"/>
              <a:buChar char="•"/>
              <a:tabLst>
                <a:tab pos="190500" algn="l"/>
              </a:tabLst>
            </a:pP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Lift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lid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steaming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pot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opening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away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will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get</a:t>
            </a:r>
            <a:r>
              <a:rPr sz="1250" spc="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burned.</a:t>
            </a:r>
            <a:endParaRPr sz="1250">
              <a:latin typeface="PMingLiU"/>
              <a:cs typeface="PMingLiU"/>
            </a:endParaRPr>
          </a:p>
          <a:p>
            <a:pPr marL="190500" marR="32384" indent="-177800">
              <a:lnSpc>
                <a:spcPct val="100000"/>
              </a:lnSpc>
              <a:buClr>
                <a:srgbClr val="A63950"/>
              </a:buClr>
              <a:buFont typeface="Arial"/>
              <a:buChar char="•"/>
              <a:tabLst>
                <a:tab pos="191135" algn="l"/>
              </a:tabLst>
            </a:pP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If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get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burned,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hold the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burn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under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cold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running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water.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Do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put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grease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butter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Cold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water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helps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take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heat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out,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grease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butter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will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only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keep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in.</a:t>
            </a:r>
            <a:endParaRPr sz="1250">
              <a:latin typeface="PMingLiU"/>
              <a:cs typeface="PMingLiU"/>
            </a:endParaRPr>
          </a:p>
          <a:p>
            <a:pPr marL="190500" marR="44450" indent="-177800">
              <a:lnSpc>
                <a:spcPct val="100000"/>
              </a:lnSpc>
              <a:buClr>
                <a:srgbClr val="A63950"/>
              </a:buClr>
              <a:buFont typeface="Arial"/>
              <a:buChar char="•"/>
              <a:tabLst>
                <a:tab pos="191135" algn="l"/>
              </a:tabLst>
            </a:pP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If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grease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cooking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oil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catches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fire,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throw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baking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soda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salt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bottom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flame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put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out.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(Water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will </a:t>
            </a:r>
            <a:r>
              <a:rPr sz="125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not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put  out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grease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fire.) 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Call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help,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try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turn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stove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burners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Arial"/>
                <a:cs typeface="Arial"/>
              </a:rPr>
              <a:t>“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off.</a:t>
            </a:r>
            <a:r>
              <a:rPr sz="1250" spc="35" dirty="0">
                <a:solidFill>
                  <a:srgbClr val="231F20"/>
                </a:solidFill>
                <a:latin typeface="Arial"/>
                <a:cs typeface="Arial"/>
              </a:rPr>
              <a:t>”</a:t>
            </a:r>
            <a:endParaRPr sz="12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1220" y="7506081"/>
            <a:ext cx="13462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16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5100" y="774700"/>
            <a:ext cx="4331335" cy="6267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235" algn="ctr">
              <a:lnSpc>
                <a:spcPct val="100000"/>
              </a:lnSpc>
              <a:spcBef>
                <a:spcPts val="100"/>
              </a:spcBef>
              <a:tabLst>
                <a:tab pos="1223645" algn="l"/>
              </a:tabLst>
            </a:pPr>
            <a:r>
              <a:rPr sz="1600" i="1" spc="315" dirty="0">
                <a:solidFill>
                  <a:srgbClr val="A63950"/>
                </a:solidFill>
                <a:latin typeface="Times New Roman"/>
                <a:cs typeface="Times New Roman"/>
              </a:rPr>
              <a:t>Cooking	</a:t>
            </a:r>
            <a:r>
              <a:rPr sz="1600" i="1" spc="325" dirty="0">
                <a:solidFill>
                  <a:srgbClr val="A63950"/>
                </a:solidFill>
                <a:latin typeface="Times New Roman"/>
                <a:cs typeface="Times New Roman"/>
              </a:rPr>
              <a:t>Utensils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65100" marR="5080" indent="-152400" algn="just">
              <a:lnSpc>
                <a:spcPts val="1300"/>
              </a:lnSpc>
              <a:spcBef>
                <a:spcPts val="1440"/>
              </a:spcBef>
            </a:pPr>
            <a:r>
              <a:rPr sz="125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colander</a:t>
            </a:r>
            <a:r>
              <a:rPr sz="1250" spc="-15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50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bowl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holes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bottom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sides. It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draining liquid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solid</a:t>
            </a:r>
            <a:r>
              <a:rPr sz="1250" spc="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food.</a:t>
            </a:r>
            <a:endParaRPr sz="1250">
              <a:latin typeface="PMingLiU"/>
              <a:cs typeface="PMingLiU"/>
            </a:endParaRPr>
          </a:p>
          <a:p>
            <a:pPr marL="165100" marR="5715" indent="-152400" algn="just">
              <a:lnSpc>
                <a:spcPts val="1300"/>
              </a:lnSpc>
              <a:spcBef>
                <a:spcPts val="600"/>
              </a:spcBef>
            </a:pPr>
            <a:r>
              <a:rPr sz="1250" i="1" spc="-190" dirty="0">
                <a:solidFill>
                  <a:srgbClr val="231F20"/>
                </a:solidFill>
                <a:latin typeface="Times New Roman"/>
                <a:cs typeface="Times New Roman"/>
              </a:rPr>
              <a:t>crepe </a:t>
            </a:r>
            <a:r>
              <a:rPr sz="1250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pan</a:t>
            </a:r>
            <a:r>
              <a:rPr sz="1250" spc="-5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There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pans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available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designed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specifically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crepe-making,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almost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any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low-sided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pan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cooking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surface </a:t>
            </a:r>
            <a:r>
              <a:rPr sz="1250" spc="60" dirty="0">
                <a:solidFill>
                  <a:srgbClr val="231F20"/>
                </a:solidFill>
                <a:latin typeface="PMingLiU"/>
                <a:cs typeface="PMingLiU"/>
              </a:rPr>
              <a:t>6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60" dirty="0">
                <a:solidFill>
                  <a:srgbClr val="231F20"/>
                </a:solidFill>
                <a:latin typeface="PMingLiU"/>
                <a:cs typeface="PMingLiU"/>
              </a:rPr>
              <a:t>8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inches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diameter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will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work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just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</a:t>
            </a:r>
            <a:r>
              <a:rPr sz="1250" spc="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well.</a:t>
            </a:r>
            <a:endParaRPr sz="1250">
              <a:latin typeface="PMingLiU"/>
              <a:cs typeface="PMingLiU"/>
            </a:endParaRPr>
          </a:p>
          <a:p>
            <a:pPr marL="12700" marR="5080">
              <a:lnSpc>
                <a:spcPts val="1900"/>
              </a:lnSpc>
              <a:spcBef>
                <a:spcPts val="120"/>
              </a:spcBef>
            </a:pPr>
            <a:r>
              <a:rPr sz="125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rolling </a:t>
            </a:r>
            <a:r>
              <a:rPr sz="125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pin</a:t>
            </a:r>
            <a:r>
              <a:rPr sz="1250" spc="-10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0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wooden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utensil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rolling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out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pastry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dough  </a:t>
            </a:r>
            <a:r>
              <a:rPr sz="125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sieve</a:t>
            </a:r>
            <a:r>
              <a:rPr sz="1250" spc="-13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3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bowl-shaped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utensil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wire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mesh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drain food  </a:t>
            </a:r>
            <a:r>
              <a:rPr sz="125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slotted </a:t>
            </a:r>
            <a:r>
              <a:rPr sz="125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spoon</a:t>
            </a:r>
            <a:r>
              <a:rPr sz="1250" spc="-15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50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spoon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small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openings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bowl.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</a:t>
            </a:r>
            <a:r>
              <a:rPr sz="1250" spc="1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usually</a:t>
            </a:r>
            <a:endParaRPr sz="1250">
              <a:latin typeface="PMingLiU"/>
              <a:cs typeface="PMingLiU"/>
            </a:endParaRPr>
          </a:p>
          <a:p>
            <a:pPr marL="165100">
              <a:lnSpc>
                <a:spcPts val="1170"/>
              </a:lnSpc>
            </a:pP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pick solid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out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liquid.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25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spatula</a:t>
            </a:r>
            <a:r>
              <a:rPr sz="1250" spc="-12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2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flat,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thin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utensil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lift,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toss,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turn,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scoop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up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</a:t>
            </a:r>
            <a:endParaRPr sz="1250">
              <a:latin typeface="PMingLiU"/>
              <a:cs typeface="PMingLiU"/>
            </a:endParaRPr>
          </a:p>
          <a:p>
            <a:pPr marL="165100" marR="5080" indent="-152400">
              <a:lnSpc>
                <a:spcPts val="1300"/>
              </a:lnSpc>
              <a:spcBef>
                <a:spcPts val="610"/>
              </a:spcBef>
            </a:pPr>
            <a:r>
              <a:rPr sz="125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tongs</a:t>
            </a:r>
            <a:r>
              <a:rPr sz="1250" spc="-12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2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utensil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shaped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either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like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tweezers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scissors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flat,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blunt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ends,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grasp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</a:t>
            </a:r>
            <a:endParaRPr sz="125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500">
              <a:latin typeface="PMingLiU"/>
              <a:cs typeface="PMingLiU"/>
            </a:endParaRPr>
          </a:p>
          <a:p>
            <a:pPr marL="103505" algn="ctr">
              <a:lnSpc>
                <a:spcPct val="100000"/>
              </a:lnSpc>
              <a:tabLst>
                <a:tab pos="1224280" algn="l"/>
              </a:tabLst>
            </a:pPr>
            <a:r>
              <a:rPr sz="1600" i="1" spc="315" dirty="0">
                <a:solidFill>
                  <a:srgbClr val="A63950"/>
                </a:solidFill>
                <a:latin typeface="Times New Roman"/>
                <a:cs typeface="Times New Roman"/>
              </a:rPr>
              <a:t>Cooking	</a:t>
            </a:r>
            <a:r>
              <a:rPr sz="1600" i="1" spc="355" dirty="0">
                <a:solidFill>
                  <a:srgbClr val="A63950"/>
                </a:solidFill>
                <a:latin typeface="Times New Roman"/>
                <a:cs typeface="Times New Roman"/>
              </a:rPr>
              <a:t>Terms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30"/>
              </a:spcBef>
            </a:pPr>
            <a:r>
              <a:rPr sz="125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beat</a:t>
            </a:r>
            <a:r>
              <a:rPr sz="1250" spc="-11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1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stir rapidly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circular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 motion</a:t>
            </a:r>
            <a:endParaRPr sz="1250">
              <a:latin typeface="PMingLiU"/>
              <a:cs typeface="PMingLiU"/>
            </a:endParaRPr>
          </a:p>
          <a:p>
            <a:pPr marL="165100" marR="6350" indent="-152400">
              <a:lnSpc>
                <a:spcPts val="1300"/>
              </a:lnSpc>
              <a:spcBef>
                <a:spcPts val="610"/>
              </a:spcBef>
            </a:pPr>
            <a:r>
              <a:rPr sz="125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boil</a:t>
            </a:r>
            <a:r>
              <a:rPr sz="1250" spc="-9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9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heat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liquid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over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high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heat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until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bubbles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form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rise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rap­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idly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surface</a:t>
            </a:r>
            <a:endParaRPr sz="1250">
              <a:latin typeface="PMingLiU"/>
              <a:cs typeface="PMingLiU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</a:pPr>
            <a:r>
              <a:rPr sz="125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broil</a:t>
            </a:r>
            <a:r>
              <a:rPr sz="1250" spc="-10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0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cook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directly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under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heat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source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side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facing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heat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cooks</a:t>
            </a:r>
            <a:r>
              <a:rPr sz="1250" spc="6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rapidly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25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chop</a:t>
            </a:r>
            <a:r>
              <a:rPr sz="1250" spc="-12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cut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into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small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pieces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25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grate</a:t>
            </a:r>
            <a:r>
              <a:rPr sz="1250" spc="-12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shred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into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tiny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pieces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rubbing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against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1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grater</a:t>
            </a:r>
            <a:endParaRPr sz="1250">
              <a:latin typeface="PMingLiU"/>
              <a:cs typeface="PMingLiU"/>
            </a:endParaRPr>
          </a:p>
          <a:p>
            <a:pPr marL="165100" marR="5715" indent="-152400">
              <a:lnSpc>
                <a:spcPts val="1300"/>
              </a:lnSpc>
              <a:spcBef>
                <a:spcPts val="610"/>
              </a:spcBef>
            </a:pPr>
            <a:r>
              <a:rPr sz="125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knead</a:t>
            </a:r>
            <a:r>
              <a:rPr sz="1250" spc="-12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work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dough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pressing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palms,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pushing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out­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ward and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then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pressing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over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</a:t>
            </a:r>
            <a:r>
              <a:rPr sz="1250" spc="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itself</a:t>
            </a:r>
            <a:endParaRPr sz="1250">
              <a:latin typeface="PMingLiU"/>
              <a:cs typeface="PMingLiU"/>
            </a:endParaRPr>
          </a:p>
          <a:p>
            <a:pPr marL="165100" marR="5715" indent="-152400">
              <a:lnSpc>
                <a:spcPts val="1300"/>
              </a:lnSpc>
              <a:spcBef>
                <a:spcPts val="600"/>
              </a:spcBef>
            </a:pPr>
            <a:r>
              <a:rPr sz="125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pinch</a:t>
            </a:r>
            <a:r>
              <a:rPr sz="1250" spc="-12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very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small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amount,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usually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what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pick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up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between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thumb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forefinger</a:t>
            </a:r>
            <a:endParaRPr sz="1250">
              <a:latin typeface="PMingLiU"/>
              <a:cs typeface="PMingLiU"/>
            </a:endParaRPr>
          </a:p>
          <a:p>
            <a:pPr marL="165100" marR="5715" indent="-152400">
              <a:lnSpc>
                <a:spcPts val="1300"/>
              </a:lnSpc>
              <a:spcBef>
                <a:spcPts val="600"/>
              </a:spcBef>
            </a:pPr>
            <a:r>
              <a:rPr sz="125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preheat</a:t>
            </a:r>
            <a:r>
              <a:rPr sz="1250" spc="-13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3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allow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oven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warm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up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certain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temperature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before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putting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it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54420" y="7506081"/>
            <a:ext cx="129539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231F20"/>
                </a:solidFill>
                <a:latin typeface="Tahoma"/>
                <a:cs typeface="Tahoma"/>
              </a:rPr>
              <a:t>17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65041" y="734059"/>
            <a:ext cx="4331335" cy="64389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5080" indent="-152400">
              <a:lnSpc>
                <a:spcPts val="1300"/>
              </a:lnSpc>
              <a:spcBef>
                <a:spcPts val="310"/>
              </a:spcBef>
            </a:pPr>
            <a:r>
              <a:rPr sz="125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sauté</a:t>
            </a:r>
            <a:r>
              <a:rPr sz="1250" spc="-11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1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fry quickly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over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high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heat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oil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fat,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stirring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turning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prevent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burning</a:t>
            </a:r>
            <a:endParaRPr sz="1250">
              <a:latin typeface="PMingLiU"/>
              <a:cs typeface="PMingLiU"/>
            </a:endParaRPr>
          </a:p>
          <a:p>
            <a:pPr marL="165100" marR="5715" indent="-152400">
              <a:lnSpc>
                <a:spcPts val="1300"/>
              </a:lnSpc>
              <a:spcBef>
                <a:spcPts val="600"/>
              </a:spcBef>
            </a:pPr>
            <a:r>
              <a:rPr sz="125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simmer</a:t>
            </a:r>
            <a:r>
              <a:rPr sz="1250" spc="-11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1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cook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over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low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heat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liquid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kept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just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below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boiling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point.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Bubbles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will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occasionally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rise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surface.</a:t>
            </a:r>
            <a:endParaRPr sz="1250">
              <a:latin typeface="PMingLiU"/>
              <a:cs typeface="PMingLiU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</a:pPr>
            <a:r>
              <a:rPr sz="1250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stir-fry</a:t>
            </a:r>
            <a:r>
              <a:rPr sz="1250" spc="-7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cook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small pieces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vegetables,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tofu,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other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small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amount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vegetable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oil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over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high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heat,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stirring</a:t>
            </a:r>
            <a:r>
              <a:rPr sz="1250" spc="1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constantly</a:t>
            </a:r>
            <a:endParaRPr sz="125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500">
              <a:latin typeface="PMingLiU"/>
              <a:cs typeface="PMingLiU"/>
            </a:endParaRPr>
          </a:p>
          <a:p>
            <a:pPr marL="1075690">
              <a:lnSpc>
                <a:spcPct val="100000"/>
              </a:lnSpc>
              <a:tabLst>
                <a:tab pos="2043430" algn="l"/>
              </a:tabLst>
            </a:pPr>
            <a:r>
              <a:rPr sz="1600" i="1" spc="245" dirty="0">
                <a:solidFill>
                  <a:srgbClr val="A63950"/>
                </a:solidFill>
                <a:latin typeface="Times New Roman"/>
                <a:cs typeface="Times New Roman"/>
              </a:rPr>
              <a:t>Special	</a:t>
            </a:r>
            <a:r>
              <a:rPr sz="1600" i="1" spc="254" dirty="0">
                <a:solidFill>
                  <a:srgbClr val="A63950"/>
                </a:solidFill>
                <a:latin typeface="Times New Roman"/>
                <a:cs typeface="Times New Roman"/>
              </a:rPr>
              <a:t>Ingredients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30"/>
              </a:spcBef>
            </a:pPr>
            <a:r>
              <a:rPr sz="125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baking </a:t>
            </a:r>
            <a:r>
              <a:rPr sz="125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powder</a:t>
            </a:r>
            <a:r>
              <a:rPr sz="1250" spc="-15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-15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powder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baking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lighten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dough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batter</a:t>
            </a:r>
            <a:endParaRPr sz="1250">
              <a:latin typeface="PMingLiU"/>
              <a:cs typeface="PMingLiU"/>
            </a:endParaRPr>
          </a:p>
          <a:p>
            <a:pPr marL="165100" marR="5715" indent="-152400">
              <a:lnSpc>
                <a:spcPts val="1300"/>
              </a:lnSpc>
              <a:spcBef>
                <a:spcPts val="610"/>
              </a:spcBef>
            </a:pPr>
            <a:r>
              <a:rPr sz="125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bamboo </a:t>
            </a:r>
            <a:r>
              <a:rPr sz="1250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shoots—</a:t>
            </a:r>
            <a:r>
              <a:rPr sz="1250" spc="-65" dirty="0">
                <a:solidFill>
                  <a:srgbClr val="231F20"/>
                </a:solidFill>
                <a:latin typeface="PMingLiU"/>
                <a:cs typeface="PMingLiU"/>
              </a:rPr>
              <a:t>Tender,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fleshy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yellow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sprouts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bamboo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canes.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They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bought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canned,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whole,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thinly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sliced.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25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basil—</a:t>
            </a:r>
            <a:r>
              <a:rPr sz="1250" spc="-9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rich,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fragrant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herb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fresh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dried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-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cooking</a:t>
            </a:r>
            <a:endParaRPr sz="1250">
              <a:latin typeface="PMingLiU"/>
              <a:cs typeface="PMingLiU"/>
            </a:endParaRPr>
          </a:p>
          <a:p>
            <a:pPr marL="165100" marR="5080" indent="-152400">
              <a:lnSpc>
                <a:spcPts val="1300"/>
              </a:lnSpc>
              <a:spcBef>
                <a:spcPts val="610"/>
              </a:spcBef>
            </a:pPr>
            <a:r>
              <a:rPr sz="125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bulgur—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Kernels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wheat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have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been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steamed,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dried,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crushed.  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similar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product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called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cracked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wheat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1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substitute.</a:t>
            </a:r>
            <a:endParaRPr sz="1250">
              <a:latin typeface="PMingLiU"/>
              <a:cs typeface="PMingLiU"/>
            </a:endParaRPr>
          </a:p>
          <a:p>
            <a:pPr marL="165100" marR="5715" indent="-152400">
              <a:lnSpc>
                <a:spcPts val="1300"/>
              </a:lnSpc>
              <a:spcBef>
                <a:spcPts val="600"/>
              </a:spcBef>
            </a:pPr>
            <a:r>
              <a:rPr sz="125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cardamom—</a:t>
            </a:r>
            <a:r>
              <a:rPr sz="1250" spc="-13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spice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ginger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family,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whole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ground,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has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rich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aroma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gives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sweet, cool</a:t>
            </a:r>
            <a:r>
              <a:rPr sz="1250" spc="1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taste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25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cayenne </a:t>
            </a:r>
            <a:r>
              <a:rPr sz="1250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pepper—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Dried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red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chilies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(hot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peppers)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ground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fine</a:t>
            </a:r>
            <a:r>
              <a:rPr sz="1250" spc="-1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powder</a:t>
            </a:r>
            <a:endParaRPr sz="1250">
              <a:latin typeface="PMingLiU"/>
              <a:cs typeface="PMingLiU"/>
            </a:endParaRPr>
          </a:p>
          <a:p>
            <a:pPr marL="165100" marR="5080" indent="-152400">
              <a:lnSpc>
                <a:spcPts val="1300"/>
              </a:lnSpc>
              <a:spcBef>
                <a:spcPts val="610"/>
              </a:spcBef>
            </a:pPr>
            <a:r>
              <a:rPr sz="125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chickpeas—</a:t>
            </a:r>
            <a:r>
              <a:rPr sz="1250" spc="-12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type 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dried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pea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irregular texture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nutlike 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flavor.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Chickpeas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called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garbanzo</a:t>
            </a:r>
            <a:r>
              <a:rPr sz="1250" spc="1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beans.</a:t>
            </a:r>
            <a:endParaRPr sz="1250">
              <a:latin typeface="PMingLiU"/>
              <a:cs typeface="PMingLiU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</a:pPr>
            <a:r>
              <a:rPr sz="125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cinnamon—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spice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from 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bark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tree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laurel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family.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It  is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available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ground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sticks.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ts val="1400"/>
              </a:lnSpc>
              <a:spcBef>
                <a:spcPts val="390"/>
              </a:spcBef>
            </a:pPr>
            <a:r>
              <a:rPr sz="125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coriander—</a:t>
            </a:r>
            <a:r>
              <a:rPr sz="1250" spc="-114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herb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flavoring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decorative</a:t>
            </a:r>
            <a:r>
              <a:rPr sz="1250" spc="1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garnish.</a:t>
            </a:r>
            <a:endParaRPr sz="1250">
              <a:latin typeface="PMingLiU"/>
              <a:cs typeface="PMingLiU"/>
            </a:endParaRPr>
          </a:p>
          <a:p>
            <a:pPr marL="165100">
              <a:lnSpc>
                <a:spcPts val="1400"/>
              </a:lnSpc>
            </a:pP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Dried,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powdered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coriander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curries.</a:t>
            </a:r>
            <a:endParaRPr sz="1250">
              <a:latin typeface="PMingLiU"/>
              <a:cs typeface="PMingLiU"/>
            </a:endParaRPr>
          </a:p>
          <a:p>
            <a:pPr marL="165100" marR="5080" indent="-152400">
              <a:lnSpc>
                <a:spcPts val="1300"/>
              </a:lnSpc>
              <a:spcBef>
                <a:spcPts val="610"/>
              </a:spcBef>
            </a:pPr>
            <a:r>
              <a:rPr sz="125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cornstarch—</a:t>
            </a:r>
            <a:r>
              <a:rPr sz="1250" spc="-12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fine,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white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starch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from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corn,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commonly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thicken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sauces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gravies</a:t>
            </a:r>
            <a:endParaRPr sz="1250">
              <a:latin typeface="PMingLiU"/>
              <a:cs typeface="PMingLiU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</a:pPr>
            <a:r>
              <a:rPr sz="1250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cumin—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seeds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herb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whole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ground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give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pungent,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slightly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hot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flavor</a:t>
            </a:r>
            <a:endParaRPr sz="1250">
              <a:latin typeface="PMingLiU"/>
              <a:cs typeface="PMingLiU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</a:pPr>
            <a:r>
              <a:rPr sz="125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curry powder—</a:t>
            </a:r>
            <a:r>
              <a:rPr sz="1250" spc="-13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combination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several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ground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spices,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often including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cumin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turmeric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25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feta </a:t>
            </a:r>
            <a:r>
              <a:rPr sz="125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cheese—</a:t>
            </a:r>
            <a:r>
              <a:rPr sz="1250" spc="-13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crumbly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white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cheese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from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goat</a:t>
            </a:r>
            <a:r>
              <a:rPr sz="1250" spc="-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milk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1220" y="7506081"/>
            <a:ext cx="1371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18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2161" y="1863090"/>
            <a:ext cx="4857750" cy="955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100" b="1" i="0" u="heavy" spc="465" dirty="0">
                <a:solidFill>
                  <a:srgbClr val="7F7F7F"/>
                </a:solidFill>
                <a:uFill>
                  <a:solidFill>
                    <a:srgbClr val="C38181"/>
                  </a:solidFill>
                </a:uFill>
                <a:latin typeface="Calibri"/>
                <a:cs typeface="Calibri"/>
              </a:rPr>
              <a:t>VEGETARIAN</a:t>
            </a:r>
            <a:endParaRPr sz="61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076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35"/>
              </a:spcBef>
              <a:tabLst>
                <a:tab pos="686435" algn="l"/>
              </a:tabLst>
            </a:pPr>
            <a:r>
              <a:rPr spc="695" dirty="0"/>
              <a:t> 	</a:t>
            </a:r>
            <a:r>
              <a:rPr spc="1760" dirty="0"/>
              <a:t>COOKING</a:t>
            </a:r>
          </a:p>
          <a:p>
            <a:pPr marL="12700">
              <a:lnSpc>
                <a:spcPct val="100000"/>
              </a:lnSpc>
              <a:spcBef>
                <a:spcPts val="1180"/>
              </a:spcBef>
              <a:tabLst>
                <a:tab pos="1511935" algn="l"/>
              </a:tabLst>
            </a:pPr>
            <a:r>
              <a:rPr sz="4000" spc="215" dirty="0"/>
              <a:t> 	</a:t>
            </a:r>
            <a:r>
              <a:rPr sz="4000" spc="420" dirty="0"/>
              <a:t>AROUND</a:t>
            </a:r>
            <a:r>
              <a:rPr sz="4000" spc="-405" dirty="0"/>
              <a:t> </a:t>
            </a:r>
            <a:r>
              <a:rPr sz="4000" spc="620" dirty="0"/>
              <a:t>THE</a:t>
            </a:r>
            <a:endParaRPr sz="4000"/>
          </a:p>
          <a:p>
            <a:pPr marL="1355090" algn="ctr">
              <a:lnSpc>
                <a:spcPct val="100000"/>
              </a:lnSpc>
              <a:spcBef>
                <a:spcPts val="100"/>
              </a:spcBef>
            </a:pPr>
            <a:r>
              <a:rPr sz="9200" u="none" spc="-1545" dirty="0"/>
              <a:t>W</a:t>
            </a:r>
            <a:r>
              <a:rPr sz="9200" u="none" spc="-775" dirty="0"/>
              <a:t>O</a:t>
            </a:r>
            <a:r>
              <a:rPr sz="9200" u="none" spc="300" dirty="0"/>
              <a:t>R</a:t>
            </a:r>
            <a:r>
              <a:rPr sz="9200" u="none" spc="-360" dirty="0"/>
              <a:t>L</a:t>
            </a:r>
            <a:r>
              <a:rPr sz="9200" u="none" spc="655" dirty="0"/>
              <a:t>D</a:t>
            </a:r>
            <a:endParaRPr sz="92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35100" y="734059"/>
            <a:ext cx="4330700" cy="63246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5080" indent="-152400" algn="just">
              <a:lnSpc>
                <a:spcPts val="1300"/>
              </a:lnSpc>
              <a:spcBef>
                <a:spcPts val="310"/>
              </a:spcBef>
            </a:pPr>
            <a:r>
              <a:rPr sz="125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garlic—</a:t>
            </a:r>
            <a:r>
              <a:rPr sz="1250" spc="-110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bulbous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herb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whose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distinctive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flavor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dishes.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Each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piece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bulb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broken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up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into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several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small sec­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tions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called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cloves.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Before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chopping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clove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garlic, remove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its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papery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skin.</a:t>
            </a:r>
            <a:endParaRPr sz="1250">
              <a:latin typeface="PMingLiU"/>
              <a:cs typeface="PMingLiU"/>
            </a:endParaRPr>
          </a:p>
          <a:p>
            <a:pPr marL="12700" algn="just">
              <a:lnSpc>
                <a:spcPct val="100000"/>
              </a:lnSpc>
              <a:spcBef>
                <a:spcPts val="390"/>
              </a:spcBef>
            </a:pPr>
            <a:r>
              <a:rPr sz="125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garlic </a:t>
            </a:r>
            <a:r>
              <a:rPr sz="125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powder—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Dehydrated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garlic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powder</a:t>
            </a:r>
            <a:r>
              <a:rPr sz="1250" spc="1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form</a:t>
            </a:r>
            <a:endParaRPr sz="1250">
              <a:latin typeface="PMingLiU"/>
              <a:cs typeface="PMingLiU"/>
            </a:endParaRPr>
          </a:p>
          <a:p>
            <a:pPr marL="165100" marR="5080" indent="-152400" algn="just">
              <a:lnSpc>
                <a:spcPts val="1300"/>
              </a:lnSpc>
              <a:spcBef>
                <a:spcPts val="610"/>
              </a:spcBef>
            </a:pPr>
            <a:r>
              <a:rPr sz="125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ginger </a:t>
            </a:r>
            <a:r>
              <a:rPr sz="125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root—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knobby,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light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brown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root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tropical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plant, used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to 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flavor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food.</a:t>
            </a:r>
            <a:r>
              <a:rPr sz="1250" spc="-2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fresh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ginger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root,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slice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off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amount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called for,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peel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off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skin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with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side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spoon,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grate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flesh.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Freeze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6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rest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root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future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use.</a:t>
            </a:r>
            <a:r>
              <a:rPr sz="1250" spc="-1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Fresh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ginger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has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very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zippy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taste,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it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sparingly.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(Do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substitute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dried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ground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ginger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calling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fresh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ginger,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taste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very</a:t>
            </a:r>
            <a:r>
              <a:rPr sz="1250" spc="1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different.)</a:t>
            </a:r>
            <a:endParaRPr sz="1250">
              <a:latin typeface="PMingLiU"/>
              <a:cs typeface="PMingLiU"/>
            </a:endParaRPr>
          </a:p>
          <a:p>
            <a:pPr marL="165100" marR="5080" indent="-152400" algn="just">
              <a:lnSpc>
                <a:spcPts val="1300"/>
              </a:lnSpc>
              <a:spcBef>
                <a:spcPts val="600"/>
              </a:spcBef>
            </a:pPr>
            <a:r>
              <a:rPr sz="125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halva—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Middle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East,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sweet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candy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crushed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nuts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sesame  seeds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honey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syrup. 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dessert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called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halva is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eaten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India,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where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include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butter 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grated</a:t>
            </a:r>
            <a:r>
              <a:rPr sz="1250" spc="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vegetables.</a:t>
            </a:r>
            <a:endParaRPr sz="1250">
              <a:latin typeface="PMingLiU"/>
              <a:cs typeface="PMingLiU"/>
            </a:endParaRPr>
          </a:p>
          <a:p>
            <a:pPr marL="12700" algn="just">
              <a:lnSpc>
                <a:spcPct val="100000"/>
              </a:lnSpc>
              <a:spcBef>
                <a:spcPts val="390"/>
              </a:spcBef>
            </a:pPr>
            <a:r>
              <a:rPr sz="125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matzo—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Crisp,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unleavened</a:t>
            </a:r>
            <a:r>
              <a:rPr sz="1250" spc="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bread</a:t>
            </a:r>
            <a:endParaRPr sz="1250">
              <a:latin typeface="PMingLiU"/>
              <a:cs typeface="PMingLiU"/>
            </a:endParaRPr>
          </a:p>
          <a:p>
            <a:pPr marL="165100" marR="5080" indent="-152400" algn="just">
              <a:lnSpc>
                <a:spcPts val="1300"/>
              </a:lnSpc>
              <a:spcBef>
                <a:spcPts val="610"/>
              </a:spcBef>
            </a:pPr>
            <a:r>
              <a:rPr sz="125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mushrooms, </a:t>
            </a:r>
            <a:r>
              <a:rPr sz="125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dried—</a:t>
            </a:r>
            <a:r>
              <a:rPr sz="1250" spc="-70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types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mushrooms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available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dried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gro­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ceries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specialty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markets.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Black,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oyster,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wood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ear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mush­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rooms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few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common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varieties.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Before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dried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mushrooms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used,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must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soaked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warm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water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60" dirty="0">
                <a:solidFill>
                  <a:srgbClr val="231F20"/>
                </a:solidFill>
                <a:latin typeface="PMingLiU"/>
                <a:cs typeface="PMingLiU"/>
              </a:rPr>
              <a:t>15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60" dirty="0">
                <a:solidFill>
                  <a:srgbClr val="231F20"/>
                </a:solidFill>
                <a:latin typeface="PMingLiU"/>
                <a:cs typeface="PMingLiU"/>
              </a:rPr>
              <a:t>20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minutes.</a:t>
            </a:r>
            <a:endParaRPr sz="1250">
              <a:latin typeface="PMingLiU"/>
              <a:cs typeface="PMingLiU"/>
            </a:endParaRPr>
          </a:p>
          <a:p>
            <a:pPr marL="165100" marR="5080" indent="-152400" algn="just">
              <a:lnSpc>
                <a:spcPts val="1300"/>
              </a:lnSpc>
              <a:spcBef>
                <a:spcPts val="600"/>
              </a:spcBef>
            </a:pPr>
            <a:r>
              <a:rPr sz="125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oregano—</a:t>
            </a:r>
            <a:r>
              <a:rPr sz="1250" spc="-11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dried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leaves,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whole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ground,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rich and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fragrant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herb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seasoning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2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cooking</a:t>
            </a:r>
            <a:endParaRPr sz="1250">
              <a:latin typeface="PMingLiU"/>
              <a:cs typeface="PMingLiU"/>
            </a:endParaRPr>
          </a:p>
          <a:p>
            <a:pPr marL="165100" marR="5080" indent="-152400" algn="just">
              <a:lnSpc>
                <a:spcPts val="1300"/>
              </a:lnSpc>
              <a:spcBef>
                <a:spcPts val="600"/>
              </a:spcBef>
            </a:pPr>
            <a:r>
              <a:rPr sz="125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peppercorns—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berries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East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Indian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plant.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Peppercorns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both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whole and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ground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flavor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food.</a:t>
            </a:r>
            <a:endParaRPr sz="1250">
              <a:latin typeface="PMingLiU"/>
              <a:cs typeface="PMingLiU"/>
            </a:endParaRPr>
          </a:p>
          <a:p>
            <a:pPr marL="12700" algn="just">
              <a:lnSpc>
                <a:spcPct val="100000"/>
              </a:lnSpc>
              <a:spcBef>
                <a:spcPts val="390"/>
              </a:spcBef>
            </a:pPr>
            <a:r>
              <a:rPr sz="125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50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noodles—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Long,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very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thin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noodles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from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rice</a:t>
            </a:r>
            <a:r>
              <a:rPr sz="1250" spc="1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flour</a:t>
            </a:r>
            <a:endParaRPr sz="1250">
              <a:latin typeface="PMingLiU"/>
              <a:cs typeface="PMingLiU"/>
            </a:endParaRPr>
          </a:p>
          <a:p>
            <a:pPr marL="165100" marR="5715" indent="-152400">
              <a:lnSpc>
                <a:spcPts val="1300"/>
              </a:lnSpc>
              <a:spcBef>
                <a:spcPts val="610"/>
              </a:spcBef>
            </a:pPr>
            <a:r>
              <a:rPr sz="125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soy </a:t>
            </a:r>
            <a:r>
              <a:rPr sz="125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sauce—</a:t>
            </a:r>
            <a:r>
              <a:rPr sz="1250" spc="-12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dark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brown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sauce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made from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soybeans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other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ingre­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dients, used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extensively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Asian</a:t>
            </a:r>
            <a:r>
              <a:rPr sz="1250" spc="-6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cooking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250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thyme—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fragrant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herb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fresh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dried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season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foods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250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tofu—</a:t>
            </a:r>
            <a:r>
              <a:rPr sz="1250" spc="-6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processed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curd made from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soybeans</a:t>
            </a:r>
            <a:endParaRPr sz="12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250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turmeric—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aromatic 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East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Indian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herb</a:t>
            </a:r>
            <a:endParaRPr sz="1250">
              <a:latin typeface="PMingLiU"/>
              <a:cs typeface="PMingLiU"/>
            </a:endParaRPr>
          </a:p>
          <a:p>
            <a:pPr marL="165100" marR="5080" indent="-152400" algn="just">
              <a:lnSpc>
                <a:spcPts val="1300"/>
              </a:lnSpc>
              <a:spcBef>
                <a:spcPts val="610"/>
              </a:spcBef>
            </a:pPr>
            <a:r>
              <a:rPr sz="125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yeast—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ingredient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cooking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make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dough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rise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cause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liquid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ferment. 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Yeast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available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either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small,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white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cakes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called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compressed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yeast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granular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form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called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active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dry</a:t>
            </a:r>
            <a:r>
              <a:rPr sz="1250" spc="-1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yeast.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50609" y="7506081"/>
            <a:ext cx="13335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19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82541" y="838200"/>
            <a:ext cx="4255770" cy="6178550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315085" marR="777240" indent="-504190">
              <a:lnSpc>
                <a:spcPts val="1600"/>
              </a:lnSpc>
              <a:spcBef>
                <a:spcPts val="420"/>
              </a:spcBef>
              <a:tabLst>
                <a:tab pos="1852295" algn="l"/>
                <a:tab pos="2392680" algn="l"/>
                <a:tab pos="2436495" algn="l"/>
              </a:tabLst>
            </a:pPr>
            <a:r>
              <a:rPr sz="1600" i="1" spc="275" dirty="0">
                <a:solidFill>
                  <a:srgbClr val="A63950"/>
                </a:solidFill>
                <a:latin typeface="Times New Roman"/>
                <a:cs typeface="Times New Roman"/>
              </a:rPr>
              <a:t>Healthy	</a:t>
            </a:r>
            <a:r>
              <a:rPr sz="1600" i="1" spc="225" dirty="0">
                <a:solidFill>
                  <a:srgbClr val="A63950"/>
                </a:solidFill>
                <a:latin typeface="Times New Roman"/>
                <a:cs typeface="Times New Roman"/>
              </a:rPr>
              <a:t>and	</a:t>
            </a:r>
            <a:r>
              <a:rPr sz="1600" i="1" spc="390" dirty="0">
                <a:solidFill>
                  <a:srgbClr val="A63950"/>
                </a:solidFill>
                <a:latin typeface="Times New Roman"/>
                <a:cs typeface="Times New Roman"/>
              </a:rPr>
              <a:t>Low-Fat  </a:t>
            </a:r>
            <a:r>
              <a:rPr sz="1600" i="1" spc="315" dirty="0">
                <a:solidFill>
                  <a:srgbClr val="A63950"/>
                </a:solidFill>
                <a:latin typeface="Times New Roman"/>
                <a:cs typeface="Times New Roman"/>
              </a:rPr>
              <a:t>Cooking		</a:t>
            </a:r>
            <a:r>
              <a:rPr sz="1600" i="1" spc="295" dirty="0">
                <a:solidFill>
                  <a:srgbClr val="A63950"/>
                </a:solidFill>
                <a:latin typeface="Times New Roman"/>
                <a:cs typeface="Times New Roman"/>
              </a:rPr>
              <a:t>Tips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2700" marR="6350" algn="just">
              <a:lnSpc>
                <a:spcPct val="100000"/>
              </a:lnSpc>
              <a:spcBef>
                <a:spcPts val="1430"/>
              </a:spcBef>
            </a:pP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modern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cooks are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concerned about preparing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healthy,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low-fat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meals.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Fortunately,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there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simple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ways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reduce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fat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content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of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dishes.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Here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few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general tips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 adapting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recipes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in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book.</a:t>
            </a:r>
            <a:r>
              <a:rPr sz="1250" spc="-2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Throughout the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book,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you</a:t>
            </a:r>
            <a:r>
              <a:rPr sz="1250" spc="1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ll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find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specific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suggestions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 individual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recipes</a:t>
            </a:r>
            <a:r>
              <a:rPr sz="1250" spc="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don</a:t>
            </a:r>
            <a:r>
              <a:rPr sz="1250" spc="3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worry, they</a:t>
            </a:r>
            <a:r>
              <a:rPr sz="1250" spc="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ll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still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taste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delicious!</a:t>
            </a:r>
            <a:endParaRPr sz="1250">
              <a:latin typeface="PMingLiU"/>
              <a:cs typeface="PMingLiU"/>
            </a:endParaRPr>
          </a:p>
          <a:p>
            <a:pPr marL="12700" marR="5080" indent="153670" algn="just">
              <a:lnSpc>
                <a:spcPct val="100000"/>
              </a:lnSpc>
            </a:pP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call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butter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oil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saut</a:t>
            </a:r>
            <a:r>
              <a:rPr sz="1250" spc="-25" dirty="0">
                <a:solidFill>
                  <a:srgbClr val="231F20"/>
                </a:solidFill>
                <a:latin typeface="Arial"/>
                <a:cs typeface="Arial"/>
              </a:rPr>
              <a:t>é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vegetables.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Using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oil  instead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butter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lowers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saturated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fat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right 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away,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also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reduce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amount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oil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use. 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substitute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low-fat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nonfat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cooking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spray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 oil.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Sprinkling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little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salt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vegetables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brings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out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their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natural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juices, so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less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oil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needed.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It</a:t>
            </a:r>
            <a:r>
              <a:rPr sz="1250" spc="-2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good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idea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small,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nonstick frying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pan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if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decide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less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oil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than 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recipe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calls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for.</a:t>
            </a:r>
            <a:endParaRPr sz="1250">
              <a:latin typeface="PMingLiU"/>
              <a:cs typeface="PMingLiU"/>
            </a:endParaRPr>
          </a:p>
          <a:p>
            <a:pPr marL="12700" marR="5080" indent="152400" algn="just">
              <a:lnSpc>
                <a:spcPct val="100000"/>
              </a:lnSpc>
            </a:pP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Another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common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substitution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butter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margarine.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Before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making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substitution,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consider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recipe.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If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dessert,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it</a:t>
            </a:r>
            <a:r>
              <a:rPr sz="1250" spc="-1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often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best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butter.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Margarine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noticeably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change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taste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consistency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food.</a:t>
            </a:r>
            <a:endParaRPr sz="1250">
              <a:latin typeface="PMingLiU"/>
              <a:cs typeface="PMingLiU"/>
            </a:endParaRPr>
          </a:p>
          <a:p>
            <a:pPr marL="12700" marR="6350" indent="152400" algn="just">
              <a:lnSpc>
                <a:spcPct val="100000"/>
              </a:lnSpc>
            </a:pP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Cheese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other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dairy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products,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such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cream, milk,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sour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cream,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common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sources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unwanted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fat.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Many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cheeses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avail­ 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able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reduced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fat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nonfat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varieties,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keep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mind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these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varieties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often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don</a:t>
            </a:r>
            <a:r>
              <a:rPr sz="1250" spc="3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melt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well.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Another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easy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way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reduce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amount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fat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cheese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simply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less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it! 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avoid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losing 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flavor,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might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try using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stronger-tasting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cheese.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Another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easy 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way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trim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fat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recipe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skim milk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place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cream,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whole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milk,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60" dirty="0">
                <a:solidFill>
                  <a:srgbClr val="231F20"/>
                </a:solidFill>
                <a:latin typeface="PMingLiU"/>
                <a:cs typeface="PMingLiU"/>
              </a:rPr>
              <a:t>2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percent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milk.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recipes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call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sour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cream,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try  substituting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low-fat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nonfat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sour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cream,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plain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yogurt.</a:t>
            </a:r>
            <a:endParaRPr sz="1250">
              <a:latin typeface="PMingLiU"/>
              <a:cs typeface="PMingLiU"/>
            </a:endParaRPr>
          </a:p>
          <a:p>
            <a:pPr marL="12700" marR="6350" indent="152400" algn="just">
              <a:lnSpc>
                <a:spcPct val="100000"/>
              </a:lnSpc>
            </a:pP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There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ways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prepare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meals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good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and 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still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taste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great. 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become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more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experienced cook, try exper­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imenting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substitutions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find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methods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work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best for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you.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1220" y="7506081"/>
            <a:ext cx="15113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50" dirty="0">
                <a:solidFill>
                  <a:srgbClr val="231F20"/>
                </a:solidFill>
                <a:latin typeface="Tahoma"/>
                <a:cs typeface="Tahoma"/>
              </a:rPr>
              <a:t>20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12850" y="748030"/>
            <a:ext cx="4558030" cy="208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88720">
              <a:lnSpc>
                <a:spcPct val="100000"/>
              </a:lnSpc>
              <a:spcBef>
                <a:spcPts val="100"/>
              </a:spcBef>
            </a:pPr>
            <a:r>
              <a:rPr sz="1300" b="1" spc="195" dirty="0">
                <a:solidFill>
                  <a:srgbClr val="A63950"/>
                </a:solidFill>
                <a:latin typeface="Trebuchet MS"/>
                <a:cs typeface="Trebuchet MS"/>
              </a:rPr>
              <a:t>METRIC</a:t>
            </a:r>
            <a:r>
              <a:rPr sz="1300" b="1" spc="495" dirty="0">
                <a:solidFill>
                  <a:srgbClr val="A63950"/>
                </a:solidFill>
                <a:latin typeface="Trebuchet MS"/>
                <a:cs typeface="Trebuchet MS"/>
              </a:rPr>
              <a:t> </a:t>
            </a:r>
            <a:r>
              <a:rPr sz="1300" b="1" spc="200" dirty="0">
                <a:solidFill>
                  <a:srgbClr val="A63950"/>
                </a:solidFill>
                <a:latin typeface="Trebuchet MS"/>
                <a:cs typeface="Trebuchet MS"/>
              </a:rPr>
              <a:t>CONVERSIONS</a:t>
            </a:r>
            <a:r>
              <a:rPr sz="1300" b="1" spc="-229" dirty="0">
                <a:solidFill>
                  <a:srgbClr val="A63950"/>
                </a:solidFill>
                <a:latin typeface="Trebuchet MS"/>
                <a:cs typeface="Trebuchet MS"/>
              </a:rPr>
              <a:t> </a:t>
            </a:r>
            <a:endParaRPr sz="13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Trebuchet MS"/>
              <a:cs typeface="Trebuchet MS"/>
            </a:endParaRPr>
          </a:p>
          <a:p>
            <a:pPr marL="12700" marR="5080" algn="just">
              <a:lnSpc>
                <a:spcPts val="1300"/>
              </a:lnSpc>
              <a:spcBef>
                <a:spcPts val="5"/>
              </a:spcBef>
            </a:pPr>
            <a:r>
              <a:rPr sz="1200" spc="50" dirty="0">
                <a:solidFill>
                  <a:srgbClr val="231F20"/>
                </a:solidFill>
                <a:latin typeface="Calibri"/>
                <a:cs typeface="Calibri"/>
              </a:rPr>
              <a:t>Cooks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in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United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States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measure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both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liquid </a:t>
            </a:r>
            <a:r>
              <a:rPr sz="1200" spc="-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solid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ingredients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using 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standard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containers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based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on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8-ounce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cup </a:t>
            </a:r>
            <a:r>
              <a:rPr sz="1200" spc="-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tablespoon. </a:t>
            </a:r>
            <a:r>
              <a:rPr sz="1200" dirty="0">
                <a:solidFill>
                  <a:srgbClr val="231F20"/>
                </a:solidFill>
                <a:latin typeface="Calibri"/>
                <a:cs typeface="Calibri"/>
              </a:rPr>
              <a:t>These 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measurements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are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based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on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volume,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while the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metric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system of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measure­  ment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is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based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on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both </a:t>
            </a:r>
            <a:r>
              <a:rPr sz="1200" spc="-35" dirty="0">
                <a:solidFill>
                  <a:srgbClr val="231F20"/>
                </a:solidFill>
                <a:latin typeface="Calibri"/>
                <a:cs typeface="Calibri"/>
              </a:rPr>
              <a:t>weight </a:t>
            </a:r>
            <a:r>
              <a:rPr sz="1200" spc="-5" dirty="0">
                <a:solidFill>
                  <a:srgbClr val="231F20"/>
                </a:solidFill>
                <a:latin typeface="Calibri"/>
                <a:cs typeface="Calibri"/>
              </a:rPr>
              <a:t>(for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solids) </a:t>
            </a:r>
            <a:r>
              <a:rPr sz="1200" spc="-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volume </a:t>
            </a:r>
            <a:r>
              <a:rPr sz="1200" spc="-5" dirty="0">
                <a:solidFill>
                  <a:srgbClr val="231F20"/>
                </a:solidFill>
                <a:latin typeface="Calibri"/>
                <a:cs typeface="Calibri"/>
              </a:rPr>
              <a:t>(for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liquids).To </a:t>
            </a:r>
            <a:r>
              <a:rPr sz="1200" spc="-5" dirty="0">
                <a:solidFill>
                  <a:srgbClr val="231F20"/>
                </a:solidFill>
                <a:latin typeface="Calibri"/>
                <a:cs typeface="Calibri"/>
              </a:rPr>
              <a:t>con­  vert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from U.S.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fluid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tablespoons,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ounces,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quarts, </a:t>
            </a:r>
            <a:r>
              <a:rPr sz="1200" spc="-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200" spc="5" dirty="0">
                <a:solidFill>
                  <a:srgbClr val="231F20"/>
                </a:solidFill>
                <a:latin typeface="Calibri"/>
                <a:cs typeface="Calibri"/>
              </a:rPr>
              <a:t>so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forth </a:t>
            </a:r>
            <a:r>
              <a:rPr sz="1200" spc="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metric</a:t>
            </a:r>
            <a:r>
              <a:rPr sz="1200" spc="-1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liters 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is </a:t>
            </a:r>
            <a:r>
              <a:rPr sz="1200" spc="-65" dirty="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straightforward conversion, </a:t>
            </a:r>
            <a:r>
              <a:rPr sz="1200" spc="-35" dirty="0">
                <a:solidFill>
                  <a:srgbClr val="231F20"/>
                </a:solidFill>
                <a:latin typeface="Calibri"/>
                <a:cs typeface="Calibri"/>
              </a:rPr>
              <a:t>using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chart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below.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However, since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solids  </a:t>
            </a:r>
            <a:r>
              <a:rPr sz="1200" spc="-60" dirty="0">
                <a:solidFill>
                  <a:srgbClr val="231F20"/>
                </a:solidFill>
                <a:latin typeface="Calibri"/>
                <a:cs typeface="Calibri"/>
              </a:rPr>
              <a:t>have </a:t>
            </a:r>
            <a:r>
              <a:rPr sz="1200" spc="-35" dirty="0">
                <a:solidFill>
                  <a:srgbClr val="231F20"/>
                </a:solidFill>
                <a:latin typeface="Calibri"/>
                <a:cs typeface="Calibri"/>
              </a:rPr>
              <a:t>different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weights—one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cup of </a:t>
            </a:r>
            <a:r>
              <a:rPr sz="1200" dirty="0">
                <a:solidFill>
                  <a:srgbClr val="231F20"/>
                </a:solidFill>
                <a:latin typeface="Calibri"/>
                <a:cs typeface="Calibri"/>
              </a:rPr>
              <a:t>rice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does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not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weigh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same as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one 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cup of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grated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cheese, </a:t>
            </a:r>
            <a:r>
              <a:rPr sz="1200" spc="-5" dirty="0">
                <a:solidFill>
                  <a:srgbClr val="231F20"/>
                </a:solidFill>
                <a:latin typeface="Calibri"/>
                <a:cs typeface="Calibri"/>
              </a:rPr>
              <a:t>for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example—many </a:t>
            </a:r>
            <a:r>
              <a:rPr sz="1200" spc="10" dirty="0">
                <a:solidFill>
                  <a:srgbClr val="231F20"/>
                </a:solidFill>
                <a:latin typeface="Calibri"/>
                <a:cs typeface="Calibri"/>
              </a:rPr>
              <a:t>cooks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who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use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metric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sys­ 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tem </a:t>
            </a:r>
            <a:r>
              <a:rPr sz="1200" spc="-60" dirty="0">
                <a:solidFill>
                  <a:srgbClr val="231F20"/>
                </a:solidFill>
                <a:latin typeface="Calibri"/>
                <a:cs typeface="Calibri"/>
              </a:rPr>
              <a:t>have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kitchen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scales </a:t>
            </a:r>
            <a:r>
              <a:rPr sz="1200" spc="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weigh </a:t>
            </a:r>
            <a:r>
              <a:rPr sz="1200" spc="-35" dirty="0">
                <a:solidFill>
                  <a:srgbClr val="231F20"/>
                </a:solidFill>
                <a:latin typeface="Calibri"/>
                <a:cs typeface="Calibri"/>
              </a:rPr>
              <a:t>different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ingredients.The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chart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below will  </a:t>
            </a:r>
            <a:r>
              <a:rPr sz="1200" spc="-40" dirty="0">
                <a:solidFill>
                  <a:srgbClr val="231F20"/>
                </a:solidFill>
                <a:latin typeface="Calibri"/>
                <a:cs typeface="Calibri"/>
              </a:rPr>
              <a:t>give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you </a:t>
            </a:r>
            <a:r>
              <a:rPr sz="1200" spc="-65" dirty="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good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starting </a:t>
            </a:r>
            <a:r>
              <a:rPr sz="1200" spc="-20" dirty="0">
                <a:solidFill>
                  <a:srgbClr val="231F20"/>
                </a:solidFill>
                <a:latin typeface="Calibri"/>
                <a:cs typeface="Calibri"/>
              </a:rPr>
              <a:t>point </a:t>
            </a:r>
            <a:r>
              <a:rPr sz="1200" spc="-5" dirty="0">
                <a:solidFill>
                  <a:srgbClr val="231F20"/>
                </a:solidFill>
                <a:latin typeface="Calibri"/>
                <a:cs typeface="Calibri"/>
              </a:rPr>
              <a:t>for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basic </a:t>
            </a:r>
            <a:r>
              <a:rPr sz="1200" spc="-15" dirty="0">
                <a:solidFill>
                  <a:srgbClr val="231F20"/>
                </a:solidFill>
                <a:latin typeface="Calibri"/>
                <a:cs typeface="Calibri"/>
              </a:rPr>
              <a:t>conversions </a:t>
            </a:r>
            <a:r>
              <a:rPr sz="1200" spc="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200" spc="-25" dirty="0">
                <a:solidFill>
                  <a:srgbClr val="231F20"/>
                </a:solidFill>
                <a:latin typeface="Calibri"/>
                <a:cs typeface="Calibri"/>
              </a:rPr>
              <a:t>the</a:t>
            </a:r>
            <a:r>
              <a:rPr sz="1200" spc="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cs typeface="Calibri"/>
              </a:rPr>
              <a:t>metric </a:t>
            </a:r>
            <a:r>
              <a:rPr sz="1200" spc="-30" dirty="0">
                <a:solidFill>
                  <a:srgbClr val="231F20"/>
                </a:solidFill>
                <a:latin typeface="Calibri"/>
                <a:cs typeface="Calibri"/>
              </a:rPr>
              <a:t>system.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12850" y="2999740"/>
            <a:ext cx="106045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35" dirty="0">
                <a:solidFill>
                  <a:srgbClr val="A63950"/>
                </a:solidFill>
                <a:latin typeface="Trebuchet MS"/>
                <a:cs typeface="Trebuchet MS"/>
              </a:rPr>
              <a:t>MASS</a:t>
            </a:r>
            <a:r>
              <a:rPr sz="1100" b="1" spc="165" dirty="0">
                <a:solidFill>
                  <a:srgbClr val="A63950"/>
                </a:solidFill>
                <a:latin typeface="Trebuchet MS"/>
                <a:cs typeface="Trebuchet MS"/>
              </a:rPr>
              <a:t> </a:t>
            </a:r>
            <a:r>
              <a:rPr sz="1100" b="1" spc="60" dirty="0">
                <a:solidFill>
                  <a:srgbClr val="A63950"/>
                </a:solidFill>
                <a:latin typeface="Trebuchet MS"/>
                <a:cs typeface="Trebuchet MS"/>
              </a:rPr>
              <a:t>(weight)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12850" y="3241040"/>
            <a:ext cx="925194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37565" algn="l"/>
              </a:tabLst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</a:t>
            </a:r>
            <a:r>
              <a:rPr sz="1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ounc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e</a:t>
            </a:r>
            <a:r>
              <a:rPr sz="1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(oz.)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	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03361" y="3241040"/>
            <a:ext cx="7632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28.0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grams</a:t>
            </a:r>
            <a:r>
              <a:rPr sz="1000" spc="-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(g)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227.0</a:t>
            </a:r>
            <a:r>
              <a:rPr sz="1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grams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12850" y="3393440"/>
            <a:ext cx="92519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37565" algn="l"/>
              </a:tabLst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8</a:t>
            </a:r>
            <a:r>
              <a:rPr sz="1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ounce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s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	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pound</a:t>
            </a:r>
            <a:r>
              <a:rPr sz="1000" spc="-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(lb.)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89050" y="3698240"/>
            <a:ext cx="848994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3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16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ounces</a:t>
            </a:r>
            <a:r>
              <a:rPr sz="1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89679" y="2917470"/>
            <a:ext cx="1955164" cy="500380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sz="1100" b="1" spc="35" dirty="0">
                <a:solidFill>
                  <a:srgbClr val="A63950"/>
                </a:solidFill>
                <a:latin typeface="Trebuchet MS"/>
                <a:cs typeface="Trebuchet MS"/>
              </a:rPr>
              <a:t>LENGTH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  <a:tabLst>
                <a:tab pos="735965" algn="l"/>
              </a:tabLst>
            </a:pPr>
            <a:r>
              <a:rPr sz="1000" spc="310" dirty="0">
                <a:solidFill>
                  <a:srgbClr val="231F20"/>
                </a:solidFill>
                <a:latin typeface="Calibri"/>
                <a:cs typeface="Calibri"/>
              </a:rPr>
              <a:t>ø</a:t>
            </a:r>
            <a:r>
              <a:rPr sz="1000" spc="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inch</a:t>
            </a:r>
            <a:r>
              <a:rPr sz="1000" spc="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(in.)	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0.6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centimeters</a:t>
            </a:r>
            <a:r>
              <a:rPr sz="1000" spc="1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(cm)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89679" y="3392170"/>
            <a:ext cx="3822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335" dirty="0">
                <a:solidFill>
                  <a:srgbClr val="231F20"/>
                </a:solidFill>
                <a:latin typeface="Calibri"/>
                <a:cs typeface="Calibri"/>
              </a:rPr>
              <a:t>¥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inch 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</a:t>
            </a:r>
            <a:r>
              <a:rPr sz="1000" spc="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inch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13440" y="3392170"/>
            <a:ext cx="10591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1.25</a:t>
            </a:r>
            <a:r>
              <a:rPr sz="1000" spc="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centimeters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2.5</a:t>
            </a:r>
            <a:r>
              <a:rPr sz="10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centimeters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12850" y="3850640"/>
            <a:ext cx="925194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37565" algn="l"/>
              </a:tabLst>
            </a:pP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2.2</a:t>
            </a:r>
            <a:r>
              <a:rPr sz="10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pound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s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	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03373" y="3698240"/>
            <a:ext cx="101091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0.45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kilograms</a:t>
            </a:r>
            <a:r>
              <a:rPr sz="1000" spc="-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(kg)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1.0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kilogram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12634" y="4137940"/>
            <a:ext cx="1139190" cy="1414780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sz="1100" b="1" spc="50" dirty="0">
                <a:solidFill>
                  <a:srgbClr val="A63950"/>
                </a:solidFill>
                <a:latin typeface="Trebuchet MS"/>
                <a:cs typeface="Trebuchet MS"/>
              </a:rPr>
              <a:t>LIQUID</a:t>
            </a:r>
            <a:r>
              <a:rPr sz="1100" b="1" spc="65" dirty="0">
                <a:solidFill>
                  <a:srgbClr val="A63950"/>
                </a:solidFill>
                <a:latin typeface="Trebuchet MS"/>
                <a:cs typeface="Trebuchet MS"/>
              </a:rPr>
              <a:t> </a:t>
            </a:r>
            <a:r>
              <a:rPr sz="1100" b="1" spc="40" dirty="0">
                <a:solidFill>
                  <a:srgbClr val="A63950"/>
                </a:solidFill>
                <a:latin typeface="Trebuchet MS"/>
                <a:cs typeface="Trebuchet MS"/>
              </a:rPr>
              <a:t>VOLUME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teaspoon</a:t>
            </a:r>
            <a:r>
              <a:rPr sz="1000" spc="-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(tsp.)</a:t>
            </a:r>
            <a:endParaRPr sz="1000">
              <a:latin typeface="Calibri"/>
              <a:cs typeface="Calibri"/>
            </a:endParaRPr>
          </a:p>
          <a:p>
            <a:pPr marL="12700" marR="88265">
              <a:lnSpc>
                <a:spcPct val="100000"/>
              </a:lnSpc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tablespoon (tbsp.) 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fluid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ounce </a:t>
            </a: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(oz.) 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cup</a:t>
            </a:r>
            <a:r>
              <a:rPr sz="1000" spc="-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(c.)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pint</a:t>
            </a:r>
            <a:r>
              <a:rPr sz="1000" spc="-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(pt.)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quart</a:t>
            </a:r>
            <a:r>
              <a:rPr sz="1000" spc="-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(qt.)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gallon</a:t>
            </a:r>
            <a:r>
              <a:rPr sz="1000" spc="-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(gal.)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342997" y="4460240"/>
            <a:ext cx="1097915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5.0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milliliters</a:t>
            </a:r>
            <a:r>
              <a:rPr sz="1000" spc="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(ml)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15.0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milliliters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30.0</a:t>
            </a:r>
            <a:r>
              <a:rPr sz="10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milliliters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240</a:t>
            </a:r>
            <a:r>
              <a:rPr sz="1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milliliters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480</a:t>
            </a:r>
            <a:r>
              <a:rPr sz="1000" spc="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milliliters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0.95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liters</a:t>
            </a:r>
            <a:r>
              <a:rPr sz="10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(l)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3.80</a:t>
            </a:r>
            <a:r>
              <a:rPr sz="1000" spc="1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liters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89679" y="3845814"/>
            <a:ext cx="1993900" cy="1705610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1100" b="1" spc="35" dirty="0">
                <a:solidFill>
                  <a:srgbClr val="A63950"/>
                </a:solidFill>
                <a:latin typeface="Trebuchet MS"/>
                <a:cs typeface="Trebuchet MS"/>
              </a:rPr>
              <a:t>TEMPERATURE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1500" spc="7" baseline="-5555" dirty="0">
                <a:solidFill>
                  <a:srgbClr val="231F20"/>
                </a:solidFill>
                <a:latin typeface="Calibri"/>
                <a:cs typeface="Calibri"/>
              </a:rPr>
              <a:t>212°F </a:t>
            </a:r>
            <a:r>
              <a:rPr sz="1500" spc="127" baseline="-555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500" spc="60" baseline="-5555" dirty="0">
                <a:solidFill>
                  <a:srgbClr val="231F20"/>
                </a:solidFill>
                <a:latin typeface="Calibri"/>
                <a:cs typeface="Calibri"/>
              </a:rPr>
              <a:t>100°C </a:t>
            </a:r>
            <a:r>
              <a:rPr sz="900" spc="-25" dirty="0">
                <a:solidFill>
                  <a:srgbClr val="231F20"/>
                </a:solidFill>
                <a:latin typeface="Calibri"/>
                <a:cs typeface="Calibri"/>
              </a:rPr>
              <a:t>(boiling </a:t>
            </a:r>
            <a:r>
              <a:rPr sz="900" spc="-20" dirty="0">
                <a:solidFill>
                  <a:srgbClr val="231F20"/>
                </a:solidFill>
                <a:latin typeface="Calibri"/>
                <a:cs typeface="Calibri"/>
              </a:rPr>
              <a:t>point </a:t>
            </a:r>
            <a:r>
              <a:rPr sz="900" spc="-25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900" spc="-8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900" spc="-20" dirty="0">
                <a:solidFill>
                  <a:srgbClr val="231F20"/>
                </a:solidFill>
                <a:latin typeface="Calibri"/>
                <a:cs typeface="Calibri"/>
              </a:rPr>
              <a:t>water)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225°F    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r>
              <a:rPr sz="1000" spc="3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Calibri"/>
                <a:cs typeface="Calibri"/>
              </a:rPr>
              <a:t>110°C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250°F    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r>
              <a:rPr sz="1000" spc="3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Calibri"/>
                <a:cs typeface="Calibri"/>
              </a:rPr>
              <a:t>120°C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275°F    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r>
              <a:rPr sz="1000" spc="3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Calibri"/>
                <a:cs typeface="Calibri"/>
              </a:rPr>
              <a:t>135°C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300°F    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r>
              <a:rPr sz="1000" spc="3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Calibri"/>
                <a:cs typeface="Calibri"/>
              </a:rPr>
              <a:t>150°C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325°F    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r>
              <a:rPr sz="1000" spc="3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Calibri"/>
                <a:cs typeface="Calibri"/>
              </a:rPr>
              <a:t>160°C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350°F    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r>
              <a:rPr sz="1000" spc="3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Calibri"/>
                <a:cs typeface="Calibri"/>
              </a:rPr>
              <a:t>180°C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375°F    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r>
              <a:rPr sz="1000" spc="3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Calibri"/>
                <a:cs typeface="Calibri"/>
              </a:rPr>
              <a:t>190°C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400°F    </a:t>
            </a: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</a:t>
            </a:r>
            <a:r>
              <a:rPr sz="1000" spc="3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231F20"/>
                </a:solidFill>
                <a:latin typeface="Calibri"/>
                <a:cs typeface="Calibri"/>
              </a:rPr>
              <a:t>200°C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789679" y="5561368"/>
            <a:ext cx="18923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900" spc="-10" dirty="0">
                <a:solidFill>
                  <a:srgbClr val="231F20"/>
                </a:solidFill>
                <a:latin typeface="Calibri"/>
                <a:cs typeface="Calibri"/>
              </a:rPr>
              <a:t>(To </a:t>
            </a:r>
            <a:r>
              <a:rPr sz="900" spc="-15" dirty="0">
                <a:solidFill>
                  <a:srgbClr val="231F20"/>
                </a:solidFill>
                <a:latin typeface="Calibri"/>
                <a:cs typeface="Calibri"/>
              </a:rPr>
              <a:t>convert </a:t>
            </a:r>
            <a:r>
              <a:rPr sz="900" spc="-25" dirty="0">
                <a:solidFill>
                  <a:srgbClr val="231F20"/>
                </a:solidFill>
                <a:latin typeface="Calibri"/>
                <a:cs typeface="Calibri"/>
              </a:rPr>
              <a:t>temperature in </a:t>
            </a:r>
            <a:r>
              <a:rPr sz="900" spc="-30" dirty="0">
                <a:solidFill>
                  <a:srgbClr val="231F20"/>
                </a:solidFill>
                <a:latin typeface="Calibri"/>
                <a:cs typeface="Calibri"/>
              </a:rPr>
              <a:t>Fahrenheit </a:t>
            </a:r>
            <a:r>
              <a:rPr sz="900" spc="-5" dirty="0">
                <a:solidFill>
                  <a:srgbClr val="231F20"/>
                </a:solidFill>
                <a:latin typeface="Calibri"/>
                <a:cs typeface="Calibri"/>
              </a:rPr>
              <a:t>to  </a:t>
            </a:r>
            <a:r>
              <a:rPr sz="900" spc="-10" dirty="0">
                <a:solidFill>
                  <a:srgbClr val="231F20"/>
                </a:solidFill>
                <a:latin typeface="Calibri"/>
                <a:cs typeface="Calibri"/>
              </a:rPr>
              <a:t>Celsius, </a:t>
            </a:r>
            <a:r>
              <a:rPr sz="900" spc="-20" dirty="0">
                <a:solidFill>
                  <a:srgbClr val="231F20"/>
                </a:solidFill>
                <a:latin typeface="Calibri"/>
                <a:cs typeface="Calibri"/>
              </a:rPr>
              <a:t>subtract </a:t>
            </a:r>
            <a:r>
              <a:rPr sz="900" spc="-15" dirty="0">
                <a:solidFill>
                  <a:srgbClr val="231F20"/>
                </a:solidFill>
                <a:latin typeface="Calibri"/>
                <a:cs typeface="Calibri"/>
              </a:rPr>
              <a:t>32 </a:t>
            </a:r>
            <a:r>
              <a:rPr sz="900" spc="-4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900" spc="-30" dirty="0">
                <a:solidFill>
                  <a:srgbClr val="231F20"/>
                </a:solidFill>
                <a:latin typeface="Calibri"/>
                <a:cs typeface="Calibri"/>
              </a:rPr>
              <a:t>multiply </a:t>
            </a:r>
            <a:r>
              <a:rPr sz="900" spc="-35" dirty="0">
                <a:solidFill>
                  <a:srgbClr val="231F20"/>
                </a:solidFill>
                <a:latin typeface="Calibri"/>
                <a:cs typeface="Calibri"/>
              </a:rPr>
              <a:t>by</a:t>
            </a:r>
            <a:r>
              <a:rPr sz="900" spc="-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900" spc="-25" dirty="0">
                <a:solidFill>
                  <a:srgbClr val="231F20"/>
                </a:solidFill>
                <a:latin typeface="Calibri"/>
                <a:cs typeface="Calibri"/>
              </a:rPr>
              <a:t>.56)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212850" y="5814314"/>
            <a:ext cx="1191260" cy="1262380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35"/>
              </a:spcBef>
            </a:pPr>
            <a:r>
              <a:rPr sz="1100" b="1" spc="5" dirty="0">
                <a:solidFill>
                  <a:srgbClr val="A63950"/>
                </a:solidFill>
                <a:latin typeface="Trebuchet MS"/>
                <a:cs typeface="Trebuchet MS"/>
              </a:rPr>
              <a:t>PAN</a:t>
            </a:r>
            <a:r>
              <a:rPr sz="1100" b="1" spc="220" dirty="0">
                <a:solidFill>
                  <a:srgbClr val="A63950"/>
                </a:solidFill>
                <a:latin typeface="Trebuchet MS"/>
                <a:cs typeface="Trebuchet MS"/>
              </a:rPr>
              <a:t> </a:t>
            </a:r>
            <a:r>
              <a:rPr sz="1100" b="1" spc="55" dirty="0">
                <a:solidFill>
                  <a:srgbClr val="A63950"/>
                </a:solidFill>
                <a:latin typeface="Trebuchet MS"/>
                <a:cs typeface="Trebuchet MS"/>
              </a:rPr>
              <a:t>SIZES</a:t>
            </a:r>
            <a:endParaRPr sz="1100">
              <a:latin typeface="Trebuchet MS"/>
              <a:cs typeface="Trebuchet MS"/>
            </a:endParaRPr>
          </a:p>
          <a:p>
            <a:pPr marL="12700" marR="368935" algn="just">
              <a:lnSpc>
                <a:spcPct val="100000"/>
              </a:lnSpc>
              <a:spcBef>
                <a:spcPts val="580"/>
              </a:spcBef>
            </a:pP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8-inch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cake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 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9-inch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cake</a:t>
            </a:r>
            <a:r>
              <a:rPr sz="1000" spc="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</a:t>
            </a:r>
            <a:endParaRPr sz="10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11 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x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7-inch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baking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 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13 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x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9-inch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baking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 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9 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x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5-inch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loaf</a:t>
            </a:r>
            <a:r>
              <a:rPr sz="1000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</a:t>
            </a:r>
            <a:endParaRPr sz="10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2-quart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casserole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508059" y="6136640"/>
            <a:ext cx="1850389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20 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x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4-centimeter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cake</a:t>
            </a: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23 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x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3.5-centimeter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cake</a:t>
            </a:r>
            <a:r>
              <a:rPr sz="10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28 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x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18-centimeter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baking</a:t>
            </a:r>
            <a:r>
              <a:rPr sz="1000" spc="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32.5 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x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23-centimeter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baking</a:t>
            </a: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23 </a:t>
            </a:r>
            <a:r>
              <a:rPr sz="1000" spc="65" dirty="0">
                <a:solidFill>
                  <a:srgbClr val="231F20"/>
                </a:solidFill>
                <a:latin typeface="Calibri"/>
                <a:cs typeface="Calibri"/>
              </a:rPr>
              <a:t>x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13-centimeter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loaf</a:t>
            </a:r>
            <a:r>
              <a:rPr sz="10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pan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85" dirty="0">
                <a:solidFill>
                  <a:srgbClr val="231F20"/>
                </a:solidFill>
                <a:latin typeface="Calibri"/>
                <a:cs typeface="Calibri"/>
              </a:rPr>
              <a:t>=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2-liter</a:t>
            </a:r>
            <a:r>
              <a:rPr sz="1000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casserole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150609" y="7506081"/>
            <a:ext cx="1327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21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41829" y="0"/>
            <a:ext cx="4801870" cy="57624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22375" y="2575560"/>
            <a:ext cx="219075" cy="314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75394" y="2524759"/>
            <a:ext cx="384175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86080" algn="l"/>
                <a:tab pos="2872105" algn="l"/>
              </a:tabLst>
            </a:pPr>
            <a:r>
              <a:rPr sz="2200" spc="190" dirty="0"/>
              <a:t>n	</a:t>
            </a:r>
            <a:r>
              <a:rPr sz="2200" spc="480" dirty="0"/>
              <a:t>International	</a:t>
            </a:r>
            <a:r>
              <a:rPr sz="2200" spc="434" dirty="0"/>
              <a:t>Table</a:t>
            </a:r>
            <a:r>
              <a:rPr sz="2200" spc="-235" dirty="0"/>
              <a:t> </a:t>
            </a:r>
            <a:endParaRPr sz="2200"/>
          </a:p>
        </p:txBody>
      </p:sp>
      <p:sp>
        <p:nvSpPr>
          <p:cNvPr id="5" name="object 5"/>
          <p:cNvSpPr txBox="1"/>
          <p:nvPr/>
        </p:nvSpPr>
        <p:spPr>
          <a:xfrm>
            <a:off x="1510664" y="3197859"/>
            <a:ext cx="4255135" cy="297815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indent="635" algn="just">
              <a:lnSpc>
                <a:spcPts val="1450"/>
              </a:lnSpc>
              <a:spcBef>
                <a:spcPts val="190"/>
              </a:spcBef>
            </a:pP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People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over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globe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sit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down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enjoy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tasty,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nutritious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vegetar­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ian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meals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every 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day.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Whether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kneeling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traditional, low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Japanese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dinner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table,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outdoor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Africa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India,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sitting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table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adorned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fresh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flowers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linen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Poland,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families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and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friends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around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world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enjoy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coming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together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share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meal.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Using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creativity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cook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sampling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wide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selection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international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dishes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add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tastes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table.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Whether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choose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mix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match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dishes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different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origins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or  to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serve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entire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same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area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world,</a:t>
            </a:r>
            <a:r>
              <a:rPr sz="1250" spc="-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also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add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flair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table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sorts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details.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If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serving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Chinese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Vietnamese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dish,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invite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guests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chopsticks.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If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 includes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African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Indian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breads,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abandon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utensils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alto­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gether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delicious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warm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bread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scoop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up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food. 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dress 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up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French-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Italian-inspired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meal,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cover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table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fresh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white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cloth.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whatever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serve,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however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adorn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your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table,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take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time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enjoy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preparing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eating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</a:t>
            </a:r>
            <a:r>
              <a:rPr sz="1250" spc="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11046" y="6605651"/>
            <a:ext cx="424878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i="1" spc="-2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groundnuts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(peanuts)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used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make this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African sauce are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rich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in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protein.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(Recipe 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page </a:t>
            </a:r>
            <a:r>
              <a:rPr sz="1000" i="1" spc="-15" dirty="0">
                <a:solidFill>
                  <a:srgbClr val="231F20"/>
                </a:solidFill>
                <a:latin typeface="Calibri"/>
                <a:cs typeface="Calibri"/>
              </a:rPr>
              <a:t>42.)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Groundnut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sauce can be served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chapatis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(recipe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page </a:t>
            </a:r>
            <a:r>
              <a:rPr sz="1000" i="1" dirty="0">
                <a:solidFill>
                  <a:srgbClr val="231F20"/>
                </a:solidFill>
                <a:latin typeface="Calibri"/>
                <a:cs typeface="Calibri"/>
              </a:rPr>
              <a:t>28)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over 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rice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(recipe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page</a:t>
            </a:r>
            <a:r>
              <a:rPr sz="1000" i="1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15" dirty="0">
                <a:solidFill>
                  <a:srgbClr val="231F20"/>
                </a:solidFill>
                <a:latin typeface="Calibri"/>
                <a:cs typeface="Calibri"/>
              </a:rPr>
              <a:t>32).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39179" y="7506081"/>
            <a:ext cx="1447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25" dirty="0">
                <a:solidFill>
                  <a:srgbClr val="231F20"/>
                </a:solidFill>
                <a:latin typeface="Tahoma"/>
                <a:cs typeface="Tahoma"/>
              </a:rPr>
              <a:t>23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1220" y="7506081"/>
            <a:ext cx="1498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24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26639" y="2632710"/>
            <a:ext cx="0" cy="2418080"/>
          </a:xfrm>
          <a:custGeom>
            <a:avLst/>
            <a:gdLst/>
            <a:ahLst/>
            <a:cxnLst/>
            <a:rect l="l" t="t" r="r" b="b"/>
            <a:pathLst>
              <a:path h="2418079">
                <a:moveTo>
                  <a:pt x="0" y="0"/>
                </a:moveTo>
                <a:lnTo>
                  <a:pt x="0" y="2418080"/>
                </a:lnTo>
              </a:path>
            </a:pathLst>
          </a:custGeom>
          <a:ln w="6350">
            <a:solidFill>
              <a:srgbClr val="BB70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26310" y="812800"/>
            <a:ext cx="161924" cy="228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77900" y="774700"/>
            <a:ext cx="4864100" cy="1371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8455" algn="ctr">
              <a:lnSpc>
                <a:spcPct val="100000"/>
              </a:lnSpc>
              <a:spcBef>
                <a:spcPts val="100"/>
              </a:spcBef>
              <a:tabLst>
                <a:tab pos="1819910" algn="l"/>
              </a:tabLst>
            </a:pPr>
            <a:r>
              <a:rPr sz="1600" i="1" spc="335" dirty="0">
                <a:solidFill>
                  <a:srgbClr val="A63950"/>
                </a:solidFill>
                <a:latin typeface="Times New Roman"/>
                <a:cs typeface="Times New Roman"/>
              </a:rPr>
              <a:t>Vegetarian	</a:t>
            </a:r>
            <a:r>
              <a:rPr sz="1600" i="1" spc="210" dirty="0">
                <a:solidFill>
                  <a:srgbClr val="A63950"/>
                </a:solidFill>
                <a:latin typeface="Times New Roman"/>
                <a:cs typeface="Times New Roman"/>
              </a:rPr>
              <a:t>Menu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2700" marR="5080" algn="just">
              <a:lnSpc>
                <a:spcPts val="1450"/>
              </a:lnSpc>
              <a:spcBef>
                <a:spcPts val="1470"/>
              </a:spcBef>
            </a:pP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Below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suggestions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two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international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meals,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along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shopping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lists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items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necessary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prepare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these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meals.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Remember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only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rule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provide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both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variety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harmony. Choose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dishes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tex­  tures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flavors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different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complementary,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you</a:t>
            </a:r>
            <a:r>
              <a:rPr sz="1250" spc="2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ll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have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com­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plete meal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delicious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1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satisfying.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6688" y="2797386"/>
            <a:ext cx="1347470" cy="145605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1400" spc="225" dirty="0">
                <a:solidFill>
                  <a:srgbClr val="A63950"/>
                </a:solidFill>
                <a:latin typeface="PMingLiU"/>
                <a:cs typeface="PMingLiU"/>
              </a:rPr>
              <a:t>LUNCH</a:t>
            </a:r>
            <a:endParaRPr sz="1400">
              <a:latin typeface="PMingLiU"/>
              <a:cs typeface="PMingLiU"/>
            </a:endParaRPr>
          </a:p>
          <a:p>
            <a:pPr marL="12700" marR="6350">
              <a:lnSpc>
                <a:spcPts val="1200"/>
              </a:lnSpc>
              <a:spcBef>
                <a:spcPts val="860"/>
              </a:spcBef>
            </a:pPr>
            <a:r>
              <a:rPr sz="1200" spc="-10" dirty="0">
                <a:solidFill>
                  <a:srgbClr val="A63950"/>
                </a:solidFill>
                <a:latin typeface="PMingLiU"/>
                <a:cs typeface="PMingLiU"/>
              </a:rPr>
              <a:t>Stuffed </a:t>
            </a:r>
            <a:r>
              <a:rPr sz="1200" spc="15" dirty="0">
                <a:solidFill>
                  <a:srgbClr val="A63950"/>
                </a:solidFill>
                <a:latin typeface="PMingLiU"/>
                <a:cs typeface="PMingLiU"/>
              </a:rPr>
              <a:t>tomatoes </a:t>
            </a:r>
            <a:r>
              <a:rPr sz="1200" spc="35" dirty="0">
                <a:solidFill>
                  <a:srgbClr val="A63950"/>
                </a:solidFill>
                <a:latin typeface="PMingLiU"/>
                <a:cs typeface="PMingLiU"/>
              </a:rPr>
              <a:t>with  </a:t>
            </a:r>
            <a:r>
              <a:rPr sz="1200" spc="-10" dirty="0">
                <a:solidFill>
                  <a:srgbClr val="A63950"/>
                </a:solidFill>
                <a:latin typeface="PMingLiU"/>
                <a:cs typeface="PMingLiU"/>
              </a:rPr>
              <a:t>feta</a:t>
            </a:r>
            <a:r>
              <a:rPr sz="1200" spc="25" dirty="0">
                <a:solidFill>
                  <a:srgbClr val="A63950"/>
                </a:solidFill>
                <a:latin typeface="PMingLiU"/>
                <a:cs typeface="PMingLiU"/>
              </a:rPr>
              <a:t> </a:t>
            </a:r>
            <a:r>
              <a:rPr sz="1200" spc="5" dirty="0">
                <a:solidFill>
                  <a:srgbClr val="A63950"/>
                </a:solidFill>
                <a:latin typeface="PMingLiU"/>
                <a:cs typeface="PMingLiU"/>
              </a:rPr>
              <a:t>cheese</a:t>
            </a:r>
            <a:endParaRPr sz="12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1200" dirty="0">
                <a:solidFill>
                  <a:srgbClr val="A63950"/>
                </a:solidFill>
                <a:latin typeface="PMingLiU"/>
                <a:cs typeface="PMingLiU"/>
              </a:rPr>
              <a:t>Bulgur</a:t>
            </a:r>
            <a:r>
              <a:rPr sz="1200" spc="25" dirty="0">
                <a:solidFill>
                  <a:srgbClr val="A63950"/>
                </a:solidFill>
                <a:latin typeface="PMingLiU"/>
                <a:cs typeface="PMingLiU"/>
              </a:rPr>
              <a:t> </a:t>
            </a:r>
            <a:r>
              <a:rPr sz="1200" spc="-10" dirty="0">
                <a:solidFill>
                  <a:srgbClr val="A63950"/>
                </a:solidFill>
                <a:latin typeface="PMingLiU"/>
                <a:cs typeface="PMingLiU"/>
              </a:rPr>
              <a:t>salad</a:t>
            </a:r>
            <a:endParaRPr sz="1200">
              <a:latin typeface="PMingLiU"/>
              <a:cs typeface="PMingLiU"/>
            </a:endParaRPr>
          </a:p>
          <a:p>
            <a:pPr marL="12700" marR="5080">
              <a:lnSpc>
                <a:spcPts val="1200"/>
              </a:lnSpc>
              <a:spcBef>
                <a:spcPts val="1000"/>
              </a:spcBef>
            </a:pPr>
            <a:r>
              <a:rPr sz="1200" spc="30" dirty="0">
                <a:solidFill>
                  <a:srgbClr val="A63950"/>
                </a:solidFill>
                <a:latin typeface="PMingLiU"/>
                <a:cs typeface="PMingLiU"/>
              </a:rPr>
              <a:t>Groundnut </a:t>
            </a:r>
            <a:r>
              <a:rPr sz="1200" dirty="0">
                <a:solidFill>
                  <a:srgbClr val="A63950"/>
                </a:solidFill>
                <a:latin typeface="PMingLiU"/>
                <a:cs typeface="PMingLiU"/>
              </a:rPr>
              <a:t>sauce </a:t>
            </a:r>
            <a:r>
              <a:rPr sz="1200" spc="-5" dirty="0">
                <a:solidFill>
                  <a:srgbClr val="A63950"/>
                </a:solidFill>
                <a:latin typeface="PMingLiU"/>
                <a:cs typeface="PMingLiU"/>
              </a:rPr>
              <a:t>over  </a:t>
            </a:r>
            <a:r>
              <a:rPr sz="1200" spc="10" dirty="0">
                <a:solidFill>
                  <a:srgbClr val="A63950"/>
                </a:solidFill>
                <a:latin typeface="PMingLiU"/>
                <a:cs typeface="PMingLiU"/>
              </a:rPr>
              <a:t>rice</a:t>
            </a:r>
            <a:endParaRPr sz="1200">
              <a:latin typeface="PMingLiU"/>
              <a:cs typeface="PMingLiU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52700" y="2726690"/>
            <a:ext cx="86614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75" dirty="0">
                <a:solidFill>
                  <a:srgbClr val="231F20"/>
                </a:solidFill>
                <a:latin typeface="Times New Roman"/>
                <a:cs typeface="Times New Roman"/>
              </a:rPr>
              <a:t>SHOPPING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90" dirty="0">
                <a:solidFill>
                  <a:srgbClr val="231F20"/>
                </a:solidFill>
                <a:latin typeface="Times New Roman"/>
                <a:cs typeface="Times New Roman"/>
              </a:rPr>
              <a:t>LIST: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52700" y="2935986"/>
            <a:ext cx="1390650" cy="132778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200" b="1" spc="-90" dirty="0">
                <a:solidFill>
                  <a:srgbClr val="231F20"/>
                </a:solidFill>
                <a:latin typeface="Cambria"/>
                <a:cs typeface="Cambria"/>
              </a:rPr>
              <a:t>Produce</a:t>
            </a:r>
            <a:endParaRPr sz="1200">
              <a:latin typeface="Cambria"/>
              <a:cs typeface="Cambria"/>
            </a:endParaRPr>
          </a:p>
          <a:p>
            <a:pPr marL="12700">
              <a:lnSpc>
                <a:spcPts val="1150"/>
              </a:lnSpc>
              <a:spcBef>
                <a:spcPts val="459"/>
              </a:spcBef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9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medium-sized</a:t>
            </a:r>
            <a:r>
              <a:rPr sz="100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tomatoes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ts val="1100"/>
              </a:lnSpc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bunches </a:t>
            </a:r>
            <a:r>
              <a:rPr sz="1000" spc="-30" dirty="0">
                <a:solidFill>
                  <a:srgbClr val="231F20"/>
                </a:solidFill>
                <a:latin typeface="Times New Roman"/>
                <a:cs typeface="Times New Roman"/>
              </a:rPr>
              <a:t>scallions</a:t>
            </a: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1100"/>
              </a:lnSpc>
              <a:spcBef>
                <a:spcPts val="70"/>
              </a:spcBef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bunch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fresh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parsley  </a:t>
            </a: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bunch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fresh</a:t>
            </a:r>
            <a:r>
              <a:rPr sz="1000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5" dirty="0">
                <a:solidFill>
                  <a:srgbClr val="231F20"/>
                </a:solidFill>
                <a:latin typeface="Times New Roman"/>
                <a:cs typeface="Times New Roman"/>
              </a:rPr>
              <a:t>mint</a:t>
            </a:r>
            <a:endParaRPr sz="1000">
              <a:latin typeface="Times New Roman"/>
              <a:cs typeface="Times New Roman"/>
            </a:endParaRPr>
          </a:p>
          <a:p>
            <a:pPr marL="12700" marR="368300">
              <a:lnSpc>
                <a:spcPts val="1100"/>
              </a:lnSpc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spc="-30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head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lettuce  </a:t>
            </a: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</a:t>
            </a:r>
            <a:r>
              <a:rPr sz="1000" spc="1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5" dirty="0">
                <a:solidFill>
                  <a:srgbClr val="231F20"/>
                </a:solidFill>
                <a:latin typeface="Times New Roman"/>
                <a:cs typeface="Times New Roman"/>
              </a:rPr>
              <a:t>onion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ts val="1080"/>
              </a:lnSpc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spc="-30" dirty="0">
                <a:solidFill>
                  <a:srgbClr val="231F20"/>
                </a:solidFill>
                <a:latin typeface="Times New Roman"/>
                <a:cs typeface="Times New Roman"/>
              </a:rPr>
              <a:t>small</a:t>
            </a:r>
            <a:r>
              <a:rPr sz="1000" spc="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eggplant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52700" y="4447285"/>
            <a:ext cx="852169" cy="489584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200" b="1" spc="-85" dirty="0">
                <a:solidFill>
                  <a:srgbClr val="231F20"/>
                </a:solidFill>
                <a:latin typeface="Cambria"/>
                <a:cs typeface="Cambria"/>
              </a:rPr>
              <a:t>Dairy/Eggs</a:t>
            </a:r>
            <a:endParaRPr sz="12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3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oz.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feta</a:t>
            </a:r>
            <a:r>
              <a:rPr sz="10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cheese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79900" y="2636266"/>
            <a:ext cx="1485265" cy="118808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200" b="1" spc="-75" dirty="0">
                <a:solidFill>
                  <a:srgbClr val="231F20"/>
                </a:solidFill>
                <a:latin typeface="Cambria"/>
                <a:cs typeface="Cambria"/>
              </a:rPr>
              <a:t>Canned/Bottled/Boxed</a:t>
            </a:r>
            <a:endParaRPr sz="1200">
              <a:latin typeface="Cambria"/>
              <a:cs typeface="Cambria"/>
            </a:endParaRPr>
          </a:p>
          <a:p>
            <a:pPr marL="12700" marR="831850">
              <a:lnSpc>
                <a:spcPts val="1100"/>
              </a:lnSpc>
              <a:spcBef>
                <a:spcPts val="580"/>
              </a:spcBef>
            </a:pP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olive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oil 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vegetable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oil  </a:t>
            </a: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bulgur  lemon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juice</a:t>
            </a:r>
            <a:endParaRPr sz="1000">
              <a:latin typeface="Times New Roman"/>
              <a:cs typeface="Times New Roman"/>
            </a:endParaRPr>
          </a:p>
          <a:p>
            <a:pPr marL="127000" marR="111125" indent="-114300">
              <a:lnSpc>
                <a:spcPts val="1100"/>
              </a:lnSpc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oz.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smooth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unsweetened 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peanut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butter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79900" y="4007866"/>
            <a:ext cx="889000" cy="90868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200" b="1" spc="-85" dirty="0">
                <a:solidFill>
                  <a:srgbClr val="231F20"/>
                </a:solidFill>
                <a:latin typeface="Cambria"/>
                <a:cs typeface="Cambria"/>
              </a:rPr>
              <a:t>Miscellaneous</a:t>
            </a:r>
            <a:endParaRPr sz="1200">
              <a:latin typeface="Cambria"/>
              <a:cs typeface="Cambria"/>
            </a:endParaRPr>
          </a:p>
          <a:p>
            <a:pPr marL="12700" marR="181610">
              <a:lnSpc>
                <a:spcPts val="1100"/>
              </a:lnSpc>
              <a:spcBef>
                <a:spcPts val="580"/>
              </a:spcBef>
            </a:pP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bread crumbs 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white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rice  </a:t>
            </a:r>
            <a:r>
              <a:rPr sz="1000" spc="-35" dirty="0">
                <a:solidFill>
                  <a:srgbClr val="231F20"/>
                </a:solidFill>
                <a:latin typeface="Times New Roman"/>
                <a:cs typeface="Times New Roman"/>
              </a:rPr>
              <a:t>salt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ts val="1080"/>
              </a:lnSpc>
            </a:pP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pepper</a:t>
            </a:r>
            <a:endParaRPr sz="1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41720" y="7506081"/>
            <a:ext cx="14287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15" dirty="0">
                <a:solidFill>
                  <a:srgbClr val="231F20"/>
                </a:solidFill>
                <a:latin typeface="Tahoma"/>
                <a:cs typeface="Tahoma"/>
              </a:rPr>
              <a:t>25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90800" y="2632710"/>
            <a:ext cx="0" cy="3813810"/>
          </a:xfrm>
          <a:custGeom>
            <a:avLst/>
            <a:gdLst/>
            <a:ahLst/>
            <a:cxnLst/>
            <a:rect l="l" t="t" r="r" b="b"/>
            <a:pathLst>
              <a:path h="3813810">
                <a:moveTo>
                  <a:pt x="0" y="0"/>
                </a:moveTo>
                <a:lnTo>
                  <a:pt x="0" y="3813810"/>
                </a:lnTo>
              </a:path>
            </a:pathLst>
          </a:custGeom>
          <a:ln w="6350">
            <a:solidFill>
              <a:srgbClr val="BB70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49325" y="2797386"/>
            <a:ext cx="1407795" cy="201485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1400" spc="190" dirty="0">
                <a:solidFill>
                  <a:srgbClr val="A63950"/>
                </a:solidFill>
                <a:latin typeface="PMingLiU"/>
                <a:cs typeface="PMingLiU"/>
              </a:rPr>
              <a:t>DINNER</a:t>
            </a:r>
            <a:endParaRPr sz="1400">
              <a:latin typeface="PMingLiU"/>
              <a:cs typeface="PMingLiU"/>
            </a:endParaRPr>
          </a:p>
          <a:p>
            <a:pPr marL="12700" marR="13970">
              <a:lnSpc>
                <a:spcPts val="2200"/>
              </a:lnSpc>
              <a:spcBef>
                <a:spcPts val="60"/>
              </a:spcBef>
            </a:pPr>
            <a:r>
              <a:rPr sz="1200" spc="-10" dirty="0">
                <a:solidFill>
                  <a:srgbClr val="A63950"/>
                </a:solidFill>
                <a:latin typeface="PMingLiU"/>
                <a:cs typeface="PMingLiU"/>
              </a:rPr>
              <a:t>Creamy </a:t>
            </a:r>
            <a:r>
              <a:rPr sz="1200" spc="35" dirty="0">
                <a:solidFill>
                  <a:srgbClr val="A63950"/>
                </a:solidFill>
                <a:latin typeface="PMingLiU"/>
                <a:cs typeface="PMingLiU"/>
              </a:rPr>
              <a:t>pumpkin </a:t>
            </a:r>
            <a:r>
              <a:rPr sz="1200" spc="25" dirty="0">
                <a:solidFill>
                  <a:srgbClr val="A63950"/>
                </a:solidFill>
                <a:latin typeface="PMingLiU"/>
                <a:cs typeface="PMingLiU"/>
              </a:rPr>
              <a:t>soup  </a:t>
            </a:r>
            <a:r>
              <a:rPr sz="1200" spc="5" dirty="0">
                <a:solidFill>
                  <a:srgbClr val="A63950"/>
                </a:solidFill>
                <a:latin typeface="PMingLiU"/>
                <a:cs typeface="PMingLiU"/>
              </a:rPr>
              <a:t>Brown </a:t>
            </a:r>
            <a:r>
              <a:rPr sz="1200" spc="-45" dirty="0">
                <a:solidFill>
                  <a:srgbClr val="A63950"/>
                </a:solidFill>
                <a:latin typeface="PMingLiU"/>
                <a:cs typeface="PMingLiU"/>
              </a:rPr>
              <a:t>fava</a:t>
            </a:r>
            <a:r>
              <a:rPr sz="1200" spc="35" dirty="0">
                <a:solidFill>
                  <a:srgbClr val="A63950"/>
                </a:solidFill>
                <a:latin typeface="PMingLiU"/>
                <a:cs typeface="PMingLiU"/>
              </a:rPr>
              <a:t> </a:t>
            </a:r>
            <a:r>
              <a:rPr sz="1200" spc="10" dirty="0">
                <a:solidFill>
                  <a:srgbClr val="A63950"/>
                </a:solidFill>
                <a:latin typeface="PMingLiU"/>
                <a:cs typeface="PMingLiU"/>
              </a:rPr>
              <a:t>beans</a:t>
            </a:r>
            <a:endParaRPr sz="12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200" spc="-25" dirty="0">
                <a:solidFill>
                  <a:srgbClr val="A63950"/>
                </a:solidFill>
                <a:latin typeface="PMingLiU"/>
                <a:cs typeface="PMingLiU"/>
              </a:rPr>
              <a:t>Rice</a:t>
            </a:r>
            <a:endParaRPr sz="1200">
              <a:latin typeface="PMingLiU"/>
              <a:cs typeface="PMingLiU"/>
            </a:endParaRPr>
          </a:p>
          <a:p>
            <a:pPr marL="12700" marR="144145">
              <a:lnSpc>
                <a:spcPts val="1200"/>
              </a:lnSpc>
              <a:spcBef>
                <a:spcPts val="1000"/>
              </a:spcBef>
            </a:pPr>
            <a:r>
              <a:rPr sz="1200" dirty="0">
                <a:solidFill>
                  <a:srgbClr val="A63950"/>
                </a:solidFill>
                <a:latin typeface="PMingLiU"/>
                <a:cs typeface="PMingLiU"/>
              </a:rPr>
              <a:t>Grilled </a:t>
            </a:r>
            <a:r>
              <a:rPr sz="1200" spc="-5" dirty="0">
                <a:solidFill>
                  <a:srgbClr val="A63950"/>
                </a:solidFill>
                <a:latin typeface="PMingLiU"/>
                <a:cs typeface="PMingLiU"/>
              </a:rPr>
              <a:t>veggies </a:t>
            </a:r>
            <a:r>
              <a:rPr sz="1200" spc="45" dirty="0">
                <a:solidFill>
                  <a:srgbClr val="A63950"/>
                </a:solidFill>
                <a:latin typeface="PMingLiU"/>
                <a:cs typeface="PMingLiU"/>
              </a:rPr>
              <a:t>on  </a:t>
            </a:r>
            <a:r>
              <a:rPr sz="1200" spc="-10" dirty="0">
                <a:solidFill>
                  <a:srgbClr val="A63950"/>
                </a:solidFill>
                <a:latin typeface="PMingLiU"/>
                <a:cs typeface="PMingLiU"/>
              </a:rPr>
              <a:t>skewers </a:t>
            </a:r>
            <a:r>
              <a:rPr sz="1200" spc="35" dirty="0">
                <a:solidFill>
                  <a:srgbClr val="A63950"/>
                </a:solidFill>
                <a:latin typeface="PMingLiU"/>
                <a:cs typeface="PMingLiU"/>
              </a:rPr>
              <a:t>with</a:t>
            </a:r>
            <a:r>
              <a:rPr sz="1200" spc="-105" dirty="0">
                <a:solidFill>
                  <a:srgbClr val="A63950"/>
                </a:solidFill>
                <a:latin typeface="PMingLiU"/>
                <a:cs typeface="PMingLiU"/>
              </a:rPr>
              <a:t> </a:t>
            </a:r>
            <a:r>
              <a:rPr sz="1200" spc="-15" dirty="0">
                <a:solidFill>
                  <a:srgbClr val="A63950"/>
                </a:solidFill>
                <a:latin typeface="PMingLiU"/>
                <a:cs typeface="PMingLiU"/>
              </a:rPr>
              <a:t>Turkish  </a:t>
            </a:r>
            <a:r>
              <a:rPr sz="1200" spc="25" dirty="0">
                <a:solidFill>
                  <a:srgbClr val="A63950"/>
                </a:solidFill>
                <a:latin typeface="PMingLiU"/>
                <a:cs typeface="PMingLiU"/>
              </a:rPr>
              <a:t>marinade</a:t>
            </a:r>
            <a:endParaRPr sz="12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1200" spc="10" dirty="0">
                <a:solidFill>
                  <a:srgbClr val="A63950"/>
                </a:solidFill>
                <a:latin typeface="PMingLiU"/>
                <a:cs typeface="PMingLiU"/>
              </a:rPr>
              <a:t>Mango </a:t>
            </a:r>
            <a:r>
              <a:rPr sz="1200" spc="35" dirty="0">
                <a:solidFill>
                  <a:srgbClr val="A63950"/>
                </a:solidFill>
                <a:latin typeface="PMingLiU"/>
                <a:cs typeface="PMingLiU"/>
              </a:rPr>
              <a:t>with</a:t>
            </a:r>
            <a:r>
              <a:rPr sz="1200" spc="10" dirty="0">
                <a:solidFill>
                  <a:srgbClr val="A63950"/>
                </a:solidFill>
                <a:latin typeface="PMingLiU"/>
                <a:cs typeface="PMingLiU"/>
              </a:rPr>
              <a:t> </a:t>
            </a:r>
            <a:r>
              <a:rPr sz="1200" spc="30" dirty="0">
                <a:solidFill>
                  <a:srgbClr val="A63950"/>
                </a:solidFill>
                <a:latin typeface="PMingLiU"/>
                <a:cs typeface="PMingLiU"/>
              </a:rPr>
              <a:t>cinnamon</a:t>
            </a:r>
            <a:endParaRPr sz="120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19400" y="2726690"/>
            <a:ext cx="86614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75" dirty="0">
                <a:solidFill>
                  <a:srgbClr val="231F20"/>
                </a:solidFill>
                <a:latin typeface="Times New Roman"/>
                <a:cs typeface="Times New Roman"/>
              </a:rPr>
              <a:t>SHOPPING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90" dirty="0">
                <a:solidFill>
                  <a:srgbClr val="231F20"/>
                </a:solidFill>
                <a:latin typeface="Times New Roman"/>
                <a:cs typeface="Times New Roman"/>
              </a:rPr>
              <a:t>LIST: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19400" y="2935986"/>
            <a:ext cx="1466215" cy="202628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200" b="1" spc="-90" dirty="0">
                <a:solidFill>
                  <a:srgbClr val="231F20"/>
                </a:solidFill>
                <a:latin typeface="Cambria"/>
                <a:cs typeface="Cambria"/>
              </a:rPr>
              <a:t>Produce</a:t>
            </a:r>
            <a:endParaRPr sz="1200">
              <a:latin typeface="Cambria"/>
              <a:cs typeface="Cambria"/>
            </a:endParaRPr>
          </a:p>
          <a:p>
            <a:pPr marL="12700" marR="148590">
              <a:lnSpc>
                <a:spcPts val="1100"/>
              </a:lnSpc>
              <a:spcBef>
                <a:spcPts val="580"/>
              </a:spcBef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spc="-30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000" spc="5" dirty="0">
                <a:solidFill>
                  <a:srgbClr val="231F20"/>
                </a:solidFill>
                <a:latin typeface="Times New Roman"/>
                <a:cs typeface="Times New Roman"/>
              </a:rPr>
              <a:t>onion 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fresh</a:t>
            </a:r>
            <a:r>
              <a:rPr sz="10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parsley</a:t>
            </a:r>
            <a:endParaRPr sz="1000">
              <a:latin typeface="Times New Roman"/>
              <a:cs typeface="Times New Roman"/>
            </a:endParaRPr>
          </a:p>
          <a:p>
            <a:pPr marL="114935" indent="-102870">
              <a:lnSpc>
                <a:spcPts val="1030"/>
              </a:lnSpc>
              <a:buAutoNum type="arabicPlain"/>
              <a:tabLst>
                <a:tab pos="115570" algn="l"/>
              </a:tabLst>
            </a:pP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bulb</a:t>
            </a:r>
            <a:r>
              <a:rPr sz="10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garlic</a:t>
            </a:r>
            <a:endParaRPr sz="1000">
              <a:latin typeface="Times New Roman"/>
              <a:cs typeface="Times New Roman"/>
            </a:endParaRPr>
          </a:p>
          <a:p>
            <a:pPr marL="114935" indent="-102870">
              <a:lnSpc>
                <a:spcPts val="1100"/>
              </a:lnSpc>
              <a:buAutoNum type="arabicPlain"/>
              <a:tabLst>
                <a:tab pos="115570" algn="l"/>
              </a:tabLst>
            </a:pP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lemons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ts val="1100"/>
              </a:lnSpc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sz="10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tomatoes</a:t>
            </a:r>
            <a:endParaRPr sz="1000">
              <a:latin typeface="Times New Roman"/>
              <a:cs typeface="Times New Roman"/>
            </a:endParaRPr>
          </a:p>
          <a:p>
            <a:pPr marL="127000" marR="85725" indent="-114300">
              <a:lnSpc>
                <a:spcPts val="1100"/>
              </a:lnSpc>
              <a:spcBef>
                <a:spcPts val="70"/>
              </a:spcBef>
            </a:pPr>
            <a:r>
              <a:rPr sz="1000" spc="10" dirty="0">
                <a:solidFill>
                  <a:srgbClr val="231F20"/>
                </a:solidFill>
                <a:latin typeface="Times New Roman"/>
                <a:cs typeface="Times New Roman"/>
              </a:rPr>
              <a:t>1–2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lbs. </a:t>
            </a:r>
            <a:r>
              <a:rPr sz="1000" spc="5" dirty="0">
                <a:solidFill>
                  <a:srgbClr val="231F20"/>
                </a:solidFill>
                <a:latin typeface="Times New Roman"/>
                <a:cs typeface="Times New Roman"/>
              </a:rPr>
              <a:t>(total)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various  fresh </a:t>
            </a:r>
            <a:r>
              <a:rPr sz="1000" spc="-30" dirty="0">
                <a:solidFill>
                  <a:srgbClr val="231F20"/>
                </a:solidFill>
                <a:latin typeface="Times New Roman"/>
                <a:cs typeface="Times New Roman"/>
              </a:rPr>
              <a:t>veggies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grilling 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(zucchini, 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new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potatoes, 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red 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onions,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cherry 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tomatoes,</a:t>
            </a:r>
            <a:r>
              <a:rPr sz="10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etc.)</a:t>
            </a:r>
            <a:endParaRPr sz="1000">
              <a:latin typeface="Times New Roman"/>
              <a:cs typeface="Times New Roman"/>
            </a:endParaRPr>
          </a:p>
          <a:p>
            <a:pPr marL="127000" marR="5080" indent="-114300">
              <a:lnSpc>
                <a:spcPts val="1100"/>
              </a:lnSpc>
            </a:pPr>
            <a:r>
              <a:rPr sz="1000" spc="10" dirty="0">
                <a:solidFill>
                  <a:srgbClr val="231F20"/>
                </a:solidFill>
                <a:latin typeface="Times New Roman"/>
                <a:cs typeface="Times New Roman"/>
              </a:rPr>
              <a:t>2–3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mangoes </a:t>
            </a: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(or </a:t>
            </a:r>
            <a:r>
              <a:rPr sz="1000" spc="-4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1-lb.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can 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sz="10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mangoes)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19400" y="5145785"/>
            <a:ext cx="1518285" cy="118808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200" b="1" spc="-85" dirty="0">
                <a:solidFill>
                  <a:srgbClr val="231F20"/>
                </a:solidFill>
                <a:latin typeface="Cambria"/>
                <a:cs typeface="Cambria"/>
              </a:rPr>
              <a:t>Dairy/Eggs</a:t>
            </a:r>
            <a:endParaRPr sz="1200">
              <a:latin typeface="Cambria"/>
              <a:cs typeface="Cambria"/>
            </a:endParaRPr>
          </a:p>
          <a:p>
            <a:pPr marL="12700" marR="5080">
              <a:lnSpc>
                <a:spcPts val="1100"/>
              </a:lnSpc>
              <a:spcBef>
                <a:spcPts val="580"/>
              </a:spcBef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spc="-30" dirty="0">
                <a:solidFill>
                  <a:srgbClr val="231F20"/>
                </a:solidFill>
                <a:latin typeface="Times New Roman"/>
                <a:cs typeface="Times New Roman"/>
              </a:rPr>
              <a:t>stick 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butter </a:t>
            </a:r>
            <a:r>
              <a:rPr sz="1000" spc="5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margarine  </a:t>
            </a:r>
            <a:r>
              <a:rPr sz="1000" spc="15" dirty="0">
                <a:solidFill>
                  <a:srgbClr val="231F20"/>
                </a:solidFill>
                <a:latin typeface="Times New Roman"/>
                <a:cs typeface="Times New Roman"/>
              </a:rPr>
              <a:t>16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oz. half-and-half </a:t>
            </a:r>
            <a:r>
              <a:rPr sz="1000" spc="5" dirty="0">
                <a:solidFill>
                  <a:srgbClr val="231F20"/>
                </a:solidFill>
                <a:latin typeface="Times New Roman"/>
                <a:cs typeface="Times New Roman"/>
              </a:rPr>
              <a:t>or</a:t>
            </a:r>
            <a:r>
              <a:rPr sz="100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whole</a:t>
            </a:r>
            <a:endParaRPr sz="1000">
              <a:latin typeface="Times New Roman"/>
              <a:cs typeface="Times New Roman"/>
            </a:endParaRPr>
          </a:p>
          <a:p>
            <a:pPr marL="127000">
              <a:lnSpc>
                <a:spcPts val="1030"/>
              </a:lnSpc>
            </a:pP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milk</a:t>
            </a:r>
            <a:endParaRPr sz="1000">
              <a:latin typeface="Times New Roman"/>
              <a:cs typeface="Times New Roman"/>
            </a:endParaRPr>
          </a:p>
          <a:p>
            <a:pPr marL="12700" marR="653415">
              <a:lnSpc>
                <a:spcPts val="1100"/>
              </a:lnSpc>
              <a:spcBef>
                <a:spcPts val="70"/>
              </a:spcBef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oz.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sour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cream  </a:t>
            </a: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sz="1000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30" dirty="0">
                <a:solidFill>
                  <a:srgbClr val="231F20"/>
                </a:solidFill>
                <a:latin typeface="Times New Roman"/>
                <a:cs typeface="Times New Roman"/>
              </a:rPr>
              <a:t>eggs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ts val="1080"/>
              </a:lnSpc>
            </a:pPr>
            <a:r>
              <a:rPr sz="1000" spc="20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oz. plain</a:t>
            </a:r>
            <a:r>
              <a:rPr sz="1000" spc="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yogurt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46600" y="2636266"/>
            <a:ext cx="1485265" cy="118808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200" b="1" spc="-75" dirty="0">
                <a:solidFill>
                  <a:srgbClr val="231F20"/>
                </a:solidFill>
                <a:latin typeface="Cambria"/>
                <a:cs typeface="Cambria"/>
              </a:rPr>
              <a:t>Canned/Bottled/Boxed</a:t>
            </a:r>
            <a:endParaRPr sz="1200">
              <a:latin typeface="Cambria"/>
              <a:cs typeface="Cambria"/>
            </a:endParaRPr>
          </a:p>
          <a:p>
            <a:pPr marL="12700" marR="255270">
              <a:lnSpc>
                <a:spcPts val="1100"/>
              </a:lnSpc>
              <a:spcBef>
                <a:spcPts val="580"/>
              </a:spcBef>
            </a:pPr>
            <a:r>
              <a:rPr sz="1000" spc="15" dirty="0">
                <a:solidFill>
                  <a:srgbClr val="231F20"/>
                </a:solidFill>
                <a:latin typeface="Times New Roman"/>
                <a:cs typeface="Times New Roman"/>
              </a:rPr>
              <a:t>16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oz. canned 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pumpkin  </a:t>
            </a:r>
            <a:r>
              <a:rPr sz="1000" spc="15" dirty="0">
                <a:solidFill>
                  <a:srgbClr val="231F20"/>
                </a:solidFill>
                <a:latin typeface="Times New Roman"/>
                <a:cs typeface="Times New Roman"/>
              </a:rPr>
              <a:t>20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oz. canned</a:t>
            </a:r>
            <a:r>
              <a:rPr sz="1000" spc="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vegetable</a:t>
            </a:r>
            <a:endParaRPr sz="1000">
              <a:latin typeface="Times New Roman"/>
              <a:cs typeface="Times New Roman"/>
            </a:endParaRPr>
          </a:p>
          <a:p>
            <a:pPr marL="127000">
              <a:lnSpc>
                <a:spcPts val="1030"/>
              </a:lnSpc>
            </a:pPr>
            <a:r>
              <a:rPr sz="1000" spc="5" dirty="0">
                <a:solidFill>
                  <a:srgbClr val="231F20"/>
                </a:solidFill>
                <a:latin typeface="Times New Roman"/>
                <a:cs typeface="Times New Roman"/>
              </a:rPr>
              <a:t>broth</a:t>
            </a:r>
            <a:endParaRPr sz="1000">
              <a:latin typeface="Times New Roman"/>
              <a:cs typeface="Times New Roman"/>
            </a:endParaRPr>
          </a:p>
          <a:p>
            <a:pPr marL="12700" marR="205740">
              <a:lnSpc>
                <a:spcPts val="1100"/>
              </a:lnSpc>
              <a:spcBef>
                <a:spcPts val="70"/>
              </a:spcBef>
            </a:pPr>
            <a:r>
              <a:rPr sz="1000" spc="15" dirty="0">
                <a:solidFill>
                  <a:srgbClr val="231F20"/>
                </a:solidFill>
                <a:latin typeface="Times New Roman"/>
                <a:cs typeface="Times New Roman"/>
              </a:rPr>
              <a:t>18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oz. canned </a:t>
            </a:r>
            <a:r>
              <a:rPr sz="1000" spc="-45" dirty="0">
                <a:solidFill>
                  <a:srgbClr val="231F20"/>
                </a:solidFill>
                <a:latin typeface="Times New Roman"/>
                <a:cs typeface="Times New Roman"/>
              </a:rPr>
              <a:t>fava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beans 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olive</a:t>
            </a:r>
            <a:r>
              <a:rPr sz="10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Times New Roman"/>
                <a:cs typeface="Times New Roman"/>
              </a:rPr>
              <a:t>oil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ts val="1080"/>
              </a:lnSpc>
            </a:pP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lemon</a:t>
            </a:r>
            <a:r>
              <a:rPr sz="1000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juice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46600" y="4007866"/>
            <a:ext cx="918844" cy="146748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200" b="1" spc="-85" dirty="0">
                <a:solidFill>
                  <a:srgbClr val="231F20"/>
                </a:solidFill>
                <a:latin typeface="Cambria"/>
                <a:cs typeface="Cambria"/>
              </a:rPr>
              <a:t>Miscellaneous</a:t>
            </a:r>
            <a:endParaRPr sz="1200">
              <a:latin typeface="Cambria"/>
              <a:cs typeface="Cambria"/>
            </a:endParaRPr>
          </a:p>
          <a:p>
            <a:pPr marL="12700" marR="210820">
              <a:lnSpc>
                <a:spcPts val="1100"/>
              </a:lnSpc>
              <a:spcBef>
                <a:spcPts val="580"/>
              </a:spcBef>
            </a:pP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white </a:t>
            </a:r>
            <a:r>
              <a:rPr sz="1000" spc="-20" dirty="0">
                <a:solidFill>
                  <a:srgbClr val="231F20"/>
                </a:solidFill>
                <a:latin typeface="Times New Roman"/>
                <a:cs typeface="Times New Roman"/>
              </a:rPr>
              <a:t>rice 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cinnamon  </a:t>
            </a: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curry 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powder  </a:t>
            </a: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thyme</a:t>
            </a: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1100"/>
              </a:lnSpc>
            </a:pPr>
            <a:r>
              <a:rPr sz="1000" spc="-10" dirty="0">
                <a:solidFill>
                  <a:srgbClr val="231F20"/>
                </a:solidFill>
                <a:latin typeface="Times New Roman"/>
                <a:cs typeface="Times New Roman"/>
              </a:rPr>
              <a:t>shredded coconut  </a:t>
            </a:r>
            <a:r>
              <a:rPr sz="1000" spc="-35" dirty="0">
                <a:solidFill>
                  <a:srgbClr val="231F20"/>
                </a:solidFill>
                <a:latin typeface="Times New Roman"/>
                <a:cs typeface="Times New Roman"/>
              </a:rPr>
              <a:t>salt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ts val="1030"/>
              </a:lnSpc>
            </a:pPr>
            <a:r>
              <a:rPr sz="1000" spc="-5" dirty="0">
                <a:solidFill>
                  <a:srgbClr val="231F20"/>
                </a:solidFill>
                <a:latin typeface="Times New Roman"/>
                <a:cs typeface="Times New Roman"/>
              </a:rPr>
              <a:t>pepper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ts val="1150"/>
              </a:lnSpc>
            </a:pP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wooden</a:t>
            </a:r>
            <a:r>
              <a:rPr sz="1000" spc="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Times New Roman"/>
                <a:cs typeface="Times New Roman"/>
              </a:rPr>
              <a:t>skewers</a:t>
            </a:r>
            <a:endParaRPr sz="1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09650" y="0"/>
            <a:ext cx="5734050" cy="64033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12088" y="3261359"/>
            <a:ext cx="331851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25245" algn="l"/>
                <a:tab pos="2082164" algn="l"/>
              </a:tabLst>
            </a:pPr>
            <a:r>
              <a:rPr sz="2200" spc="405" dirty="0"/>
              <a:t>Breads	</a:t>
            </a:r>
            <a:r>
              <a:rPr sz="2200" spc="335" dirty="0"/>
              <a:t>and	</a:t>
            </a:r>
            <a:r>
              <a:rPr sz="2200" spc="420" dirty="0"/>
              <a:t>Staples</a:t>
            </a:r>
            <a:r>
              <a:rPr sz="2200" spc="-235" dirty="0"/>
              <a:t> </a:t>
            </a:r>
            <a:endParaRPr sz="2200"/>
          </a:p>
        </p:txBody>
      </p:sp>
      <p:sp>
        <p:nvSpPr>
          <p:cNvPr id="4" name="object 4"/>
          <p:cNvSpPr txBox="1"/>
          <p:nvPr/>
        </p:nvSpPr>
        <p:spPr>
          <a:xfrm>
            <a:off x="1516380" y="3934459"/>
            <a:ext cx="4260850" cy="242570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3335" marR="5080" indent="-1270" algn="just">
              <a:lnSpc>
                <a:spcPts val="1450"/>
              </a:lnSpc>
              <a:spcBef>
                <a:spcPts val="190"/>
              </a:spcBef>
            </a:pP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What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diners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think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breads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staples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varies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tremendously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 country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country.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Plump,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crusty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loaves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bread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familiar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sights 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tables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North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America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Europe.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Indian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breads,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other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hand,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have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no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leavening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agent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like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yeast,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do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rise 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cooked.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Chapati,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most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popular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kind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Indian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bread,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flat,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pancake-shaped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bread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looks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something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like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Mexican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tortilla. 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Like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tortillas, chapati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cooked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very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hot,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ungreased griddle.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Chapati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eaten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African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countries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Kenya,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Tanzania,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Uganda,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there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usually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fried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oil. 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Rice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primary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staple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Asian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countries,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 fami­ 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lies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eat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steaming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hot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rice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every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meal,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while wheat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breads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3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less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common.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Rice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common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dish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South America,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Caribbean,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Africa.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11300" y="6761607"/>
            <a:ext cx="42335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Both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chapatis </a:t>
            </a:r>
            <a:r>
              <a:rPr sz="1000" i="1" spc="-15" dirty="0">
                <a:solidFill>
                  <a:srgbClr val="231F20"/>
                </a:solidFill>
                <a:latin typeface="Calibri"/>
                <a:cs typeface="Calibri"/>
              </a:rPr>
              <a:t>(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bottom</a:t>
            </a:r>
            <a:r>
              <a:rPr sz="1000" i="1" spc="-15" dirty="0">
                <a:solidFill>
                  <a:srgbClr val="231F20"/>
                </a:solidFill>
                <a:latin typeface="Calibri"/>
                <a:cs typeface="Calibri"/>
              </a:rPr>
              <a:t>,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recipe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page </a:t>
            </a:r>
            <a:r>
              <a:rPr sz="1000" i="1" dirty="0">
                <a:solidFill>
                  <a:srgbClr val="231F20"/>
                </a:solidFill>
                <a:latin typeface="Calibri"/>
                <a:cs typeface="Calibri"/>
              </a:rPr>
              <a:t>28)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rye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bread </a:t>
            </a:r>
            <a:r>
              <a:rPr sz="1000" i="1" spc="-20" dirty="0">
                <a:solidFill>
                  <a:srgbClr val="231F20"/>
                </a:solidFill>
                <a:latin typeface="Calibri"/>
                <a:cs typeface="Calibri"/>
              </a:rPr>
              <a:t>(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top</a:t>
            </a:r>
            <a:r>
              <a:rPr sz="1000" i="1" spc="-20" dirty="0">
                <a:solidFill>
                  <a:srgbClr val="231F20"/>
                </a:solidFill>
                <a:latin typeface="Calibri"/>
                <a:cs typeface="Calibri"/>
              </a:rPr>
              <a:t>,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recipe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page </a:t>
            </a:r>
            <a:r>
              <a:rPr sz="1000" i="1" dirty="0">
                <a:solidFill>
                  <a:srgbClr val="231F20"/>
                </a:solidFill>
                <a:latin typeface="Calibri"/>
                <a:cs typeface="Calibri"/>
              </a:rPr>
              <a:t>30)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are  sure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make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any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meal</a:t>
            </a:r>
            <a:r>
              <a:rPr sz="1000" i="1" spc="-9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complete.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42990" y="7506081"/>
            <a:ext cx="14097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10" dirty="0">
                <a:solidFill>
                  <a:srgbClr val="231F20"/>
                </a:solidFill>
                <a:latin typeface="Tahoma"/>
                <a:cs typeface="Tahoma"/>
              </a:rPr>
              <a:t>27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77798" y="723900"/>
            <a:ext cx="46062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75" dirty="0">
                <a:latin typeface="Arial"/>
                <a:cs typeface="Arial"/>
              </a:rPr>
              <a:t>Unleavened </a:t>
            </a:r>
            <a:r>
              <a:rPr sz="1800" b="1" spc="-215" dirty="0">
                <a:latin typeface="Arial"/>
                <a:cs typeface="Arial"/>
              </a:rPr>
              <a:t>Whole </a:t>
            </a:r>
            <a:r>
              <a:rPr sz="1800" b="1" spc="-210" dirty="0">
                <a:latin typeface="Arial"/>
                <a:cs typeface="Arial"/>
              </a:rPr>
              <a:t>Wheat </a:t>
            </a:r>
            <a:r>
              <a:rPr sz="1800" b="1" spc="-60" dirty="0">
                <a:latin typeface="Arial"/>
                <a:cs typeface="Arial"/>
              </a:rPr>
              <a:t>Bread/</a:t>
            </a:r>
            <a:r>
              <a:rPr spc="-60" dirty="0"/>
              <a:t>Chapatis</a:t>
            </a:r>
            <a:r>
              <a:rPr spc="280" dirty="0"/>
              <a:t> </a:t>
            </a:r>
            <a:r>
              <a:rPr spc="30" dirty="0"/>
              <a:t>(India)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2599" y="1231900"/>
            <a:ext cx="4545965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180"/>
              </a:spcBef>
            </a:pP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Served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fresh,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chapatis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complement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spicy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curry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cool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yogurt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dip.They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also 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delicious </a:t>
            </a:r>
            <a:r>
              <a:rPr sz="12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bean</a:t>
            </a:r>
            <a:r>
              <a:rPr sz="12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dishes.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8916" y="1882139"/>
            <a:ext cx="1276350" cy="9906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2¥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whole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wheat</a:t>
            </a:r>
            <a:r>
              <a:rPr sz="1100" spc="-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flour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butter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margarine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lukewarm</a:t>
            </a:r>
            <a:r>
              <a:rPr sz="1100" spc="-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20060" y="1936750"/>
            <a:ext cx="2480310" cy="42291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22669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mixing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bowl.</a:t>
            </a:r>
            <a:endParaRPr sz="1250">
              <a:latin typeface="Times New Roman"/>
              <a:cs typeface="Times New Roman"/>
            </a:endParaRPr>
          </a:p>
          <a:p>
            <a:pPr marL="165100" marR="15176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Cut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 into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pieces. </a:t>
            </a:r>
            <a:r>
              <a:rPr sz="1250" spc="-65" dirty="0">
                <a:solidFill>
                  <a:srgbClr val="231F20"/>
                </a:solidFill>
                <a:latin typeface="Times New Roman"/>
                <a:cs typeface="Times New Roman"/>
              </a:rPr>
              <a:t>Make 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hollow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center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 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butter.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Rub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 into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your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fingertips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 mixture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looks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like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bread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crumbs.</a:t>
            </a:r>
            <a:endParaRPr sz="1250">
              <a:latin typeface="Times New Roman"/>
              <a:cs typeface="Times New Roman"/>
            </a:endParaRPr>
          </a:p>
          <a:p>
            <a:pPr marL="165100" marR="26352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Mix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salt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enough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water,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little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time,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make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firm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(but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not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stiff)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dough.</a:t>
            </a:r>
            <a:endParaRPr sz="1250">
              <a:latin typeface="Times New Roman"/>
              <a:cs typeface="Times New Roman"/>
            </a:endParaRPr>
          </a:p>
          <a:p>
            <a:pPr marL="165100" indent="-152400">
              <a:lnSpc>
                <a:spcPts val="1400"/>
              </a:lnSpc>
              <a:spcBef>
                <a:spcPts val="39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Knead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in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</a:t>
            </a:r>
            <a:r>
              <a:rPr sz="1250" spc="229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</a:t>
            </a:r>
            <a:endParaRPr sz="1250">
              <a:latin typeface="Times New Roman"/>
              <a:cs typeface="Times New Roman"/>
            </a:endParaRPr>
          </a:p>
          <a:p>
            <a:pPr marL="165100" marR="99695" algn="just">
              <a:lnSpc>
                <a:spcPts val="1300"/>
              </a:lnSpc>
              <a:spcBef>
                <a:spcPts val="110"/>
              </a:spcBef>
            </a:pP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10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damp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cloth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let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room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temperature for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least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sz="1250" spc="2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hour.</a:t>
            </a:r>
            <a:endParaRPr sz="1250">
              <a:latin typeface="Times New Roman"/>
              <a:cs typeface="Times New Roman"/>
            </a:endParaRPr>
          </a:p>
          <a:p>
            <a:pPr marL="165100" marR="46355" indent="-152400" algn="just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5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Divide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pieces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the 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size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walnuts.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Roll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each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piece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smooth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ball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your</a:t>
            </a:r>
            <a:r>
              <a:rPr sz="1250" spc="25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hands.</a:t>
            </a:r>
            <a:endParaRPr sz="1250">
              <a:latin typeface="Times New Roman"/>
              <a:cs typeface="Times New Roman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5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Sprinkle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remaining </a:t>
            </a:r>
            <a:r>
              <a:rPr sz="1250" spc="300" dirty="0">
                <a:solidFill>
                  <a:srgbClr val="231F20"/>
                </a:solidFill>
                <a:latin typeface="Times New Roman"/>
                <a:cs typeface="Times New Roman"/>
              </a:rPr>
              <a:t>¥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flat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surface.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rolling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pin,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roll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out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each ball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it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resembles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thin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pancake,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-380" dirty="0">
                <a:solidFill>
                  <a:srgbClr val="231F20"/>
                </a:solidFill>
                <a:latin typeface="Times New Roman"/>
                <a:cs typeface="Times New Roman"/>
              </a:rPr>
              <a:t>∏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-inch</a:t>
            </a:r>
            <a:r>
              <a:rPr sz="1250" spc="1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thick.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1220" y="7506081"/>
            <a:ext cx="14859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28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6900" y="2203450"/>
            <a:ext cx="2719070" cy="2258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Copyright </a:t>
            </a:r>
            <a:r>
              <a:rPr sz="900" spc="20" dirty="0">
                <a:solidFill>
                  <a:srgbClr val="231F20"/>
                </a:solidFill>
                <a:latin typeface="Arial"/>
                <a:cs typeface="Arial"/>
              </a:rPr>
              <a:t>©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2002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by 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Lerner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Publications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Company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Arial"/>
              <a:cs typeface="Arial"/>
            </a:endParaRPr>
          </a:p>
          <a:p>
            <a:pPr marL="12700" marR="5080" algn="just">
              <a:lnSpc>
                <a:spcPct val="101800"/>
              </a:lnSpc>
            </a:pP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All 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rights </a:t>
            </a:r>
            <a:r>
              <a:rPr sz="900" spc="-70" dirty="0">
                <a:solidFill>
                  <a:srgbClr val="231F20"/>
                </a:solidFill>
                <a:latin typeface="Arial"/>
                <a:cs typeface="Arial"/>
              </a:rPr>
              <a:t>reserved.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International 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copyright </a:t>
            </a:r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secured.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No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part  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this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book </a:t>
            </a:r>
            <a:r>
              <a:rPr sz="900" spc="-85" dirty="0">
                <a:solidFill>
                  <a:srgbClr val="231F20"/>
                </a:solidFill>
                <a:latin typeface="Arial"/>
                <a:cs typeface="Arial"/>
              </a:rPr>
              <a:t>may be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reproduced, 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stored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sz="900" spc="-14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retrieval </a:t>
            </a:r>
            <a:r>
              <a:rPr sz="900" spc="-70" dirty="0">
                <a:solidFill>
                  <a:srgbClr val="231F20"/>
                </a:solidFill>
                <a:latin typeface="Arial"/>
                <a:cs typeface="Arial"/>
              </a:rPr>
              <a:t>system,  </a:t>
            </a:r>
            <a:r>
              <a:rPr sz="900" spc="-20" dirty="0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transmitted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any 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form </a:t>
            </a:r>
            <a:r>
              <a:rPr sz="900" spc="-20" dirty="0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by 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any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means—electronic,  mechanical,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photocopying, recording, </a:t>
            </a:r>
            <a:r>
              <a:rPr sz="900" spc="-20" dirty="0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otherwise—with-  out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sz="900" spc="-5" dirty="0">
                <a:solidFill>
                  <a:srgbClr val="231F20"/>
                </a:solidFill>
                <a:latin typeface="Arial"/>
                <a:cs typeface="Arial"/>
              </a:rPr>
              <a:t>prior 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written 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permission 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Lerner</a:t>
            </a:r>
            <a:r>
              <a:rPr sz="900" spc="1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Publications  </a:t>
            </a:r>
            <a:r>
              <a:rPr sz="900" spc="-85" dirty="0">
                <a:solidFill>
                  <a:srgbClr val="231F20"/>
                </a:solidFill>
                <a:latin typeface="Arial"/>
                <a:cs typeface="Arial"/>
              </a:rPr>
              <a:t>Company, </a:t>
            </a:r>
            <a:r>
              <a:rPr sz="900" spc="-70" dirty="0">
                <a:solidFill>
                  <a:srgbClr val="231F20"/>
                </a:solidFill>
                <a:latin typeface="Arial"/>
                <a:cs typeface="Arial"/>
              </a:rPr>
              <a:t>except </a:t>
            </a:r>
            <a:r>
              <a:rPr sz="900" spc="-10" dirty="0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inclusion 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sz="900" spc="-20" dirty="0">
                <a:solidFill>
                  <a:srgbClr val="231F20"/>
                </a:solidFill>
                <a:latin typeface="Arial"/>
                <a:cs typeface="Arial"/>
              </a:rPr>
              <a:t>brief 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quotations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sz="900" spc="-90" dirty="0">
                <a:solidFill>
                  <a:srgbClr val="231F20"/>
                </a:solidFill>
                <a:latin typeface="Arial"/>
                <a:cs typeface="Arial"/>
              </a:rPr>
              <a:t>an  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acknowledged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review.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Lerner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Publications</a:t>
            </a:r>
            <a:r>
              <a:rPr sz="900" spc="6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Company</a:t>
            </a:r>
            <a:endParaRPr sz="900">
              <a:latin typeface="Arial"/>
              <a:cs typeface="Arial"/>
            </a:endParaRPr>
          </a:p>
          <a:p>
            <a:pPr marL="12700" marR="965835">
              <a:lnSpc>
                <a:spcPct val="101800"/>
              </a:lnSpc>
            </a:pP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division 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Lerner 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Publishing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Group 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241 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First </a:t>
            </a:r>
            <a:r>
              <a:rPr sz="900" spc="-90" dirty="0">
                <a:solidFill>
                  <a:srgbClr val="231F20"/>
                </a:solidFill>
                <a:latin typeface="Arial"/>
                <a:cs typeface="Arial"/>
              </a:rPr>
              <a:t>Avenue</a:t>
            </a:r>
            <a:r>
              <a:rPr sz="9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231F20"/>
                </a:solidFill>
                <a:latin typeface="Arial"/>
                <a:cs typeface="Arial"/>
              </a:rPr>
              <a:t>North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Minneapolis, 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MN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55401</a:t>
            </a:r>
            <a:r>
              <a:rPr sz="900" spc="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90" dirty="0">
                <a:solidFill>
                  <a:srgbClr val="231F20"/>
                </a:solidFill>
                <a:latin typeface="Arial"/>
                <a:cs typeface="Arial"/>
              </a:rPr>
              <a:t>U.S.A.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Website 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address:</a:t>
            </a:r>
            <a:r>
              <a:rPr sz="900" spc="-13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50" dirty="0">
                <a:solidFill>
                  <a:srgbClr val="0000FF"/>
                </a:solidFill>
                <a:latin typeface="Arial"/>
                <a:cs typeface="Arial"/>
                <a:hlinkClick r:id="rId2"/>
              </a:rPr>
              <a:t>www.lernerbooks.com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9498" y="4875479"/>
            <a:ext cx="3467735" cy="2202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Library </a:t>
            </a:r>
            <a:r>
              <a:rPr sz="900" spc="-15" dirty="0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sz="900" spc="-90" dirty="0">
                <a:solidFill>
                  <a:srgbClr val="231F20"/>
                </a:solidFill>
                <a:latin typeface="Arial"/>
                <a:cs typeface="Arial"/>
              </a:rPr>
              <a:t>Congress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Cataloging-in-Publication</a:t>
            </a:r>
            <a:r>
              <a:rPr sz="9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95" dirty="0">
                <a:solidFill>
                  <a:srgbClr val="231F20"/>
                </a:solidFill>
                <a:latin typeface="Arial"/>
                <a:cs typeface="Arial"/>
              </a:rPr>
              <a:t>Data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Behnke,</a:t>
            </a:r>
            <a:r>
              <a:rPr sz="900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Alison.</a:t>
            </a:r>
            <a:endParaRPr sz="900">
              <a:latin typeface="Arial"/>
              <a:cs typeface="Arial"/>
            </a:endParaRPr>
          </a:p>
          <a:p>
            <a:pPr marL="165100">
              <a:lnSpc>
                <a:spcPct val="100000"/>
              </a:lnSpc>
              <a:spcBef>
                <a:spcPts val="20"/>
              </a:spcBef>
            </a:pPr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Vegetarian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cooking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around the </a:t>
            </a:r>
            <a:r>
              <a:rPr sz="900" spc="-20" dirty="0">
                <a:solidFill>
                  <a:srgbClr val="231F20"/>
                </a:solidFill>
                <a:latin typeface="Arial"/>
                <a:cs typeface="Arial"/>
              </a:rPr>
              <a:t>world </a:t>
            </a:r>
            <a:r>
              <a:rPr sz="900" spc="204" dirty="0">
                <a:solidFill>
                  <a:srgbClr val="231F20"/>
                </a:solidFill>
                <a:latin typeface="Arial"/>
                <a:cs typeface="Arial"/>
              </a:rPr>
              <a:t>/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compiled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by Alison </a:t>
            </a:r>
            <a:r>
              <a:rPr sz="900" spc="-80" dirty="0">
                <a:solidFill>
                  <a:srgbClr val="231F20"/>
                </a:solidFill>
                <a:latin typeface="Arial"/>
                <a:cs typeface="Arial"/>
              </a:rPr>
              <a:t>Behnke.</a:t>
            </a:r>
            <a:endParaRPr sz="900">
              <a:latin typeface="Arial"/>
              <a:cs typeface="Arial"/>
            </a:endParaRPr>
          </a:p>
          <a:p>
            <a:pPr marL="159385" indent="-147320">
              <a:lnSpc>
                <a:spcPct val="100000"/>
              </a:lnSpc>
              <a:spcBef>
                <a:spcPts val="20"/>
              </a:spcBef>
              <a:buChar char="—"/>
              <a:tabLst>
                <a:tab pos="160020" algn="l"/>
              </a:tabLst>
            </a:pPr>
            <a:r>
              <a:rPr sz="900" spc="-120" dirty="0">
                <a:solidFill>
                  <a:srgbClr val="231F20"/>
                </a:solidFill>
                <a:latin typeface="Arial"/>
                <a:cs typeface="Arial"/>
              </a:rPr>
              <a:t>Rev. </a:t>
            </a:r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70" dirty="0">
                <a:solidFill>
                  <a:srgbClr val="231F20"/>
                </a:solidFill>
                <a:latin typeface="Arial"/>
                <a:cs typeface="Arial"/>
              </a:rPr>
              <a:t>expanded.</a:t>
            </a:r>
            <a:endParaRPr sz="900">
              <a:latin typeface="Arial"/>
              <a:cs typeface="Arial"/>
            </a:endParaRPr>
          </a:p>
          <a:p>
            <a:pPr marL="165100" marR="1043940" indent="304165">
              <a:lnSpc>
                <a:spcPct val="101800"/>
              </a:lnSpc>
            </a:pP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p. </a:t>
            </a:r>
            <a:r>
              <a:rPr sz="900" spc="-50" dirty="0">
                <a:solidFill>
                  <a:srgbClr val="231F20"/>
                </a:solidFill>
                <a:latin typeface="Arial"/>
                <a:cs typeface="Arial"/>
              </a:rPr>
              <a:t>cm. 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— </a:t>
            </a:r>
            <a:r>
              <a:rPr sz="900" spc="-95" dirty="0">
                <a:solidFill>
                  <a:srgbClr val="231F20"/>
                </a:solidFill>
                <a:latin typeface="Arial"/>
                <a:cs typeface="Arial"/>
              </a:rPr>
              <a:t>(Easy 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menu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ethnic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cookbooks)  </a:t>
            </a:r>
            <a:r>
              <a:rPr sz="900" spc="-65" dirty="0">
                <a:solidFill>
                  <a:srgbClr val="231F20"/>
                </a:solidFill>
                <a:latin typeface="PMingLiU"/>
                <a:cs typeface="PMingLiU"/>
              </a:rPr>
              <a:t>e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ISBN: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5" dirty="0">
                <a:solidFill>
                  <a:srgbClr val="231F20"/>
                </a:solidFill>
                <a:latin typeface="Arial"/>
                <a:cs typeface="Arial"/>
              </a:rPr>
              <a:t>0–8225–0590–8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50">
              <a:latin typeface="Arial"/>
              <a:cs typeface="Arial"/>
            </a:endParaRPr>
          </a:p>
          <a:p>
            <a:pPr marL="12700" marR="118110" lvl="1" indent="151765">
              <a:lnSpc>
                <a:spcPct val="101800"/>
              </a:lnSpc>
              <a:buAutoNum type="arabicPeriod"/>
              <a:tabLst>
                <a:tab pos="267335" algn="l"/>
              </a:tabLst>
            </a:pPr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Vegetarian </a:t>
            </a:r>
            <a:r>
              <a:rPr sz="900" spc="-60" dirty="0">
                <a:solidFill>
                  <a:srgbClr val="231F20"/>
                </a:solidFill>
                <a:latin typeface="Arial"/>
                <a:cs typeface="Arial"/>
              </a:rPr>
              <a:t>cookery—Juvenile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literature.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2. </a:t>
            </a:r>
            <a:r>
              <a:rPr sz="900" spc="-70" dirty="0">
                <a:solidFill>
                  <a:srgbClr val="231F20"/>
                </a:solidFill>
                <a:latin typeface="Arial"/>
                <a:cs typeface="Arial"/>
              </a:rPr>
              <a:t>Cookery,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International—  </a:t>
            </a:r>
            <a:r>
              <a:rPr sz="900" spc="-65" dirty="0">
                <a:solidFill>
                  <a:srgbClr val="231F20"/>
                </a:solidFill>
                <a:latin typeface="Arial"/>
                <a:cs typeface="Arial"/>
              </a:rPr>
              <a:t>Juvenile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literature. </a:t>
            </a:r>
            <a:r>
              <a:rPr sz="900" spc="5" dirty="0">
                <a:solidFill>
                  <a:srgbClr val="231F20"/>
                </a:solidFill>
                <a:latin typeface="Arial"/>
                <a:cs typeface="Arial"/>
              </a:rPr>
              <a:t>[1. </a:t>
            </a:r>
            <a:r>
              <a:rPr sz="900" spc="-75" dirty="0">
                <a:solidFill>
                  <a:srgbClr val="231F20"/>
                </a:solidFill>
                <a:latin typeface="Arial"/>
                <a:cs typeface="Arial"/>
              </a:rPr>
              <a:t>Vegetarian </a:t>
            </a:r>
            <a:r>
              <a:rPr sz="900" spc="-70" dirty="0">
                <a:solidFill>
                  <a:srgbClr val="231F20"/>
                </a:solidFill>
                <a:latin typeface="Arial"/>
                <a:cs typeface="Arial"/>
              </a:rPr>
              <a:t>cookery.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2. </a:t>
            </a:r>
            <a:r>
              <a:rPr sz="900" spc="-70" dirty="0">
                <a:solidFill>
                  <a:srgbClr val="231F20"/>
                </a:solidFill>
                <a:latin typeface="Arial"/>
                <a:cs typeface="Arial"/>
              </a:rPr>
              <a:t>Cookery,</a:t>
            </a:r>
            <a:r>
              <a:rPr sz="900" spc="-1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231F20"/>
                </a:solidFill>
                <a:latin typeface="Arial"/>
                <a:cs typeface="Arial"/>
              </a:rPr>
              <a:t>International.]</a:t>
            </a:r>
            <a:endParaRPr sz="900">
              <a:latin typeface="Arial"/>
              <a:cs typeface="Arial"/>
            </a:endParaRPr>
          </a:p>
          <a:p>
            <a:pPr marL="12700" marR="2570480">
              <a:lnSpc>
                <a:spcPct val="101800"/>
              </a:lnSpc>
            </a:pPr>
            <a:r>
              <a:rPr sz="900" spc="-10" dirty="0">
                <a:solidFill>
                  <a:srgbClr val="231F20"/>
                </a:solidFill>
                <a:latin typeface="Arial"/>
                <a:cs typeface="Arial"/>
              </a:rPr>
              <a:t>I. </a:t>
            </a: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Title. </a:t>
            </a:r>
            <a:r>
              <a:rPr sz="900" spc="-5" dirty="0">
                <a:solidFill>
                  <a:srgbClr val="231F20"/>
                </a:solidFill>
                <a:latin typeface="Arial"/>
                <a:cs typeface="Arial"/>
              </a:rPr>
              <a:t>II. </a:t>
            </a:r>
            <a:r>
              <a:rPr sz="900" spc="-90" dirty="0">
                <a:solidFill>
                  <a:srgbClr val="231F20"/>
                </a:solidFill>
                <a:latin typeface="Arial"/>
                <a:cs typeface="Arial"/>
              </a:rPr>
              <a:t>Series.  </a:t>
            </a:r>
            <a:r>
              <a:rPr sz="900" spc="-55" dirty="0">
                <a:solidFill>
                  <a:srgbClr val="231F20"/>
                </a:solidFill>
                <a:latin typeface="Arial"/>
                <a:cs typeface="Arial"/>
              </a:rPr>
              <a:t>TX837 .B397</a:t>
            </a:r>
            <a:r>
              <a:rPr sz="9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Arial"/>
                <a:cs typeface="Arial"/>
              </a:rPr>
              <a:t>2002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  <a:tabLst>
                <a:tab pos="2858770" algn="l"/>
              </a:tabLst>
            </a:pPr>
            <a:r>
              <a:rPr sz="900" spc="-35" dirty="0">
                <a:solidFill>
                  <a:srgbClr val="231F20"/>
                </a:solidFill>
                <a:latin typeface="Arial"/>
                <a:cs typeface="Arial"/>
              </a:rPr>
              <a:t>641.5'636—dc21	2001004241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00">
              <a:latin typeface="Arial"/>
              <a:cs typeface="Arial"/>
            </a:endParaRPr>
          </a:p>
          <a:p>
            <a:pPr marL="12700" marR="1718310">
              <a:lnSpc>
                <a:spcPct val="107200"/>
              </a:lnSpc>
              <a:spcBef>
                <a:spcPts val="5"/>
              </a:spcBef>
            </a:pPr>
            <a:r>
              <a:rPr sz="700" spc="-35" dirty="0">
                <a:solidFill>
                  <a:srgbClr val="231F20"/>
                </a:solidFill>
                <a:latin typeface="Arial"/>
                <a:cs typeface="Arial"/>
              </a:rPr>
              <a:t>Manufactured </a:t>
            </a:r>
            <a:r>
              <a:rPr sz="700" spc="5" dirty="0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sz="700" spc="-35" dirty="0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sz="700" spc="-15" dirty="0">
                <a:solidFill>
                  <a:srgbClr val="231F20"/>
                </a:solidFill>
                <a:latin typeface="Arial"/>
                <a:cs typeface="Arial"/>
              </a:rPr>
              <a:t>United </a:t>
            </a:r>
            <a:r>
              <a:rPr sz="700" spc="-75" dirty="0">
                <a:solidFill>
                  <a:srgbClr val="231F20"/>
                </a:solidFill>
                <a:latin typeface="Arial"/>
                <a:cs typeface="Arial"/>
              </a:rPr>
              <a:t>States </a:t>
            </a:r>
            <a:r>
              <a:rPr sz="700" spc="-5" dirty="0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sz="700" spc="-35" dirty="0">
                <a:solidFill>
                  <a:srgbClr val="231F20"/>
                </a:solidFill>
                <a:latin typeface="Arial"/>
                <a:cs typeface="Arial"/>
              </a:rPr>
              <a:t>America  </a:t>
            </a:r>
            <a:r>
              <a:rPr sz="700" spc="-2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700" spc="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25" dirty="0">
                <a:solidFill>
                  <a:srgbClr val="231F20"/>
                </a:solidFill>
                <a:latin typeface="Arial"/>
                <a:cs typeface="Arial"/>
              </a:rPr>
              <a:t>2  3  4  5  6</a:t>
            </a:r>
            <a:r>
              <a:rPr sz="700" spc="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4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700" spc="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Arial"/>
                <a:cs typeface="Arial"/>
              </a:rPr>
              <a:t>AM</a:t>
            </a:r>
            <a:r>
              <a:rPr sz="700" spc="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-4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70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07</a:t>
            </a:r>
            <a:r>
              <a:rPr sz="700" spc="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06</a:t>
            </a:r>
            <a:r>
              <a:rPr sz="700" spc="14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05</a:t>
            </a:r>
            <a:r>
              <a:rPr sz="700" spc="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04</a:t>
            </a:r>
            <a:r>
              <a:rPr sz="700" spc="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03</a:t>
            </a:r>
            <a:r>
              <a:rPr sz="700" spc="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Arial"/>
                <a:cs typeface="Arial"/>
              </a:rPr>
              <a:t>02</a:t>
            </a:r>
            <a:r>
              <a:rPr sz="700" spc="-12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endParaRPr sz="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39179" y="7506081"/>
            <a:ext cx="1447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25" dirty="0">
                <a:solidFill>
                  <a:srgbClr val="231F20"/>
                </a:solidFill>
                <a:latin typeface="Tahoma"/>
                <a:cs typeface="Tahoma"/>
              </a:rPr>
              <a:t>29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220715" y="5382895"/>
            <a:ext cx="1093724" cy="10877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06500" y="1936750"/>
            <a:ext cx="2489200" cy="32448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8128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 startAt="7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an ungreased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heavy skillet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or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griddle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medium-high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heat.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When the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skillet is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hot,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one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chapati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center.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When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brown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spots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appear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bottom,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edges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begin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curl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up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(in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minute),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turn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chapati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spatula.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chapati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brown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spots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appear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</a:t>
            </a:r>
            <a:r>
              <a:rPr sz="1250" spc="1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bottom.*</a:t>
            </a:r>
            <a:endParaRPr sz="1250">
              <a:latin typeface="Times New Roman"/>
              <a:cs typeface="Times New Roman"/>
            </a:endParaRPr>
          </a:p>
          <a:p>
            <a:pPr marL="165100" marR="146050" indent="-152400" algn="just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7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Continue cooking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chapatis,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one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at 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time.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Wrap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cooked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ones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towel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keep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them</a:t>
            </a:r>
            <a:r>
              <a:rPr sz="1250" spc="1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warm.</a:t>
            </a:r>
            <a:endParaRPr sz="1250">
              <a:latin typeface="Times New Roman"/>
              <a:cs typeface="Times New Roman"/>
            </a:endParaRPr>
          </a:p>
          <a:p>
            <a:pPr marL="165100" marR="167005" indent="-152400" algn="just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7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Brush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cooked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chapatis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serve</a:t>
            </a:r>
            <a:r>
              <a:rPr sz="1250" spc="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warm.</a:t>
            </a:r>
            <a:endParaRPr sz="1250">
              <a:latin typeface="Times New Roman"/>
              <a:cs typeface="Times New Roman"/>
            </a:endParaRPr>
          </a:p>
          <a:p>
            <a:pPr marL="1427480" marR="5080" indent="-424180" algn="just">
              <a:lnSpc>
                <a:spcPts val="1100"/>
              </a:lnSpc>
              <a:spcBef>
                <a:spcPts val="116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hour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35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30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 </a:t>
            </a: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Makes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12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spc="-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chapatis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57195" y="5885179"/>
            <a:ext cx="3258185" cy="79756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indent="191770">
              <a:lnSpc>
                <a:spcPts val="1000"/>
              </a:lnSpc>
              <a:spcBef>
                <a:spcPts val="200"/>
              </a:spcBef>
            </a:pPr>
            <a:r>
              <a:rPr sz="900" b="1" i="1" spc="95" dirty="0">
                <a:solidFill>
                  <a:srgbClr val="231F20"/>
                </a:solidFill>
                <a:latin typeface="Arial"/>
                <a:cs typeface="Arial"/>
              </a:rPr>
              <a:t>* </a:t>
            </a:r>
            <a:r>
              <a:rPr sz="900" b="1" i="1" spc="-210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make 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a 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deep-fried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Indian </a:t>
            </a:r>
            <a:r>
              <a:rPr sz="900" b="1" i="1" spc="-185" dirty="0">
                <a:solidFill>
                  <a:srgbClr val="231F20"/>
                </a:solidFill>
                <a:latin typeface="Arial"/>
                <a:cs typeface="Arial"/>
              </a:rPr>
              <a:t>bread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called 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puri, </a:t>
            </a:r>
            <a:r>
              <a:rPr sz="900" b="1" i="1" spc="-160" dirty="0">
                <a:solidFill>
                  <a:srgbClr val="231F20"/>
                </a:solidFill>
                <a:latin typeface="Arial"/>
                <a:cs typeface="Arial"/>
              </a:rPr>
              <a:t>heat </a:t>
            </a:r>
            <a:r>
              <a:rPr sz="900" b="1" i="1" spc="-80" dirty="0">
                <a:solidFill>
                  <a:srgbClr val="231F20"/>
                </a:solidFill>
                <a:latin typeface="Arial"/>
                <a:cs typeface="Arial"/>
              </a:rPr>
              <a:t>1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tbsp.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sz="900" b="1" i="1" spc="-100" dirty="0">
                <a:solidFill>
                  <a:srgbClr val="231F20"/>
                </a:solidFill>
                <a:latin typeface="Arial"/>
                <a:cs typeface="Arial"/>
              </a:rPr>
              <a:t>oil 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900" b="1" i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14" dirty="0">
                <a:solidFill>
                  <a:srgbClr val="231F20"/>
                </a:solidFill>
                <a:latin typeface="Arial"/>
                <a:cs typeface="Arial"/>
              </a:rPr>
              <a:t>skillet 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over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medium-high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heat 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sz="900" b="1" i="1" spc="-80" dirty="0">
                <a:solidFill>
                  <a:srgbClr val="231F20"/>
                </a:solidFill>
                <a:latin typeface="Arial"/>
                <a:cs typeface="Arial"/>
              </a:rPr>
              <a:t>1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minute. </a:t>
            </a:r>
            <a:r>
              <a:rPr sz="900" b="1" i="1" spc="-165" dirty="0">
                <a:solidFill>
                  <a:srgbClr val="231F20"/>
                </a:solidFill>
                <a:latin typeface="Arial"/>
                <a:cs typeface="Arial"/>
              </a:rPr>
              <a:t>Place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900" b="1" i="1" spc="-200" dirty="0">
                <a:solidFill>
                  <a:srgbClr val="231F20"/>
                </a:solidFill>
                <a:latin typeface="Arial"/>
                <a:cs typeface="Arial"/>
              </a:rPr>
              <a:t>dough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circle </a:t>
            </a:r>
            <a:r>
              <a:rPr sz="900" b="1" i="1" spc="-105" dirty="0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sz="900" b="1" i="1" spc="-80" dirty="0">
                <a:solidFill>
                  <a:srgbClr val="231F20"/>
                </a:solidFill>
                <a:latin typeface="Arial"/>
                <a:cs typeface="Arial"/>
              </a:rPr>
              <a:t>oil.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Using a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spatula,  carefully </a:t>
            </a:r>
            <a:r>
              <a:rPr sz="900" b="1" i="1" spc="-185" dirty="0">
                <a:solidFill>
                  <a:srgbClr val="231F20"/>
                </a:solidFill>
                <a:latin typeface="Arial"/>
                <a:cs typeface="Arial"/>
              </a:rPr>
              <a:t>splash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hot</a:t>
            </a:r>
            <a:r>
              <a:rPr sz="900" b="1" i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00" dirty="0">
                <a:solidFill>
                  <a:srgbClr val="231F20"/>
                </a:solidFill>
                <a:latin typeface="Arial"/>
                <a:cs typeface="Arial"/>
              </a:rPr>
              <a:t>oil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from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the  </a:t>
            </a:r>
            <a:r>
              <a:rPr sz="900" b="1" i="1" spc="-185" dirty="0">
                <a:solidFill>
                  <a:srgbClr val="231F20"/>
                </a:solidFill>
                <a:latin typeface="Arial"/>
                <a:cs typeface="Arial"/>
              </a:rPr>
              <a:t>pan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onto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the 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puri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while </a:t>
            </a:r>
            <a:r>
              <a:rPr sz="900" b="1" i="1" spc="-125" dirty="0">
                <a:solidFill>
                  <a:srgbClr val="231F20"/>
                </a:solidFill>
                <a:latin typeface="Arial"/>
                <a:cs typeface="Arial"/>
              </a:rPr>
              <a:t>frying.This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technique </a:t>
            </a:r>
            <a:r>
              <a:rPr sz="900" b="1" i="1" spc="-75" dirty="0">
                <a:solidFill>
                  <a:srgbClr val="231F20"/>
                </a:solidFill>
                <a:latin typeface="Arial"/>
                <a:cs typeface="Arial"/>
              </a:rPr>
              <a:t>will  </a:t>
            </a:r>
            <a:r>
              <a:rPr sz="900" b="1" i="1" spc="-195" dirty="0">
                <a:solidFill>
                  <a:srgbClr val="231F20"/>
                </a:solidFill>
                <a:latin typeface="Arial"/>
                <a:cs typeface="Arial"/>
              </a:rPr>
              <a:t>cook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sz="900" b="1" i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top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side  </a:t>
            </a:r>
            <a:r>
              <a:rPr sz="900" b="1" i="1" spc="-185" dirty="0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puff </a:t>
            </a:r>
            <a:r>
              <a:rPr sz="900" b="1" i="1" spc="-200" dirty="0">
                <a:solidFill>
                  <a:srgbClr val="231F20"/>
                </a:solidFill>
                <a:latin typeface="Arial"/>
                <a:cs typeface="Arial"/>
              </a:rPr>
              <a:t>up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the  </a:t>
            </a:r>
            <a:r>
              <a:rPr sz="900" b="1" i="1" spc="-175" dirty="0">
                <a:solidFill>
                  <a:srgbClr val="231F20"/>
                </a:solidFill>
                <a:latin typeface="Arial"/>
                <a:cs typeface="Arial"/>
              </a:rPr>
              <a:t>dough. </a:t>
            </a:r>
            <a:r>
              <a:rPr sz="900" b="1" i="1" spc="-15" dirty="0">
                <a:solidFill>
                  <a:srgbClr val="231F20"/>
                </a:solidFill>
                <a:latin typeface="Arial"/>
                <a:cs typeface="Arial"/>
              </a:rPr>
              <a:t>(It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may  </a:t>
            </a:r>
            <a:r>
              <a:rPr sz="900" b="1" i="1" spc="-215" dirty="0">
                <a:solidFill>
                  <a:srgbClr val="231F20"/>
                </a:solidFill>
                <a:latin typeface="Arial"/>
                <a:cs typeface="Arial"/>
              </a:rPr>
              <a:t>be </a:t>
            </a:r>
            <a:r>
              <a:rPr sz="900" b="1" i="1" spc="-190" dirty="0">
                <a:solidFill>
                  <a:srgbClr val="231F20"/>
                </a:solidFill>
                <a:latin typeface="Arial"/>
                <a:cs typeface="Arial"/>
              </a:rPr>
              <a:t>necessary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200" dirty="0">
                <a:solidFill>
                  <a:srgbClr val="231F20"/>
                </a:solidFill>
                <a:latin typeface="Arial"/>
                <a:cs typeface="Arial"/>
              </a:rPr>
              <a:t>add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a  </a:t>
            </a:r>
            <a:r>
              <a:rPr sz="900" b="1" i="1" spc="-80" dirty="0">
                <a:solidFill>
                  <a:srgbClr val="231F20"/>
                </a:solidFill>
                <a:latin typeface="Arial"/>
                <a:cs typeface="Arial"/>
              </a:rPr>
              <a:t>little </a:t>
            </a:r>
            <a:r>
              <a:rPr sz="900" b="1" i="1" spc="-100" dirty="0">
                <a:solidFill>
                  <a:srgbClr val="231F20"/>
                </a:solidFill>
                <a:latin typeface="Arial"/>
                <a:cs typeface="Arial"/>
              </a:rPr>
              <a:t>oil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the  </a:t>
            </a:r>
            <a:r>
              <a:rPr sz="900" b="1" i="1" spc="-185" dirty="0">
                <a:solidFill>
                  <a:srgbClr val="231F20"/>
                </a:solidFill>
                <a:latin typeface="Arial"/>
                <a:cs typeface="Arial"/>
              </a:rPr>
              <a:t>pan </a:t>
            </a:r>
            <a:r>
              <a:rPr sz="900" b="1" i="1" spc="-125" dirty="0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sz="900" b="1" i="1" spc="-195" dirty="0">
                <a:solidFill>
                  <a:srgbClr val="231F20"/>
                </a:solidFill>
                <a:latin typeface="Arial"/>
                <a:cs typeface="Arial"/>
              </a:rPr>
              <a:t>each </a:t>
            </a:r>
            <a:r>
              <a:rPr sz="900" b="1" i="1" spc="-190" dirty="0">
                <a:solidFill>
                  <a:srgbClr val="231F20"/>
                </a:solidFill>
                <a:latin typeface="Arial"/>
                <a:cs typeface="Arial"/>
              </a:rPr>
              <a:t>new </a:t>
            </a:r>
            <a:r>
              <a:rPr sz="900" b="1" i="1" spc="-90" dirty="0">
                <a:solidFill>
                  <a:srgbClr val="231F20"/>
                </a:solidFill>
                <a:latin typeface="Arial"/>
                <a:cs typeface="Arial"/>
              </a:rPr>
              <a:t>puri.)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Fry </a:t>
            </a:r>
            <a:r>
              <a:rPr sz="900" b="1" i="1" spc="-125" dirty="0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about </a:t>
            </a:r>
            <a:r>
              <a:rPr sz="900" b="1" i="1" spc="-80" dirty="0">
                <a:solidFill>
                  <a:srgbClr val="231F20"/>
                </a:solidFill>
                <a:latin typeface="Arial"/>
                <a:cs typeface="Arial"/>
              </a:rPr>
              <a:t>2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minutes, or </a:t>
            </a:r>
            <a:r>
              <a:rPr sz="900" b="1" i="1" spc="-105" dirty="0">
                <a:solidFill>
                  <a:srgbClr val="231F20"/>
                </a:solidFill>
                <a:latin typeface="Arial"/>
                <a:cs typeface="Arial"/>
              </a:rPr>
              <a:t>until </a:t>
            </a:r>
            <a:r>
              <a:rPr sz="900" b="1" i="1" spc="-185" dirty="0">
                <a:solidFill>
                  <a:srgbClr val="231F20"/>
                </a:solidFill>
                <a:latin typeface="Arial"/>
                <a:cs typeface="Arial"/>
              </a:rPr>
              <a:t>golden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brown  </a:t>
            </a:r>
            <a:r>
              <a:rPr sz="900" b="1" i="1" spc="-200" dirty="0">
                <a:solidFill>
                  <a:srgbClr val="231F20"/>
                </a:solidFill>
                <a:latin typeface="Arial"/>
                <a:cs typeface="Arial"/>
              </a:rPr>
              <a:t>on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both</a:t>
            </a:r>
            <a:r>
              <a:rPr sz="900" b="1" i="1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sides.</a:t>
            </a:r>
            <a:endParaRPr sz="900">
              <a:latin typeface="Arial"/>
              <a:cs typeface="Arial"/>
            </a:endParaRPr>
          </a:p>
          <a:p>
            <a:pPr marL="379730">
              <a:lnSpc>
                <a:spcPts val="980"/>
              </a:lnSpc>
            </a:pPr>
            <a:r>
              <a:rPr sz="900" b="1" i="1" spc="-215" dirty="0">
                <a:solidFill>
                  <a:srgbClr val="231F20"/>
                </a:solidFill>
                <a:latin typeface="Arial"/>
                <a:cs typeface="Arial"/>
              </a:rPr>
              <a:t>Remove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from </a:t>
            </a:r>
            <a:r>
              <a:rPr sz="900" b="1" i="1" spc="-105" dirty="0">
                <a:solidFill>
                  <a:srgbClr val="231F20"/>
                </a:solidFill>
                <a:latin typeface="Arial"/>
                <a:cs typeface="Arial"/>
              </a:rPr>
              <a:t>skillet,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drain </a:t>
            </a:r>
            <a:r>
              <a:rPr sz="900" b="1" i="1" spc="-200" dirty="0">
                <a:solidFill>
                  <a:srgbClr val="231F20"/>
                </a:solidFill>
                <a:latin typeface="Arial"/>
                <a:cs typeface="Arial"/>
              </a:rPr>
              <a:t>on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paper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towels, </a:t>
            </a:r>
            <a:r>
              <a:rPr sz="900" b="1" i="1" spc="-185" dirty="0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sz="900" b="1" i="1" spc="-195" dirty="0">
                <a:solidFill>
                  <a:srgbClr val="231F20"/>
                </a:solidFill>
                <a:latin typeface="Arial"/>
                <a:cs typeface="Arial"/>
              </a:rPr>
              <a:t>serve</a:t>
            </a:r>
            <a:r>
              <a:rPr sz="900" b="1" i="1" spc="-17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immediately.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8500" y="723900"/>
            <a:ext cx="36493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330" dirty="0">
                <a:latin typeface="Arial"/>
                <a:cs typeface="Arial"/>
              </a:rPr>
              <a:t>Rye </a:t>
            </a:r>
            <a:r>
              <a:rPr sz="1800" b="1" spc="-30" dirty="0">
                <a:latin typeface="Arial"/>
                <a:cs typeface="Arial"/>
              </a:rPr>
              <a:t>Bread/</a:t>
            </a:r>
            <a:r>
              <a:rPr spc="-30" dirty="0"/>
              <a:t>Rzhanoi Khleb</a:t>
            </a:r>
            <a:r>
              <a:rPr spc="-20" dirty="0"/>
              <a:t> </a:t>
            </a:r>
            <a:r>
              <a:rPr spc="105" dirty="0"/>
              <a:t>(Russia)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03300" y="1231900"/>
            <a:ext cx="45459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hearty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dark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bread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delicious </a:t>
            </a:r>
            <a:r>
              <a:rPr sz="12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hot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soups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stews. </a:t>
            </a:r>
            <a:r>
              <a:rPr sz="1200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also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makes </a:t>
            </a:r>
            <a:r>
              <a:rPr sz="1200" i="1" spc="-195" dirty="0">
                <a:solidFill>
                  <a:srgbClr val="231F20"/>
                </a:solidFill>
                <a:latin typeface="Times New Roman"/>
                <a:cs typeface="Times New Roman"/>
              </a:rPr>
              <a:t>good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sandwich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bread.*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7900" y="1955800"/>
            <a:ext cx="1484630" cy="132334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5100" marR="231775" indent="-152400">
              <a:lnSpc>
                <a:spcPts val="1300"/>
              </a:lnSpc>
              <a:spcBef>
                <a:spcPts val="16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packages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active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dry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yeast  </a:t>
            </a:r>
            <a:r>
              <a:rPr sz="1100" dirty="0">
                <a:solidFill>
                  <a:srgbClr val="231F20"/>
                </a:solidFill>
                <a:latin typeface="Calibri"/>
                <a:cs typeface="Calibri"/>
              </a:rPr>
              <a:t>(4¥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tsp.)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warm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(105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115°F)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55" dirty="0">
                <a:solidFill>
                  <a:srgbClr val="231F20"/>
                </a:solidFill>
                <a:latin typeface="Calibri"/>
                <a:cs typeface="Calibri"/>
              </a:rPr>
              <a:t>∂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dark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corn</a:t>
            </a:r>
            <a:r>
              <a:rPr sz="1100" spc="-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syrup</a:t>
            </a:r>
            <a:endParaRPr sz="1100">
              <a:latin typeface="Calibri"/>
              <a:cs typeface="Calibri"/>
            </a:endParaRPr>
          </a:p>
          <a:p>
            <a:pPr marL="12700" marR="222250">
              <a:lnSpc>
                <a:spcPct val="143900"/>
              </a:lnSpc>
            </a:pP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4¥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5¥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dark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rye flour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48000" y="1936750"/>
            <a:ext cx="2452370" cy="4813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0" indent="-152400">
              <a:lnSpc>
                <a:spcPts val="1400"/>
              </a:lnSpc>
              <a:spcBef>
                <a:spcPts val="1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dissolve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yeast</a:t>
            </a:r>
            <a:r>
              <a:rPr sz="1250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endParaRPr sz="1250">
              <a:latin typeface="Times New Roman"/>
              <a:cs typeface="Times New Roman"/>
            </a:endParaRPr>
          </a:p>
          <a:p>
            <a:pPr marL="165100" marR="17780">
              <a:lnSpc>
                <a:spcPts val="1300"/>
              </a:lnSpc>
              <a:spcBef>
                <a:spcPts val="110"/>
              </a:spcBef>
            </a:pP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water.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Stir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corn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syrup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set aside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 until 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yeast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foams. If, after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minutes,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yeast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has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not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started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foam,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discard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mixture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try</a:t>
            </a:r>
            <a:r>
              <a:rPr sz="1250" spc="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again.</a:t>
            </a:r>
            <a:endParaRPr sz="1250">
              <a:latin typeface="Times New Roman"/>
              <a:cs typeface="Times New Roman"/>
            </a:endParaRPr>
          </a:p>
          <a:p>
            <a:pPr marL="165100" marR="9271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2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160" dirty="0">
                <a:solidFill>
                  <a:srgbClr val="231F20"/>
                </a:solidFill>
                <a:latin typeface="Times New Roman"/>
                <a:cs typeface="Times New Roman"/>
              </a:rPr>
              <a:t>2¥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yeast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mixture,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little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time,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beat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spoon until smooth.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Stir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 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salt.</a:t>
            </a:r>
            <a:endParaRPr sz="1250">
              <a:latin typeface="Times New Roman"/>
              <a:cs typeface="Times New Roman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2"/>
              <a:tabLst>
                <a:tab pos="165100" algn="l"/>
              </a:tabLst>
            </a:pPr>
            <a:r>
              <a:rPr sz="1250" spc="-75" dirty="0">
                <a:solidFill>
                  <a:srgbClr val="231F20"/>
                </a:solidFill>
                <a:latin typeface="Times New Roman"/>
                <a:cs typeface="Times New Roman"/>
              </a:rPr>
              <a:t>Set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place,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cover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cloth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towel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(not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terry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cloth),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let rise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r>
              <a:rPr sz="1250" spc="25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</a:t>
            </a:r>
            <a:endParaRPr sz="1250">
              <a:latin typeface="Times New Roman"/>
              <a:cs typeface="Times New Roman"/>
            </a:endParaRPr>
          </a:p>
          <a:p>
            <a:pPr marL="165100" marR="32384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2"/>
              <a:tabLst>
                <a:tab pos="165100" algn="l"/>
              </a:tabLst>
            </a:pP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When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risen,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3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more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cups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flour,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half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cup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time,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stirring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after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each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addition.  When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becomes difficult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turn out onto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floured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surface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knead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your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hands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is stiff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but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still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slightly 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sticky.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Form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ball.</a:t>
            </a:r>
            <a:endParaRPr sz="1250">
              <a:latin typeface="Times New Roman"/>
              <a:cs typeface="Times New Roman"/>
            </a:endParaRPr>
          </a:p>
          <a:p>
            <a:pPr marL="165100" marR="1714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2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Wash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dry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bowl.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cloth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towel,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place. </a:t>
            </a:r>
            <a:r>
              <a:rPr sz="1250" spc="-75" dirty="0">
                <a:solidFill>
                  <a:srgbClr val="231F20"/>
                </a:solidFill>
                <a:latin typeface="Times New Roman"/>
                <a:cs typeface="Times New Roman"/>
              </a:rPr>
              <a:t>Let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rise again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160" dirty="0">
                <a:solidFill>
                  <a:srgbClr val="231F20"/>
                </a:solidFill>
                <a:latin typeface="Times New Roman"/>
                <a:cs typeface="Times New Roman"/>
              </a:rPr>
              <a:t>2¥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3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hours,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almost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doubles.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1220" y="7506081"/>
            <a:ext cx="15176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50" dirty="0">
                <a:solidFill>
                  <a:srgbClr val="231F20"/>
                </a:solidFill>
                <a:latin typeface="Tahoma"/>
                <a:cs typeface="Tahoma"/>
              </a:rPr>
              <a:t>30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50609" y="7506081"/>
            <a:ext cx="13335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31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78150" y="4662678"/>
            <a:ext cx="1282573" cy="14251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06500" y="1940559"/>
            <a:ext cx="2490470" cy="25590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7493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 startAt="6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Turn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out onto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floured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surface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and,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floured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hands,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form into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loaf.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loaf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well-greased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9-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by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5-inch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loaf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pan,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tightly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plastic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wrap,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return to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rise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hour.</a:t>
            </a:r>
            <a:endParaRPr sz="1250">
              <a:latin typeface="Times New Roman"/>
              <a:cs typeface="Times New Roman"/>
            </a:endParaRPr>
          </a:p>
          <a:p>
            <a:pPr marL="165100" indent="-152400">
              <a:lnSpc>
                <a:spcPct val="100000"/>
              </a:lnSpc>
              <a:spcBef>
                <a:spcPts val="390"/>
              </a:spcBef>
              <a:buFont typeface="Times New Roman"/>
              <a:buAutoNum type="arabicPeriod" startAt="6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Preheat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250" spc="1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350°F.</a:t>
            </a:r>
            <a:endParaRPr sz="1250">
              <a:latin typeface="Times New Roman"/>
              <a:cs typeface="Times New Roman"/>
            </a:endParaRPr>
          </a:p>
          <a:p>
            <a:pPr marL="165100" marR="342265" indent="-152400">
              <a:lnSpc>
                <a:spcPts val="1300"/>
              </a:lnSpc>
              <a:spcBef>
                <a:spcPts val="610"/>
              </a:spcBef>
              <a:buFont typeface="Times New Roman"/>
              <a:buAutoNum type="arabicPeriod" startAt="6"/>
              <a:tabLst>
                <a:tab pos="165100" algn="l"/>
              </a:tabLst>
            </a:pPr>
            <a:r>
              <a:rPr sz="1250" spc="-80" dirty="0">
                <a:solidFill>
                  <a:srgbClr val="231F20"/>
                </a:solidFill>
                <a:latin typeface="Times New Roman"/>
                <a:cs typeface="Times New Roman"/>
              </a:rPr>
              <a:t>Bake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loaf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30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35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(Bread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will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not brown</a:t>
            </a:r>
            <a:r>
              <a:rPr sz="1250" spc="1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much.)</a:t>
            </a:r>
            <a:endParaRPr sz="1250">
              <a:latin typeface="Times New Roman"/>
              <a:cs typeface="Times New Roman"/>
            </a:endParaRPr>
          </a:p>
          <a:p>
            <a:pPr marL="1217930" marR="5080" indent="92075" algn="r">
              <a:lnSpc>
                <a:spcPts val="1100"/>
              </a:lnSpc>
              <a:spcBef>
                <a:spcPts val="116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45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Rising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100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r>
              <a:rPr sz="1000" spc="100" dirty="0">
                <a:solidFill>
                  <a:srgbClr val="231F20"/>
                </a:solidFill>
                <a:latin typeface="Times New Roman"/>
                <a:cs typeface="Times New Roman"/>
              </a:rPr>
              <a:t>¥</a:t>
            </a:r>
            <a:r>
              <a:rPr sz="10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hours 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Baking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30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35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80"/>
              </a:lnSpc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Makes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loaf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78225" y="5171440"/>
            <a:ext cx="1664970" cy="416559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indent="2540" algn="ctr">
              <a:lnSpc>
                <a:spcPts val="1000"/>
              </a:lnSpc>
              <a:spcBef>
                <a:spcPts val="200"/>
              </a:spcBef>
            </a:pPr>
            <a:r>
              <a:rPr sz="900" b="1" i="1" spc="-85" dirty="0">
                <a:solidFill>
                  <a:srgbClr val="231F20"/>
                </a:solidFill>
                <a:latin typeface="Arial"/>
                <a:cs typeface="Arial"/>
              </a:rPr>
              <a:t>*The </a:t>
            </a:r>
            <a:r>
              <a:rPr sz="900" b="1" i="1" spc="-160" dirty="0">
                <a:solidFill>
                  <a:srgbClr val="231F20"/>
                </a:solidFill>
                <a:latin typeface="Arial"/>
                <a:cs typeface="Arial"/>
              </a:rPr>
              <a:t>secret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making </a:t>
            </a:r>
            <a:r>
              <a:rPr sz="900" b="1" i="1" spc="-200" dirty="0">
                <a:solidFill>
                  <a:srgbClr val="231F20"/>
                </a:solidFill>
                <a:latin typeface="Arial"/>
                <a:cs typeface="Arial"/>
              </a:rPr>
              <a:t>good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rye </a:t>
            </a:r>
            <a:r>
              <a:rPr sz="900" b="1" i="1" spc="-165" dirty="0">
                <a:solidFill>
                  <a:srgbClr val="231F20"/>
                </a:solidFill>
                <a:latin typeface="Arial"/>
                <a:cs typeface="Arial"/>
              </a:rPr>
              <a:t>bread </a:t>
            </a:r>
            <a:r>
              <a:rPr sz="900" b="1" i="1" spc="-125" dirty="0">
                <a:solidFill>
                  <a:srgbClr val="231F20"/>
                </a:solidFill>
                <a:latin typeface="Arial"/>
                <a:cs typeface="Arial"/>
              </a:rPr>
              <a:t>is 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not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add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too</a:t>
            </a:r>
            <a:r>
              <a:rPr sz="900" b="1" i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much </a:t>
            </a:r>
            <a:r>
              <a:rPr sz="900" b="1" i="1" spc="-100" dirty="0">
                <a:solidFill>
                  <a:srgbClr val="231F20"/>
                </a:solidFill>
                <a:latin typeface="Arial"/>
                <a:cs typeface="Arial"/>
              </a:rPr>
              <a:t>flour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195" dirty="0">
                <a:solidFill>
                  <a:srgbClr val="231F20"/>
                </a:solidFill>
                <a:latin typeface="Arial"/>
                <a:cs typeface="Arial"/>
              </a:rPr>
              <a:t>be  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patient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enough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90" dirty="0">
                <a:solidFill>
                  <a:srgbClr val="231F20"/>
                </a:solidFill>
                <a:latin typeface="Arial"/>
                <a:cs typeface="Arial"/>
              </a:rPr>
              <a:t>let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sz="900" b="1" i="1" spc="-165" dirty="0">
                <a:solidFill>
                  <a:srgbClr val="231F20"/>
                </a:solidFill>
                <a:latin typeface="Arial"/>
                <a:cs typeface="Arial"/>
              </a:rPr>
              <a:t>bread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rise</a:t>
            </a:r>
            <a:r>
              <a:rPr sz="900" b="1" i="1" spc="-8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85" dirty="0">
                <a:solidFill>
                  <a:srgbClr val="231F20"/>
                </a:solidFill>
                <a:latin typeface="Arial"/>
                <a:cs typeface="Arial"/>
              </a:rPr>
              <a:t>fully.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1220" y="7506081"/>
            <a:ext cx="1447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25" dirty="0">
                <a:solidFill>
                  <a:srgbClr val="231F20"/>
                </a:solidFill>
                <a:latin typeface="Tahoma"/>
                <a:cs typeface="Tahoma"/>
              </a:rPr>
              <a:t>32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98500" y="749300"/>
            <a:ext cx="3854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0" dirty="0">
                <a:latin typeface="Arial"/>
                <a:cs typeface="Arial"/>
              </a:rPr>
              <a:t>Rice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39469" y="5116829"/>
            <a:ext cx="879348" cy="10769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03300" y="1231900"/>
            <a:ext cx="4545965" cy="7423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algn="just">
              <a:lnSpc>
                <a:spcPts val="1400"/>
              </a:lnSpc>
              <a:spcBef>
                <a:spcPts val="180"/>
              </a:spcBef>
            </a:pP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staple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food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much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Asia,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but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cooks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different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countries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may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prefer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different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types 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slightly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different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techniques. </a:t>
            </a:r>
            <a:r>
              <a:rPr sz="1200" i="1" spc="-2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example,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recipe 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00" i="1" spc="-195" dirty="0">
                <a:solidFill>
                  <a:srgbClr val="231F20"/>
                </a:solidFill>
                <a:latin typeface="Times New Roman"/>
                <a:cs typeface="Times New Roman"/>
              </a:rPr>
              <a:t>Japanese 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short-grain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00" spc="45" dirty="0">
                <a:solidFill>
                  <a:srgbClr val="231F20"/>
                </a:solidFill>
                <a:latin typeface="PMingLiU"/>
                <a:cs typeface="PMingLiU"/>
              </a:rPr>
              <a:t>(gohan).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However,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long-grain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more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popular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for most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dishes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China, 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Vietnamese diners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prefer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extra-long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grain,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Thai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cooks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almost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always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choose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jasmine</a:t>
            </a:r>
            <a:r>
              <a:rPr sz="12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rice.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48000" y="2298700"/>
            <a:ext cx="2490470" cy="24193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10033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Wash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cold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water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drain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sieve.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Repeat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runs</a:t>
            </a:r>
            <a:r>
              <a:rPr sz="1250" spc="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clear.</a:t>
            </a:r>
            <a:endParaRPr sz="1250">
              <a:latin typeface="Times New Roman"/>
              <a:cs typeface="Times New Roman"/>
            </a:endParaRPr>
          </a:p>
          <a:p>
            <a:pPr marL="165100" marR="55244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covered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heavy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pot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saucepan,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bring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160" dirty="0">
                <a:solidFill>
                  <a:srgbClr val="231F20"/>
                </a:solidFill>
                <a:latin typeface="Times New Roman"/>
                <a:cs typeface="Times New Roman"/>
              </a:rPr>
              <a:t>2¥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quickly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boil.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Lower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simmer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all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absorbed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(about 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minutes).</a:t>
            </a:r>
            <a:endParaRPr sz="1250">
              <a:latin typeface="Times New Roman"/>
              <a:cs typeface="Times New Roman"/>
            </a:endParaRPr>
          </a:p>
          <a:p>
            <a:pPr marL="165100" marR="107314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Turn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off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let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steam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another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r>
              <a:rPr sz="1250" spc="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</a:t>
            </a:r>
            <a:endParaRPr sz="1250">
              <a:latin typeface="Times New Roman"/>
              <a:cs typeface="Times New Roman"/>
            </a:endParaRPr>
          </a:p>
          <a:p>
            <a:pPr marL="1428115" marR="5080" indent="-118110" algn="r">
              <a:lnSpc>
                <a:spcPts val="1100"/>
              </a:lnSpc>
              <a:spcBef>
                <a:spcPts val="116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40</a:t>
            </a:r>
            <a:r>
              <a:rPr sz="1000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8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6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8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7900" y="2317750"/>
            <a:ext cx="1236980" cy="59944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5100" marR="5080" indent="-152400">
              <a:lnSpc>
                <a:spcPts val="1300"/>
              </a:lnSpc>
              <a:spcBef>
                <a:spcPts val="16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short-grain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white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rice, 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uncooked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2¥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cold</a:t>
            </a:r>
            <a:r>
              <a:rPr sz="1100" spc="-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27823" y="5485129"/>
            <a:ext cx="3256279" cy="92456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36195" marR="27940" indent="133350">
              <a:lnSpc>
                <a:spcPts val="1000"/>
              </a:lnSpc>
              <a:spcBef>
                <a:spcPts val="200"/>
              </a:spcBef>
            </a:pPr>
            <a:r>
              <a:rPr sz="900" b="1" i="1" spc="-10" dirty="0">
                <a:solidFill>
                  <a:srgbClr val="231F20"/>
                </a:solidFill>
                <a:latin typeface="Arial"/>
                <a:cs typeface="Arial"/>
              </a:rPr>
              <a:t>*In 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China, </a:t>
            </a:r>
            <a:r>
              <a:rPr sz="900" b="1" spc="-40" dirty="0">
                <a:solidFill>
                  <a:srgbClr val="231F20"/>
                </a:solidFill>
                <a:latin typeface="Cambria"/>
                <a:cs typeface="Cambria"/>
              </a:rPr>
              <a:t>congee,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sz="900" b="1" spc="-25" dirty="0">
                <a:solidFill>
                  <a:srgbClr val="231F20"/>
                </a:solidFill>
                <a:latin typeface="Cambria"/>
                <a:cs typeface="Cambria"/>
              </a:rPr>
              <a:t>jook,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b="1" i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rice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porridge </a:t>
            </a:r>
            <a:r>
              <a:rPr sz="900" b="1" i="1" spc="-105" dirty="0">
                <a:solidFill>
                  <a:srgbClr val="231F20"/>
                </a:solidFill>
                <a:latin typeface="Arial"/>
                <a:cs typeface="Arial"/>
              </a:rPr>
              <a:t>that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900" b="1" i="1" spc="-160" dirty="0">
                <a:solidFill>
                  <a:srgbClr val="231F20"/>
                </a:solidFill>
                <a:latin typeface="Arial"/>
                <a:cs typeface="Arial"/>
              </a:rPr>
              <a:t>commonly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eaten  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breakfast. </a:t>
            </a:r>
            <a:r>
              <a:rPr sz="900" b="1" i="1" spc="-160" dirty="0">
                <a:solidFill>
                  <a:srgbClr val="231F20"/>
                </a:solidFill>
                <a:latin typeface="Arial"/>
                <a:cs typeface="Arial"/>
              </a:rPr>
              <a:t>Basic </a:t>
            </a:r>
            <a:r>
              <a:rPr sz="900" b="1" i="1" spc="-195" dirty="0">
                <a:solidFill>
                  <a:srgbClr val="231F20"/>
                </a:solidFill>
                <a:latin typeface="Arial"/>
                <a:cs typeface="Arial"/>
              </a:rPr>
              <a:t>congee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very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simple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 make. </a:t>
            </a:r>
            <a:r>
              <a:rPr sz="900" b="1" i="1" spc="-75" dirty="0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a  </a:t>
            </a:r>
            <a:r>
              <a:rPr sz="900" b="1" i="1" spc="-200" dirty="0">
                <a:solidFill>
                  <a:srgbClr val="231F20"/>
                </a:solidFill>
                <a:latin typeface="Arial"/>
                <a:cs typeface="Arial"/>
              </a:rPr>
              <a:t>deep </a:t>
            </a:r>
            <a:r>
              <a:rPr sz="900" b="1" i="1" spc="-160" dirty="0">
                <a:solidFill>
                  <a:srgbClr val="231F20"/>
                </a:solidFill>
                <a:latin typeface="Arial"/>
                <a:cs typeface="Arial"/>
              </a:rPr>
              <a:t>saucepan,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65" dirty="0">
                <a:solidFill>
                  <a:srgbClr val="231F20"/>
                </a:solidFill>
                <a:latin typeface="Arial"/>
                <a:cs typeface="Arial"/>
              </a:rPr>
              <a:t>combine</a:t>
            </a:r>
            <a:endParaRPr sz="900">
              <a:latin typeface="Arial"/>
              <a:cs typeface="Arial"/>
            </a:endParaRPr>
          </a:p>
          <a:p>
            <a:pPr marL="12700" marR="5080" indent="130810">
              <a:lnSpc>
                <a:spcPts val="1000"/>
              </a:lnSpc>
            </a:pPr>
            <a:r>
              <a:rPr sz="900" b="1" i="1" spc="-80" dirty="0">
                <a:solidFill>
                  <a:srgbClr val="231F20"/>
                </a:solidFill>
                <a:latin typeface="Arial"/>
                <a:cs typeface="Arial"/>
              </a:rPr>
              <a:t>1 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c. </a:t>
            </a:r>
            <a:r>
              <a:rPr sz="900" b="1" i="1" spc="-114" dirty="0">
                <a:solidFill>
                  <a:srgbClr val="231F20"/>
                </a:solidFill>
                <a:latin typeface="Arial"/>
                <a:cs typeface="Arial"/>
              </a:rPr>
              <a:t>short-grain 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rice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sz="900" b="1" i="1" spc="-80" dirty="0">
                <a:solidFill>
                  <a:srgbClr val="231F20"/>
                </a:solidFill>
                <a:latin typeface="Arial"/>
                <a:cs typeface="Arial"/>
              </a:rPr>
              <a:t>8 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c.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cold  </a:t>
            </a:r>
            <a:r>
              <a:rPr sz="900" b="1" i="1" spc="-114" dirty="0">
                <a:solidFill>
                  <a:srgbClr val="231F20"/>
                </a:solidFill>
                <a:latin typeface="Arial"/>
                <a:cs typeface="Arial"/>
              </a:rPr>
              <a:t>water.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Bring to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b="1" i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90" dirty="0">
                <a:solidFill>
                  <a:srgbClr val="231F20"/>
                </a:solidFill>
                <a:latin typeface="Arial"/>
                <a:cs typeface="Arial"/>
              </a:rPr>
              <a:t>boil,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cover,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and reduce  </a:t>
            </a:r>
            <a:r>
              <a:rPr sz="900" b="1" i="1" spc="-114" dirty="0">
                <a:solidFill>
                  <a:srgbClr val="231F20"/>
                </a:solidFill>
                <a:latin typeface="Arial"/>
                <a:cs typeface="Arial"/>
              </a:rPr>
              <a:t>heat.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Simmer 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about </a:t>
            </a:r>
            <a:r>
              <a:rPr sz="900" b="1" i="1" spc="7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900" spc="75" dirty="0">
                <a:solidFill>
                  <a:srgbClr val="231F20"/>
                </a:solidFill>
                <a:latin typeface="Times New Roman"/>
                <a:cs typeface="Times New Roman"/>
              </a:rPr>
              <a:t>¥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hours, </a:t>
            </a:r>
            <a:r>
              <a:rPr sz="900" b="1" i="1" spc="-100" dirty="0">
                <a:solidFill>
                  <a:srgbClr val="231F20"/>
                </a:solidFill>
                <a:latin typeface="Arial"/>
                <a:cs typeface="Arial"/>
              </a:rPr>
              <a:t>stirring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every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now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then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175" dirty="0">
                <a:solidFill>
                  <a:srgbClr val="231F20"/>
                </a:solidFill>
                <a:latin typeface="Arial"/>
                <a:cs typeface="Arial"/>
              </a:rPr>
              <a:t>keep 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rice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from  </a:t>
            </a:r>
            <a:r>
              <a:rPr sz="900" b="1" i="1" spc="-125" dirty="0">
                <a:solidFill>
                  <a:srgbClr val="231F20"/>
                </a:solidFill>
                <a:latin typeface="Arial"/>
                <a:cs typeface="Arial"/>
              </a:rPr>
              <a:t>sticking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bottom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pan. </a:t>
            </a:r>
            <a:r>
              <a:rPr sz="900" b="1" i="1" spc="-180" dirty="0">
                <a:solidFill>
                  <a:srgbClr val="231F20"/>
                </a:solidFill>
                <a:latin typeface="Arial"/>
                <a:cs typeface="Arial"/>
              </a:rPr>
              <a:t>Just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about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anything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can </a:t>
            </a:r>
            <a:r>
              <a:rPr sz="900" b="1" i="1" spc="-204" dirty="0">
                <a:solidFill>
                  <a:srgbClr val="231F20"/>
                </a:solidFill>
                <a:latin typeface="Arial"/>
                <a:cs typeface="Arial"/>
              </a:rPr>
              <a:t>be </a:t>
            </a:r>
            <a:r>
              <a:rPr sz="900" b="1" i="1" spc="-185" dirty="0">
                <a:solidFill>
                  <a:srgbClr val="231F20"/>
                </a:solidFill>
                <a:latin typeface="Arial"/>
                <a:cs typeface="Arial"/>
              </a:rPr>
              <a:t>added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65" dirty="0">
                <a:solidFill>
                  <a:srgbClr val="231F20"/>
                </a:solidFill>
                <a:latin typeface="Arial"/>
                <a:cs typeface="Arial"/>
              </a:rPr>
              <a:t>congee,</a:t>
            </a:r>
            <a:endParaRPr sz="900">
              <a:latin typeface="Arial"/>
              <a:cs typeface="Arial"/>
            </a:endParaRPr>
          </a:p>
          <a:p>
            <a:pPr marL="346075" marR="87630" indent="-250825">
              <a:lnSpc>
                <a:spcPts val="1000"/>
              </a:lnSpc>
            </a:pP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from </a:t>
            </a:r>
            <a:r>
              <a:rPr sz="900" b="1" i="1" spc="-175" dirty="0">
                <a:solidFill>
                  <a:srgbClr val="231F20"/>
                </a:solidFill>
                <a:latin typeface="Arial"/>
                <a:cs typeface="Arial"/>
              </a:rPr>
              <a:t>veggies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dried </a:t>
            </a:r>
            <a:r>
              <a:rPr sz="900" b="1" i="1" spc="-70" dirty="0">
                <a:solidFill>
                  <a:srgbClr val="231F20"/>
                </a:solidFill>
                <a:latin typeface="Arial"/>
                <a:cs typeface="Arial"/>
              </a:rPr>
              <a:t>fruit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nuts.To 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quickly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spice </a:t>
            </a:r>
            <a:r>
              <a:rPr sz="900" b="1" i="1" spc="-185" dirty="0">
                <a:solidFill>
                  <a:srgbClr val="231F20"/>
                </a:solidFill>
                <a:latin typeface="Arial"/>
                <a:cs typeface="Arial"/>
              </a:rPr>
              <a:t>up 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this </a:t>
            </a:r>
            <a:r>
              <a:rPr sz="900" b="1" i="1" spc="-160" dirty="0">
                <a:solidFill>
                  <a:srgbClr val="231F20"/>
                </a:solidFill>
                <a:latin typeface="Arial"/>
                <a:cs typeface="Arial"/>
              </a:rPr>
              <a:t>basic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recipe, </a:t>
            </a:r>
            <a:r>
              <a:rPr sz="900" b="1" i="1" spc="-75" dirty="0">
                <a:solidFill>
                  <a:srgbClr val="231F20"/>
                </a:solidFill>
                <a:latin typeface="Arial"/>
                <a:cs typeface="Arial"/>
              </a:rPr>
              <a:t>try 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topping </a:t>
            </a:r>
            <a:r>
              <a:rPr sz="900" b="1" i="1" spc="-40" dirty="0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sz="900" b="1" i="1" spc="-95" dirty="0">
                <a:solidFill>
                  <a:srgbClr val="231F20"/>
                </a:solidFill>
                <a:latin typeface="Arial"/>
                <a:cs typeface="Arial"/>
              </a:rPr>
              <a:t>with </a:t>
            </a:r>
            <a:r>
              <a:rPr sz="900" b="1" i="1" spc="-190" dirty="0">
                <a:solidFill>
                  <a:srgbClr val="231F20"/>
                </a:solidFill>
                <a:latin typeface="Arial"/>
                <a:cs typeface="Arial"/>
              </a:rPr>
              <a:t>chopped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scallions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sz="900" b="1" i="1" spc="-125" dirty="0">
                <a:solidFill>
                  <a:srgbClr val="231F20"/>
                </a:solidFill>
                <a:latin typeface="Arial"/>
                <a:cs typeface="Arial"/>
              </a:rPr>
              <a:t>fresh, </a:t>
            </a:r>
            <a:r>
              <a:rPr sz="900" b="1" i="1" spc="-90" dirty="0">
                <a:solidFill>
                  <a:srgbClr val="231F20"/>
                </a:solidFill>
                <a:latin typeface="Arial"/>
                <a:cs typeface="Arial"/>
              </a:rPr>
              <a:t>thinly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sliced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ginger.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56560" y="0"/>
            <a:ext cx="3787140" cy="4933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06500" y="3255009"/>
            <a:ext cx="209423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16635" algn="l"/>
              </a:tabLst>
            </a:pPr>
            <a:r>
              <a:rPr sz="2200" spc="400" dirty="0"/>
              <a:t>Main	</a:t>
            </a:r>
            <a:r>
              <a:rPr sz="2200" spc="340" dirty="0"/>
              <a:t>Dishes</a:t>
            </a:r>
            <a:r>
              <a:rPr sz="2200" spc="-235" dirty="0"/>
              <a:t> </a:t>
            </a:r>
            <a:endParaRPr sz="2200"/>
          </a:p>
        </p:txBody>
      </p:sp>
      <p:sp>
        <p:nvSpPr>
          <p:cNvPr id="4" name="object 4"/>
          <p:cNvSpPr txBox="1"/>
          <p:nvPr/>
        </p:nvSpPr>
        <p:spPr>
          <a:xfrm>
            <a:off x="1511300" y="3928109"/>
            <a:ext cx="4256405" cy="242570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algn="just">
              <a:lnSpc>
                <a:spcPts val="1450"/>
              </a:lnSpc>
              <a:spcBef>
                <a:spcPts val="190"/>
              </a:spcBef>
            </a:pP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Eliminating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central, meat-based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dish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the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menu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allows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cook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create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varied,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versatile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out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combina­  tion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many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different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dishes,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which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would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considered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side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dishes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nonvegetarian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menu.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this  section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meant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entr</a:t>
            </a:r>
            <a:r>
              <a:rPr sz="1250" spc="-10" dirty="0">
                <a:solidFill>
                  <a:srgbClr val="231F20"/>
                </a:solidFill>
                <a:latin typeface="Arial"/>
                <a:cs typeface="Arial"/>
              </a:rPr>
              <a:t>é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es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their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own.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example,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Lebanese </a:t>
            </a:r>
            <a:r>
              <a:rPr sz="125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tabbouleh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might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always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enough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main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course.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However,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when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served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together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another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dish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two,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3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form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part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delicious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lunch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light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summer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dinner.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Italian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pizza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fresh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oven,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other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hand,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itself.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Or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try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serving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hot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creamy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soup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bread,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cheese,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basic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green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salad,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quick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easy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complete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satisfying.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your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imagination!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possibilities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menu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almost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endless.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11300" y="6765163"/>
            <a:ext cx="417957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spc="-20" dirty="0">
                <a:solidFill>
                  <a:srgbClr val="231F20"/>
                </a:solidFill>
                <a:latin typeface="Calibri"/>
                <a:cs typeface="Calibri"/>
              </a:rPr>
              <a:t>Pizza,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an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Italian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favorite,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can be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adapted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your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personal</a:t>
            </a:r>
            <a:r>
              <a:rPr sz="1000" i="1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tastes.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(Recipe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page </a:t>
            </a:r>
            <a:r>
              <a:rPr sz="1000" i="1" spc="-15" dirty="0">
                <a:solidFill>
                  <a:srgbClr val="231F20"/>
                </a:solidFill>
                <a:latin typeface="Calibri"/>
                <a:cs typeface="Calibri"/>
              </a:rPr>
              <a:t>48.)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40450" y="7506081"/>
            <a:ext cx="14351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20" dirty="0">
                <a:solidFill>
                  <a:srgbClr val="231F20"/>
                </a:solidFill>
                <a:latin typeface="Tahoma"/>
                <a:cs typeface="Tahoma"/>
              </a:rPr>
              <a:t>35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1220" y="7506081"/>
            <a:ext cx="14668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35" dirty="0">
                <a:solidFill>
                  <a:srgbClr val="231F20"/>
                </a:solidFill>
                <a:latin typeface="Tahoma"/>
                <a:cs typeface="Tahoma"/>
              </a:rPr>
              <a:t>36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3243" y="4457700"/>
            <a:ext cx="1388491" cy="15098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73100" y="749300"/>
            <a:ext cx="30937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229" dirty="0">
                <a:solidFill>
                  <a:srgbClr val="A63950"/>
                </a:solidFill>
                <a:latin typeface="Arial"/>
                <a:cs typeface="Arial"/>
              </a:rPr>
              <a:t>Stuffed </a:t>
            </a:r>
            <a:r>
              <a:rPr sz="1800" b="1" i="1" spc="-310" dirty="0">
                <a:solidFill>
                  <a:srgbClr val="A63950"/>
                </a:solidFill>
                <a:latin typeface="Arial"/>
                <a:cs typeface="Arial"/>
              </a:rPr>
              <a:t>Tomatoes</a:t>
            </a:r>
            <a:r>
              <a:rPr sz="1800" b="1" i="1" spc="-120" dirty="0">
                <a:solidFill>
                  <a:srgbClr val="A63950"/>
                </a:solidFill>
                <a:latin typeface="Arial"/>
                <a:cs typeface="Arial"/>
              </a:rPr>
              <a:t> </a:t>
            </a:r>
            <a:r>
              <a:rPr sz="1800" b="1" i="1" spc="-160" dirty="0">
                <a:solidFill>
                  <a:srgbClr val="A63950"/>
                </a:solidFill>
                <a:latin typeface="Arial"/>
                <a:cs typeface="Arial"/>
              </a:rPr>
              <a:t>with </a:t>
            </a:r>
            <a:r>
              <a:rPr sz="1800" b="1" i="1" spc="-260" dirty="0">
                <a:solidFill>
                  <a:srgbClr val="A63950"/>
                </a:solidFill>
                <a:latin typeface="Arial"/>
                <a:cs typeface="Arial"/>
              </a:rPr>
              <a:t>Feta</a:t>
            </a:r>
            <a:r>
              <a:rPr sz="1800" b="1" i="1" spc="-55" dirty="0">
                <a:solidFill>
                  <a:srgbClr val="A63950"/>
                </a:solidFill>
                <a:latin typeface="Arial"/>
                <a:cs typeface="Arial"/>
              </a:rPr>
              <a:t> </a:t>
            </a:r>
            <a:r>
              <a:rPr sz="1800" b="1" i="1" spc="-204" dirty="0">
                <a:solidFill>
                  <a:srgbClr val="A63950"/>
                </a:solidFill>
                <a:latin typeface="Arial"/>
                <a:cs typeface="Arial"/>
              </a:rPr>
              <a:t>Cheese/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73100" y="977900"/>
            <a:ext cx="29076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Domates </a:t>
            </a:r>
            <a:r>
              <a:rPr spc="35" dirty="0"/>
              <a:t>me </a:t>
            </a:r>
            <a:r>
              <a:rPr spc="20" dirty="0"/>
              <a:t>Feta</a:t>
            </a:r>
            <a:r>
              <a:rPr spc="250" dirty="0"/>
              <a:t> </a:t>
            </a:r>
            <a:r>
              <a:rPr spc="10" dirty="0"/>
              <a:t>(Greece)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77900" y="1485900"/>
            <a:ext cx="4491990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180"/>
              </a:spcBef>
            </a:pP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Fine,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fresh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vegetables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found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throughout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Greece. </a:t>
            </a:r>
            <a:r>
              <a:rPr sz="1200" i="1" spc="-2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recipe, </a:t>
            </a:r>
            <a:r>
              <a:rPr sz="1200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important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red 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dest,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ripest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tomatoes</a:t>
            </a:r>
            <a:r>
              <a:rPr sz="1200" i="1" spc="-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available.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7900" y="2136177"/>
            <a:ext cx="1635125" cy="163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9070">
              <a:lnSpc>
                <a:spcPct val="143900"/>
              </a:lnSpc>
              <a:spcBef>
                <a:spcPts val="10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4 medium-sized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ripe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tomatoes*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finely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</a:t>
            </a:r>
            <a:r>
              <a:rPr sz="1100" spc="-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scallions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finely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parsley</a:t>
            </a:r>
            <a:endParaRPr sz="1100">
              <a:latin typeface="Calibri"/>
              <a:cs typeface="Calibri"/>
            </a:endParaRPr>
          </a:p>
          <a:p>
            <a:pPr marL="165100" marR="60960" indent="-153035">
              <a:lnSpc>
                <a:spcPts val="1300"/>
              </a:lnSpc>
              <a:spcBef>
                <a:spcPts val="64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(about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oz.)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finely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crumbled 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feta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cheese</a:t>
            </a:r>
            <a:endParaRPr sz="1100">
              <a:latin typeface="Calibri"/>
              <a:cs typeface="Calibri"/>
            </a:endParaRPr>
          </a:p>
          <a:p>
            <a:pPr marL="12700" marR="751840">
              <a:lnSpc>
                <a:spcPts val="1900"/>
              </a:lnSpc>
              <a:spcBef>
                <a:spcPts val="12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bread crumbs  3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50539" y="2190750"/>
            <a:ext cx="2486660" cy="27432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12255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Carefully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tops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off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tomatoes.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Using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spoon,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carefully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scoop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out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pulp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seeds. </a:t>
            </a:r>
            <a:r>
              <a:rPr sz="1250" spc="-85" dirty="0">
                <a:solidFill>
                  <a:srgbClr val="231F20"/>
                </a:solidFill>
                <a:latin typeface="Times New Roman"/>
                <a:cs typeface="Times New Roman"/>
              </a:rPr>
              <a:t>Save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pulp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discard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seeds.</a:t>
            </a:r>
            <a:endParaRPr sz="1250">
              <a:latin typeface="Times New Roman"/>
              <a:cs typeface="Times New Roman"/>
            </a:endParaRPr>
          </a:p>
          <a:p>
            <a:pPr marL="165100" indent="-152400">
              <a:lnSpc>
                <a:spcPct val="100000"/>
              </a:lnSpc>
              <a:spcBef>
                <a:spcPts val="39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Coarsely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chop the tomato</a:t>
            </a:r>
            <a:r>
              <a:rPr sz="1250" spc="20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pulp.</a:t>
            </a:r>
            <a:endParaRPr sz="1250">
              <a:latin typeface="Times New Roman"/>
              <a:cs typeface="Times New Roman"/>
            </a:endParaRPr>
          </a:p>
          <a:p>
            <a:pPr marL="165100" indent="-152400">
              <a:lnSpc>
                <a:spcPct val="100000"/>
              </a:lnSpc>
              <a:spcBef>
                <a:spcPts val="4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Preheat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250" spc="1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350°F.</a:t>
            </a:r>
            <a:endParaRPr sz="1250">
              <a:latin typeface="Times New Roman"/>
              <a:cs typeface="Times New Roman"/>
            </a:endParaRPr>
          </a:p>
          <a:p>
            <a:pPr marL="165100" marR="45720" indent="-152400">
              <a:lnSpc>
                <a:spcPts val="1300"/>
              </a:lnSpc>
              <a:spcBef>
                <a:spcPts val="6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combine tomato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pulp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scallions,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parsley,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feta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cheese,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bread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crumbs,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olive</a:t>
            </a:r>
            <a:r>
              <a:rPr sz="1250" spc="2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oil.</a:t>
            </a:r>
            <a:endParaRPr sz="1250">
              <a:latin typeface="Times New Roman"/>
              <a:cs typeface="Times New Roman"/>
            </a:endParaRPr>
          </a:p>
          <a:p>
            <a:pPr marL="165100" marR="140335" indent="-152400" algn="just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Spoon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hollowed-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out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tomatoes.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tomatoes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right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side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up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an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8-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by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8-inch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baking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bake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250" spc="2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</a:t>
            </a:r>
            <a:endParaRPr sz="1250">
              <a:latin typeface="Times New Roman"/>
              <a:cs typeface="Times New Roman"/>
            </a:endParaRPr>
          </a:p>
          <a:p>
            <a:pPr marL="165100" indent="-152400" algn="just">
              <a:lnSpc>
                <a:spcPct val="100000"/>
              </a:lnSpc>
              <a:spcBef>
                <a:spcPts val="39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5" dirty="0">
                <a:solidFill>
                  <a:srgbClr val="231F20"/>
                </a:solidFill>
                <a:latin typeface="Times New Roman"/>
                <a:cs typeface="Times New Roman"/>
              </a:rPr>
              <a:t>Serve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stuffed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tomatoes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steaming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hot.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48479" y="5041900"/>
            <a:ext cx="1192530" cy="45720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30175" marR="5080" indent="-118110" algn="r">
              <a:lnSpc>
                <a:spcPts val="1100"/>
              </a:lnSpc>
              <a:spcBef>
                <a:spcPts val="219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35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8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7772" y="6910069"/>
            <a:ext cx="4192904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tomatoes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feta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cheese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conjure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up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 delicious taste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summertime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in</a:t>
            </a:r>
            <a:r>
              <a:rPr sz="1000" i="1" spc="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Greece.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10551" y="5044440"/>
            <a:ext cx="1588135" cy="67056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065" marR="5080" algn="ctr">
              <a:lnSpc>
                <a:spcPts val="1000"/>
              </a:lnSpc>
              <a:spcBef>
                <a:spcPts val="200"/>
              </a:spcBef>
            </a:pPr>
            <a:r>
              <a:rPr sz="900" b="1" i="1" spc="25" dirty="0">
                <a:solidFill>
                  <a:srgbClr val="231F20"/>
                </a:solidFill>
                <a:latin typeface="Arial"/>
                <a:cs typeface="Arial"/>
              </a:rPr>
              <a:t>*If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your </a:t>
            </a:r>
            <a:r>
              <a:rPr sz="900" b="1" i="1" spc="-160" dirty="0">
                <a:solidFill>
                  <a:srgbClr val="231F20"/>
                </a:solidFill>
                <a:latin typeface="Arial"/>
                <a:cs typeface="Arial"/>
              </a:rPr>
              <a:t>tomatoes </a:t>
            </a:r>
            <a:r>
              <a:rPr sz="900" b="1" i="1" spc="-120" dirty="0">
                <a:solidFill>
                  <a:srgbClr val="231F20"/>
                </a:solidFill>
                <a:latin typeface="Arial"/>
                <a:cs typeface="Arial"/>
              </a:rPr>
              <a:t>aren’t </a:t>
            </a:r>
            <a:r>
              <a:rPr sz="900" b="1" i="1" spc="-125" dirty="0">
                <a:solidFill>
                  <a:srgbClr val="231F20"/>
                </a:solidFill>
                <a:latin typeface="Arial"/>
                <a:cs typeface="Arial"/>
              </a:rPr>
              <a:t>quite </a:t>
            </a:r>
            <a:r>
              <a:rPr sz="900" b="1" i="1" spc="-114" dirty="0">
                <a:solidFill>
                  <a:srgbClr val="231F20"/>
                </a:solidFill>
                <a:latin typeface="Arial"/>
                <a:cs typeface="Arial"/>
              </a:rPr>
              <a:t>ripe  (pinkish-orange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instead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sz="900" b="1" i="1" spc="-114" dirty="0">
                <a:solidFill>
                  <a:srgbClr val="231F20"/>
                </a:solidFill>
                <a:latin typeface="Arial"/>
                <a:cs typeface="Arial"/>
              </a:rPr>
              <a:t>bright </a:t>
            </a:r>
            <a:r>
              <a:rPr sz="900" b="1" i="1" spc="-90" dirty="0">
                <a:solidFill>
                  <a:srgbClr val="231F20"/>
                </a:solidFill>
                <a:latin typeface="Arial"/>
                <a:cs typeface="Arial"/>
              </a:rPr>
              <a:t>red),  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place them </a:t>
            </a:r>
            <a:r>
              <a:rPr sz="900" b="1" i="1" spc="-95" dirty="0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b="1" i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60" dirty="0">
                <a:solidFill>
                  <a:srgbClr val="231F20"/>
                </a:solidFill>
                <a:latin typeface="Arial"/>
                <a:cs typeface="Arial"/>
              </a:rPr>
              <a:t>brown paper </a:t>
            </a:r>
            <a:r>
              <a:rPr sz="900" b="1" i="1" spc="-190" dirty="0">
                <a:solidFill>
                  <a:srgbClr val="231F20"/>
                </a:solidFill>
                <a:latin typeface="Arial"/>
                <a:cs typeface="Arial"/>
              </a:rPr>
              <a:t>bag </a:t>
            </a:r>
            <a:r>
              <a:rPr sz="900" b="1" i="1" spc="-165" dirty="0">
                <a:solidFill>
                  <a:srgbClr val="231F20"/>
                </a:solidFill>
                <a:latin typeface="Arial"/>
                <a:cs typeface="Arial"/>
              </a:rPr>
              <a:t>and  </a:t>
            </a:r>
            <a:r>
              <a:rPr sz="900" b="1" i="1" spc="-175" dirty="0">
                <a:solidFill>
                  <a:srgbClr val="231F20"/>
                </a:solidFill>
                <a:latin typeface="Arial"/>
                <a:cs typeface="Arial"/>
              </a:rPr>
              <a:t>keep </a:t>
            </a:r>
            <a:r>
              <a:rPr sz="900" b="1" i="1" spc="-95" dirty="0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b="1" i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70" dirty="0">
                <a:solidFill>
                  <a:srgbClr val="231F20"/>
                </a:solidFill>
                <a:latin typeface="Arial"/>
                <a:cs typeface="Arial"/>
              </a:rPr>
              <a:t>cupboard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sz="900" b="1" i="1" spc="-135" dirty="0">
                <a:solidFill>
                  <a:srgbClr val="231F20"/>
                </a:solidFill>
                <a:latin typeface="Arial"/>
                <a:cs typeface="Arial"/>
              </a:rPr>
              <a:t>other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dark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place  </a:t>
            </a:r>
            <a:r>
              <a:rPr sz="900" b="1" i="1" spc="-110" dirty="0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sz="900" b="1" i="1" spc="-15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900" b="1" i="1" spc="-6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65" dirty="0">
                <a:solidFill>
                  <a:srgbClr val="231F20"/>
                </a:solidFill>
                <a:latin typeface="Arial"/>
                <a:cs typeface="Arial"/>
              </a:rPr>
              <a:t>day </a:t>
            </a:r>
            <a:r>
              <a:rPr sz="900" b="1" i="1" spc="-140" dirty="0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sz="900" b="1" i="1" spc="-145" dirty="0">
                <a:solidFill>
                  <a:srgbClr val="231F20"/>
                </a:solidFill>
                <a:latin typeface="Arial"/>
                <a:cs typeface="Arial"/>
              </a:rPr>
              <a:t>two </a:t>
            </a:r>
            <a:r>
              <a:rPr sz="900" b="1" i="1" spc="-13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900" b="1" i="1" spc="-1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900" b="1" i="1" spc="-105" dirty="0">
                <a:solidFill>
                  <a:srgbClr val="231F20"/>
                </a:solidFill>
                <a:latin typeface="Arial"/>
                <a:cs typeface="Arial"/>
              </a:rPr>
              <a:t>ripen.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1220" y="7506081"/>
            <a:ext cx="14922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0" dirty="0">
                <a:solidFill>
                  <a:srgbClr val="231F20"/>
                </a:solidFill>
                <a:latin typeface="Tahoma"/>
                <a:cs typeface="Tahoma"/>
              </a:rPr>
              <a:t>38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012439" y="4611370"/>
            <a:ext cx="1437639" cy="13284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85800" y="723900"/>
            <a:ext cx="34620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0" dirty="0">
                <a:latin typeface="Times New Roman"/>
                <a:cs typeface="Times New Roman"/>
              </a:rPr>
              <a:t>Bulgur </a:t>
            </a:r>
            <a:r>
              <a:rPr sz="1800" b="1" spc="-45" dirty="0">
                <a:latin typeface="Times New Roman"/>
                <a:cs typeface="Times New Roman"/>
              </a:rPr>
              <a:t>Salad/</a:t>
            </a:r>
            <a:r>
              <a:rPr spc="-45" dirty="0"/>
              <a:t>Tabbouleh</a:t>
            </a:r>
            <a:r>
              <a:rPr spc="270" dirty="0"/>
              <a:t> </a:t>
            </a:r>
            <a:r>
              <a:rPr spc="15" dirty="0"/>
              <a:t>(Lebanon)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77900" y="1306868"/>
            <a:ext cx="1635125" cy="24511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bulgur</a:t>
            </a:r>
            <a:endParaRPr sz="1100">
              <a:latin typeface="Calibri"/>
              <a:cs typeface="Calibri"/>
            </a:endParaRPr>
          </a:p>
          <a:p>
            <a:pPr marL="165100" marR="178435" indent="-153035">
              <a:lnSpc>
                <a:spcPts val="1300"/>
              </a:lnSpc>
              <a:spcBef>
                <a:spcPts val="6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bunch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green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onions,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 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(about </a:t>
            </a: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c.)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coarsely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</a:t>
            </a:r>
            <a:r>
              <a:rPr sz="1100" spc="-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parsley</a:t>
            </a:r>
            <a:endParaRPr sz="1100">
              <a:latin typeface="Calibri"/>
              <a:cs typeface="Calibri"/>
            </a:endParaRPr>
          </a:p>
          <a:p>
            <a:pPr marL="165100" marR="86360" indent="-152400">
              <a:lnSpc>
                <a:spcPts val="1300"/>
              </a:lnSpc>
              <a:spcBef>
                <a:spcPts val="635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coarsely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mint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leaves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æ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-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lemon</a:t>
            </a:r>
            <a:r>
              <a:rPr sz="1100" spc="-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juice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pepper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1100" spc="-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taste</a:t>
            </a:r>
            <a:endParaRPr sz="1100">
              <a:latin typeface="Calibri"/>
              <a:cs typeface="Calibri"/>
            </a:endParaRPr>
          </a:p>
          <a:p>
            <a:pPr marL="165100" marR="5080" indent="-152400">
              <a:lnSpc>
                <a:spcPts val="1300"/>
              </a:lnSpc>
              <a:spcBef>
                <a:spcPts val="6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tomatoes,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peeled*,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seeded**,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50539" y="1361440"/>
            <a:ext cx="2490470" cy="30162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21272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bulgur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enough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cover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bulgur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by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300" dirty="0">
                <a:solidFill>
                  <a:srgbClr val="231F20"/>
                </a:solidFill>
                <a:latin typeface="Times New Roman"/>
                <a:cs typeface="Times New Roman"/>
              </a:rPr>
              <a:t>ø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inch. </a:t>
            </a:r>
            <a:r>
              <a:rPr sz="1250" spc="-75" dirty="0">
                <a:solidFill>
                  <a:srgbClr val="231F20"/>
                </a:solidFill>
                <a:latin typeface="Times New Roman"/>
                <a:cs typeface="Times New Roman"/>
              </a:rPr>
              <a:t>Set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aside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soak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250" spc="2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</a:t>
            </a:r>
            <a:endParaRPr sz="1250">
              <a:latin typeface="Times New Roman"/>
              <a:cs typeface="Times New Roman"/>
            </a:endParaRPr>
          </a:p>
          <a:p>
            <a:pPr marL="165100" marR="812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Drain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bulgur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sieve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fine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strainer.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your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hands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squeeze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out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any extra</a:t>
            </a:r>
            <a:r>
              <a:rPr sz="1250" spc="1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water.</a:t>
            </a:r>
            <a:endParaRPr sz="1250">
              <a:latin typeface="Times New Roman"/>
              <a:cs typeface="Times New Roman"/>
            </a:endParaRPr>
          </a:p>
          <a:p>
            <a:pPr marL="165100" marR="5397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bulgur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mixing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onions.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Stir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well.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parsley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mint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toss</a:t>
            </a:r>
            <a:r>
              <a:rPr sz="1250" spc="2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gently.</a:t>
            </a:r>
            <a:endParaRPr sz="1250">
              <a:latin typeface="Times New Roman"/>
              <a:cs typeface="Times New Roman"/>
            </a:endParaRPr>
          </a:p>
          <a:p>
            <a:pPr marL="165100" marR="1270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combine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olive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oil,  lemon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juice,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salt,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pepper.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Pour  dressing over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salad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gently stir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tomatoes.</a:t>
            </a:r>
            <a:endParaRPr sz="125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  <a:spcBef>
                <a:spcPts val="104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35</a:t>
            </a:r>
            <a:r>
              <a:rPr sz="1000" i="1" spc="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20978" y="5082540"/>
            <a:ext cx="2731770" cy="92456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indent="-635" algn="ctr">
              <a:lnSpc>
                <a:spcPts val="1000"/>
              </a:lnSpc>
              <a:spcBef>
                <a:spcPts val="200"/>
              </a:spcBef>
            </a:pP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*To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peel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tomato,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900" b="1" i="1" spc="-1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saucepan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boiling water 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900" b="1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minute.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slotted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spoon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cool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the  tomato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but </a:t>
            </a:r>
            <a:r>
              <a:rPr sz="900" b="1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no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longer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hot.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paring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knife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peel 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off the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skin. </a:t>
            </a:r>
            <a:r>
              <a:rPr sz="900" b="1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900" b="1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will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come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off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easily.</a:t>
            </a: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50">
              <a:latin typeface="Times New Roman"/>
              <a:cs typeface="Times New Roman"/>
            </a:endParaRPr>
          </a:p>
          <a:p>
            <a:pPr marL="151765" marR="147320" algn="ctr">
              <a:lnSpc>
                <a:spcPts val="1000"/>
              </a:lnSpc>
            </a:pPr>
            <a:r>
              <a:rPr sz="900" b="1" i="1" spc="10" dirty="0">
                <a:solidFill>
                  <a:srgbClr val="231F20"/>
                </a:solidFill>
                <a:latin typeface="Times New Roman"/>
                <a:cs typeface="Times New Roman"/>
              </a:rPr>
              <a:t>** </a:t>
            </a:r>
            <a:r>
              <a:rPr sz="900" b="1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seed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tomato,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cut the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peeled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tomato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in half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paring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knife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cut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out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sz="900" b="1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seeds.</a:t>
            </a:r>
            <a:endParaRPr sz="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1838" y="5728970"/>
            <a:ext cx="5243830" cy="0"/>
          </a:xfrm>
          <a:custGeom>
            <a:avLst/>
            <a:gdLst/>
            <a:ahLst/>
            <a:cxnLst/>
            <a:rect l="l" t="t" r="r" b="b"/>
            <a:pathLst>
              <a:path w="5243830">
                <a:moveTo>
                  <a:pt x="0" y="0"/>
                </a:moveTo>
                <a:lnTo>
                  <a:pt x="5243830" y="0"/>
                </a:lnTo>
              </a:path>
            </a:pathLst>
          </a:custGeom>
          <a:ln w="15240">
            <a:solidFill>
              <a:srgbClr val="C3818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10768" y="353059"/>
            <a:ext cx="8166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200" dirty="0">
                <a:solidFill>
                  <a:srgbClr val="A63950"/>
                </a:solidFill>
                <a:latin typeface="Times New Roman"/>
                <a:cs typeface="Times New Roman"/>
              </a:rPr>
              <a:t>e </a:t>
            </a:r>
            <a:r>
              <a:rPr sz="1800" i="1" spc="455" dirty="0">
                <a:solidFill>
                  <a:srgbClr val="A63950"/>
                </a:solidFill>
                <a:latin typeface="Times New Roman"/>
                <a:cs typeface="Times New Roman"/>
              </a:rPr>
              <a:t>a</a:t>
            </a:r>
            <a:r>
              <a:rPr sz="1800" i="1" spc="-6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165" dirty="0">
                <a:solidFill>
                  <a:srgbClr val="A63950"/>
                </a:solidFill>
                <a:latin typeface="Times New Roman"/>
                <a:cs typeface="Times New Roman"/>
              </a:rPr>
              <a:t>s </a:t>
            </a:r>
            <a:r>
              <a:rPr sz="1800" i="1" spc="445" dirty="0">
                <a:solidFill>
                  <a:srgbClr val="A63950"/>
                </a:solidFill>
                <a:latin typeface="Times New Roman"/>
                <a:cs typeface="Times New Roman"/>
              </a:rPr>
              <a:t>y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77604" y="353059"/>
            <a:ext cx="95376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844" dirty="0">
                <a:solidFill>
                  <a:srgbClr val="A63950"/>
                </a:solidFill>
                <a:latin typeface="Times New Roman"/>
                <a:cs typeface="Times New Roman"/>
              </a:rPr>
              <a:t>m</a:t>
            </a:r>
            <a:r>
              <a:rPr sz="1800" i="1" spc="-27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200" dirty="0">
                <a:solidFill>
                  <a:srgbClr val="A63950"/>
                </a:solidFill>
                <a:latin typeface="Times New Roman"/>
                <a:cs typeface="Times New Roman"/>
              </a:rPr>
              <a:t>e </a:t>
            </a:r>
            <a:r>
              <a:rPr sz="1800" i="1" spc="375" dirty="0">
                <a:solidFill>
                  <a:srgbClr val="A63950"/>
                </a:solidFill>
                <a:latin typeface="Times New Roman"/>
                <a:cs typeface="Times New Roman"/>
              </a:rPr>
              <a:t>n </a:t>
            </a:r>
            <a:r>
              <a:rPr sz="1800" i="1" spc="229" dirty="0">
                <a:solidFill>
                  <a:srgbClr val="A63950"/>
                </a:solidFill>
                <a:latin typeface="Times New Roman"/>
                <a:cs typeface="Times New Roman"/>
              </a:rPr>
              <a:t>u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82289" y="353059"/>
            <a:ext cx="11785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200" dirty="0">
                <a:solidFill>
                  <a:srgbClr val="A63950"/>
                </a:solidFill>
                <a:latin typeface="Times New Roman"/>
                <a:cs typeface="Times New Roman"/>
              </a:rPr>
              <a:t>e</a:t>
            </a:r>
            <a:r>
              <a:rPr sz="1800" i="1" spc="11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490" dirty="0">
                <a:solidFill>
                  <a:srgbClr val="A63950"/>
                </a:solidFill>
                <a:latin typeface="Times New Roman"/>
                <a:cs typeface="Times New Roman"/>
              </a:rPr>
              <a:t>t</a:t>
            </a:r>
            <a:r>
              <a:rPr sz="1800" i="1" spc="114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365" dirty="0">
                <a:solidFill>
                  <a:srgbClr val="A63950"/>
                </a:solidFill>
                <a:latin typeface="Times New Roman"/>
                <a:cs typeface="Times New Roman"/>
              </a:rPr>
              <a:t>h</a:t>
            </a:r>
            <a:r>
              <a:rPr sz="1800" i="1" spc="114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375" dirty="0">
                <a:solidFill>
                  <a:srgbClr val="A63950"/>
                </a:solidFill>
                <a:latin typeface="Times New Roman"/>
                <a:cs typeface="Times New Roman"/>
              </a:rPr>
              <a:t>n</a:t>
            </a:r>
            <a:r>
              <a:rPr sz="1800" i="1" spc="114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265" dirty="0">
                <a:solidFill>
                  <a:srgbClr val="A63950"/>
                </a:solidFill>
                <a:latin typeface="Times New Roman"/>
                <a:cs typeface="Times New Roman"/>
              </a:rPr>
              <a:t>i</a:t>
            </a:r>
            <a:r>
              <a:rPr sz="1800" i="1" spc="11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50" dirty="0">
                <a:solidFill>
                  <a:srgbClr val="A63950"/>
                </a:solidFill>
                <a:latin typeface="Times New Roman"/>
                <a:cs typeface="Times New Roman"/>
              </a:rPr>
              <a:t>c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11224" y="353059"/>
            <a:ext cx="19380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50" dirty="0">
                <a:solidFill>
                  <a:srgbClr val="A63950"/>
                </a:solidFill>
                <a:latin typeface="Times New Roman"/>
                <a:cs typeface="Times New Roman"/>
              </a:rPr>
              <a:t>c</a:t>
            </a:r>
            <a:r>
              <a:rPr sz="1800" i="1" spc="12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204" dirty="0">
                <a:solidFill>
                  <a:srgbClr val="A63950"/>
                </a:solidFill>
                <a:latin typeface="Times New Roman"/>
                <a:cs typeface="Times New Roman"/>
              </a:rPr>
              <a:t>o</a:t>
            </a:r>
            <a:r>
              <a:rPr sz="1800" i="1" spc="12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204" dirty="0">
                <a:solidFill>
                  <a:srgbClr val="A63950"/>
                </a:solidFill>
                <a:latin typeface="Times New Roman"/>
                <a:cs typeface="Times New Roman"/>
              </a:rPr>
              <a:t>o</a:t>
            </a:r>
            <a:r>
              <a:rPr sz="1800" i="1" spc="12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795" dirty="0">
                <a:solidFill>
                  <a:srgbClr val="A63950"/>
                </a:solidFill>
                <a:latin typeface="Times New Roman"/>
                <a:cs typeface="Times New Roman"/>
              </a:rPr>
              <a:t>k</a:t>
            </a:r>
            <a:r>
              <a:rPr sz="1800" i="1" spc="12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135" dirty="0">
                <a:solidFill>
                  <a:srgbClr val="A63950"/>
                </a:solidFill>
                <a:latin typeface="Times New Roman"/>
                <a:cs typeface="Times New Roman"/>
              </a:rPr>
              <a:t>b</a:t>
            </a:r>
            <a:r>
              <a:rPr sz="1800" i="1" spc="12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204" dirty="0">
                <a:solidFill>
                  <a:srgbClr val="A63950"/>
                </a:solidFill>
                <a:latin typeface="Times New Roman"/>
                <a:cs typeface="Times New Roman"/>
              </a:rPr>
              <a:t>o</a:t>
            </a:r>
            <a:r>
              <a:rPr sz="1800" i="1" spc="12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204" dirty="0">
                <a:solidFill>
                  <a:srgbClr val="A63950"/>
                </a:solidFill>
                <a:latin typeface="Times New Roman"/>
                <a:cs typeface="Times New Roman"/>
              </a:rPr>
              <a:t>o</a:t>
            </a:r>
            <a:r>
              <a:rPr sz="1800" i="1" spc="12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795" dirty="0">
                <a:solidFill>
                  <a:srgbClr val="A63950"/>
                </a:solidFill>
                <a:latin typeface="Times New Roman"/>
                <a:cs typeface="Times New Roman"/>
              </a:rPr>
              <a:t>k</a:t>
            </a:r>
            <a:r>
              <a:rPr sz="1800" i="1" spc="12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i="1" spc="165" dirty="0">
                <a:solidFill>
                  <a:srgbClr val="A63950"/>
                </a:solidFill>
                <a:latin typeface="Times New Roman"/>
                <a:cs typeface="Times New Roman"/>
              </a:rPr>
              <a:t>s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826629" y="6867017"/>
            <a:ext cx="136525" cy="190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43075" y="3776979"/>
            <a:ext cx="526351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97050" algn="l"/>
                <a:tab pos="3145790" algn="l"/>
                <a:tab pos="3853815" algn="l"/>
              </a:tabLst>
            </a:pPr>
            <a:r>
              <a:rPr sz="1100" b="1" u="heavy" spc="-1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	</a:t>
            </a:r>
            <a:r>
              <a:rPr sz="1100" b="1" u="heavy" spc="4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r  </a:t>
            </a:r>
            <a:r>
              <a:rPr sz="1100" b="1" u="heavy" spc="-5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e</a:t>
            </a:r>
            <a:r>
              <a:rPr sz="1100" b="1" u="heavy" spc="26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</a:t>
            </a:r>
            <a:r>
              <a:rPr sz="1100" b="1" u="heavy" spc="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v  </a:t>
            </a:r>
            <a:r>
              <a:rPr sz="1100" b="1" u="heavy" spc="-1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i  </a:t>
            </a:r>
            <a:r>
              <a:rPr sz="1100" b="1" u="heavy" spc="-10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s </a:t>
            </a:r>
            <a:r>
              <a:rPr sz="1100" b="1" u="heavy" spc="1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</a:t>
            </a:r>
            <a:r>
              <a:rPr sz="1100" b="1" u="heavy" spc="-5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e </a:t>
            </a:r>
            <a:r>
              <a:rPr sz="1100" b="1" u="heavy" spc="5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</a:t>
            </a:r>
            <a:r>
              <a:rPr sz="1100" b="1" u="heavy" spc="-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d	</a:t>
            </a:r>
            <a:r>
              <a:rPr sz="1100" b="1" u="heavy" spc="-5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a </a:t>
            </a:r>
            <a:r>
              <a:rPr sz="1100" b="1" u="heavy" spc="4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</a:t>
            </a:r>
            <a:r>
              <a:rPr sz="1100" b="1" u="heavy" spc="-4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n </a:t>
            </a:r>
            <a:r>
              <a:rPr sz="1100" b="1" u="heavy" spc="3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</a:t>
            </a:r>
            <a:r>
              <a:rPr sz="1100" b="1" u="heavy" spc="-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d	</a:t>
            </a:r>
            <a:r>
              <a:rPr sz="1100" b="1" u="heavy" spc="-5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e </a:t>
            </a:r>
            <a:r>
              <a:rPr sz="1100" b="1" u="heavy" spc="2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x </a:t>
            </a:r>
            <a:r>
              <a:rPr sz="1100" b="1" u="heavy" spc="-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p </a:t>
            </a:r>
            <a:r>
              <a:rPr sz="1100" b="1" u="heavy" spc="-5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a </a:t>
            </a:r>
            <a:r>
              <a:rPr sz="1100" b="1" u="heavy" spc="-4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n </a:t>
            </a:r>
            <a:r>
              <a:rPr sz="1100" b="1" u="heavy" spc="-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d </a:t>
            </a:r>
            <a:r>
              <a:rPr sz="1100" b="1" u="heavy" spc="-5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e</a:t>
            </a:r>
            <a:r>
              <a:rPr sz="1100" b="1" u="heavy" spc="12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</a:t>
            </a:r>
            <a:r>
              <a:rPr sz="1100" b="1" u="heavy" spc="-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d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43075" y="4739652"/>
            <a:ext cx="526415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99410" algn="l"/>
                <a:tab pos="3404870" algn="l"/>
                <a:tab pos="4756150" algn="l"/>
              </a:tabLst>
            </a:pPr>
            <a:r>
              <a:rPr sz="1100" b="1" u="heavy" spc="-1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	</a:t>
            </a:r>
            <a:r>
              <a:rPr sz="1100" b="1" u="heavy" spc="8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t</a:t>
            </a:r>
            <a:r>
              <a:rPr sz="1100" b="1" u="heavy" spc="36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</a:t>
            </a:r>
            <a:r>
              <a:rPr sz="1100" b="1" u="heavy" spc="1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o	</a:t>
            </a:r>
            <a:r>
              <a:rPr sz="1100" b="1" u="heavy" spc="-1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i  </a:t>
            </a:r>
            <a:r>
              <a:rPr sz="1100" b="1" u="heavy" spc="-4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n  </a:t>
            </a:r>
            <a:r>
              <a:rPr sz="1100" b="1" u="heavy" spc="-4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c  </a:t>
            </a:r>
            <a:r>
              <a:rPr sz="1100" b="1" u="heavy" spc="-1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l  </a:t>
            </a:r>
            <a:r>
              <a:rPr sz="1100" b="1" u="heavy" spc="-2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u </a:t>
            </a:r>
            <a:r>
              <a:rPr sz="1100" b="1" u="heavy" spc="19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</a:t>
            </a:r>
            <a:r>
              <a:rPr sz="1100" b="1" u="heavy" spc="-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d  </a:t>
            </a:r>
            <a:r>
              <a:rPr sz="1100" b="1" u="heavy" spc="-5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e	</a:t>
            </a:r>
            <a:r>
              <a:rPr sz="1100" b="1" u="heavy" spc="-4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n </a:t>
            </a:r>
            <a:r>
              <a:rPr sz="1100" b="1" u="heavy" spc="-55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e</a:t>
            </a:r>
            <a:r>
              <a:rPr sz="1100" b="1" u="heavy" spc="-1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 </a:t>
            </a:r>
            <a:r>
              <a:rPr sz="1100" b="1" u="heavy" spc="-60" dirty="0">
                <a:solidFill>
                  <a:srgbClr val="A63950"/>
                </a:solidFill>
                <a:uFill>
                  <a:solidFill>
                    <a:srgbClr val="C38181"/>
                  </a:solidFill>
                </a:uFill>
                <a:latin typeface="Verdana"/>
                <a:cs typeface="Verdana"/>
              </a:rPr>
              <a:t>w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28697" y="5574080"/>
            <a:ext cx="247840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64615" algn="l"/>
              </a:tabLst>
            </a:pPr>
            <a:r>
              <a:rPr sz="1100" b="1" spc="-10" dirty="0">
                <a:solidFill>
                  <a:srgbClr val="A63950"/>
                </a:solidFill>
                <a:latin typeface="Verdana"/>
                <a:cs typeface="Verdana"/>
              </a:rPr>
              <a:t>l  </a:t>
            </a:r>
            <a:r>
              <a:rPr sz="1100" b="1" spc="10" dirty="0">
                <a:solidFill>
                  <a:srgbClr val="A63950"/>
                </a:solidFill>
                <a:latin typeface="Verdana"/>
                <a:cs typeface="Verdana"/>
              </a:rPr>
              <a:t>o  </a:t>
            </a:r>
            <a:r>
              <a:rPr sz="1100" b="1" spc="-60" dirty="0">
                <a:solidFill>
                  <a:srgbClr val="A63950"/>
                </a:solidFill>
                <a:latin typeface="Verdana"/>
                <a:cs typeface="Verdana"/>
              </a:rPr>
              <a:t>w   </a:t>
            </a:r>
            <a:r>
              <a:rPr sz="1100" b="1" spc="-40" dirty="0">
                <a:solidFill>
                  <a:srgbClr val="A63950"/>
                </a:solidFill>
                <a:latin typeface="Verdana"/>
                <a:cs typeface="Verdana"/>
              </a:rPr>
              <a:t>-  </a:t>
            </a:r>
            <a:r>
              <a:rPr sz="1100" b="1" spc="-10" dirty="0">
                <a:solidFill>
                  <a:srgbClr val="A63950"/>
                </a:solidFill>
                <a:latin typeface="Verdana"/>
                <a:cs typeface="Verdana"/>
              </a:rPr>
              <a:t>f</a:t>
            </a:r>
            <a:r>
              <a:rPr sz="1100" b="1" spc="160" dirty="0">
                <a:solidFill>
                  <a:srgbClr val="A63950"/>
                </a:solidFill>
                <a:latin typeface="Verdana"/>
                <a:cs typeface="Verdana"/>
              </a:rPr>
              <a:t> </a:t>
            </a:r>
            <a:r>
              <a:rPr sz="1100" b="1" spc="-50" dirty="0">
                <a:solidFill>
                  <a:srgbClr val="A63950"/>
                </a:solidFill>
                <a:latin typeface="Verdana"/>
                <a:cs typeface="Verdana"/>
              </a:rPr>
              <a:t>a </a:t>
            </a:r>
            <a:r>
              <a:rPr sz="1100" b="1" spc="30" dirty="0">
                <a:solidFill>
                  <a:srgbClr val="A63950"/>
                </a:solidFill>
                <a:latin typeface="Verdana"/>
                <a:cs typeface="Verdana"/>
              </a:rPr>
              <a:t> </a:t>
            </a:r>
            <a:r>
              <a:rPr sz="1100" b="1" spc="80" dirty="0">
                <a:solidFill>
                  <a:srgbClr val="A63950"/>
                </a:solidFill>
                <a:latin typeface="Verdana"/>
                <a:cs typeface="Verdana"/>
              </a:rPr>
              <a:t>t	</a:t>
            </a:r>
            <a:r>
              <a:rPr sz="1100" b="1" spc="45" dirty="0">
                <a:solidFill>
                  <a:srgbClr val="A63950"/>
                </a:solidFill>
                <a:latin typeface="Verdana"/>
                <a:cs typeface="Verdana"/>
              </a:rPr>
              <a:t>r </a:t>
            </a:r>
            <a:r>
              <a:rPr sz="1100" b="1" spc="-55" dirty="0">
                <a:solidFill>
                  <a:srgbClr val="A63950"/>
                </a:solidFill>
                <a:latin typeface="Verdana"/>
                <a:cs typeface="Verdana"/>
              </a:rPr>
              <a:t>e </a:t>
            </a:r>
            <a:r>
              <a:rPr sz="1100" b="1" spc="-45" dirty="0">
                <a:solidFill>
                  <a:srgbClr val="A63950"/>
                </a:solidFill>
                <a:latin typeface="Verdana"/>
                <a:cs typeface="Verdana"/>
              </a:rPr>
              <a:t>c </a:t>
            </a:r>
            <a:r>
              <a:rPr sz="1100" b="1" spc="-10" dirty="0">
                <a:solidFill>
                  <a:srgbClr val="A63950"/>
                </a:solidFill>
                <a:latin typeface="Verdana"/>
                <a:cs typeface="Verdana"/>
              </a:rPr>
              <a:t>i </a:t>
            </a:r>
            <a:r>
              <a:rPr sz="1100" b="1" spc="-5" dirty="0">
                <a:solidFill>
                  <a:srgbClr val="A63950"/>
                </a:solidFill>
                <a:latin typeface="Verdana"/>
                <a:cs typeface="Verdana"/>
              </a:rPr>
              <a:t>p </a:t>
            </a:r>
            <a:r>
              <a:rPr sz="1100" b="1" spc="-55" dirty="0">
                <a:solidFill>
                  <a:srgbClr val="A63950"/>
                </a:solidFill>
                <a:latin typeface="Verdana"/>
                <a:cs typeface="Verdana"/>
              </a:rPr>
              <a:t>e</a:t>
            </a:r>
            <a:r>
              <a:rPr sz="1100" b="1" spc="20" dirty="0">
                <a:solidFill>
                  <a:srgbClr val="A63950"/>
                </a:solidFill>
                <a:latin typeface="Verdana"/>
                <a:cs typeface="Verdana"/>
              </a:rPr>
              <a:t> </a:t>
            </a:r>
            <a:r>
              <a:rPr sz="1100" b="1" spc="-105" dirty="0">
                <a:solidFill>
                  <a:srgbClr val="A63950"/>
                </a:solidFill>
                <a:latin typeface="Verdana"/>
                <a:cs typeface="Verdana"/>
              </a:rPr>
              <a:t>s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61970" y="6797167"/>
            <a:ext cx="2995930" cy="6946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5330">
              <a:lnSpc>
                <a:spcPct val="100000"/>
              </a:lnSpc>
              <a:spcBef>
                <a:spcPts val="100"/>
              </a:spcBef>
              <a:tabLst>
                <a:tab pos="1903095" algn="l"/>
              </a:tabLst>
            </a:pPr>
            <a:r>
              <a:rPr sz="1600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compiled</a:t>
            </a:r>
            <a:r>
              <a:rPr sz="1600" i="1" spc="2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6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by	</a:t>
            </a:r>
            <a:r>
              <a:rPr sz="16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lison</a:t>
            </a:r>
            <a:r>
              <a:rPr sz="1600" i="1" spc="1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600" i="1" spc="10" dirty="0">
                <a:solidFill>
                  <a:srgbClr val="231F20"/>
                </a:solidFill>
                <a:latin typeface="Times New Roman"/>
                <a:cs typeface="Times New Roman"/>
              </a:rPr>
              <a:t>Behnke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05"/>
              </a:spcBef>
            </a:pPr>
            <a:r>
              <a:rPr sz="1800" spc="937" baseline="2314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800" b="1" spc="-150" baseline="2314" dirty="0">
                <a:solidFill>
                  <a:srgbClr val="231F20"/>
                </a:solidFill>
                <a:latin typeface="Cambria"/>
                <a:cs typeface="Cambria"/>
              </a:rPr>
              <a:t>Lerner  </a:t>
            </a:r>
            <a:r>
              <a:rPr sz="1800" b="1" spc="-127" baseline="2314" dirty="0">
                <a:solidFill>
                  <a:srgbClr val="231F20"/>
                </a:solidFill>
                <a:latin typeface="Cambria"/>
                <a:cs typeface="Cambria"/>
              </a:rPr>
              <a:t>Publications  </a:t>
            </a:r>
            <a:r>
              <a:rPr sz="1800" b="1" spc="-120" baseline="2314" dirty="0">
                <a:solidFill>
                  <a:srgbClr val="231F20"/>
                </a:solidFill>
                <a:latin typeface="Cambria"/>
                <a:cs typeface="Cambria"/>
              </a:rPr>
              <a:t>Company </a:t>
            </a:r>
            <a:r>
              <a:rPr sz="1200" b="1" spc="-114" dirty="0">
                <a:solidFill>
                  <a:srgbClr val="231F20"/>
                </a:solidFill>
                <a:latin typeface="Cambria"/>
                <a:cs typeface="Cambria"/>
              </a:rPr>
              <a:t>•</a:t>
            </a:r>
            <a:r>
              <a:rPr sz="1200" b="1" spc="-85" dirty="0">
                <a:solidFill>
                  <a:srgbClr val="231F20"/>
                </a:solidFill>
                <a:latin typeface="Cambria"/>
                <a:cs typeface="Cambria"/>
              </a:rPr>
              <a:t> </a:t>
            </a:r>
            <a:r>
              <a:rPr sz="1800" b="1" spc="-120" baseline="2314" dirty="0">
                <a:solidFill>
                  <a:srgbClr val="231F20"/>
                </a:solidFill>
                <a:latin typeface="Cambria"/>
                <a:cs typeface="Cambria"/>
              </a:rPr>
              <a:t>Minneapolis</a:t>
            </a:r>
            <a:endParaRPr sz="1800" baseline="2314">
              <a:latin typeface="Cambria"/>
              <a:cs typeface="Cambr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38200" y="2729229"/>
            <a:ext cx="5258435" cy="1076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900" b="1" spc="1015" dirty="0">
                <a:latin typeface="Calibri"/>
                <a:cs typeface="Calibri"/>
              </a:rPr>
              <a:t>vegetarian</a:t>
            </a:r>
            <a:endParaRPr sz="69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93189" y="3848100"/>
            <a:ext cx="4717415" cy="9093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800" b="1" spc="1964" dirty="0">
                <a:solidFill>
                  <a:srgbClr val="666666"/>
                </a:solidFill>
                <a:latin typeface="Calibri"/>
                <a:cs typeface="Calibri"/>
              </a:rPr>
              <a:t>COOKING</a:t>
            </a:r>
            <a:endParaRPr sz="58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97100" y="4837429"/>
            <a:ext cx="3911600" cy="726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600" b="1" spc="484" dirty="0">
                <a:latin typeface="Calibri"/>
                <a:cs typeface="Calibri"/>
              </a:rPr>
              <a:t>AROUND</a:t>
            </a:r>
            <a:r>
              <a:rPr sz="4600" b="1" spc="-440" dirty="0">
                <a:latin typeface="Calibri"/>
                <a:cs typeface="Calibri"/>
              </a:rPr>
              <a:t> </a:t>
            </a:r>
            <a:r>
              <a:rPr sz="4600" b="1" spc="710" dirty="0">
                <a:latin typeface="Calibri"/>
                <a:cs typeface="Calibri"/>
              </a:rPr>
              <a:t>THE</a:t>
            </a:r>
            <a:endParaRPr sz="46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31720" y="5522848"/>
            <a:ext cx="3776979" cy="1518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800" b="1" spc="-1645" dirty="0">
                <a:solidFill>
                  <a:srgbClr val="666666"/>
                </a:solidFill>
                <a:latin typeface="Calibri"/>
                <a:cs typeface="Calibri"/>
              </a:rPr>
              <a:t>W</a:t>
            </a:r>
            <a:r>
              <a:rPr sz="9800" b="1" spc="-819" dirty="0">
                <a:solidFill>
                  <a:srgbClr val="666666"/>
                </a:solidFill>
                <a:latin typeface="Calibri"/>
                <a:cs typeface="Calibri"/>
              </a:rPr>
              <a:t>O</a:t>
            </a:r>
            <a:r>
              <a:rPr sz="9800" b="1" spc="320" dirty="0">
                <a:solidFill>
                  <a:srgbClr val="666666"/>
                </a:solidFill>
                <a:latin typeface="Calibri"/>
                <a:cs typeface="Calibri"/>
              </a:rPr>
              <a:t>R</a:t>
            </a:r>
            <a:r>
              <a:rPr sz="9800" b="1" spc="-385" dirty="0">
                <a:solidFill>
                  <a:srgbClr val="666666"/>
                </a:solidFill>
                <a:latin typeface="Calibri"/>
                <a:cs typeface="Calibri"/>
              </a:rPr>
              <a:t>L</a:t>
            </a:r>
            <a:r>
              <a:rPr sz="9800" b="1" spc="700" dirty="0">
                <a:solidFill>
                  <a:srgbClr val="666666"/>
                </a:solidFill>
                <a:latin typeface="Calibri"/>
                <a:cs typeface="Calibri"/>
              </a:rPr>
              <a:t>D</a:t>
            </a:r>
            <a:endParaRPr sz="9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37909" y="7506081"/>
            <a:ext cx="1454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30" dirty="0">
                <a:solidFill>
                  <a:srgbClr val="231F20"/>
                </a:solidFill>
                <a:latin typeface="Tahoma"/>
                <a:cs typeface="Tahoma"/>
              </a:rPr>
              <a:t>39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28116" y="6048755"/>
            <a:ext cx="800989" cy="952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98525" y="749300"/>
            <a:ext cx="30060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40" dirty="0">
                <a:latin typeface="Times New Roman"/>
                <a:cs typeface="Times New Roman"/>
              </a:rPr>
              <a:t>Creamy </a:t>
            </a:r>
            <a:r>
              <a:rPr sz="1800" b="1" spc="-145" dirty="0">
                <a:latin typeface="Times New Roman"/>
                <a:cs typeface="Times New Roman"/>
              </a:rPr>
              <a:t>Pumpkin </a:t>
            </a:r>
            <a:r>
              <a:rPr sz="1800" b="1" spc="-185" dirty="0">
                <a:latin typeface="Times New Roman"/>
                <a:cs typeface="Times New Roman"/>
              </a:rPr>
              <a:t>Soup</a:t>
            </a:r>
            <a:r>
              <a:rPr sz="1800" b="1" spc="-100" dirty="0">
                <a:latin typeface="Times New Roman"/>
                <a:cs typeface="Times New Roman"/>
              </a:rPr>
              <a:t> </a:t>
            </a:r>
            <a:r>
              <a:rPr sz="1800" b="1" spc="-45" dirty="0">
                <a:latin typeface="Times New Roman"/>
                <a:cs typeface="Times New Roman"/>
              </a:rPr>
              <a:t>(Australia)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03325" y="1231900"/>
            <a:ext cx="4545330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indent="-635">
              <a:lnSpc>
                <a:spcPts val="1400"/>
              </a:lnSpc>
              <a:spcBef>
                <a:spcPts val="180"/>
              </a:spcBef>
            </a:pP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Nearly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every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Australian </a:t>
            </a:r>
            <a:r>
              <a:rPr sz="12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family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has </a:t>
            </a:r>
            <a:r>
              <a:rPr sz="1200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its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own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version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delicious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golden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soup.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They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usually 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make </a:t>
            </a:r>
            <a:r>
              <a:rPr sz="1200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12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hard-shelled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winter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squash,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which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they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call</a:t>
            </a:r>
            <a:r>
              <a:rPr sz="1200" i="1" spc="-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pumpkin.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03325" y="1885987"/>
            <a:ext cx="1601470" cy="24384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butter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1100" spc="-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margarine*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large onion,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peeled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1100" spc="-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curry</a:t>
            </a:r>
            <a:r>
              <a:rPr sz="1100" spc="-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powder</a:t>
            </a:r>
            <a:endParaRPr sz="1100">
              <a:latin typeface="Calibri"/>
              <a:cs typeface="Calibri"/>
            </a:endParaRPr>
          </a:p>
          <a:p>
            <a:pPr marL="12700" marR="331470">
              <a:lnSpc>
                <a:spcPct val="143900"/>
              </a:lnSpc>
              <a:buAutoNum type="arabicPlain"/>
              <a:tabLst>
                <a:tab pos="102870" algn="l"/>
              </a:tabLst>
            </a:pP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16-oz.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pumpkin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(2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c.)  </a:t>
            </a: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  <a:p>
            <a:pPr marL="102235" indent="-90170">
              <a:lnSpc>
                <a:spcPct val="100000"/>
              </a:lnSpc>
              <a:spcBef>
                <a:spcPts val="580"/>
              </a:spcBef>
              <a:buAutoNum type="arabicPlain"/>
              <a:tabLst>
                <a:tab pos="102870" algn="l"/>
              </a:tabLst>
            </a:pP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half-and-half*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2¥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vegetable</a:t>
            </a:r>
            <a:r>
              <a:rPr sz="1100" spc="-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broth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55" dirty="0">
                <a:solidFill>
                  <a:srgbClr val="231F20"/>
                </a:solidFill>
                <a:latin typeface="Calibri"/>
                <a:cs typeface="Calibri"/>
              </a:rPr>
              <a:t>∂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sour</a:t>
            </a:r>
            <a:r>
              <a:rPr sz="1100" spc="-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cream*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∏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cinnamon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minced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parsley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76600" y="1940559"/>
            <a:ext cx="2489200" cy="38417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9715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Melt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medium-sized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saucepan.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chopped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onion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and,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stirring frequently,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soft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but not brown.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curry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powder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r>
              <a:rPr sz="1250" spc="1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longer.</a:t>
            </a:r>
            <a:endParaRPr sz="1250">
              <a:latin typeface="Times New Roman"/>
              <a:cs typeface="Times New Roman"/>
            </a:endParaRPr>
          </a:p>
          <a:p>
            <a:pPr marL="165100" marR="52069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curried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onion 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food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processor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blender.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pumpkin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salt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process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smooth. 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half-and-half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process again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smooth.</a:t>
            </a:r>
            <a:endParaRPr sz="1250">
              <a:latin typeface="Times New Roman"/>
              <a:cs typeface="Times New Roman"/>
            </a:endParaRPr>
          </a:p>
          <a:p>
            <a:pPr marL="165100" marR="1079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Pour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pumpkin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back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saucepan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stir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vegetable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broth.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soup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slowly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low heat,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stirring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occasionally.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Meanwhile,  stir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cinnamon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minced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parsley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sour</a:t>
            </a:r>
            <a:r>
              <a:rPr sz="125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cream.</a:t>
            </a:r>
            <a:endParaRPr sz="1250">
              <a:latin typeface="Times New Roman"/>
              <a:cs typeface="Times New Roman"/>
            </a:endParaRPr>
          </a:p>
          <a:p>
            <a:pPr marL="165100" marR="22669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5" dirty="0">
                <a:solidFill>
                  <a:srgbClr val="231F20"/>
                </a:solidFill>
                <a:latin typeface="Times New Roman"/>
                <a:cs typeface="Times New Roman"/>
              </a:rPr>
              <a:t>Serve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soup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steaming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hot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dollop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seasoned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sour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cream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each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bowl.</a:t>
            </a:r>
            <a:endParaRPr sz="125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  <a:spcBef>
                <a:spcPts val="104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30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40</a:t>
            </a:r>
            <a:r>
              <a:rPr sz="1000" i="1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11580" y="6417309"/>
            <a:ext cx="2488565" cy="416559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algn="ctr">
              <a:lnSpc>
                <a:spcPts val="1000"/>
              </a:lnSpc>
              <a:spcBef>
                <a:spcPts val="200"/>
              </a:spcBef>
            </a:pP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*For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lighter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soup,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half the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amount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butter,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evaporated 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skim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milk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instead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half-and-half,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900" b="1" i="1" spc="-40" dirty="0">
                <a:solidFill>
                  <a:srgbClr val="231F20"/>
                </a:solidFill>
                <a:latin typeface="Times New Roman"/>
                <a:cs typeface="Times New Roman"/>
              </a:rPr>
              <a:t>low-fat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non-fat 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sour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cream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instead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sz="900" b="1" i="1" spc="-1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regular.</a:t>
            </a:r>
            <a:endParaRPr sz="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76879" y="6365240"/>
            <a:ext cx="971549" cy="9568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45529" y="7506081"/>
            <a:ext cx="13843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41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05648" y="6626859"/>
            <a:ext cx="1685289" cy="416559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indent="59055" algn="just">
              <a:lnSpc>
                <a:spcPts val="1000"/>
              </a:lnSpc>
              <a:spcBef>
                <a:spcPts val="200"/>
              </a:spcBef>
            </a:pP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*To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lower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fat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content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soup, 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substitute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evaporated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skim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milk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the 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whipping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cream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eliminate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sz="900" b="1" i="1" spc="-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butter.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98525" y="749300"/>
            <a:ext cx="20459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95" dirty="0">
                <a:solidFill>
                  <a:srgbClr val="A63950"/>
                </a:solidFill>
                <a:latin typeface="Times New Roman"/>
                <a:cs typeface="Times New Roman"/>
              </a:rPr>
              <a:t>Potato-and-Leek</a:t>
            </a:r>
            <a:r>
              <a:rPr sz="1800" b="1" i="1" spc="114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b="1" i="1" spc="-20" dirty="0">
                <a:solidFill>
                  <a:srgbClr val="A63950"/>
                </a:solidFill>
                <a:latin typeface="Times New Roman"/>
                <a:cs typeface="Times New Roman"/>
              </a:rPr>
              <a:t>Soup/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98525" y="977900"/>
            <a:ext cx="30340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Potage </a:t>
            </a:r>
            <a:r>
              <a:rPr spc="15" dirty="0"/>
              <a:t>Parmentier</a:t>
            </a:r>
            <a:r>
              <a:rPr spc="110" dirty="0"/>
              <a:t> </a:t>
            </a:r>
            <a:r>
              <a:rPr spc="35" dirty="0"/>
              <a:t>(France)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203325" y="1485900"/>
            <a:ext cx="4547235" cy="7423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algn="just">
              <a:lnSpc>
                <a:spcPts val="1400"/>
              </a:lnSpc>
              <a:spcBef>
                <a:spcPts val="180"/>
              </a:spcBef>
            </a:pPr>
            <a:r>
              <a:rPr sz="12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creamy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soup,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along</a:t>
            </a:r>
            <a:r>
              <a:rPr sz="1200" i="1" spc="-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French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bread, makes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delicious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filling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meal.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Leftover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soup 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keeps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well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refrigerator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can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be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reheated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next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day.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(Make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sure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that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you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don’t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boil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soup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because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boiling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will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make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dairy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curdle,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form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lumps.) </a:t>
            </a:r>
            <a:r>
              <a:rPr sz="12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soup can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also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be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eaten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cold. 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French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call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cold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version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vichyssoise.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03325" y="2565400"/>
            <a:ext cx="1696720" cy="327914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5100" marR="173355" indent="-153035">
              <a:lnSpc>
                <a:spcPts val="1300"/>
              </a:lnSpc>
              <a:spcBef>
                <a:spcPts val="16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medium-sized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potatoes,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peeled 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sliced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∏-inch</a:t>
            </a:r>
            <a:r>
              <a:rPr sz="1100" spc="-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thick</a:t>
            </a:r>
            <a:endParaRPr sz="1100">
              <a:latin typeface="Calibri"/>
              <a:cs typeface="Calibri"/>
            </a:endParaRPr>
          </a:p>
          <a:p>
            <a:pPr marL="165100" marR="5080" indent="-153035">
              <a:lnSpc>
                <a:spcPts val="1300"/>
              </a:lnSpc>
              <a:spcBef>
                <a:spcPts val="60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medium-sized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leeks,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washed 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thoroughly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sliced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∏-inch 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thick (do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not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use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the tough,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dark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green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part),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medium-sized 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yellow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onions, thinly</a:t>
            </a:r>
            <a:r>
              <a:rPr sz="1100" spc="-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sliced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10æ-oz.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cans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vegetable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broth</a:t>
            </a:r>
            <a:endParaRPr sz="1100">
              <a:latin typeface="Calibri"/>
              <a:cs typeface="Calibri"/>
            </a:endParaRPr>
          </a:p>
          <a:p>
            <a:pPr marL="102235" indent="-90170">
              <a:lnSpc>
                <a:spcPct val="100000"/>
              </a:lnSpc>
              <a:spcBef>
                <a:spcPts val="580"/>
              </a:spcBef>
              <a:buAutoNum type="arabicPlain"/>
              <a:tabLst>
                <a:tab pos="102870" algn="l"/>
              </a:tabLst>
            </a:pP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vegetable-broth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cold</a:t>
            </a:r>
            <a:r>
              <a:rPr sz="1100" spc="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  <a:p>
            <a:pPr marL="165100" marR="75565" indent="-153035" algn="just">
              <a:lnSpc>
                <a:spcPts val="1300"/>
              </a:lnSpc>
              <a:spcBef>
                <a:spcPts val="64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whipping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cream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(add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up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an 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extra </a:t>
            </a: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milk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if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you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like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your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soup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 thin)*</a:t>
            </a:r>
            <a:endParaRPr sz="1100">
              <a:latin typeface="Calibri"/>
              <a:cs typeface="Calibri"/>
            </a:endParaRPr>
          </a:p>
          <a:p>
            <a:pPr marL="12700" marR="378460">
              <a:lnSpc>
                <a:spcPts val="1900"/>
              </a:lnSpc>
              <a:spcBef>
                <a:spcPts val="120"/>
              </a:spcBef>
              <a:buAutoNum type="arabicPlain" startAt="2"/>
              <a:tabLst>
                <a:tab pos="102870" algn="l"/>
              </a:tabLst>
            </a:pP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butter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margarine*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 pepper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chives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1100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garnish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76600" y="2546350"/>
            <a:ext cx="2476500" cy="34925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7937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Combine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potatoes,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leeks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onions,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vegetable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broth,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water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heavy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pot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</a:t>
            </a:r>
            <a:r>
              <a:rPr sz="1250" spc="1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saucepan.</a:t>
            </a:r>
            <a:endParaRPr sz="1250">
              <a:latin typeface="Times New Roman"/>
              <a:cs typeface="Times New Roman"/>
            </a:endParaRPr>
          </a:p>
          <a:p>
            <a:pPr marL="165100" marR="1143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bring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boil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medium-high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heat.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Reduce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simmer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35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45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vegetables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are</a:t>
            </a:r>
            <a:r>
              <a:rPr sz="1250" spc="1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tender.</a:t>
            </a:r>
            <a:endParaRPr sz="1250">
              <a:latin typeface="Times New Roman"/>
              <a:cs typeface="Times New Roman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Without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draining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off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broth,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mash 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vegetables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vegetable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(potato)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masher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they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fairly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smooth.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(If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they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do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not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mash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easily,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soup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has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not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cooked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long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enough. </a:t>
            </a:r>
            <a:r>
              <a:rPr sz="1250" spc="-75" dirty="0">
                <a:solidFill>
                  <a:srgbClr val="231F20"/>
                </a:solidFill>
                <a:latin typeface="Times New Roman"/>
                <a:cs typeface="Times New Roman"/>
              </a:rPr>
              <a:t>Let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simmer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10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15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r>
              <a:rPr sz="1250" spc="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longer.)</a:t>
            </a:r>
            <a:endParaRPr sz="1250">
              <a:latin typeface="Times New Roman"/>
              <a:cs typeface="Times New Roman"/>
            </a:endParaRPr>
          </a:p>
          <a:p>
            <a:pPr marL="165100" marR="3111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cream,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butter,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salt,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pepper.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soup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just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boiling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point.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(Do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not</a:t>
            </a:r>
            <a:r>
              <a:rPr sz="1250" spc="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boil.)</a:t>
            </a:r>
            <a:endParaRPr sz="1250">
              <a:latin typeface="Times New Roman"/>
              <a:cs typeface="Times New Roman"/>
            </a:endParaRPr>
          </a:p>
          <a:p>
            <a:pPr marL="165100" marR="24828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5" dirty="0">
                <a:solidFill>
                  <a:srgbClr val="231F20"/>
                </a:solidFill>
                <a:latin typeface="Times New Roman"/>
                <a:cs typeface="Times New Roman"/>
              </a:rPr>
              <a:t>Serve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bowls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sprinkle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each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serving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sz="1250" spc="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chives.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07840" y="6146800"/>
            <a:ext cx="1458595" cy="45720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256540" marR="5080" indent="-244475" algn="r">
              <a:lnSpc>
                <a:spcPts val="1100"/>
              </a:lnSpc>
              <a:spcBef>
                <a:spcPts val="219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10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000" i="1" spc="100" dirty="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sz="1000" spc="100" dirty="0">
                <a:solidFill>
                  <a:srgbClr val="231F20"/>
                </a:solidFill>
                <a:latin typeface="Times New Roman"/>
                <a:cs typeface="Times New Roman"/>
              </a:rPr>
              <a:t>ø</a:t>
            </a:r>
            <a:r>
              <a:rPr sz="1000" spc="-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hours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8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5</a:t>
            </a:r>
            <a:endParaRPr sz="1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3100" y="749300"/>
            <a:ext cx="35032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50" dirty="0">
                <a:solidFill>
                  <a:srgbClr val="A63950"/>
                </a:solidFill>
                <a:latin typeface="Times New Roman"/>
                <a:cs typeface="Times New Roman"/>
              </a:rPr>
              <a:t>Groundnut </a:t>
            </a:r>
            <a:r>
              <a:rPr sz="1800" b="1" i="1" spc="-170" dirty="0">
                <a:solidFill>
                  <a:srgbClr val="A63950"/>
                </a:solidFill>
                <a:latin typeface="Times New Roman"/>
                <a:cs typeface="Times New Roman"/>
              </a:rPr>
              <a:t>Sauce </a:t>
            </a:r>
            <a:r>
              <a:rPr sz="1800" b="1" i="1" spc="-95" dirty="0">
                <a:solidFill>
                  <a:srgbClr val="A63950"/>
                </a:solidFill>
                <a:latin typeface="Times New Roman"/>
                <a:cs typeface="Times New Roman"/>
              </a:rPr>
              <a:t>(East </a:t>
            </a:r>
            <a:r>
              <a:rPr sz="1800" b="1" i="1" spc="-175" dirty="0">
                <a:solidFill>
                  <a:srgbClr val="A63950"/>
                </a:solidFill>
                <a:latin typeface="Times New Roman"/>
                <a:cs typeface="Times New Roman"/>
              </a:rPr>
              <a:t>and </a:t>
            </a:r>
            <a:r>
              <a:rPr sz="1800" b="1" i="1" spc="-100" dirty="0">
                <a:solidFill>
                  <a:srgbClr val="A63950"/>
                </a:solidFill>
                <a:latin typeface="Times New Roman"/>
                <a:cs typeface="Times New Roman"/>
              </a:rPr>
              <a:t>West</a:t>
            </a:r>
            <a:r>
              <a:rPr sz="1800" b="1" i="1" spc="13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b="1" i="1" spc="-55" dirty="0">
                <a:solidFill>
                  <a:srgbClr val="A63950"/>
                </a:solidFill>
                <a:latin typeface="Times New Roman"/>
                <a:cs typeface="Times New Roman"/>
              </a:rPr>
              <a:t>Africa)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6408" y="1297977"/>
            <a:ext cx="1596390" cy="24638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vegetable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  <a:p>
            <a:pPr marL="102870" marR="277495" indent="-102870">
              <a:lnSpc>
                <a:spcPts val="1300"/>
              </a:lnSpc>
              <a:spcBef>
                <a:spcPts val="640"/>
              </a:spcBef>
              <a:buAutoNum type="arabicPlain"/>
              <a:tabLst>
                <a:tab pos="102870" algn="l"/>
              </a:tabLst>
            </a:pP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medium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onion,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peeled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</a:t>
            </a:r>
            <a:endParaRPr sz="1100">
              <a:latin typeface="Calibri"/>
              <a:cs typeface="Calibri"/>
            </a:endParaRPr>
          </a:p>
          <a:p>
            <a:pPr marL="102870" marR="5080" indent="-102870">
              <a:lnSpc>
                <a:spcPts val="1300"/>
              </a:lnSpc>
              <a:spcBef>
                <a:spcPts val="600"/>
              </a:spcBef>
              <a:buAutoNum type="arabicPlain"/>
              <a:tabLst>
                <a:tab pos="102870" algn="l"/>
              </a:tabLst>
            </a:pP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medium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tomatoes,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cut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into bite-  sized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pieces</a:t>
            </a:r>
            <a:endParaRPr sz="1100">
              <a:latin typeface="Calibri"/>
              <a:cs typeface="Calibri"/>
            </a:endParaRPr>
          </a:p>
          <a:p>
            <a:pPr marL="165100" marR="42545" indent="-153035">
              <a:lnSpc>
                <a:spcPts val="1300"/>
              </a:lnSpc>
              <a:spcBef>
                <a:spcPts val="60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small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eggplant,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without 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peel,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cut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into bite-sized</a:t>
            </a:r>
            <a:r>
              <a:rPr sz="1100" spc="-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pieces</a:t>
            </a:r>
            <a:endParaRPr sz="1100">
              <a:latin typeface="Calibri"/>
              <a:cs typeface="Calibri"/>
            </a:endParaRPr>
          </a:p>
          <a:p>
            <a:pPr marL="165100" marR="20320" indent="-153035">
              <a:lnSpc>
                <a:spcPts val="1300"/>
              </a:lnSpc>
              <a:spcBef>
                <a:spcPts val="60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smooth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unsweetened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peanut 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butter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(available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in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the health 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food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section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1100" spc="-160" dirty="0">
                <a:solidFill>
                  <a:srgbClr val="231F20"/>
                </a:solidFill>
                <a:latin typeface="Calibri"/>
                <a:cs typeface="Calibri"/>
              </a:rPr>
              <a:t>many 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supermarkets)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48000" y="1352550"/>
            <a:ext cx="2472690" cy="23495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2984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frying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pan,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oil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onions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sauté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transparent. 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tomatoes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eggplant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r>
              <a:rPr sz="1250" spc="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more.</a:t>
            </a:r>
            <a:endParaRPr sz="1250">
              <a:latin typeface="Times New Roman"/>
              <a:cs typeface="Times New Roman"/>
            </a:endParaRPr>
          </a:p>
          <a:p>
            <a:pPr marL="165100" marR="21971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combine peanut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300" dirty="0">
                <a:solidFill>
                  <a:srgbClr val="231F20"/>
                </a:solidFill>
                <a:latin typeface="Times New Roman"/>
                <a:cs typeface="Times New Roman"/>
              </a:rPr>
              <a:t>ø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stir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make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paste.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tomato  mixture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stir</a:t>
            </a:r>
            <a:r>
              <a:rPr sz="1250" spc="1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well.</a:t>
            </a:r>
            <a:endParaRPr sz="1250">
              <a:latin typeface="Times New Roman"/>
              <a:cs typeface="Times New Roman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Reduce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medium-low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simmer,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uncovered, for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10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minutes,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eggplant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sz="1250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tender.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45940" y="3810000"/>
            <a:ext cx="1192530" cy="317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1150"/>
              </a:lnSpc>
              <a:spcBef>
                <a:spcPts val="10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r>
              <a:rPr sz="1000" i="1" spc="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9925" y="4343400"/>
            <a:ext cx="43414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40" dirty="0">
                <a:solidFill>
                  <a:srgbClr val="A63950"/>
                </a:solidFill>
                <a:latin typeface="Times New Roman"/>
                <a:cs typeface="Times New Roman"/>
              </a:rPr>
              <a:t>Yogurt </a:t>
            </a:r>
            <a:r>
              <a:rPr sz="1800" b="1" i="1" spc="-175" dirty="0">
                <a:solidFill>
                  <a:srgbClr val="A63950"/>
                </a:solidFill>
                <a:latin typeface="Times New Roman"/>
                <a:cs typeface="Times New Roman"/>
              </a:rPr>
              <a:t>and </a:t>
            </a:r>
            <a:r>
              <a:rPr sz="1800" b="1" i="1" spc="-35" dirty="0">
                <a:solidFill>
                  <a:srgbClr val="A63950"/>
                </a:solidFill>
                <a:latin typeface="Times New Roman"/>
                <a:cs typeface="Times New Roman"/>
              </a:rPr>
              <a:t>Bananas/</a:t>
            </a:r>
            <a:r>
              <a:rPr sz="2000" i="1" spc="-35" dirty="0">
                <a:solidFill>
                  <a:srgbClr val="A63950"/>
                </a:solidFill>
                <a:latin typeface="Times New Roman"/>
                <a:cs typeface="Times New Roman"/>
              </a:rPr>
              <a:t>Kela </a:t>
            </a:r>
            <a:r>
              <a:rPr sz="2000" i="1" spc="180" dirty="0">
                <a:solidFill>
                  <a:srgbClr val="A63950"/>
                </a:solidFill>
                <a:latin typeface="Times New Roman"/>
                <a:cs typeface="Times New Roman"/>
              </a:rPr>
              <a:t>ka </a:t>
            </a:r>
            <a:r>
              <a:rPr sz="2000" i="1" spc="160" dirty="0">
                <a:solidFill>
                  <a:srgbClr val="A63950"/>
                </a:solidFill>
                <a:latin typeface="Times New Roman"/>
                <a:cs typeface="Times New Roman"/>
              </a:rPr>
              <a:t>Raita</a:t>
            </a:r>
            <a:r>
              <a:rPr sz="2000" i="1" spc="24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2000" i="1" spc="40" dirty="0">
                <a:solidFill>
                  <a:srgbClr val="A63950"/>
                </a:solidFill>
                <a:latin typeface="Times New Roman"/>
                <a:cs typeface="Times New Roman"/>
              </a:rPr>
              <a:t>(India)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6408" y="4916208"/>
            <a:ext cx="1558290" cy="21971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1¥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(12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oz.)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plain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 yogurt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large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bananas,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peeled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sliced  </a:t>
            </a: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flaked</a:t>
            </a:r>
            <a:r>
              <a:rPr sz="1100" spc="-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coconut</a:t>
            </a:r>
            <a:endParaRPr sz="1100">
              <a:latin typeface="Calibri"/>
              <a:cs typeface="Calibri"/>
            </a:endParaRPr>
          </a:p>
          <a:p>
            <a:pPr marL="12700" marR="263525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green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chili,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finely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lemon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juice</a:t>
            </a:r>
            <a:endParaRPr sz="1100">
              <a:latin typeface="Calibri"/>
              <a:cs typeface="Calibri"/>
            </a:endParaRPr>
          </a:p>
          <a:p>
            <a:pPr marL="12700" marR="419734">
              <a:lnSpc>
                <a:spcPct val="143900"/>
              </a:lnSpc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ground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coriander  </a:t>
            </a: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cinnamon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coriander</a:t>
            </a:r>
            <a:r>
              <a:rPr sz="1100" spc="-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leaves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48000" y="4970779"/>
            <a:ext cx="2483485" cy="1282700"/>
          </a:xfrm>
          <a:prstGeom prst="rect">
            <a:avLst/>
          </a:prstGeom>
        </p:spPr>
        <p:txBody>
          <a:bodyPr vert="horz" wrap="square" lIns="0" tIns="39369" rIns="0" bIns="0" rtlCol="0">
            <a:spAutoFit/>
          </a:bodyPr>
          <a:lstStyle/>
          <a:p>
            <a:pPr marL="165100" marR="5080" indent="-152400">
              <a:lnSpc>
                <a:spcPts val="1300"/>
              </a:lnSpc>
              <a:spcBef>
                <a:spcPts val="309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mixing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beat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yogurt until smooth.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Stir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bananas,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coconut,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chili,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lemon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juice,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coriander,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cinnamon,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salt. 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chill at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least</a:t>
            </a:r>
            <a:r>
              <a:rPr sz="1250" spc="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hour.</a:t>
            </a:r>
            <a:endParaRPr sz="1250">
              <a:latin typeface="Times New Roman"/>
              <a:cs typeface="Times New Roman"/>
            </a:endParaRPr>
          </a:p>
          <a:p>
            <a:pPr marL="165100" marR="4699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Just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before serving,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sprinkle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chopped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coriander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leaves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</a:t>
            </a:r>
            <a:r>
              <a:rPr sz="1250" spc="1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raita.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45940" y="6361429"/>
            <a:ext cx="1192530" cy="457200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316230" marR="5080" indent="-304165" algn="r">
              <a:lnSpc>
                <a:spcPts val="1100"/>
              </a:lnSpc>
              <a:spcBef>
                <a:spcPts val="22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(plus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hour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 chill)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8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1220" y="7506081"/>
            <a:ext cx="1498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42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039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35370" y="7506081"/>
            <a:ext cx="14795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0" dirty="0">
                <a:solidFill>
                  <a:srgbClr val="231F20"/>
                </a:solidFill>
                <a:latin typeface="Tahoma"/>
                <a:cs typeface="Tahoma"/>
              </a:rPr>
              <a:t>45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33069" y="6254750"/>
            <a:ext cx="681863" cy="7513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98525" y="723900"/>
            <a:ext cx="44399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45" dirty="0">
                <a:latin typeface="Times New Roman"/>
                <a:cs typeface="Times New Roman"/>
              </a:rPr>
              <a:t>Spanish </a:t>
            </a:r>
            <a:r>
              <a:rPr sz="1800" b="1" spc="20" dirty="0">
                <a:latin typeface="Times New Roman"/>
                <a:cs typeface="Times New Roman"/>
              </a:rPr>
              <a:t>Omelette/</a:t>
            </a:r>
            <a:r>
              <a:rPr spc="20" dirty="0"/>
              <a:t>Tortilla </a:t>
            </a:r>
            <a:r>
              <a:rPr spc="-10" dirty="0"/>
              <a:t>Española</a:t>
            </a:r>
            <a:r>
              <a:rPr spc="10" dirty="0"/>
              <a:t> </a:t>
            </a:r>
            <a:r>
              <a:rPr spc="60" dirty="0"/>
              <a:t>(Spain)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03325" y="1231900"/>
            <a:ext cx="4559300" cy="7423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algn="just">
              <a:lnSpc>
                <a:spcPts val="1400"/>
              </a:lnSpc>
              <a:spcBef>
                <a:spcPts val="180"/>
              </a:spcBef>
            </a:pP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tortilla,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omelette,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appears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almost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daily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Spanish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home. </a:t>
            </a:r>
            <a:r>
              <a:rPr sz="1200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can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be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eaten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as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main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dish 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light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supper or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as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side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dish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big midday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meal,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slices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00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can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be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served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as </a:t>
            </a:r>
            <a:r>
              <a:rPr sz="1200" spc="-5" dirty="0">
                <a:solidFill>
                  <a:srgbClr val="231F20"/>
                </a:solidFill>
                <a:latin typeface="PMingLiU"/>
                <a:cs typeface="PMingLiU"/>
              </a:rPr>
              <a:t>tapas 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(appetizers). </a:t>
            </a:r>
            <a:r>
              <a:rPr sz="1200" i="1" spc="-200" dirty="0">
                <a:solidFill>
                  <a:srgbClr val="231F20"/>
                </a:solidFill>
                <a:latin typeface="Times New Roman"/>
                <a:cs typeface="Times New Roman"/>
              </a:rPr>
              <a:t>Good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hot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cold,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tortilla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usually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served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hot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leftovers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refrigerated 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snack.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15008" y="2237777"/>
            <a:ext cx="1053465" cy="14732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68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-3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oil*</a:t>
            </a:r>
            <a:endParaRPr sz="1100">
              <a:latin typeface="Calibri"/>
              <a:cs typeface="Calibri"/>
            </a:endParaRPr>
          </a:p>
          <a:p>
            <a:pPr marL="12700" marR="5080" algn="just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large onion,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minced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large potato,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minced  </a:t>
            </a: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  <a:p>
            <a:pPr marL="12700" marR="136525" algn="just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5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large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eggs,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beaten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-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76600" y="2292350"/>
            <a:ext cx="2465705" cy="42418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9080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Heat olive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oil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frying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moderate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onion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potato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sprinkle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salt.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Cook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soft,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but not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brown,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stirring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occasionally.</a:t>
            </a:r>
            <a:endParaRPr sz="1250">
              <a:latin typeface="Times New Roman"/>
              <a:cs typeface="Times New Roman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305" dirty="0">
                <a:solidFill>
                  <a:srgbClr val="231F20"/>
                </a:solidFill>
                <a:latin typeface="Times New Roman"/>
                <a:cs typeface="Times New Roman"/>
              </a:rPr>
              <a:t>∂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beaten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egg.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Using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spatula,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lift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up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omelette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at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edges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center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allow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egg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run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under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potato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onion.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Repeat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procedure until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all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egg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has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been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added.</a:t>
            </a:r>
            <a:endParaRPr sz="1250">
              <a:latin typeface="Times New Roman"/>
              <a:cs typeface="Times New Roman"/>
            </a:endParaRPr>
          </a:p>
          <a:p>
            <a:pPr marL="165100" marR="7429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When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egg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firm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but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still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slightly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moist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(not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runny)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golden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bottom,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run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spatula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under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omelette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loosen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pan.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Then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plate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top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flip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omelette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plate.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(You  may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want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have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someone help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sz="1250" spc="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this.)</a:t>
            </a:r>
            <a:endParaRPr sz="1250">
              <a:latin typeface="Times New Roman"/>
              <a:cs typeface="Times New Roman"/>
            </a:endParaRPr>
          </a:p>
          <a:p>
            <a:pPr marL="165100" marR="15621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another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tbsp.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olive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oil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slide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omelette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back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in,  brown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side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up.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Continue cooking  omelette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moderate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golden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other</a:t>
            </a:r>
            <a:r>
              <a:rPr sz="1250" spc="1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side.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07840" y="6642227"/>
            <a:ext cx="1458595" cy="45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1150"/>
              </a:lnSpc>
              <a:spcBef>
                <a:spcPts val="10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10 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00"/>
              </a:lnSpc>
            </a:pP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25</a:t>
            </a:r>
            <a:r>
              <a:rPr sz="1000" i="1" spc="-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63205" y="6553834"/>
            <a:ext cx="1807845" cy="54356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indent="-635" algn="ctr">
              <a:lnSpc>
                <a:spcPts val="1000"/>
              </a:lnSpc>
              <a:spcBef>
                <a:spcPts val="200"/>
              </a:spcBef>
            </a:pP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*The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nutlike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flavor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Spanish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omelette 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comes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slowly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potato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onion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olive </a:t>
            </a:r>
            <a:r>
              <a:rPr sz="900" b="1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oil.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unique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taste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lost </a:t>
            </a:r>
            <a:r>
              <a:rPr sz="900" b="1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if 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any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other kind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oil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sz="900" b="1" i="1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used.</a:t>
            </a:r>
            <a:endParaRPr sz="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73100" y="749300"/>
            <a:ext cx="22796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90" dirty="0">
                <a:latin typeface="Times New Roman"/>
                <a:cs typeface="Times New Roman"/>
              </a:rPr>
              <a:t>Grilled </a:t>
            </a:r>
            <a:r>
              <a:rPr sz="1800" b="1" spc="-160" dirty="0">
                <a:latin typeface="Times New Roman"/>
                <a:cs typeface="Times New Roman"/>
              </a:rPr>
              <a:t>Veggies </a:t>
            </a:r>
            <a:r>
              <a:rPr sz="1800" b="1" spc="-200" dirty="0">
                <a:latin typeface="Times New Roman"/>
                <a:cs typeface="Times New Roman"/>
              </a:rPr>
              <a:t>on</a:t>
            </a:r>
            <a:r>
              <a:rPr sz="1800" b="1" spc="-95" dirty="0">
                <a:latin typeface="Times New Roman"/>
                <a:cs typeface="Times New Roman"/>
              </a:rPr>
              <a:t> </a:t>
            </a:r>
            <a:r>
              <a:rPr sz="1800" b="1" spc="-120" dirty="0">
                <a:latin typeface="Times New Roman"/>
                <a:cs typeface="Times New Roman"/>
              </a:rPr>
              <a:t>Skewers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7290" y="1231900"/>
            <a:ext cx="4547235" cy="9201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180"/>
              </a:spcBef>
            </a:pP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Creative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cooks around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world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have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been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grilling different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types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food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skewers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genera 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tions. </a:t>
            </a:r>
            <a:r>
              <a:rPr sz="1200" i="1" spc="-195" dirty="0">
                <a:solidFill>
                  <a:srgbClr val="231F20"/>
                </a:solidFill>
                <a:latin typeface="Times New Roman"/>
                <a:cs typeface="Times New Roman"/>
              </a:rPr>
              <a:t>Japanese </a:t>
            </a:r>
            <a:r>
              <a:rPr sz="1200" spc="5" dirty="0">
                <a:solidFill>
                  <a:srgbClr val="231F20"/>
                </a:solidFill>
                <a:latin typeface="PMingLiU"/>
                <a:cs typeface="PMingLiU"/>
              </a:rPr>
              <a:t>kushiyaki,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Greek </a:t>
            </a:r>
            <a:r>
              <a:rPr sz="1200" spc="5" dirty="0">
                <a:solidFill>
                  <a:srgbClr val="231F20"/>
                </a:solidFill>
                <a:latin typeface="PMingLiU"/>
                <a:cs typeface="PMingLiU"/>
              </a:rPr>
              <a:t>souvlaki,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Turkish </a:t>
            </a:r>
            <a:r>
              <a:rPr sz="1200" spc="10" dirty="0">
                <a:solidFill>
                  <a:srgbClr val="231F20"/>
                </a:solidFill>
                <a:latin typeface="PMingLiU"/>
                <a:cs typeface="PMingLiU"/>
              </a:rPr>
              <a:t>shish </a:t>
            </a:r>
            <a:r>
              <a:rPr sz="1200" dirty="0">
                <a:solidFill>
                  <a:srgbClr val="231F20"/>
                </a:solidFill>
                <a:latin typeface="PMingLiU"/>
                <a:cs typeface="PMingLiU"/>
              </a:rPr>
              <a:t>kebab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all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variations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on 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same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tasty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theme.The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recipe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below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gives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suggestions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variety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ingredients,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along </a:t>
            </a:r>
            <a:r>
              <a:rPr sz="12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with 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several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different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marinades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evoke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flavor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different international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cuisines. </a:t>
            </a:r>
            <a:r>
              <a:rPr sz="1200" i="1" spc="-200" dirty="0">
                <a:solidFill>
                  <a:srgbClr val="231F20"/>
                </a:solidFill>
                <a:latin typeface="Times New Roman"/>
                <a:cs typeface="Times New Roman"/>
              </a:rPr>
              <a:t>Feel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free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be 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creative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try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your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own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combinations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ingredients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sz="1200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seasoning!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35400" y="2489200"/>
            <a:ext cx="116395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20" dirty="0">
                <a:solidFill>
                  <a:srgbClr val="231F20"/>
                </a:solidFill>
                <a:latin typeface="Calibri"/>
                <a:cs typeface="Calibri"/>
              </a:rPr>
              <a:t>Japanese</a:t>
            </a:r>
            <a:r>
              <a:rPr sz="1100" spc="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Marinade: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35400" y="2733077"/>
            <a:ext cx="1483995" cy="749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89940">
              <a:lnSpc>
                <a:spcPct val="143900"/>
              </a:lnSpc>
              <a:spcBef>
                <a:spcPts val="10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soy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sauce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</a:t>
            </a:r>
            <a:r>
              <a:rPr sz="1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fresh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ginger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root,</a:t>
            </a:r>
            <a:r>
              <a:rPr sz="1100" spc="-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grated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5400" y="3619500"/>
            <a:ext cx="1029969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45" dirty="0">
                <a:solidFill>
                  <a:srgbClr val="231F20"/>
                </a:solidFill>
                <a:latin typeface="Calibri"/>
                <a:cs typeface="Calibri"/>
              </a:rPr>
              <a:t>Greek</a:t>
            </a:r>
            <a:r>
              <a:rPr sz="11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Marinade: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35400" y="3863302"/>
            <a:ext cx="1445260" cy="1232535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-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  <a:p>
            <a:pPr marL="12700" marR="301625">
              <a:lnSpc>
                <a:spcPct val="1440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6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fresh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lemon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juice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cloves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garlic,</a:t>
            </a:r>
            <a:r>
              <a:rPr sz="1100" spc="-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crushed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fresh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oregano,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 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pepper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1100" spc="-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taste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35400" y="5232400"/>
            <a:ext cx="10915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Turkish</a:t>
            </a:r>
            <a:r>
              <a:rPr sz="1100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Marinade: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9583" y="2489200"/>
            <a:ext cx="1596390" cy="367347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5100" marR="5080" indent="-153035" algn="just">
              <a:lnSpc>
                <a:spcPts val="1300"/>
              </a:lnSpc>
              <a:spcBef>
                <a:spcPts val="16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8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wooden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skewers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that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have been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soaked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in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for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at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least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30  minutes</a:t>
            </a:r>
            <a:endParaRPr sz="1100">
              <a:latin typeface="Calibri"/>
              <a:cs typeface="Calibri"/>
            </a:endParaRPr>
          </a:p>
          <a:p>
            <a:pPr marL="164465" marR="16510" indent="-152400">
              <a:lnSpc>
                <a:spcPts val="1300"/>
              </a:lnSpc>
              <a:spcBef>
                <a:spcPts val="60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1–2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lbs.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any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combination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the 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following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ingredients, cut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into  bite-sized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pieces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if</a:t>
            </a:r>
            <a:r>
              <a:rPr sz="1100" spc="-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necessary:</a:t>
            </a:r>
            <a:endParaRPr sz="1100">
              <a:latin typeface="Calibri"/>
              <a:cs typeface="Calibri"/>
            </a:endParaRPr>
          </a:p>
          <a:p>
            <a:pPr marL="165100" marR="603250">
              <a:lnSpc>
                <a:spcPts val="1900"/>
              </a:lnSpc>
              <a:spcBef>
                <a:spcPts val="114"/>
              </a:spcBef>
            </a:pP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cauliflower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florets  cherry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tomatoes 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eggplant</a:t>
            </a:r>
            <a:endParaRPr sz="1100">
              <a:latin typeface="Calibri"/>
              <a:cs typeface="Calibri"/>
            </a:endParaRPr>
          </a:p>
          <a:p>
            <a:pPr marL="165100">
              <a:lnSpc>
                <a:spcPct val="100000"/>
              </a:lnSpc>
              <a:spcBef>
                <a:spcPts val="425"/>
              </a:spcBef>
            </a:pP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firm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tofu</a:t>
            </a:r>
            <a:endParaRPr sz="1100">
              <a:latin typeface="Calibri"/>
              <a:cs typeface="Calibri"/>
            </a:endParaRPr>
          </a:p>
          <a:p>
            <a:pPr marL="165100" marR="269875">
              <a:lnSpc>
                <a:spcPts val="1300"/>
              </a:lnSpc>
              <a:spcBef>
                <a:spcPts val="640"/>
              </a:spcBef>
            </a:pP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green,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red,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yellow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bell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peppers</a:t>
            </a:r>
            <a:endParaRPr sz="1100">
              <a:latin typeface="Calibri"/>
              <a:cs typeface="Calibri"/>
            </a:endParaRPr>
          </a:p>
          <a:p>
            <a:pPr marL="165100" marR="793750">
              <a:lnSpc>
                <a:spcPts val="1900"/>
              </a:lnSpc>
              <a:spcBef>
                <a:spcPts val="120"/>
              </a:spcBef>
            </a:pP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mushrooms 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new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potatoes 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red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onion  yellow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squash 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zucchini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0" y="5476062"/>
            <a:ext cx="1351915" cy="1473835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-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plain</a:t>
            </a:r>
            <a:r>
              <a:rPr sz="1100" spc="-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yogurt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small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onion, finely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lemon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juice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thyme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pepper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sz="1100" spc="-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taste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71220" y="7506081"/>
            <a:ext cx="15176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50" dirty="0">
                <a:solidFill>
                  <a:srgbClr val="231F20"/>
                </a:solidFill>
                <a:latin typeface="Tahoma"/>
                <a:cs typeface="Tahoma"/>
              </a:rPr>
              <a:t>46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06500" y="1225550"/>
            <a:ext cx="2490470" cy="50990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226060" indent="-152400" algn="just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Prepare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choice of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marinade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by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combining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all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ingredients and  mixing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well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250" spc="1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blend.</a:t>
            </a:r>
            <a:endParaRPr sz="1250">
              <a:latin typeface="Times New Roman"/>
              <a:cs typeface="Times New Roman"/>
            </a:endParaRPr>
          </a:p>
          <a:p>
            <a:pPr marL="165100" marR="13843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Thread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desired grilling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ingredients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onto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skewers.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skewers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long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shallow</a:t>
            </a:r>
            <a:r>
              <a:rPr sz="1250" spc="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dish.</a:t>
            </a:r>
            <a:endParaRPr sz="1250">
              <a:latin typeface="Times New Roman"/>
              <a:cs typeface="Times New Roman"/>
            </a:endParaRPr>
          </a:p>
          <a:p>
            <a:pPr marL="165100" marR="28765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Pour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marinade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skewered  veggies,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cover,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marinate</a:t>
            </a:r>
            <a:r>
              <a:rPr sz="1250" spc="1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</a:t>
            </a:r>
            <a:endParaRPr sz="1250">
              <a:latin typeface="Times New Roman"/>
              <a:cs typeface="Times New Roman"/>
            </a:endParaRPr>
          </a:p>
          <a:p>
            <a:pPr marL="165100">
              <a:lnSpc>
                <a:spcPts val="1290"/>
              </a:lnSpc>
            </a:pP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hours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room</a:t>
            </a:r>
            <a:r>
              <a:rPr sz="1250" spc="1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temperature.</a:t>
            </a:r>
            <a:endParaRPr sz="1250">
              <a:latin typeface="Times New Roman"/>
              <a:cs typeface="Times New Roman"/>
            </a:endParaRPr>
          </a:p>
          <a:p>
            <a:pPr marL="165100" marR="103505" indent="-152400">
              <a:lnSpc>
                <a:spcPts val="1300"/>
              </a:lnSpc>
              <a:spcBef>
                <a:spcPts val="610"/>
              </a:spcBef>
              <a:buFont typeface="Times New Roman"/>
              <a:buAutoNum type="arabicPeriod" startAt="4"/>
              <a:tabLst>
                <a:tab pos="165100" algn="l"/>
              </a:tabLst>
            </a:pP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Have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an experienced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 start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charcoal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gas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grill,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preheat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250" spc="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“broil.”</a:t>
            </a:r>
            <a:endParaRPr sz="1250">
              <a:latin typeface="Times New Roman"/>
              <a:cs typeface="Times New Roman"/>
            </a:endParaRPr>
          </a:p>
          <a:p>
            <a:pPr marL="165100" marR="177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4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skewers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marinade and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let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excess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liquid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drip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off.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Grill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or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broil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skewers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6–12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minutes,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turning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every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few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lightly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charred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cooked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through.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Watch carefully,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as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different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ingredients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may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take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different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amounts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time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250" spc="1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cook.</a:t>
            </a:r>
            <a:endParaRPr sz="1250">
              <a:latin typeface="Times New Roman"/>
              <a:cs typeface="Times New Roman"/>
            </a:endParaRPr>
          </a:p>
          <a:p>
            <a:pPr marL="165100" marR="5778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4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skewers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serving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platter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pour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any extra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marinade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skewers. </a:t>
            </a:r>
            <a:r>
              <a:rPr sz="1250" spc="-65" dirty="0">
                <a:solidFill>
                  <a:srgbClr val="231F20"/>
                </a:solidFill>
                <a:latin typeface="Times New Roman"/>
                <a:cs typeface="Times New Roman"/>
              </a:rPr>
              <a:t>Serve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hot,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if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desired.</a:t>
            </a:r>
            <a:endParaRPr sz="1250">
              <a:latin typeface="Times New Roman"/>
              <a:cs typeface="Times New Roman"/>
            </a:endParaRPr>
          </a:p>
          <a:p>
            <a:pPr marL="1221105" marR="5080" indent="88900" algn="r">
              <a:lnSpc>
                <a:spcPts val="1100"/>
              </a:lnSpc>
              <a:spcBef>
                <a:spcPts val="116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Marination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sz="1000" i="1" spc="-1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hour 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6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12</a:t>
            </a:r>
            <a:r>
              <a:rPr sz="1000" i="1" spc="1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8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37909" y="7506081"/>
            <a:ext cx="14605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30" dirty="0">
                <a:solidFill>
                  <a:srgbClr val="231F20"/>
                </a:solidFill>
                <a:latin typeface="Tahoma"/>
                <a:cs typeface="Tahoma"/>
              </a:rPr>
              <a:t>47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73100" y="749300"/>
            <a:ext cx="11315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4" dirty="0">
                <a:latin typeface="Times New Roman"/>
                <a:cs typeface="Times New Roman"/>
              </a:rPr>
              <a:t>Pizza</a:t>
            </a:r>
            <a:r>
              <a:rPr sz="1800" b="1" spc="125" dirty="0">
                <a:latin typeface="Times New Roman"/>
                <a:cs typeface="Times New Roman"/>
              </a:rPr>
              <a:t> </a:t>
            </a:r>
            <a:r>
              <a:rPr sz="1800" b="1" spc="10" dirty="0">
                <a:latin typeface="Times New Roman"/>
                <a:cs typeface="Times New Roman"/>
              </a:rPr>
              <a:t>(Italy)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7900" y="1231900"/>
            <a:ext cx="4547235" cy="5645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algn="just">
              <a:lnSpc>
                <a:spcPts val="1400"/>
              </a:lnSpc>
              <a:spcBef>
                <a:spcPts val="180"/>
              </a:spcBef>
            </a:pP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Pizza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an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old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favorite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that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has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dozens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vegetarian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possibilities.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One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the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most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popular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pizzas 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Italy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Pizza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Margherita,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topped </a:t>
            </a:r>
            <a:r>
              <a:rPr sz="12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colors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the </a:t>
            </a:r>
            <a:r>
              <a:rPr sz="12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Italian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flag: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fresh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red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tomatoes,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green 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basil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leaves,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creamy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white</a:t>
            </a:r>
            <a:r>
              <a:rPr sz="12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mozzarella.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89583" y="2137409"/>
            <a:ext cx="105791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10" dirty="0">
                <a:solidFill>
                  <a:srgbClr val="231F20"/>
                </a:solidFill>
                <a:latin typeface="Calibri"/>
                <a:cs typeface="Calibri"/>
              </a:rPr>
              <a:t>Pizza</a:t>
            </a:r>
            <a:r>
              <a:rPr sz="1100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5" dirty="0">
                <a:solidFill>
                  <a:srgbClr val="231F20"/>
                </a:solidFill>
                <a:latin typeface="Calibri"/>
                <a:cs typeface="Calibri"/>
              </a:rPr>
              <a:t>ingredients: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9583" y="2381287"/>
            <a:ext cx="1685289" cy="2120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22909">
              <a:lnSpc>
                <a:spcPct val="143900"/>
              </a:lnSpc>
              <a:spcBef>
                <a:spcPts val="100"/>
              </a:spcBef>
              <a:buAutoNum type="arabicPlain"/>
              <a:tabLst>
                <a:tab pos="102870" algn="l"/>
              </a:tabLst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envelope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active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dry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yeast  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warm</a:t>
            </a:r>
            <a:r>
              <a:rPr sz="1100" spc="-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  <a:p>
            <a:pPr marL="102235" indent="-90170">
              <a:lnSpc>
                <a:spcPct val="100000"/>
              </a:lnSpc>
              <a:spcBef>
                <a:spcPts val="580"/>
              </a:spcBef>
              <a:buAutoNum type="arabicPlain" startAt="2"/>
              <a:tabLst>
                <a:tab pos="102870" algn="l"/>
              </a:tabLst>
            </a:pP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  <a:p>
            <a:pPr marL="12700" marR="415290">
              <a:lnSpc>
                <a:spcPct val="143900"/>
              </a:lnSpc>
            </a:pP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2¥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all-purpose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flour 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pizza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sauce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(recipe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follows)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8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oz.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mozzarella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cheese, grated 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desired pizza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toppings,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cut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into</a:t>
            </a:r>
            <a:r>
              <a:rPr sz="1100" spc="-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bite-</a:t>
            </a:r>
            <a:endParaRPr sz="1100">
              <a:latin typeface="Calibri"/>
              <a:cs typeface="Calibri"/>
            </a:endParaRPr>
          </a:p>
          <a:p>
            <a:pPr marL="165100">
              <a:lnSpc>
                <a:spcPts val="1300"/>
              </a:lnSpc>
            </a:pP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sized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pieces (suggestions</a:t>
            </a:r>
            <a:r>
              <a:rPr sz="1100" spc="-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follow)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50539" y="2118359"/>
            <a:ext cx="2490470" cy="47688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10985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Dissolve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yeast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water. 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Stir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salt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oil.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Gradually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stir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flour. </a:t>
            </a:r>
            <a:r>
              <a:rPr sz="1250" spc="-70" dirty="0">
                <a:solidFill>
                  <a:srgbClr val="231F20"/>
                </a:solidFill>
                <a:latin typeface="Times New Roman"/>
                <a:cs typeface="Times New Roman"/>
              </a:rPr>
              <a:t>Beat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vigorously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20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strokes.  </a:t>
            </a:r>
            <a:r>
              <a:rPr sz="1250" spc="-75" dirty="0">
                <a:solidFill>
                  <a:srgbClr val="231F20"/>
                </a:solidFill>
                <a:latin typeface="Times New Roman"/>
                <a:cs typeface="Times New Roman"/>
              </a:rPr>
              <a:t>Let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rest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</a:t>
            </a:r>
            <a:endParaRPr sz="1250">
              <a:latin typeface="Times New Roman"/>
              <a:cs typeface="Times New Roman"/>
            </a:endParaRPr>
          </a:p>
          <a:p>
            <a:pPr marL="165100" marR="635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Put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place,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cover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damp towel,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let rise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 double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size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(about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45</a:t>
            </a:r>
            <a:r>
              <a:rPr sz="1250" spc="2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minutes).</a:t>
            </a:r>
            <a:endParaRPr sz="1250">
              <a:latin typeface="Times New Roman"/>
              <a:cs typeface="Times New Roman"/>
            </a:endParaRPr>
          </a:p>
          <a:p>
            <a:pPr marL="165100" marR="165100" indent="-152400" algn="just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Punch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down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your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fist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let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out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air.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Divide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half.</a:t>
            </a:r>
            <a:endParaRPr sz="1250">
              <a:latin typeface="Times New Roman"/>
              <a:cs typeface="Times New Roman"/>
            </a:endParaRPr>
          </a:p>
          <a:p>
            <a:pPr marL="165100" indent="-152400" algn="just">
              <a:lnSpc>
                <a:spcPts val="1400"/>
              </a:lnSpc>
              <a:spcBef>
                <a:spcPts val="39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Lightly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grease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baking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sheets</a:t>
            </a:r>
            <a:r>
              <a:rPr sz="1250" spc="2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or</a:t>
            </a:r>
            <a:endParaRPr sz="1250">
              <a:latin typeface="Times New Roman"/>
              <a:cs typeface="Times New Roman"/>
            </a:endParaRPr>
          </a:p>
          <a:p>
            <a:pPr marL="165100" marR="19685">
              <a:lnSpc>
                <a:spcPts val="1300"/>
              </a:lnSpc>
              <a:spcBef>
                <a:spcPts val="110"/>
              </a:spcBef>
            </a:pP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10-inch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pizza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pans.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floured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fingers, pat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each half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10-inch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circle.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Build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up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edges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pizzas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fingers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keep 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sauce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running</a:t>
            </a:r>
            <a:r>
              <a:rPr sz="1250" spc="1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off.</a:t>
            </a:r>
            <a:endParaRPr sz="1250">
              <a:latin typeface="Times New Roman"/>
              <a:cs typeface="Times New Roman"/>
            </a:endParaRPr>
          </a:p>
          <a:p>
            <a:pPr marL="165100" marR="318770" indent="-152400" algn="just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5"/>
              <a:tabLst>
                <a:tab pos="165100" algn="l"/>
              </a:tabLst>
            </a:pP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Spread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pizza sauce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dough. 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Sprinkle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grated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cheese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your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favorite</a:t>
            </a:r>
            <a:r>
              <a:rPr sz="1250" spc="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toppings.</a:t>
            </a:r>
            <a:endParaRPr sz="1250">
              <a:latin typeface="Times New Roman"/>
              <a:cs typeface="Times New Roman"/>
            </a:endParaRPr>
          </a:p>
          <a:p>
            <a:pPr marL="165100" marR="3619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5"/>
              <a:tabLst>
                <a:tab pos="165100" algn="l"/>
              </a:tabLst>
            </a:pPr>
            <a:r>
              <a:rPr sz="1250" spc="-80" dirty="0">
                <a:solidFill>
                  <a:srgbClr val="231F20"/>
                </a:solidFill>
                <a:latin typeface="Times New Roman"/>
                <a:cs typeface="Times New Roman"/>
              </a:rPr>
              <a:t>Bake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425°F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20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25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  </a:t>
            </a:r>
            <a:r>
              <a:rPr sz="1250" spc="-75" dirty="0">
                <a:solidFill>
                  <a:srgbClr val="231F20"/>
                </a:solidFill>
                <a:latin typeface="Times New Roman"/>
                <a:cs typeface="Times New Roman"/>
              </a:rPr>
              <a:t>Let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pizzas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least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before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cutting.</a:t>
            </a:r>
            <a:endParaRPr sz="1250">
              <a:latin typeface="Times New Roman"/>
              <a:cs typeface="Times New Roman"/>
            </a:endParaRPr>
          </a:p>
          <a:p>
            <a:pPr marL="1251585" marR="5080" indent="59055" algn="r">
              <a:lnSpc>
                <a:spcPts val="1100"/>
              </a:lnSpc>
              <a:spcBef>
                <a:spcPts val="116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Rising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30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45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30"/>
              </a:lnSpc>
            </a:pPr>
            <a:r>
              <a:rPr sz="10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Baking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20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25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1220" y="7506081"/>
            <a:ext cx="15367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65" dirty="0">
                <a:solidFill>
                  <a:srgbClr val="231F20"/>
                </a:solidFill>
                <a:latin typeface="Tahoma"/>
                <a:cs typeface="Tahoma"/>
              </a:rPr>
              <a:t>48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0129" y="1198879"/>
            <a:ext cx="189420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390" dirty="0"/>
              <a:t>C </a:t>
            </a:r>
            <a:r>
              <a:rPr sz="2200" spc="20" dirty="0"/>
              <a:t>o </a:t>
            </a:r>
            <a:r>
              <a:rPr sz="2200" spc="190" dirty="0"/>
              <a:t>n </a:t>
            </a:r>
            <a:r>
              <a:rPr sz="2200" spc="390" dirty="0"/>
              <a:t>t </a:t>
            </a:r>
            <a:r>
              <a:rPr sz="2200" spc="35" dirty="0"/>
              <a:t>e </a:t>
            </a:r>
            <a:r>
              <a:rPr sz="2200" spc="190" dirty="0"/>
              <a:t>n </a:t>
            </a:r>
            <a:r>
              <a:rPr sz="2200" spc="390" dirty="0"/>
              <a:t>t</a:t>
            </a:r>
            <a:r>
              <a:rPr sz="2200" spc="70" dirty="0"/>
              <a:t> </a:t>
            </a:r>
            <a:r>
              <a:rPr sz="2200" spc="20" dirty="0"/>
              <a:t>s</a:t>
            </a:r>
            <a:endParaRPr sz="2200"/>
          </a:p>
        </p:txBody>
      </p:sp>
      <p:sp>
        <p:nvSpPr>
          <p:cNvPr id="3" name="object 3"/>
          <p:cNvSpPr/>
          <p:nvPr/>
        </p:nvSpPr>
        <p:spPr>
          <a:xfrm>
            <a:off x="1117600" y="2044700"/>
            <a:ext cx="1776730" cy="16230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606800" y="2044700"/>
            <a:ext cx="1776729" cy="16230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55009" y="1885950"/>
            <a:ext cx="0" cy="5212080"/>
          </a:xfrm>
          <a:custGeom>
            <a:avLst/>
            <a:gdLst/>
            <a:ahLst/>
            <a:cxnLst/>
            <a:rect l="l" t="t" r="r" b="b"/>
            <a:pathLst>
              <a:path h="5212080">
                <a:moveTo>
                  <a:pt x="0" y="0"/>
                </a:moveTo>
                <a:lnTo>
                  <a:pt x="0" y="5212080"/>
                </a:lnTo>
              </a:path>
            </a:pathLst>
          </a:custGeom>
          <a:ln w="12649">
            <a:solidFill>
              <a:srgbClr val="C3818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07439" y="3945596"/>
            <a:ext cx="1804670" cy="121856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02235">
              <a:lnSpc>
                <a:spcPct val="100000"/>
              </a:lnSpc>
              <a:spcBef>
                <a:spcPts val="430"/>
              </a:spcBef>
            </a:pPr>
            <a:r>
              <a:rPr sz="1200" b="1" spc="254" dirty="0">
                <a:solidFill>
                  <a:srgbClr val="231F20"/>
                </a:solidFill>
                <a:latin typeface="Calibri"/>
                <a:cs typeface="Calibri"/>
              </a:rPr>
              <a:t>INTRODUCTION,</a:t>
            </a:r>
            <a:r>
              <a:rPr sz="1200" b="1" spc="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b="1" spc="35" dirty="0">
                <a:solidFill>
                  <a:srgbClr val="231F20"/>
                </a:solidFill>
                <a:latin typeface="Calibri"/>
                <a:cs typeface="Calibri"/>
              </a:rPr>
              <a:t>7</a:t>
            </a:r>
            <a:endParaRPr sz="1200">
              <a:latin typeface="Calibri"/>
              <a:cs typeface="Calibri"/>
            </a:endParaRPr>
          </a:p>
          <a:p>
            <a:pPr marL="268605" marR="5080" indent="-255904">
              <a:lnSpc>
                <a:spcPct val="121800"/>
              </a:lnSpc>
              <a:spcBef>
                <a:spcPts val="20"/>
              </a:spcBef>
            </a:pP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Vegetarianism </a:t>
            </a:r>
            <a:r>
              <a:rPr sz="13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around </a:t>
            </a:r>
            <a:r>
              <a:rPr sz="13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the World, </a:t>
            </a:r>
            <a:r>
              <a:rPr sz="1300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8  </a:t>
            </a:r>
            <a:r>
              <a:rPr sz="13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Vegetarian </a:t>
            </a:r>
            <a:r>
              <a:rPr sz="13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Nutrition, </a:t>
            </a:r>
            <a:r>
              <a:rPr sz="1300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8  </a:t>
            </a:r>
            <a:r>
              <a:rPr sz="13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Holidays </a:t>
            </a:r>
            <a:r>
              <a:rPr sz="13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Festivals, </a:t>
            </a:r>
            <a:r>
              <a:rPr sz="1300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9  </a:t>
            </a: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Planning </a:t>
            </a:r>
            <a:r>
              <a:rPr sz="13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3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Menu,</a:t>
            </a:r>
            <a:r>
              <a:rPr sz="13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12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4186" y="5380696"/>
            <a:ext cx="2049780" cy="1701164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64769">
              <a:lnSpc>
                <a:spcPct val="100000"/>
              </a:lnSpc>
              <a:spcBef>
                <a:spcPts val="430"/>
              </a:spcBef>
            </a:pPr>
            <a:r>
              <a:rPr sz="1200" b="1" spc="200" dirty="0">
                <a:solidFill>
                  <a:srgbClr val="231F20"/>
                </a:solidFill>
                <a:latin typeface="Calibri"/>
                <a:cs typeface="Calibri"/>
              </a:rPr>
              <a:t>BEFORE </a:t>
            </a:r>
            <a:r>
              <a:rPr sz="1200" b="1" spc="229" dirty="0">
                <a:solidFill>
                  <a:srgbClr val="231F20"/>
                </a:solidFill>
                <a:latin typeface="Calibri"/>
                <a:cs typeface="Calibri"/>
              </a:rPr>
              <a:t>YOU </a:t>
            </a:r>
            <a:r>
              <a:rPr sz="1200" b="1" spc="195" dirty="0">
                <a:solidFill>
                  <a:srgbClr val="231F20"/>
                </a:solidFill>
                <a:latin typeface="Calibri"/>
                <a:cs typeface="Calibri"/>
              </a:rPr>
              <a:t>BEGIN,</a:t>
            </a:r>
            <a:r>
              <a:rPr sz="1200" b="1" spc="-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b="1" spc="15" dirty="0">
                <a:solidFill>
                  <a:srgbClr val="231F20"/>
                </a:solidFill>
                <a:latin typeface="Calibri"/>
                <a:cs typeface="Calibri"/>
              </a:rPr>
              <a:t>15</a:t>
            </a:r>
            <a:endParaRPr sz="1200">
              <a:latin typeface="Calibri"/>
              <a:cs typeface="Calibri"/>
            </a:endParaRPr>
          </a:p>
          <a:p>
            <a:pPr marL="479425" marR="447675" indent="-24130">
              <a:lnSpc>
                <a:spcPct val="121700"/>
              </a:lnSpc>
              <a:spcBef>
                <a:spcPts val="20"/>
              </a:spcBef>
            </a:pP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3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Careful </a:t>
            </a:r>
            <a:r>
              <a:rPr sz="13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Cook,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16  </a:t>
            </a: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3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Utensils,</a:t>
            </a:r>
            <a:r>
              <a:rPr sz="13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17</a:t>
            </a:r>
            <a:endParaRPr sz="1300">
              <a:latin typeface="Times New Roman"/>
              <a:cs typeface="Times New Roman"/>
            </a:endParaRPr>
          </a:p>
          <a:p>
            <a:pPr marL="541020">
              <a:lnSpc>
                <a:spcPct val="100000"/>
              </a:lnSpc>
              <a:spcBef>
                <a:spcPts val="340"/>
              </a:spcBef>
            </a:pP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Terms,</a:t>
            </a:r>
            <a:r>
              <a:rPr sz="13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17</a:t>
            </a:r>
            <a:endParaRPr sz="1300">
              <a:latin typeface="Times New Roman"/>
              <a:cs typeface="Times New Roman"/>
            </a:endParaRPr>
          </a:p>
          <a:p>
            <a:pPr marL="12700" marR="5080" indent="434340">
              <a:lnSpc>
                <a:spcPct val="121800"/>
              </a:lnSpc>
            </a:pPr>
            <a:r>
              <a:rPr sz="13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Special </a:t>
            </a:r>
            <a:r>
              <a:rPr sz="13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Ingredients,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18  </a:t>
            </a:r>
            <a:r>
              <a:rPr sz="13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Healthy </a:t>
            </a:r>
            <a:r>
              <a:rPr sz="13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Low-Fat Cooking </a:t>
            </a:r>
            <a:r>
              <a:rPr sz="13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Tips,</a:t>
            </a:r>
            <a:r>
              <a:rPr sz="13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endParaRPr sz="1300">
              <a:latin typeface="Times New Roman"/>
              <a:cs typeface="Times New Roman"/>
            </a:endParaRPr>
          </a:p>
          <a:p>
            <a:pPr marL="255270">
              <a:lnSpc>
                <a:spcPct val="100000"/>
              </a:lnSpc>
              <a:spcBef>
                <a:spcPts val="340"/>
              </a:spcBef>
            </a:pPr>
            <a:r>
              <a:rPr sz="13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Metric </a:t>
            </a:r>
            <a:r>
              <a:rPr sz="13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Conversions </a:t>
            </a:r>
            <a:r>
              <a:rPr sz="13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Chart,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21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25850" y="3929430"/>
            <a:ext cx="1759585" cy="751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31900"/>
              </a:lnSpc>
              <a:spcBef>
                <a:spcPts val="100"/>
              </a:spcBef>
            </a:pPr>
            <a:r>
              <a:rPr sz="1200" b="1" spc="225" dirty="0">
                <a:solidFill>
                  <a:srgbClr val="231F20"/>
                </a:solidFill>
                <a:latin typeface="Calibri"/>
                <a:cs typeface="Calibri"/>
              </a:rPr>
              <a:t>AN</a:t>
            </a:r>
            <a:r>
              <a:rPr sz="1200" b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b="1" spc="229" dirty="0">
                <a:solidFill>
                  <a:srgbClr val="231F20"/>
                </a:solidFill>
                <a:latin typeface="Calibri"/>
                <a:cs typeface="Calibri"/>
              </a:rPr>
              <a:t>INTERNATIONAL  </a:t>
            </a:r>
            <a:r>
              <a:rPr sz="1200" b="1" spc="135" dirty="0">
                <a:solidFill>
                  <a:srgbClr val="231F20"/>
                </a:solidFill>
                <a:latin typeface="Calibri"/>
                <a:cs typeface="Calibri"/>
              </a:rPr>
              <a:t>TABLE,</a:t>
            </a:r>
            <a:r>
              <a:rPr sz="1200" b="1" spc="1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b="1" spc="80" dirty="0">
                <a:solidFill>
                  <a:srgbClr val="231F20"/>
                </a:solidFill>
                <a:latin typeface="Calibri"/>
                <a:cs typeface="Calibri"/>
              </a:rPr>
              <a:t>23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13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3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Vegetarian </a:t>
            </a:r>
            <a:r>
              <a:rPr sz="13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Menu,</a:t>
            </a: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24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73450" y="4898096"/>
            <a:ext cx="2061210" cy="97726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30"/>
              </a:spcBef>
            </a:pPr>
            <a:r>
              <a:rPr sz="1200" b="1" spc="180" dirty="0">
                <a:solidFill>
                  <a:srgbClr val="231F20"/>
                </a:solidFill>
                <a:latin typeface="Calibri"/>
                <a:cs typeface="Calibri"/>
              </a:rPr>
              <a:t>BREADS </a:t>
            </a:r>
            <a:r>
              <a:rPr sz="1200" b="1" spc="260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1200" b="1" spc="-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b="1" spc="114" dirty="0">
                <a:solidFill>
                  <a:srgbClr val="231F20"/>
                </a:solidFill>
                <a:latin typeface="Calibri"/>
                <a:cs typeface="Calibri"/>
              </a:rPr>
              <a:t>STAPLES, </a:t>
            </a:r>
            <a:r>
              <a:rPr sz="1200" b="1" spc="35" dirty="0">
                <a:solidFill>
                  <a:srgbClr val="231F20"/>
                </a:solidFill>
                <a:latin typeface="Calibri"/>
                <a:cs typeface="Calibri"/>
              </a:rPr>
              <a:t>27</a:t>
            </a:r>
            <a:endParaRPr sz="1200">
              <a:latin typeface="Calibri"/>
              <a:cs typeface="Calibri"/>
            </a:endParaRPr>
          </a:p>
          <a:p>
            <a:pPr marL="109855" marR="100330" algn="ctr">
              <a:lnSpc>
                <a:spcPct val="121700"/>
              </a:lnSpc>
              <a:spcBef>
                <a:spcPts val="20"/>
              </a:spcBef>
            </a:pPr>
            <a:r>
              <a:rPr sz="13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Unleavened </a:t>
            </a:r>
            <a:r>
              <a:rPr sz="13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Whole </a:t>
            </a:r>
            <a:r>
              <a:rPr sz="13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Wheat </a:t>
            </a:r>
            <a:r>
              <a:rPr sz="13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Bread,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28  </a:t>
            </a:r>
            <a:r>
              <a:rPr sz="13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Rye </a:t>
            </a:r>
            <a:r>
              <a:rPr sz="13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Bread,</a:t>
            </a:r>
            <a:r>
              <a:rPr sz="13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endParaRPr sz="1300">
              <a:latin typeface="Times New Roman"/>
              <a:cs typeface="Times New Roman"/>
            </a:endParaRPr>
          </a:p>
          <a:p>
            <a:pPr marL="2540" algn="ctr">
              <a:lnSpc>
                <a:spcPct val="100000"/>
              </a:lnSpc>
              <a:spcBef>
                <a:spcPts val="340"/>
              </a:spcBef>
            </a:pPr>
            <a:r>
              <a:rPr sz="13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Rice,</a:t>
            </a:r>
            <a:r>
              <a:rPr sz="13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32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10279" y="6091896"/>
            <a:ext cx="1990089" cy="97726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430"/>
              </a:spcBef>
            </a:pPr>
            <a:r>
              <a:rPr sz="1200" b="1" spc="220" dirty="0">
                <a:solidFill>
                  <a:srgbClr val="231F20"/>
                </a:solidFill>
                <a:latin typeface="Calibri"/>
                <a:cs typeface="Calibri"/>
              </a:rPr>
              <a:t>MAIN </a:t>
            </a:r>
            <a:r>
              <a:rPr sz="1200" b="1" spc="195" dirty="0">
                <a:solidFill>
                  <a:srgbClr val="231F20"/>
                </a:solidFill>
                <a:latin typeface="Calibri"/>
                <a:cs typeface="Calibri"/>
              </a:rPr>
              <a:t>DISHES,</a:t>
            </a:r>
            <a:r>
              <a:rPr sz="1200" b="1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b="1" spc="80" dirty="0">
                <a:solidFill>
                  <a:srgbClr val="231F20"/>
                </a:solidFill>
                <a:latin typeface="Calibri"/>
                <a:cs typeface="Calibri"/>
              </a:rPr>
              <a:t>35</a:t>
            </a:r>
            <a:endParaRPr sz="1200">
              <a:latin typeface="Calibri"/>
              <a:cs typeface="Calibri"/>
            </a:endParaRPr>
          </a:p>
          <a:p>
            <a:pPr marL="12065" marR="5080" algn="ctr">
              <a:lnSpc>
                <a:spcPct val="121700"/>
              </a:lnSpc>
              <a:spcBef>
                <a:spcPts val="20"/>
              </a:spcBef>
            </a:pPr>
            <a:r>
              <a:rPr sz="13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Stuffed </a:t>
            </a:r>
            <a:r>
              <a:rPr sz="13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Tomatoes </a:t>
            </a:r>
            <a:r>
              <a:rPr sz="13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300" i="1" spc="-195" dirty="0">
                <a:solidFill>
                  <a:srgbClr val="231F20"/>
                </a:solidFill>
                <a:latin typeface="Times New Roman"/>
                <a:cs typeface="Times New Roman"/>
              </a:rPr>
              <a:t>Feta </a:t>
            </a:r>
            <a:r>
              <a:rPr sz="13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Cheese,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36  </a:t>
            </a: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Bulgur </a:t>
            </a:r>
            <a:r>
              <a:rPr sz="13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Salad,</a:t>
            </a:r>
            <a:r>
              <a:rPr sz="13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38</a:t>
            </a:r>
            <a:endParaRPr sz="13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340"/>
              </a:spcBef>
            </a:pPr>
            <a:r>
              <a:rPr sz="13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Creamy </a:t>
            </a:r>
            <a:r>
              <a:rPr sz="13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Pumpkin </a:t>
            </a: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Soup,</a:t>
            </a:r>
            <a:r>
              <a:rPr sz="13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39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06500" y="1249679"/>
            <a:ext cx="131318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60" dirty="0">
                <a:solidFill>
                  <a:srgbClr val="231F20"/>
                </a:solidFill>
                <a:latin typeface="Calibri"/>
                <a:cs typeface="Calibri"/>
              </a:rPr>
              <a:t>No-cook </a:t>
            </a:r>
            <a:r>
              <a:rPr sz="1100" spc="10" dirty="0">
                <a:solidFill>
                  <a:srgbClr val="231F20"/>
                </a:solidFill>
                <a:latin typeface="Calibri"/>
                <a:cs typeface="Calibri"/>
              </a:rPr>
              <a:t>pizza</a:t>
            </a:r>
            <a:r>
              <a:rPr sz="1100" spc="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cs typeface="Calibri"/>
              </a:rPr>
              <a:t>sauce: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06500" y="1493557"/>
            <a:ext cx="1506855" cy="21209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6-oz.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tomato</a:t>
            </a:r>
            <a:r>
              <a:rPr sz="1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paste</a:t>
            </a:r>
            <a:endParaRPr sz="1100">
              <a:latin typeface="Calibri"/>
              <a:cs typeface="Calibri"/>
            </a:endParaRPr>
          </a:p>
          <a:p>
            <a:pPr marL="12700" marR="43815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16-oz.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tomatoes  2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cloves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garlic,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minced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oregano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basil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minced</a:t>
            </a:r>
            <a:r>
              <a:rPr sz="1100" spc="-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onion</a:t>
            </a:r>
            <a:endParaRPr sz="1100">
              <a:latin typeface="Calibri"/>
              <a:cs typeface="Calibri"/>
            </a:endParaRPr>
          </a:p>
          <a:p>
            <a:pPr marL="165100" marR="5080" indent="-153035">
              <a:lnSpc>
                <a:spcPts val="1300"/>
              </a:lnSpc>
              <a:spcBef>
                <a:spcPts val="6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green pepper, cleaned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out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minced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(optional)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06500" y="4072890"/>
            <a:ext cx="1451610" cy="18440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10" dirty="0">
                <a:solidFill>
                  <a:srgbClr val="231F20"/>
                </a:solidFill>
                <a:latin typeface="Calibri"/>
                <a:cs typeface="Calibri"/>
              </a:rPr>
              <a:t>Pizza</a:t>
            </a:r>
            <a:r>
              <a:rPr sz="1100" spc="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5" dirty="0">
                <a:solidFill>
                  <a:srgbClr val="231F20"/>
                </a:solidFill>
                <a:latin typeface="Calibri"/>
                <a:cs typeface="Calibri"/>
              </a:rPr>
              <a:t>toppings: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artichoke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hearts</a:t>
            </a:r>
            <a:endParaRPr sz="1100">
              <a:latin typeface="Calibri"/>
              <a:cs typeface="Calibri"/>
            </a:endParaRPr>
          </a:p>
          <a:p>
            <a:pPr marL="12700" marR="66040">
              <a:lnSpc>
                <a:spcPct val="136300"/>
              </a:lnSpc>
            </a:pP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basil,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oregano,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other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herbs 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broccoli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36300"/>
              </a:lnSpc>
            </a:pP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cheddar, feta,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other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cheeses 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sun-dried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tomatoes  green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black</a:t>
            </a:r>
            <a:r>
              <a:rPr sz="1100" spc="-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olives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green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sweet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red</a:t>
            </a:r>
            <a:r>
              <a:rPr sz="1100" spc="-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peppers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76600" y="1230629"/>
            <a:ext cx="2490470" cy="13779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9525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mix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all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ingredients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together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1250" spc="1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fork.</a:t>
            </a:r>
            <a:endParaRPr sz="1250">
              <a:latin typeface="Times New Roman"/>
              <a:cs typeface="Times New Roman"/>
            </a:endParaRPr>
          </a:p>
          <a:p>
            <a:pPr marL="165100" marR="27305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Spoon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sauce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onto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unbaked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pizza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crust.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topping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bake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as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directed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step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6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page</a:t>
            </a:r>
            <a:r>
              <a:rPr sz="1250" spc="20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48.</a:t>
            </a:r>
            <a:endParaRPr sz="125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  <a:spcBef>
                <a:spcPts val="104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spc="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Enough  </a:t>
            </a:r>
            <a:r>
              <a:rPr sz="10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for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sz="10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pizzas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87700" y="4291381"/>
            <a:ext cx="641350" cy="1625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6300"/>
              </a:lnSpc>
              <a:spcBef>
                <a:spcPts val="100"/>
              </a:spcBef>
            </a:pP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mushrooms 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onions 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pineapple 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potatoes 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roasted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garlic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spinach 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zucchini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34100" y="7506081"/>
            <a:ext cx="15049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49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3100" y="698500"/>
            <a:ext cx="25628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20" dirty="0">
                <a:solidFill>
                  <a:srgbClr val="A63950"/>
                </a:solidFill>
                <a:latin typeface="Times New Roman"/>
                <a:cs typeface="Times New Roman"/>
              </a:rPr>
              <a:t>Sweet </a:t>
            </a:r>
            <a:r>
              <a:rPr sz="1800" b="1" i="1" spc="-125" dirty="0">
                <a:solidFill>
                  <a:srgbClr val="A63950"/>
                </a:solidFill>
                <a:latin typeface="Times New Roman"/>
                <a:cs typeface="Times New Roman"/>
              </a:rPr>
              <a:t>Potatoes </a:t>
            </a:r>
            <a:r>
              <a:rPr sz="1800" b="1" i="1" spc="-65" dirty="0">
                <a:solidFill>
                  <a:srgbClr val="A63950"/>
                </a:solidFill>
                <a:latin typeface="Times New Roman"/>
                <a:cs typeface="Times New Roman"/>
              </a:rPr>
              <a:t>with</a:t>
            </a:r>
            <a:r>
              <a:rPr sz="1800" b="1" i="1" spc="60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b="1" i="1" spc="-60" dirty="0">
                <a:solidFill>
                  <a:srgbClr val="A63950"/>
                </a:solidFill>
                <a:latin typeface="Times New Roman"/>
                <a:cs typeface="Times New Roman"/>
              </a:rPr>
              <a:t>Peanuts/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927100"/>
            <a:ext cx="29190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Khoai </a:t>
            </a:r>
            <a:r>
              <a:rPr spc="-40" dirty="0"/>
              <a:t>lang </a:t>
            </a:r>
            <a:r>
              <a:rPr spc="-45" dirty="0"/>
              <a:t>nau</a:t>
            </a:r>
            <a:r>
              <a:rPr spc="-185" dirty="0"/>
              <a:t> </a:t>
            </a:r>
            <a:r>
              <a:rPr spc="130" dirty="0"/>
              <a:t>(Vietnam)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77900" y="1498637"/>
            <a:ext cx="1569085" cy="16383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</a:t>
            </a:r>
            <a:r>
              <a:rPr sz="1100" spc="-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</a:t>
            </a:r>
            <a:endParaRPr sz="1100">
              <a:latin typeface="Calibri"/>
              <a:cs typeface="Calibri"/>
            </a:endParaRPr>
          </a:p>
          <a:p>
            <a:pPr marL="165100" marR="5080" indent="-153035">
              <a:lnSpc>
                <a:spcPts val="1300"/>
              </a:lnSpc>
              <a:spcBef>
                <a:spcPts val="6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medium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sweet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potatoes,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peeled 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cut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into</a:t>
            </a:r>
            <a:r>
              <a:rPr sz="1100" spc="-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chunks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 pepper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roasted</a:t>
            </a:r>
            <a:r>
              <a:rPr sz="1100" spc="-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peanuts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39110" y="1553209"/>
            <a:ext cx="2490470" cy="22542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2413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saucepan,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bring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and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sugar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boil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high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heat.</a:t>
            </a:r>
            <a:endParaRPr sz="1250">
              <a:latin typeface="Times New Roman"/>
              <a:cs typeface="Times New Roman"/>
            </a:endParaRPr>
          </a:p>
          <a:p>
            <a:pPr marL="165100" marR="5397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sweet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potatoes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cover.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Turn  heat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low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simmer for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10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</a:t>
            </a:r>
            <a:r>
              <a:rPr sz="1250" spc="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tender.</a:t>
            </a:r>
            <a:endParaRPr sz="1250">
              <a:latin typeface="Times New Roman"/>
              <a:cs typeface="Times New Roman"/>
            </a:endParaRPr>
          </a:p>
          <a:p>
            <a:pPr marL="165100" marR="120014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colander,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drain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sweet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potatoes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serving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salt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pepper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stir.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Sprinkle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peanuts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serve</a:t>
            </a:r>
            <a:r>
              <a:rPr sz="1250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hot.</a:t>
            </a:r>
            <a:endParaRPr sz="125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  <a:spcBef>
                <a:spcPts val="104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5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00"/>
              </a:lnSpc>
            </a:pP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20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25</a:t>
            </a:r>
            <a:r>
              <a:rPr sz="1000" i="1" spc="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9925" y="4128770"/>
            <a:ext cx="38207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30" dirty="0">
                <a:solidFill>
                  <a:srgbClr val="A63950"/>
                </a:solidFill>
                <a:latin typeface="Times New Roman"/>
                <a:cs typeface="Times New Roman"/>
              </a:rPr>
              <a:t>Steamed </a:t>
            </a:r>
            <a:r>
              <a:rPr sz="1800" b="1" i="1" spc="-55" dirty="0">
                <a:solidFill>
                  <a:srgbClr val="A63950"/>
                </a:solidFill>
                <a:latin typeface="Times New Roman"/>
                <a:cs typeface="Times New Roman"/>
              </a:rPr>
              <a:t>Tofu/</a:t>
            </a:r>
            <a:r>
              <a:rPr sz="2000" i="1" spc="-55" dirty="0">
                <a:solidFill>
                  <a:srgbClr val="A63950"/>
                </a:solidFill>
                <a:latin typeface="Times New Roman"/>
                <a:cs typeface="Times New Roman"/>
              </a:rPr>
              <a:t>Dau </a:t>
            </a:r>
            <a:r>
              <a:rPr sz="2000" i="1" spc="-50" dirty="0">
                <a:solidFill>
                  <a:srgbClr val="A63950"/>
                </a:solidFill>
                <a:latin typeface="Times New Roman"/>
                <a:cs typeface="Times New Roman"/>
              </a:rPr>
              <a:t>hui </a:t>
            </a:r>
            <a:r>
              <a:rPr sz="2000" i="1" spc="-20" dirty="0">
                <a:solidFill>
                  <a:srgbClr val="A63950"/>
                </a:solidFill>
                <a:latin typeface="Times New Roman"/>
                <a:cs typeface="Times New Roman"/>
              </a:rPr>
              <a:t>hap</a:t>
            </a:r>
            <a:r>
              <a:rPr sz="2000" i="1" spc="3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2000" i="1" spc="130" dirty="0">
                <a:solidFill>
                  <a:srgbClr val="A63950"/>
                </a:solidFill>
                <a:latin typeface="Times New Roman"/>
                <a:cs typeface="Times New Roman"/>
              </a:rPr>
              <a:t>(Vietnam)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6408" y="4782820"/>
            <a:ext cx="1403350" cy="156464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02870" marR="5080" indent="-102870">
              <a:lnSpc>
                <a:spcPts val="1300"/>
              </a:lnSpc>
              <a:spcBef>
                <a:spcPts val="160"/>
              </a:spcBef>
              <a:buAutoNum type="arabicPlain"/>
              <a:tabLst>
                <a:tab pos="102870" algn="l"/>
              </a:tabLst>
            </a:pP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1-lb.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package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firm-style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tofu, 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cut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into</a:t>
            </a:r>
            <a:r>
              <a:rPr sz="1100" spc="-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chunks</a:t>
            </a:r>
            <a:endParaRPr sz="1100">
              <a:latin typeface="Calibri"/>
              <a:cs typeface="Calibri"/>
            </a:endParaRPr>
          </a:p>
          <a:p>
            <a:pPr marL="102235" indent="-90170">
              <a:lnSpc>
                <a:spcPct val="100000"/>
              </a:lnSpc>
              <a:spcBef>
                <a:spcPts val="540"/>
              </a:spcBef>
              <a:buAutoNum type="arabicPlain"/>
              <a:tabLst>
                <a:tab pos="102870" algn="l"/>
              </a:tabLst>
            </a:pP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soy</a:t>
            </a:r>
            <a:r>
              <a:rPr sz="1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sauce</a:t>
            </a:r>
            <a:endParaRPr sz="1100">
              <a:latin typeface="Calibri"/>
              <a:cs typeface="Calibri"/>
            </a:endParaRPr>
          </a:p>
          <a:p>
            <a:pPr marL="12700" marR="349885">
              <a:lnSpc>
                <a:spcPct val="143900"/>
              </a:lnSpc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scallions  </a:t>
            </a: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pepper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red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pepper</a:t>
            </a:r>
            <a:r>
              <a:rPr sz="1100" spc="-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flakes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48000" y="4763770"/>
            <a:ext cx="2489835" cy="1847850"/>
          </a:xfrm>
          <a:prstGeom prst="rect">
            <a:avLst/>
          </a:prstGeom>
        </p:spPr>
        <p:txBody>
          <a:bodyPr vert="horz" wrap="square" lIns="0" tIns="39369" rIns="0" bIns="0" rtlCol="0">
            <a:spAutoFit/>
          </a:bodyPr>
          <a:lstStyle/>
          <a:p>
            <a:pPr marL="165100" marR="429895" indent="-152400">
              <a:lnSpc>
                <a:spcPts val="1300"/>
              </a:lnSpc>
              <a:spcBef>
                <a:spcPts val="309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all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ingredients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heat-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resistant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mix</a:t>
            </a:r>
            <a:r>
              <a:rPr sz="1250" spc="1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well.</a:t>
            </a:r>
            <a:endParaRPr sz="1250">
              <a:latin typeface="Times New Roman"/>
              <a:cs typeface="Times New Roman"/>
            </a:endParaRPr>
          </a:p>
          <a:p>
            <a:pPr marL="165100" marR="1270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300" dirty="0">
                <a:solidFill>
                  <a:srgbClr val="231F20"/>
                </a:solidFill>
                <a:latin typeface="Times New Roman"/>
                <a:cs typeface="Times New Roman"/>
              </a:rPr>
              <a:t>¥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steamer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bring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boil.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tofu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steamer.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steam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25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 </a:t>
            </a:r>
            <a:r>
              <a:rPr sz="1250" spc="-65" dirty="0">
                <a:solidFill>
                  <a:srgbClr val="231F20"/>
                </a:solidFill>
                <a:latin typeface="Times New Roman"/>
                <a:cs typeface="Times New Roman"/>
              </a:rPr>
              <a:t>Serve 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hot,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</a:t>
            </a:r>
            <a:r>
              <a:rPr sz="1250" spc="1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plain.</a:t>
            </a:r>
            <a:endParaRPr sz="125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  <a:spcBef>
                <a:spcPts val="104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10 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00"/>
              </a:lnSpc>
            </a:pP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35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40</a:t>
            </a:r>
            <a:r>
              <a:rPr sz="1000" i="1" spc="-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8153" y="6756781"/>
            <a:ext cx="44837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Sweet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potatoes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peanuts 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(top)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and steamed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tofu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(bottom)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are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classic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vegetarian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dishes  in</a:t>
            </a:r>
            <a:r>
              <a:rPr sz="1000" i="1" spc="-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Vietnam.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1220" y="7506081"/>
            <a:ext cx="1498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50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40450" y="7506081"/>
            <a:ext cx="14351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20" dirty="0">
                <a:solidFill>
                  <a:srgbClr val="231F20"/>
                </a:solidFill>
                <a:latin typeface="Tahoma"/>
                <a:cs typeface="Tahoma"/>
              </a:rPr>
              <a:t>53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25119" y="6080759"/>
            <a:ext cx="1343659" cy="12209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700" y="723900"/>
            <a:ext cx="384682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20" dirty="0">
                <a:latin typeface="Times New Roman"/>
                <a:cs typeface="Times New Roman"/>
              </a:rPr>
              <a:t>Curried </a:t>
            </a:r>
            <a:r>
              <a:rPr sz="1800" b="1" spc="-30" dirty="0">
                <a:latin typeface="Times New Roman"/>
                <a:cs typeface="Times New Roman"/>
              </a:rPr>
              <a:t>Chickpeas/</a:t>
            </a:r>
            <a:r>
              <a:rPr spc="-30" dirty="0"/>
              <a:t>Channa </a:t>
            </a:r>
            <a:r>
              <a:rPr spc="-35" dirty="0"/>
              <a:t>Dal</a:t>
            </a:r>
            <a:r>
              <a:rPr spc="5" dirty="0"/>
              <a:t> </a:t>
            </a:r>
            <a:r>
              <a:rPr spc="40" dirty="0"/>
              <a:t>(India)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06500" y="1231900"/>
            <a:ext cx="4491990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180"/>
              </a:spcBef>
            </a:pP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Dal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Hindi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word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pulses,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those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versatile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beans,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lentils,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peas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that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such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an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impor  </a:t>
            </a:r>
            <a:r>
              <a:rPr sz="12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tant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part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the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Indian </a:t>
            </a:r>
            <a:r>
              <a:rPr sz="12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diet.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Most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Indians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have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some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kind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dal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almost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every</a:t>
            </a:r>
            <a:r>
              <a:rPr sz="1200" i="1" spc="-2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meal.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18183" y="1955800"/>
            <a:ext cx="1541780" cy="317754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5100" marR="15875" indent="-153035">
              <a:lnSpc>
                <a:spcPts val="1300"/>
              </a:lnSpc>
              <a:spcBef>
                <a:spcPts val="160"/>
              </a:spcBef>
            </a:pP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1¥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(12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oz.)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chickpeas,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washed 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drained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5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ground</a:t>
            </a:r>
            <a:r>
              <a:rPr sz="1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turmeric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ground</a:t>
            </a:r>
            <a:r>
              <a:rPr sz="1100" spc="-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cumin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ground</a:t>
            </a:r>
            <a:r>
              <a:rPr sz="1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coriander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43900"/>
              </a:lnSpc>
              <a:spcBef>
                <a:spcPts val="5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cayenne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pepper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(optional)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butter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margarine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cumin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seed</a:t>
            </a:r>
            <a:endParaRPr sz="1100">
              <a:latin typeface="Calibri"/>
              <a:cs typeface="Calibri"/>
            </a:endParaRPr>
          </a:p>
          <a:p>
            <a:pPr marL="12700" marR="326390">
              <a:lnSpc>
                <a:spcPct val="143900"/>
              </a:lnSpc>
              <a:spcBef>
                <a:spcPts val="5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medium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onion,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clove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garlic,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</a:t>
            </a:r>
            <a:endParaRPr sz="1100">
              <a:latin typeface="Calibri"/>
              <a:cs typeface="Calibri"/>
            </a:endParaRPr>
          </a:p>
          <a:p>
            <a:pPr marL="102235" indent="-90170">
              <a:lnSpc>
                <a:spcPct val="100000"/>
              </a:lnSpc>
              <a:spcBef>
                <a:spcPts val="575"/>
              </a:spcBef>
              <a:buAutoNum type="arabicPlain"/>
              <a:tabLst>
                <a:tab pos="102870" algn="l"/>
              </a:tabLst>
            </a:pP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grated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</a:t>
            </a:r>
            <a:r>
              <a:rPr sz="1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ginger</a:t>
            </a:r>
            <a:endParaRPr sz="1100">
              <a:latin typeface="Calibri"/>
              <a:cs typeface="Calibri"/>
            </a:endParaRPr>
          </a:p>
          <a:p>
            <a:pPr marL="102870" marR="60960" indent="-102870">
              <a:lnSpc>
                <a:spcPts val="1300"/>
              </a:lnSpc>
              <a:spcBef>
                <a:spcPts val="640"/>
              </a:spcBef>
              <a:buAutoNum type="arabicPlain"/>
              <a:tabLst>
                <a:tab pos="102870" algn="l"/>
              </a:tabLst>
            </a:pP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coriander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leaves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79140" y="1936750"/>
            <a:ext cx="2487295" cy="44831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30543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Put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chickpeas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enough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cold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soak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overnight.</a:t>
            </a:r>
            <a:endParaRPr sz="1250">
              <a:latin typeface="Times New Roman"/>
              <a:cs typeface="Times New Roman"/>
            </a:endParaRPr>
          </a:p>
          <a:p>
            <a:pPr marL="165100" marR="116839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cook,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drain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chickpeas.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chickpeas,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water,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turmeric,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cumin,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coriander, 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cayenne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heavy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saucepan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bring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boil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medium-high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heat.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Reduce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low,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pan,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simmer for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sz="1250" spc="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hour.</a:t>
            </a:r>
            <a:endParaRPr sz="1250">
              <a:latin typeface="Times New Roman"/>
              <a:cs typeface="Times New Roman"/>
            </a:endParaRPr>
          </a:p>
          <a:p>
            <a:pPr marL="165100" marR="635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saucepan,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melt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cumin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seed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onion,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garlic,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ginger 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stirring frequently,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onion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turns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golden</a:t>
            </a:r>
            <a:r>
              <a:rPr sz="1250" spc="2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brown.</a:t>
            </a:r>
            <a:endParaRPr sz="1250">
              <a:latin typeface="Times New Roman"/>
              <a:cs typeface="Times New Roman"/>
            </a:endParaRPr>
          </a:p>
          <a:p>
            <a:pPr marL="165100" marR="1143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chickpeas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liquid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onion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mixture.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Turn heat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high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bring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boil,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stirring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constantly.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pan,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reduce heat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low,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simmer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30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or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chickpeas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tender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but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not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mushy.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Mix</a:t>
            </a:r>
            <a:r>
              <a:rPr sz="1250" spc="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well.</a:t>
            </a:r>
            <a:endParaRPr sz="1250">
              <a:latin typeface="Times New Roman"/>
              <a:cs typeface="Times New Roman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chickpeas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serving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dish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sprinkle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coriander</a:t>
            </a:r>
            <a:r>
              <a:rPr sz="1250" spc="1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leaves.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81400" y="6528307"/>
            <a:ext cx="2187575" cy="45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1150"/>
              </a:lnSpc>
              <a:spcBef>
                <a:spcPts val="10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(plus  </a:t>
            </a:r>
            <a:r>
              <a:rPr sz="10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overnight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soaking)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00"/>
              </a:lnSpc>
            </a:pP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100" dirty="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sz="1000" spc="100" dirty="0">
                <a:solidFill>
                  <a:srgbClr val="231F20"/>
                </a:solidFill>
                <a:latin typeface="Times New Roman"/>
                <a:cs typeface="Times New Roman"/>
              </a:rPr>
              <a:t>¥</a:t>
            </a:r>
            <a:r>
              <a:rPr sz="1000" spc="-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hours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6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8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19923" y="6460490"/>
            <a:ext cx="1532890" cy="54356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algn="ctr">
              <a:lnSpc>
                <a:spcPts val="1000"/>
              </a:lnSpc>
              <a:spcBef>
                <a:spcPts val="200"/>
              </a:spcBef>
            </a:pP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*Eaten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starchy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food </a:t>
            </a:r>
            <a:r>
              <a:rPr sz="900" b="1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like 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bread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rice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and a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milk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product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such  as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yogurt,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dal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forms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basis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well-balanced</a:t>
            </a:r>
            <a:r>
              <a:rPr sz="900" b="1" i="1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diet.</a:t>
            </a:r>
            <a:endParaRPr sz="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1220" y="7506081"/>
            <a:ext cx="14795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0" dirty="0">
                <a:solidFill>
                  <a:srgbClr val="231F20"/>
                </a:solidFill>
                <a:latin typeface="Tahoma"/>
                <a:cs typeface="Tahoma"/>
              </a:rPr>
              <a:t>54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35000" y="5075682"/>
            <a:ext cx="943610" cy="7726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69925" y="723900"/>
            <a:ext cx="397382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70" dirty="0">
                <a:latin typeface="Times New Roman"/>
                <a:cs typeface="Times New Roman"/>
              </a:rPr>
              <a:t>Brown </a:t>
            </a:r>
            <a:r>
              <a:rPr sz="1800" b="1" spc="-235" dirty="0">
                <a:latin typeface="Times New Roman"/>
                <a:cs typeface="Times New Roman"/>
              </a:rPr>
              <a:t>Fava </a:t>
            </a:r>
            <a:r>
              <a:rPr sz="1800" b="1" spc="-40" dirty="0">
                <a:latin typeface="Times New Roman"/>
                <a:cs typeface="Times New Roman"/>
              </a:rPr>
              <a:t>Beans/</a:t>
            </a:r>
            <a:r>
              <a:rPr spc="-40" dirty="0"/>
              <a:t>Ful </a:t>
            </a:r>
            <a:r>
              <a:rPr spc="-90" dirty="0"/>
              <a:t>Medames</a:t>
            </a:r>
            <a:r>
              <a:rPr spc="120" dirty="0"/>
              <a:t> </a:t>
            </a:r>
            <a:r>
              <a:rPr spc="80" dirty="0"/>
              <a:t>(Egypt)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74725" y="1231900"/>
            <a:ext cx="4546600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180"/>
              </a:spcBef>
            </a:pP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Often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called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national dish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of Egypt, </a:t>
            </a:r>
            <a:r>
              <a:rPr sz="1200" spc="5" dirty="0">
                <a:solidFill>
                  <a:srgbClr val="231F20"/>
                </a:solidFill>
                <a:latin typeface="PMingLiU"/>
                <a:cs typeface="PMingLiU"/>
              </a:rPr>
              <a:t>ful </a:t>
            </a:r>
            <a:r>
              <a:rPr sz="1200" spc="20" dirty="0">
                <a:solidFill>
                  <a:srgbClr val="231F20"/>
                </a:solidFill>
                <a:latin typeface="PMingLiU"/>
                <a:cs typeface="PMingLiU"/>
              </a:rPr>
              <a:t>medames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versatile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dish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that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can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be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prepared 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very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simply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then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seasoned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each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individual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diner’s</a:t>
            </a:r>
            <a:r>
              <a:rPr sz="1200" i="1" spc="-1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taste.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6408" y="1882177"/>
            <a:ext cx="1436370" cy="21209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eggs</a:t>
            </a:r>
            <a:endParaRPr sz="1100">
              <a:latin typeface="Calibri"/>
              <a:cs typeface="Calibri"/>
            </a:endParaRPr>
          </a:p>
          <a:p>
            <a:pPr marL="165100" marR="5080" indent="-152400">
              <a:lnSpc>
                <a:spcPts val="1300"/>
              </a:lnSpc>
              <a:spcBef>
                <a:spcPts val="6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18-oz.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can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brown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fava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beans, 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drained*</a:t>
            </a:r>
            <a:endParaRPr sz="1100">
              <a:latin typeface="Calibri"/>
              <a:cs typeface="Calibri"/>
            </a:endParaRPr>
          </a:p>
          <a:p>
            <a:pPr marL="12700" marR="97155">
              <a:lnSpc>
                <a:spcPts val="1900"/>
              </a:lnSpc>
              <a:spcBef>
                <a:spcPts val="12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cloves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garlic,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crushed  </a:t>
            </a: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parsley,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lemons,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cut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into</a:t>
            </a:r>
            <a:r>
              <a:rPr sz="1100" spc="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wedges</a:t>
            </a:r>
            <a:endParaRPr sz="1100">
              <a:latin typeface="Calibri"/>
              <a:cs typeface="Calibri"/>
            </a:endParaRPr>
          </a:p>
          <a:p>
            <a:pPr marL="12700" marR="450215">
              <a:lnSpc>
                <a:spcPts val="1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tomatoes,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 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pepper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48000" y="1936750"/>
            <a:ext cx="2468880" cy="32512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508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eggs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saucepan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cover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cold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water.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boiling,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reduce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heat,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simmer for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15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Drain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saucepan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run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cold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eggs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they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are</a:t>
            </a:r>
            <a:r>
              <a:rPr sz="1250" spc="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cool.</a:t>
            </a:r>
            <a:endParaRPr sz="1250">
              <a:latin typeface="Times New Roman"/>
              <a:cs typeface="Times New Roman"/>
            </a:endParaRPr>
          </a:p>
          <a:p>
            <a:pPr marL="165100" marR="18161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Peel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cooked eggs,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halves,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set</a:t>
            </a:r>
            <a:r>
              <a:rPr sz="1250" spc="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aside.</a:t>
            </a:r>
            <a:endParaRPr sz="1250">
              <a:latin typeface="Times New Roman"/>
              <a:cs typeface="Times New Roman"/>
            </a:endParaRPr>
          </a:p>
          <a:p>
            <a:pPr marL="165100" marR="4635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beans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saucepan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heated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through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steaming slightly,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6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8</a:t>
            </a:r>
            <a:r>
              <a:rPr sz="1250" spc="1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</a:t>
            </a:r>
            <a:endParaRPr sz="1250">
              <a:latin typeface="Times New Roman"/>
              <a:cs typeface="Times New Roman"/>
            </a:endParaRPr>
          </a:p>
          <a:p>
            <a:pPr marL="165100" marR="5080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5" dirty="0">
                <a:solidFill>
                  <a:srgbClr val="231F20"/>
                </a:solidFill>
                <a:latin typeface="Times New Roman"/>
                <a:cs typeface="Times New Roman"/>
              </a:rPr>
              <a:t>Serve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beans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individual bowls. 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eggs, garlic,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parsley,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lemons,  tomatoes,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olive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oil,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salt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pepper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table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allow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diners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garnish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season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as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they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like.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77590" y="5295900"/>
            <a:ext cx="1960880" cy="317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1150"/>
              </a:lnSpc>
              <a:spcBef>
                <a:spcPts val="10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40 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45</a:t>
            </a:r>
            <a:r>
              <a:rPr sz="10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9169" y="6757669"/>
            <a:ext cx="45110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Ful medames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can be served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hot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or cold and makes a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great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choice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for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any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meal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000" i="1" spc="-70" dirty="0">
                <a:solidFill>
                  <a:srgbClr val="231F20"/>
                </a:solidFill>
                <a:latin typeface="Calibri"/>
                <a:cs typeface="Calibri"/>
              </a:rPr>
              <a:t>day.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In 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Cairo,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Egypt, street vendors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sell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this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favorite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hungry</a:t>
            </a:r>
            <a:r>
              <a:rPr sz="1000" i="1" spc="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passersby.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5748" y="5332729"/>
            <a:ext cx="1917700" cy="67056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28575" marR="20320" algn="ctr">
              <a:lnSpc>
                <a:spcPts val="1000"/>
              </a:lnSpc>
              <a:spcBef>
                <a:spcPts val="200"/>
              </a:spcBef>
            </a:pPr>
            <a:r>
              <a:rPr sz="900" b="1" i="1" spc="-40" dirty="0">
                <a:solidFill>
                  <a:srgbClr val="231F20"/>
                </a:solidFill>
                <a:latin typeface="Times New Roman"/>
                <a:cs typeface="Times New Roman"/>
              </a:rPr>
              <a:t>*If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you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have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900" b="1" i="1" spc="-40" dirty="0">
                <a:solidFill>
                  <a:srgbClr val="231F20"/>
                </a:solidFill>
                <a:latin typeface="Times New Roman"/>
                <a:cs typeface="Times New Roman"/>
              </a:rPr>
              <a:t>time,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buy </a:t>
            </a:r>
            <a:r>
              <a:rPr sz="900" b="1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lb.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dried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beans 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soak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them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overnight.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Then,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of  step </a:t>
            </a:r>
            <a:r>
              <a:rPr sz="900" b="1" i="1" spc="-5" dirty="0">
                <a:solidFill>
                  <a:srgbClr val="231F20"/>
                </a:solidFill>
                <a:latin typeface="Times New Roman"/>
                <a:cs typeface="Times New Roman"/>
              </a:rPr>
              <a:t>3,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simmer for </a:t>
            </a:r>
            <a:r>
              <a:rPr sz="900" b="1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900" b="1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hours </a:t>
            </a:r>
            <a:r>
              <a:rPr sz="900" b="1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(until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tender)</a:t>
            </a:r>
            <a:endParaRPr sz="900">
              <a:latin typeface="Times New Roman"/>
              <a:cs typeface="Times New Roman"/>
            </a:endParaRPr>
          </a:p>
          <a:p>
            <a:pPr marL="12700" marR="5080" algn="ctr">
              <a:lnSpc>
                <a:spcPts val="1000"/>
              </a:lnSpc>
            </a:pP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plenty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water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handful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red </a:t>
            </a:r>
            <a:r>
              <a:rPr sz="900" b="1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lentils 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and a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pinch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salt.</a:t>
            </a:r>
            <a:endParaRPr sz="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35200" y="0"/>
            <a:ext cx="4508500" cy="45580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06500" y="3075940"/>
            <a:ext cx="141351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375" dirty="0"/>
              <a:t>Desserts</a:t>
            </a:r>
            <a:r>
              <a:rPr sz="2200" spc="-235" dirty="0"/>
              <a:t> </a:t>
            </a:r>
            <a:endParaRPr sz="2200"/>
          </a:p>
        </p:txBody>
      </p:sp>
      <p:sp>
        <p:nvSpPr>
          <p:cNvPr id="4" name="object 4"/>
          <p:cNvSpPr txBox="1"/>
          <p:nvPr/>
        </p:nvSpPr>
        <p:spPr>
          <a:xfrm>
            <a:off x="1511300" y="3749040"/>
            <a:ext cx="4254500" cy="260985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algn="just">
              <a:lnSpc>
                <a:spcPts val="1450"/>
              </a:lnSpc>
              <a:spcBef>
                <a:spcPts val="190"/>
              </a:spcBef>
            </a:pP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diners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think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eating according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diet  means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giving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up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great-tasting foods.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Just a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nibble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delicious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desserts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section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enough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correct that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idea.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sweet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dishes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perfectly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adapted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menu,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although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might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served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daily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basis,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 make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wonderful addi­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tion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healthy</a:t>
            </a:r>
            <a:r>
              <a:rPr sz="1250" spc="6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meal.</a:t>
            </a:r>
            <a:endParaRPr sz="1250">
              <a:latin typeface="PMingLiU"/>
              <a:cs typeface="PMingLiU"/>
            </a:endParaRPr>
          </a:p>
          <a:p>
            <a:pPr marL="12700" marR="5080" indent="152400" algn="just">
              <a:lnSpc>
                <a:spcPts val="1450"/>
              </a:lnSpc>
            </a:pP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 many cultures,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especially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warm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tropical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climates,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typ­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ical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dessert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consists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little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more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than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fresh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fruit.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Eaten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alone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as 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part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more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elaborate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dish, fruit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great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way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add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important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vitamins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nutrients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day</a:t>
            </a:r>
            <a:r>
              <a:rPr sz="1250" spc="-2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s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menu.</a:t>
            </a:r>
            <a:endParaRPr sz="1250">
              <a:latin typeface="PMingLiU"/>
              <a:cs typeface="PMingLiU"/>
            </a:endParaRPr>
          </a:p>
          <a:p>
            <a:pPr marL="12700" marR="5080" indent="152400" algn="just">
              <a:lnSpc>
                <a:spcPts val="1450"/>
              </a:lnSpc>
            </a:pP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Other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popular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desserts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around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world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cookies,</a:t>
            </a:r>
            <a:r>
              <a:rPr sz="1250" spc="-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biscuits,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and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sweet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breads.These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treats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often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enjoyed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with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hot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beverage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such 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coffee,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tea,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hot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chocolate.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holidays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occasions,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richer,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fancier desserts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provide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festive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finale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any</a:t>
            </a:r>
            <a:r>
              <a:rPr sz="1250" spc="204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meal.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11300" y="6758432"/>
            <a:ext cx="40951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Nothing tops off a delicious dinner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like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delicate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French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crepes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strawberries  and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powdered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sugar.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(Recipe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page</a:t>
            </a:r>
            <a:r>
              <a:rPr sz="1000" i="1" spc="-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15" dirty="0">
                <a:solidFill>
                  <a:srgbClr val="231F20"/>
                </a:solidFill>
                <a:latin typeface="Calibri"/>
                <a:cs typeface="Calibri"/>
              </a:rPr>
              <a:t>62.)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44259" y="7506081"/>
            <a:ext cx="13906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57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73100" y="723900"/>
            <a:ext cx="46405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90" dirty="0">
                <a:latin typeface="Times New Roman"/>
                <a:cs typeface="Times New Roman"/>
              </a:rPr>
              <a:t>Mango </a:t>
            </a:r>
            <a:r>
              <a:rPr sz="1800" b="1" spc="-65" dirty="0">
                <a:latin typeface="Times New Roman"/>
                <a:cs typeface="Times New Roman"/>
              </a:rPr>
              <a:t>with </a:t>
            </a:r>
            <a:r>
              <a:rPr sz="1800" b="1" spc="-85" dirty="0">
                <a:latin typeface="Times New Roman"/>
                <a:cs typeface="Times New Roman"/>
              </a:rPr>
              <a:t>Cinnamon/</a:t>
            </a:r>
            <a:r>
              <a:rPr spc="-85" dirty="0"/>
              <a:t>Mango </a:t>
            </a:r>
            <a:r>
              <a:rPr spc="5" dirty="0"/>
              <a:t>Canela</a:t>
            </a:r>
            <a:r>
              <a:rPr spc="-45" dirty="0"/>
              <a:t> </a:t>
            </a:r>
            <a:r>
              <a:rPr spc="5" dirty="0"/>
              <a:t>(Mexico)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8982" y="1231900"/>
            <a:ext cx="42087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95" dirty="0">
                <a:solidFill>
                  <a:srgbClr val="231F20"/>
                </a:solidFill>
                <a:latin typeface="Times New Roman"/>
                <a:cs typeface="Times New Roman"/>
              </a:rPr>
              <a:t>Topped </a:t>
            </a:r>
            <a:r>
              <a:rPr sz="12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coconut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cinnamon, </a:t>
            </a:r>
            <a:r>
              <a:rPr sz="1200" spc="35" dirty="0">
                <a:solidFill>
                  <a:srgbClr val="231F20"/>
                </a:solidFill>
                <a:latin typeface="PMingLiU"/>
                <a:cs typeface="PMingLiU"/>
              </a:rPr>
              <a:t>mango </a:t>
            </a:r>
            <a:r>
              <a:rPr sz="1200" spc="-5" dirty="0">
                <a:solidFill>
                  <a:srgbClr val="231F20"/>
                </a:solidFill>
                <a:latin typeface="PMingLiU"/>
                <a:cs typeface="PMingLiU"/>
              </a:rPr>
              <a:t>canela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flavorful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refreshing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treat.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86408" y="1778000"/>
            <a:ext cx="1657350" cy="84074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5100" marR="5080" indent="-152400">
              <a:lnSpc>
                <a:spcPts val="1300"/>
              </a:lnSpc>
              <a:spcBef>
                <a:spcPts val="16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mangoes,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55" dirty="0">
                <a:solidFill>
                  <a:srgbClr val="231F20"/>
                </a:solidFill>
                <a:latin typeface="Calibri"/>
                <a:cs typeface="Calibri"/>
              </a:rPr>
              <a:t>a</a:t>
            </a:r>
            <a:r>
              <a:rPr sz="1100" spc="-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1-lb.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can 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of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mangoes</a:t>
            </a:r>
            <a:endParaRPr sz="1100">
              <a:latin typeface="Calibri"/>
              <a:cs typeface="Calibri"/>
            </a:endParaRPr>
          </a:p>
          <a:p>
            <a:pPr marL="12700" marR="574675">
              <a:lnSpc>
                <a:spcPts val="1900"/>
              </a:lnSpc>
              <a:spcBef>
                <a:spcPts val="120"/>
              </a:spcBef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shredded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coconut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cinnamon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48000" y="1758950"/>
            <a:ext cx="2485390" cy="48260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508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If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using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fresh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mangoes,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allow </a:t>
            </a:r>
            <a:r>
              <a:rPr sz="1250" spc="300" dirty="0">
                <a:solidFill>
                  <a:srgbClr val="231F20"/>
                </a:solidFill>
                <a:latin typeface="Times New Roman"/>
                <a:cs typeface="Times New Roman"/>
              </a:rPr>
              <a:t>¥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mango per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person.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cut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up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fresh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mango,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fruit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cutting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board. </a:t>
            </a:r>
            <a:r>
              <a:rPr sz="1250" spc="-65" dirty="0">
                <a:solidFill>
                  <a:srgbClr val="231F20"/>
                </a:solidFill>
                <a:latin typeface="Times New Roman"/>
                <a:cs typeface="Times New Roman"/>
              </a:rPr>
              <a:t>Slice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down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each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side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mango,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close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large,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flat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seed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center.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You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will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have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two rounded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sections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fruit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one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flat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section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seed.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round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section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cutting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board,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cut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side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up.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Slicing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down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skin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but not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through it,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make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cuts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across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section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every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half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inch.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Turn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fruit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90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degrees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make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another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cuts.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Hold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 mango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section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both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hands.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Push 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skin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fingers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turn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section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inside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out.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The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flesh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will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separate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cuts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  made,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you’ll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able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pick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or 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slice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mango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cubes off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skin. 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Repeat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other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side.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Next,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peel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middle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section.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Carefully slice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flesh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sz="1250" spc="1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seed.</a:t>
            </a:r>
            <a:endParaRPr sz="1250">
              <a:latin typeface="Times New Roman"/>
              <a:cs typeface="Times New Roman"/>
            </a:endParaRPr>
          </a:p>
          <a:p>
            <a:pPr marL="165100" marR="21018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Refrigerate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mangoes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overnight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chill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thoroughly.</a:t>
            </a:r>
            <a:endParaRPr sz="1250">
              <a:latin typeface="Times New Roman"/>
              <a:cs typeface="Times New Roman"/>
            </a:endParaRPr>
          </a:p>
          <a:p>
            <a:pPr marL="165100" marR="4889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serve,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mango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dessert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dish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fruit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cup.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Top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coconut  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sprinkle lightly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sz="1250" spc="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cinnamon.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69920" y="6692900"/>
            <a:ext cx="2368550" cy="317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715" algn="r">
              <a:lnSpc>
                <a:spcPts val="1150"/>
              </a:lnSpc>
              <a:spcBef>
                <a:spcPts val="10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(plus  </a:t>
            </a:r>
            <a:r>
              <a:rPr sz="10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overnight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refrigeration)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1220" y="7506081"/>
            <a:ext cx="14668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35" dirty="0">
                <a:solidFill>
                  <a:srgbClr val="231F20"/>
                </a:solidFill>
                <a:latin typeface="Tahoma"/>
                <a:cs typeface="Tahoma"/>
              </a:rPr>
              <a:t>58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30600" y="1885950"/>
            <a:ext cx="0" cy="5210810"/>
          </a:xfrm>
          <a:custGeom>
            <a:avLst/>
            <a:gdLst/>
            <a:ahLst/>
            <a:cxnLst/>
            <a:rect l="l" t="t" r="r" b="b"/>
            <a:pathLst>
              <a:path h="5210809">
                <a:moveTo>
                  <a:pt x="0" y="0"/>
                </a:moveTo>
                <a:lnTo>
                  <a:pt x="0" y="5210810"/>
                </a:lnTo>
              </a:path>
            </a:pathLst>
          </a:custGeom>
          <a:ln w="12649">
            <a:solidFill>
              <a:srgbClr val="C3818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97000" y="2044700"/>
            <a:ext cx="1776730" cy="16230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86200" y="2044700"/>
            <a:ext cx="1776729" cy="16230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399794" y="3926929"/>
            <a:ext cx="1677035" cy="243840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39"/>
              </a:spcBef>
            </a:pPr>
            <a:r>
              <a:rPr sz="13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Potato-and-Leek </a:t>
            </a: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Soup,</a:t>
            </a:r>
            <a:r>
              <a:rPr sz="13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41</a:t>
            </a:r>
            <a:endParaRPr sz="1300">
              <a:latin typeface="Times New Roman"/>
              <a:cs typeface="Times New Roman"/>
            </a:endParaRPr>
          </a:p>
          <a:p>
            <a:pPr marL="218440" marR="210820" algn="ctr">
              <a:lnSpc>
                <a:spcPct val="121800"/>
              </a:lnSpc>
            </a:pP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Groundnut Sauce,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42  </a:t>
            </a: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Yogurt </a:t>
            </a:r>
            <a:r>
              <a:rPr sz="13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3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Bananas,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42  </a:t>
            </a: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Spanish </a:t>
            </a:r>
            <a:r>
              <a:rPr sz="13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Omelette,</a:t>
            </a:r>
            <a:r>
              <a:rPr sz="13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45</a:t>
            </a:r>
            <a:endParaRPr sz="1300">
              <a:latin typeface="Times New Roman"/>
              <a:cs typeface="Times New Roman"/>
            </a:endParaRPr>
          </a:p>
          <a:p>
            <a:pPr marL="68580" marR="60960" algn="ctr">
              <a:lnSpc>
                <a:spcPct val="121700"/>
              </a:lnSpc>
            </a:pPr>
            <a:r>
              <a:rPr sz="13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Grilled </a:t>
            </a:r>
            <a:r>
              <a:rPr sz="1300" i="1" spc="-190" dirty="0">
                <a:solidFill>
                  <a:srgbClr val="231F20"/>
                </a:solidFill>
                <a:latin typeface="Times New Roman"/>
                <a:cs typeface="Times New Roman"/>
              </a:rPr>
              <a:t>Veggies </a:t>
            </a:r>
            <a:r>
              <a:rPr sz="13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Skewers,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46  </a:t>
            </a:r>
            <a:r>
              <a:rPr sz="13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Pizza,</a:t>
            </a:r>
            <a:r>
              <a:rPr sz="13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48</a:t>
            </a:r>
            <a:endParaRPr sz="1300">
              <a:latin typeface="Times New Roman"/>
              <a:cs typeface="Times New Roman"/>
            </a:endParaRPr>
          </a:p>
          <a:p>
            <a:pPr marL="12700" marR="5080" algn="ctr">
              <a:lnSpc>
                <a:spcPct val="121700"/>
              </a:lnSpc>
            </a:pPr>
            <a:r>
              <a:rPr sz="13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Sweet </a:t>
            </a:r>
            <a:r>
              <a:rPr sz="13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Potatoes </a:t>
            </a:r>
            <a:r>
              <a:rPr sz="13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Peanuts,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50  </a:t>
            </a:r>
            <a:r>
              <a:rPr sz="13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Steamed </a:t>
            </a:r>
            <a:r>
              <a:rPr sz="13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Tofu,</a:t>
            </a:r>
            <a:r>
              <a:rPr sz="13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50</a:t>
            </a:r>
            <a:endParaRPr sz="1300">
              <a:latin typeface="Times New Roman"/>
              <a:cs typeface="Times New Roman"/>
            </a:endParaRPr>
          </a:p>
          <a:p>
            <a:pPr marL="257810" marR="250190" algn="ctr">
              <a:lnSpc>
                <a:spcPct val="121700"/>
              </a:lnSpc>
            </a:pP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Curried </a:t>
            </a:r>
            <a:r>
              <a:rPr sz="13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Chickpeas,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53  </a:t>
            </a:r>
            <a:r>
              <a:rPr sz="13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Brown </a:t>
            </a:r>
            <a:r>
              <a:rPr sz="1300" i="1" spc="-240" dirty="0">
                <a:solidFill>
                  <a:srgbClr val="231F20"/>
                </a:solidFill>
                <a:latin typeface="Times New Roman"/>
                <a:cs typeface="Times New Roman"/>
              </a:rPr>
              <a:t>Fava </a:t>
            </a:r>
            <a:r>
              <a:rPr sz="13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Beans,</a:t>
            </a:r>
            <a:r>
              <a:rPr sz="13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54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10030" y="6581609"/>
            <a:ext cx="1456055" cy="49466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30"/>
              </a:spcBef>
            </a:pPr>
            <a:r>
              <a:rPr sz="1200" b="1" spc="175" dirty="0">
                <a:solidFill>
                  <a:srgbClr val="231F20"/>
                </a:solidFill>
                <a:latin typeface="Calibri"/>
                <a:cs typeface="Calibri"/>
              </a:rPr>
              <a:t>DESSERTs,</a:t>
            </a:r>
            <a:r>
              <a:rPr sz="1200" b="1" spc="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b="1" spc="50" dirty="0">
                <a:solidFill>
                  <a:srgbClr val="231F20"/>
                </a:solidFill>
                <a:latin typeface="Calibri"/>
                <a:cs typeface="Calibri"/>
              </a:rPr>
              <a:t>57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1300" i="1" spc="-195" dirty="0">
                <a:solidFill>
                  <a:srgbClr val="231F20"/>
                </a:solidFill>
                <a:latin typeface="Times New Roman"/>
                <a:cs typeface="Times New Roman"/>
              </a:rPr>
              <a:t>Mango </a:t>
            </a:r>
            <a:r>
              <a:rPr sz="13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3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Cinnamon,</a:t>
            </a:r>
            <a:r>
              <a:rPr sz="13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58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79926" y="3926674"/>
            <a:ext cx="1508125" cy="50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55904">
              <a:lnSpc>
                <a:spcPct val="121800"/>
              </a:lnSpc>
              <a:spcBef>
                <a:spcPts val="100"/>
              </a:spcBef>
            </a:pPr>
            <a:r>
              <a:rPr sz="13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Butter </a:t>
            </a:r>
            <a:r>
              <a:rPr sz="13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Cookies,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61  </a:t>
            </a:r>
            <a:r>
              <a:rPr sz="1300" i="1" spc="-190" dirty="0">
                <a:solidFill>
                  <a:srgbClr val="231F20"/>
                </a:solidFill>
                <a:latin typeface="Times New Roman"/>
                <a:cs typeface="Times New Roman"/>
              </a:rPr>
              <a:t>Crepes </a:t>
            </a:r>
            <a:r>
              <a:rPr sz="13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Strawberries,</a:t>
            </a:r>
            <a:r>
              <a:rPr sz="1300" i="1" spc="-20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62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21201" y="4635551"/>
            <a:ext cx="1624330" cy="1475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0340">
              <a:lnSpc>
                <a:spcPct val="131900"/>
              </a:lnSpc>
              <a:spcBef>
                <a:spcPts val="100"/>
              </a:spcBef>
            </a:pPr>
            <a:r>
              <a:rPr sz="1200" b="1" spc="245" dirty="0">
                <a:solidFill>
                  <a:srgbClr val="231F20"/>
                </a:solidFill>
                <a:latin typeface="Calibri"/>
                <a:cs typeface="Calibri"/>
              </a:rPr>
              <a:t>HOLIDAY </a:t>
            </a:r>
            <a:r>
              <a:rPr sz="1200" b="1" spc="270" dirty="0">
                <a:solidFill>
                  <a:srgbClr val="231F20"/>
                </a:solidFill>
                <a:latin typeface="Calibri"/>
                <a:cs typeface="Calibri"/>
              </a:rPr>
              <a:t>AND  </a:t>
            </a:r>
            <a:r>
              <a:rPr sz="1200" b="1" spc="170" dirty="0">
                <a:solidFill>
                  <a:srgbClr val="231F20"/>
                </a:solidFill>
                <a:latin typeface="Calibri"/>
                <a:cs typeface="Calibri"/>
              </a:rPr>
              <a:t>FESTIVAL </a:t>
            </a:r>
            <a:r>
              <a:rPr sz="1200" b="1" spc="225" dirty="0">
                <a:solidFill>
                  <a:srgbClr val="231F20"/>
                </a:solidFill>
                <a:latin typeface="Calibri"/>
                <a:cs typeface="Calibri"/>
              </a:rPr>
              <a:t>FOOD,</a:t>
            </a:r>
            <a:r>
              <a:rPr sz="1200" b="1" spc="-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b="1" spc="110" dirty="0">
                <a:solidFill>
                  <a:srgbClr val="231F20"/>
                </a:solidFill>
                <a:latin typeface="Calibri"/>
                <a:cs typeface="Calibri"/>
              </a:rPr>
              <a:t>65</a:t>
            </a:r>
            <a:endParaRPr sz="1200">
              <a:latin typeface="Calibri"/>
              <a:cs typeface="Calibri"/>
            </a:endParaRPr>
          </a:p>
          <a:p>
            <a:pPr marL="14604" marR="5715" indent="203835">
              <a:lnSpc>
                <a:spcPct val="121700"/>
              </a:lnSpc>
              <a:spcBef>
                <a:spcPts val="20"/>
              </a:spcBef>
            </a:pPr>
            <a:r>
              <a:rPr sz="13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New </a:t>
            </a:r>
            <a:r>
              <a:rPr sz="1300" i="1" spc="-200" dirty="0">
                <a:solidFill>
                  <a:srgbClr val="231F20"/>
                </a:solidFill>
                <a:latin typeface="Times New Roman"/>
                <a:cs typeface="Times New Roman"/>
              </a:rPr>
              <a:t>Year’s </a:t>
            </a:r>
            <a:r>
              <a:rPr sz="13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Noodles,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66  </a:t>
            </a:r>
            <a:r>
              <a:rPr sz="1300" i="1" spc="-204" dirty="0">
                <a:solidFill>
                  <a:srgbClr val="231F20"/>
                </a:solidFill>
                <a:latin typeface="Times New Roman"/>
                <a:cs typeface="Times New Roman"/>
              </a:rPr>
              <a:t>Passover   </a:t>
            </a:r>
            <a:r>
              <a:rPr sz="13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Matzo  </a:t>
            </a:r>
            <a:r>
              <a:rPr sz="13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Layer  </a:t>
            </a:r>
            <a:r>
              <a:rPr sz="13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Cake,</a:t>
            </a:r>
            <a:r>
              <a:rPr sz="13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67</a:t>
            </a:r>
            <a:endParaRPr sz="1300">
              <a:latin typeface="Times New Roman"/>
              <a:cs typeface="Times New Roman"/>
            </a:endParaRPr>
          </a:p>
          <a:p>
            <a:pPr marL="120650" marR="111760" indent="311785">
              <a:lnSpc>
                <a:spcPct val="121800"/>
              </a:lnSpc>
            </a:pPr>
            <a:r>
              <a:rPr sz="13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Bruschetta,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68  </a:t>
            </a:r>
            <a:r>
              <a:rPr sz="13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Christmas </a:t>
            </a:r>
            <a:r>
              <a:rPr sz="1300" i="1" spc="-215" dirty="0">
                <a:solidFill>
                  <a:srgbClr val="231F20"/>
                </a:solidFill>
                <a:latin typeface="Times New Roman"/>
                <a:cs typeface="Times New Roman"/>
              </a:rPr>
              <a:t>Eve </a:t>
            </a:r>
            <a:r>
              <a:rPr sz="13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Borscht,</a:t>
            </a:r>
            <a:r>
              <a:rPr sz="13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3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68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05300" y="6370320"/>
            <a:ext cx="8578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210" dirty="0">
                <a:solidFill>
                  <a:srgbClr val="231F20"/>
                </a:solidFill>
                <a:latin typeface="Calibri"/>
                <a:cs typeface="Calibri"/>
              </a:rPr>
              <a:t>INDEX,</a:t>
            </a:r>
            <a:r>
              <a:rPr sz="1200" b="1" spc="6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200" b="1" spc="105" dirty="0">
                <a:solidFill>
                  <a:srgbClr val="231F20"/>
                </a:solidFill>
                <a:latin typeface="Calibri"/>
                <a:cs typeface="Calibri"/>
              </a:rPr>
              <a:t>70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49340" y="7506081"/>
            <a:ext cx="13462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61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25526" y="5306059"/>
            <a:ext cx="1666239" cy="1638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700" y="723900"/>
            <a:ext cx="37528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5" dirty="0">
                <a:latin typeface="Times New Roman"/>
                <a:cs typeface="Times New Roman"/>
              </a:rPr>
              <a:t>Butter </a:t>
            </a:r>
            <a:r>
              <a:rPr sz="1800" b="1" spc="-35" dirty="0">
                <a:latin typeface="Times New Roman"/>
                <a:cs typeface="Times New Roman"/>
              </a:rPr>
              <a:t>Cookies/</a:t>
            </a:r>
            <a:r>
              <a:rPr spc="-35" dirty="0"/>
              <a:t>Kourabiéthes</a:t>
            </a:r>
            <a:r>
              <a:rPr spc="175" dirty="0"/>
              <a:t> </a:t>
            </a:r>
            <a:r>
              <a:rPr spc="10" dirty="0"/>
              <a:t>(Greece)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06500" y="1231900"/>
            <a:ext cx="27463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Butter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cookies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favorite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dessert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year-round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sz="12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Greece.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06500" y="1704377"/>
            <a:ext cx="1402080" cy="2197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38455">
              <a:lnSpc>
                <a:spcPct val="143900"/>
              </a:lnSpc>
              <a:spcBef>
                <a:spcPts val="100"/>
              </a:spcBef>
            </a:pP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2¥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all-purpose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flour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baking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powder  </a:t>
            </a: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(2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sticks)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butter,</a:t>
            </a:r>
            <a:r>
              <a:rPr sz="1100" spc="-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softened</a:t>
            </a:r>
            <a:endParaRPr sz="1100">
              <a:latin typeface="Calibri"/>
              <a:cs typeface="Calibri"/>
            </a:endParaRPr>
          </a:p>
          <a:p>
            <a:pPr marL="12700" marR="906780">
              <a:lnSpc>
                <a:spcPct val="143900"/>
              </a:lnSpc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  1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egg</a:t>
            </a:r>
            <a:endParaRPr sz="1100">
              <a:latin typeface="Calibri"/>
              <a:cs typeface="Calibri"/>
            </a:endParaRPr>
          </a:p>
          <a:p>
            <a:pPr marL="12700" marR="366395">
              <a:lnSpc>
                <a:spcPct val="143900"/>
              </a:lnSpc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vanilla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extract  </a:t>
            </a: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almond</a:t>
            </a:r>
            <a:r>
              <a:rPr sz="1100" spc="-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extract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powdered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sprinkling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84220" y="1708150"/>
            <a:ext cx="2392045" cy="41910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65100" indent="-152400">
              <a:lnSpc>
                <a:spcPct val="100000"/>
              </a:lnSpc>
              <a:spcBef>
                <a:spcPts val="5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Preheat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250" spc="1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350°F.</a:t>
            </a:r>
            <a:endParaRPr sz="1250">
              <a:latin typeface="Times New Roman"/>
              <a:cs typeface="Times New Roman"/>
            </a:endParaRPr>
          </a:p>
          <a:p>
            <a:pPr marL="165100" marR="212090" indent="-152400">
              <a:lnSpc>
                <a:spcPts val="1300"/>
              </a:lnSpc>
              <a:spcBef>
                <a:spcPts val="6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combine flour,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baking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powder,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sz="1250" spc="1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salt.</a:t>
            </a:r>
            <a:endParaRPr sz="1250">
              <a:latin typeface="Times New Roman"/>
              <a:cs typeface="Times New Roman"/>
            </a:endParaRPr>
          </a:p>
          <a:p>
            <a:pPr marL="165100" marR="2032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together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butter,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sugar,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egg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light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fluffy.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vanilla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almond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extracts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mix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well.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mix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well</a:t>
            </a:r>
            <a:r>
              <a:rPr sz="1250" spc="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blended.*</a:t>
            </a:r>
            <a:endParaRPr sz="1250">
              <a:latin typeface="Times New Roman"/>
              <a:cs typeface="Times New Roman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With your hands,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form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dough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balls, crescents,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S-shapes,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using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300" dirty="0">
                <a:solidFill>
                  <a:srgbClr val="231F20"/>
                </a:solidFill>
                <a:latin typeface="Times New Roman"/>
                <a:cs typeface="Times New Roman"/>
              </a:rPr>
              <a:t>¥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tbsp.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1250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time.</a:t>
            </a:r>
            <a:endParaRPr sz="1250">
              <a:latin typeface="Times New Roman"/>
              <a:cs typeface="Times New Roman"/>
            </a:endParaRPr>
          </a:p>
          <a:p>
            <a:pPr marL="165100" marR="7429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cookies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inches apart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an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ungreased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cookie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sheet.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Put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middle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oven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rack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bake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15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barely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brown 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around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sz="1250" spc="7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edges.</a:t>
            </a:r>
            <a:endParaRPr sz="1250">
              <a:latin typeface="Times New Roman"/>
              <a:cs typeface="Times New Roman"/>
            </a:endParaRPr>
          </a:p>
          <a:p>
            <a:pPr marL="165100" marR="25400" indent="-152400" algn="just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cookies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sheet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spatula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cool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wire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rack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</a:t>
            </a:r>
            <a:r>
              <a:rPr sz="1250" spc="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</a:t>
            </a:r>
            <a:endParaRPr sz="1250">
              <a:latin typeface="Times New Roman"/>
              <a:cs typeface="Times New Roman"/>
            </a:endParaRPr>
          </a:p>
          <a:p>
            <a:pPr marL="165100" marR="83820" indent="-152400" algn="just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sifter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sift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powdered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sugar over</a:t>
            </a:r>
            <a:r>
              <a:rPr sz="1250" spc="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cookies.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20464" y="6007100"/>
            <a:ext cx="1553845" cy="45720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700" marR="5080" indent="361315" algn="r">
              <a:lnSpc>
                <a:spcPts val="1100"/>
              </a:lnSpc>
              <a:spcBef>
                <a:spcPts val="219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35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0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cooling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r>
              <a:rPr sz="1000" i="1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Makes </a:t>
            </a:r>
            <a:r>
              <a:rPr sz="10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 </a:t>
            </a: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dozen </a:t>
            </a:r>
            <a:r>
              <a:rPr sz="10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cookies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06753" y="6909689"/>
            <a:ext cx="369252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Serve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these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bite-sized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delights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coffee or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hot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chocolate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for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sweet</a:t>
            </a:r>
            <a:r>
              <a:rPr sz="1000" i="1" spc="-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treat.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54252" y="6017259"/>
            <a:ext cx="1761489" cy="28956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55575" marR="5080" indent="-143510">
              <a:lnSpc>
                <a:spcPts val="1000"/>
              </a:lnSpc>
              <a:spcBef>
                <a:spcPts val="200"/>
              </a:spcBef>
            </a:pP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*For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900" b="1" i="1" spc="-40" dirty="0">
                <a:solidFill>
                  <a:srgbClr val="231F20"/>
                </a:solidFill>
                <a:latin typeface="Times New Roman"/>
                <a:cs typeface="Times New Roman"/>
              </a:rPr>
              <a:t>tasty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variation,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900" spc="215" dirty="0">
                <a:solidFill>
                  <a:srgbClr val="231F20"/>
                </a:solidFill>
                <a:latin typeface="Times New Roman"/>
                <a:cs typeface="Times New Roman"/>
              </a:rPr>
              <a:t>¥ </a:t>
            </a:r>
            <a:r>
              <a:rPr sz="900" b="1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chopped 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blanched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almonds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soft</a:t>
            </a:r>
            <a:r>
              <a:rPr sz="900" b="1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dough.</a:t>
            </a:r>
            <a:endParaRPr sz="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3100" y="749300"/>
            <a:ext cx="2284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55" dirty="0">
                <a:solidFill>
                  <a:srgbClr val="A63950"/>
                </a:solidFill>
                <a:latin typeface="Times New Roman"/>
                <a:cs typeface="Times New Roman"/>
              </a:rPr>
              <a:t>Crepes </a:t>
            </a:r>
            <a:r>
              <a:rPr sz="1800" b="1" i="1" spc="-65" dirty="0">
                <a:solidFill>
                  <a:srgbClr val="A63950"/>
                </a:solidFill>
                <a:latin typeface="Times New Roman"/>
                <a:cs typeface="Times New Roman"/>
              </a:rPr>
              <a:t>with</a:t>
            </a:r>
            <a:r>
              <a:rPr sz="1800" b="1" i="1" spc="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1800" b="1" i="1" spc="-50" dirty="0">
                <a:solidFill>
                  <a:srgbClr val="A63950"/>
                </a:solidFill>
                <a:latin typeface="Times New Roman"/>
                <a:cs typeface="Times New Roman"/>
              </a:rPr>
              <a:t>Strawberries/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Crêpes </a:t>
            </a:r>
            <a:r>
              <a:rPr spc="20" dirty="0"/>
              <a:t>aux </a:t>
            </a:r>
            <a:r>
              <a:rPr spc="-45" dirty="0"/>
              <a:t>Fraises</a:t>
            </a:r>
            <a:r>
              <a:rPr spc="-160" dirty="0"/>
              <a:t> </a:t>
            </a:r>
            <a:r>
              <a:rPr spc="35" dirty="0"/>
              <a:t>(France)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77900" y="1485900"/>
            <a:ext cx="4544695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180"/>
              </a:spcBef>
            </a:pP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Crepes are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an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old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standby </a:t>
            </a:r>
            <a:r>
              <a:rPr sz="12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France.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Not just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dessert,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crepes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can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also </a:t>
            </a:r>
            <a:r>
              <a:rPr sz="1200" i="1" spc="-190" dirty="0">
                <a:solidFill>
                  <a:srgbClr val="231F20"/>
                </a:solidFill>
                <a:latin typeface="Times New Roman"/>
                <a:cs typeface="Times New Roman"/>
              </a:rPr>
              <a:t>be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made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unsweetened  </a:t>
            </a:r>
            <a:r>
              <a:rPr sz="12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batter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wrapped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around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ingredients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such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as veggies and </a:t>
            </a:r>
            <a:r>
              <a:rPr sz="1200" i="1" spc="-185" dirty="0">
                <a:solidFill>
                  <a:srgbClr val="231F20"/>
                </a:solidFill>
                <a:latin typeface="Times New Roman"/>
                <a:cs typeface="Times New Roman"/>
              </a:rPr>
              <a:t>cheese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provide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filling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main</a:t>
            </a:r>
            <a:r>
              <a:rPr sz="1200" i="1" spc="-1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dish.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9583" y="2209800"/>
            <a:ext cx="845819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50" dirty="0">
                <a:solidFill>
                  <a:srgbClr val="231F20"/>
                </a:solidFill>
                <a:latin typeface="Calibri"/>
                <a:cs typeface="Calibri"/>
              </a:rPr>
              <a:t>Crepe</a:t>
            </a:r>
            <a:r>
              <a:rPr sz="1100" spc="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cs typeface="Calibri"/>
              </a:rPr>
              <a:t>batter: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9583" y="2453677"/>
            <a:ext cx="1035050" cy="14732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eggs</a:t>
            </a:r>
            <a:endParaRPr sz="1100">
              <a:latin typeface="Calibri"/>
              <a:cs typeface="Calibri"/>
            </a:endParaRPr>
          </a:p>
          <a:p>
            <a:pPr marL="12700" marR="26670">
              <a:lnSpc>
                <a:spcPct val="143900"/>
              </a:lnSpc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all-purpose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flour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</a:t>
            </a:r>
            <a:r>
              <a:rPr sz="1100" spc="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</a:t>
            </a:r>
            <a:r>
              <a:rPr sz="1100" spc="-1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milk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∏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</a:t>
            </a:r>
            <a:r>
              <a:rPr sz="1100" spc="-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melted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butter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9583" y="4064000"/>
            <a:ext cx="40195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231F20"/>
                </a:solidFill>
                <a:latin typeface="Calibri"/>
                <a:cs typeface="Calibri"/>
              </a:rPr>
              <a:t>Filling: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9583" y="4307878"/>
            <a:ext cx="1410335" cy="12319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fresh,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sliced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strawberries*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55" dirty="0">
                <a:solidFill>
                  <a:srgbClr val="231F20"/>
                </a:solidFill>
                <a:latin typeface="Calibri"/>
                <a:cs typeface="Calibri"/>
              </a:rPr>
              <a:t>∂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granulated</a:t>
            </a:r>
            <a:r>
              <a:rPr sz="1100" spc="-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8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oz. (1 </a:t>
            </a:r>
            <a:r>
              <a:rPr sz="1100" spc="-75" dirty="0">
                <a:solidFill>
                  <a:srgbClr val="231F20"/>
                </a:solidFill>
                <a:latin typeface="Calibri"/>
                <a:cs typeface="Calibri"/>
              </a:rPr>
              <a:t>c.)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cottage</a:t>
            </a:r>
            <a:r>
              <a:rPr sz="1100" spc="-1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cheese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8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oz. (1 </a:t>
            </a:r>
            <a:r>
              <a:rPr sz="1100" spc="-75" dirty="0">
                <a:solidFill>
                  <a:srgbClr val="231F20"/>
                </a:solidFill>
                <a:latin typeface="Calibri"/>
                <a:cs typeface="Calibri"/>
              </a:rPr>
              <a:t>c.)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sour</a:t>
            </a:r>
            <a:r>
              <a:rPr sz="1100" spc="-1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cream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powdered</a:t>
            </a:r>
            <a:r>
              <a:rPr sz="1100" spc="-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50539" y="2190750"/>
            <a:ext cx="2461895" cy="41529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508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70" dirty="0">
                <a:solidFill>
                  <a:srgbClr val="231F20"/>
                </a:solidFill>
                <a:latin typeface="Times New Roman"/>
                <a:cs typeface="Times New Roman"/>
              </a:rPr>
              <a:t>Beat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eggs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little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bit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flour 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sugar.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an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electric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mixer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whisk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combine.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Then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little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bit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milk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water.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Mix.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Repeat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all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 flour,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sugar,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milk, and water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have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been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added.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Then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beat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whisk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electric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mixer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</a:t>
            </a:r>
            <a:r>
              <a:rPr sz="1250" spc="1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smooth.</a:t>
            </a:r>
            <a:endParaRPr sz="1250">
              <a:latin typeface="Times New Roman"/>
              <a:cs typeface="Times New Roman"/>
            </a:endParaRPr>
          </a:p>
          <a:p>
            <a:pPr marL="165100" indent="-152400">
              <a:lnSpc>
                <a:spcPct val="100000"/>
              </a:lnSpc>
              <a:spcBef>
                <a:spcPts val="39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70" dirty="0">
                <a:solidFill>
                  <a:srgbClr val="231F20"/>
                </a:solidFill>
                <a:latin typeface="Times New Roman"/>
                <a:cs typeface="Times New Roman"/>
              </a:rPr>
              <a:t>Beat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melted</a:t>
            </a:r>
            <a:r>
              <a:rPr sz="1250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butter.</a:t>
            </a:r>
            <a:endParaRPr sz="1250">
              <a:latin typeface="Times New Roman"/>
              <a:cs typeface="Times New Roman"/>
            </a:endParaRPr>
          </a:p>
          <a:p>
            <a:pPr marL="165100" marR="191770" indent="-152400" algn="just">
              <a:lnSpc>
                <a:spcPts val="1300"/>
              </a:lnSpc>
              <a:spcBef>
                <a:spcPts val="6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Chill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batter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least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hour.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 meantime, combine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strawberries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granulated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sugar. </a:t>
            </a:r>
            <a:r>
              <a:rPr sz="1250" spc="-75" dirty="0">
                <a:solidFill>
                  <a:srgbClr val="231F20"/>
                </a:solidFill>
                <a:latin typeface="Times New Roman"/>
                <a:cs typeface="Times New Roman"/>
              </a:rPr>
              <a:t>Set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aside.</a:t>
            </a:r>
            <a:endParaRPr sz="1250">
              <a:latin typeface="Times New Roman"/>
              <a:cs typeface="Times New Roman"/>
            </a:endParaRPr>
          </a:p>
          <a:p>
            <a:pPr marL="165100" marR="952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70" dirty="0">
                <a:solidFill>
                  <a:srgbClr val="231F20"/>
                </a:solidFill>
                <a:latin typeface="Times New Roman"/>
                <a:cs typeface="Times New Roman"/>
              </a:rPr>
              <a:t>Beat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cottage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cheese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blender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or  with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an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electric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mixer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smooth. 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sour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cream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powdered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sugar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stir</a:t>
            </a:r>
            <a:r>
              <a:rPr sz="1250" spc="14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well.</a:t>
            </a:r>
            <a:endParaRPr sz="1250">
              <a:latin typeface="Times New Roman"/>
              <a:cs typeface="Times New Roman"/>
            </a:endParaRPr>
          </a:p>
          <a:p>
            <a:pPr marL="165100" marR="2667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When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batter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chilled, heat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crepe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medium-high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heat.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Pour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batter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as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you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would to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make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pancake.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Swirl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batter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coat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entire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bottom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and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 the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bottom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crepe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firm.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1220" y="7506081"/>
            <a:ext cx="14605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30" dirty="0">
                <a:solidFill>
                  <a:srgbClr val="231F20"/>
                </a:solidFill>
                <a:latin typeface="Tahoma"/>
                <a:cs typeface="Tahoma"/>
              </a:rPr>
              <a:t>62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36640" y="7506081"/>
            <a:ext cx="14668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35" dirty="0">
                <a:solidFill>
                  <a:srgbClr val="231F20"/>
                </a:solidFill>
                <a:latin typeface="Tahoma"/>
                <a:cs typeface="Tahoma"/>
              </a:rPr>
              <a:t>63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87650" y="5660390"/>
            <a:ext cx="800988" cy="952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06500" y="2190750"/>
            <a:ext cx="2490470" cy="26479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4445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 startAt="6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fork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gently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lift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crepe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from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pan.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Quickly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flip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crepe over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minute,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crepe  just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starts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brown.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plate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repeat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remaining  batter.</a:t>
            </a:r>
            <a:endParaRPr sz="1250">
              <a:latin typeface="Times New Roman"/>
              <a:cs typeface="Times New Roman"/>
            </a:endParaRPr>
          </a:p>
          <a:p>
            <a:pPr marL="165100" marR="9779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 startAt="6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200" dirty="0">
                <a:solidFill>
                  <a:srgbClr val="231F20"/>
                </a:solidFill>
                <a:latin typeface="Times New Roman"/>
                <a:cs typeface="Times New Roman"/>
              </a:rPr>
              <a:t>µ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fruit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creamy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fill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crepes.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Fold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crepes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over.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Top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remaining fruit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creamy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mixture,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top with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fruit  and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powdered</a:t>
            </a:r>
            <a:r>
              <a:rPr sz="1250" spc="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sugar.</a:t>
            </a:r>
            <a:endParaRPr sz="1250">
              <a:latin typeface="Times New Roman"/>
              <a:cs typeface="Times New Roman"/>
            </a:endParaRPr>
          </a:p>
          <a:p>
            <a:pPr marL="1162050" marR="5080" indent="147955" algn="r">
              <a:lnSpc>
                <a:spcPts val="1100"/>
              </a:lnSpc>
              <a:spcBef>
                <a:spcPts val="116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45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(plus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hour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chill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batter) </a:t>
            </a:r>
            <a:r>
              <a:rPr sz="1000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10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spc="1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80"/>
              </a:lnSpc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Makes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10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12</a:t>
            </a:r>
            <a:r>
              <a:rPr sz="1000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crepes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78352" y="6049009"/>
            <a:ext cx="1947545" cy="416559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065" marR="5080" indent="-635" algn="ctr">
              <a:lnSpc>
                <a:spcPts val="1000"/>
              </a:lnSpc>
              <a:spcBef>
                <a:spcPts val="200"/>
              </a:spcBef>
            </a:pP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*These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crepes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can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easily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be 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filled with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other 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kinds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fresh </a:t>
            </a:r>
            <a:r>
              <a:rPr sz="900" b="1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fruit.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Try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using </a:t>
            </a:r>
            <a:r>
              <a:rPr sz="900" b="1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3 </a:t>
            </a:r>
            <a:r>
              <a:rPr sz="900" b="1" i="1" spc="-45" dirty="0">
                <a:solidFill>
                  <a:srgbClr val="231F20"/>
                </a:solidFill>
                <a:latin typeface="Times New Roman"/>
                <a:cs typeface="Times New Roman"/>
              </a:rPr>
              <a:t>c.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blueberries 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sliced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peaches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instead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sz="900" b="1" i="1" spc="-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strawberries.</a:t>
            </a:r>
            <a:endParaRPr sz="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91460" y="0"/>
            <a:ext cx="3952240" cy="5091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06500" y="3074670"/>
            <a:ext cx="455739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23035" algn="l"/>
                <a:tab pos="2180590" algn="l"/>
                <a:tab pos="3768090" algn="l"/>
              </a:tabLst>
            </a:pPr>
            <a:r>
              <a:rPr sz="2200" spc="335" dirty="0"/>
              <a:t>Holiday	and	</a:t>
            </a:r>
            <a:r>
              <a:rPr sz="2200" spc="465" dirty="0"/>
              <a:t>Festival	</a:t>
            </a:r>
            <a:r>
              <a:rPr sz="2200" spc="285" dirty="0"/>
              <a:t>Food</a:t>
            </a:r>
            <a:r>
              <a:rPr sz="2200" spc="-235" dirty="0"/>
              <a:t> </a:t>
            </a:r>
            <a:endParaRPr sz="2200"/>
          </a:p>
        </p:txBody>
      </p:sp>
      <p:sp>
        <p:nvSpPr>
          <p:cNvPr id="4" name="object 4"/>
          <p:cNvSpPr txBox="1"/>
          <p:nvPr/>
        </p:nvSpPr>
        <p:spPr>
          <a:xfrm>
            <a:off x="1510664" y="3747770"/>
            <a:ext cx="4256405" cy="260985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6350" indent="635" algn="just">
              <a:lnSpc>
                <a:spcPts val="1450"/>
              </a:lnSpc>
              <a:spcBef>
                <a:spcPts val="190"/>
              </a:spcBef>
            </a:pP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Whatever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country 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whatever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celebration,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occa­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sions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call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foods.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holiday recipes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require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more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time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more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ingredients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than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everyday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foods,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cooks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around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  world think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it</a:t>
            </a:r>
            <a:r>
              <a:rPr sz="1250" spc="-1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worth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extra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effort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make these dishes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just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right.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Japan,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example,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where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food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preparation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considered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art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every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day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year,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holiday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even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more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carefully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arranged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presented.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Polish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cooks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spend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Easter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weekend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getting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ready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Easter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Sunday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feast.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Vietnam,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traditional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Year</a:t>
            </a:r>
            <a:r>
              <a:rPr sz="1250" spc="-5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cake takes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hours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prepare.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African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Muslim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cooks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busy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at 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Eid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al-Fitr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making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enough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special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dishes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enjoyed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throughout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three-day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celebration.</a:t>
            </a:r>
            <a:endParaRPr sz="1250">
              <a:latin typeface="PMingLiU"/>
              <a:cs typeface="PMingLiU"/>
            </a:endParaRPr>
          </a:p>
          <a:p>
            <a:pPr marL="13335" marR="5080" indent="152400" algn="just">
              <a:lnSpc>
                <a:spcPts val="1450"/>
              </a:lnSpc>
            </a:pP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 recipes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this section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offer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sampling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vegetarian dishes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served </a:t>
            </a:r>
            <a:r>
              <a:rPr sz="1250" spc="55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special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occasions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different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countries.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Try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these</a:t>
            </a:r>
            <a:r>
              <a:rPr sz="1250" spc="2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and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discover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others</a:t>
            </a:r>
            <a:r>
              <a:rPr sz="1250" spc="30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get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international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taste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2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holidays.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11300" y="6756400"/>
            <a:ext cx="39935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i="1" spc="-2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Passover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matzo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layer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cake is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perfect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end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 meatless </a:t>
            </a:r>
            <a:r>
              <a:rPr sz="1000" i="1" spc="-30" dirty="0">
                <a:solidFill>
                  <a:srgbClr val="231F20"/>
                </a:solidFill>
                <a:latin typeface="Calibri"/>
                <a:cs typeface="Calibri"/>
              </a:rPr>
              <a:t>meal—or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festive  treat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its </a:t>
            </a:r>
            <a:r>
              <a:rPr sz="1000" i="1" spc="-75" dirty="0">
                <a:solidFill>
                  <a:srgbClr val="231F20"/>
                </a:solidFill>
                <a:latin typeface="Calibri"/>
                <a:cs typeface="Calibri"/>
              </a:rPr>
              <a:t>own.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(Recipe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page</a:t>
            </a:r>
            <a:r>
              <a:rPr sz="1000" i="1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i="1" spc="-15" dirty="0">
                <a:solidFill>
                  <a:srgbClr val="231F20"/>
                </a:solidFill>
                <a:latin typeface="Calibri"/>
                <a:cs typeface="Calibri"/>
              </a:rPr>
              <a:t>67.)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39179" y="7506081"/>
            <a:ext cx="1447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25" dirty="0">
                <a:solidFill>
                  <a:srgbClr val="231F20"/>
                </a:solidFill>
                <a:latin typeface="Tahoma"/>
                <a:cs typeface="Tahoma"/>
              </a:rPr>
              <a:t>65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73100" y="749300"/>
            <a:ext cx="24206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35" dirty="0">
                <a:latin typeface="Times New Roman"/>
                <a:cs typeface="Times New Roman"/>
              </a:rPr>
              <a:t>New </a:t>
            </a:r>
            <a:r>
              <a:rPr sz="1800" b="1" spc="-165" dirty="0">
                <a:latin typeface="Times New Roman"/>
                <a:cs typeface="Times New Roman"/>
              </a:rPr>
              <a:t>Year</a:t>
            </a:r>
            <a:r>
              <a:rPr sz="1800" b="1" spc="-165" dirty="0">
                <a:latin typeface="Arial"/>
                <a:cs typeface="Arial"/>
              </a:rPr>
              <a:t>’</a:t>
            </a:r>
            <a:r>
              <a:rPr sz="1800" b="1" spc="-165" dirty="0">
                <a:latin typeface="Times New Roman"/>
                <a:cs typeface="Times New Roman"/>
              </a:rPr>
              <a:t>s </a:t>
            </a:r>
            <a:r>
              <a:rPr sz="1800" b="1" spc="-130" dirty="0">
                <a:latin typeface="Times New Roman"/>
                <a:cs typeface="Times New Roman"/>
              </a:rPr>
              <a:t>Noodles </a:t>
            </a:r>
            <a:r>
              <a:rPr sz="1800" b="1" spc="-50" dirty="0">
                <a:latin typeface="Times New Roman"/>
                <a:cs typeface="Times New Roman"/>
              </a:rPr>
              <a:t>(China)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7900" y="1206500"/>
            <a:ext cx="4547235" cy="5645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algn="just">
              <a:lnSpc>
                <a:spcPts val="1400"/>
              </a:lnSpc>
              <a:spcBef>
                <a:spcPts val="180"/>
              </a:spcBef>
            </a:pP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Long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noodles,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favorite</a:t>
            </a:r>
            <a:r>
              <a:rPr sz="12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dish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New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Year’s,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also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served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birthdays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ensure</a:t>
            </a:r>
            <a:r>
              <a:rPr sz="1200" i="1" spc="-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long </a:t>
            </a:r>
            <a:r>
              <a:rPr sz="1200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life.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In 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China, </a:t>
            </a:r>
            <a:r>
              <a:rPr sz="12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NewYear’s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something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like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nationwide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birthday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party.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During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festival,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all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Chinese 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people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add a </a:t>
            </a:r>
            <a:r>
              <a:rPr sz="12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year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their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age,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no </a:t>
            </a:r>
            <a:r>
              <a:rPr sz="12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matter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when </a:t>
            </a:r>
            <a:r>
              <a:rPr sz="12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they </a:t>
            </a:r>
            <a:r>
              <a:rPr sz="1200" i="1" spc="-175" dirty="0">
                <a:solidFill>
                  <a:srgbClr val="231F20"/>
                </a:solidFill>
                <a:latin typeface="Times New Roman"/>
                <a:cs typeface="Times New Roman"/>
              </a:rPr>
              <a:t>were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born.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7900" y="2043430"/>
            <a:ext cx="1497330" cy="37338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8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oz.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dried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rice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noodles</a:t>
            </a:r>
            <a:endParaRPr sz="1100">
              <a:latin typeface="Calibri"/>
              <a:cs typeface="Calibri"/>
            </a:endParaRPr>
          </a:p>
          <a:p>
            <a:pPr marL="165100" marR="231775" indent="-152400">
              <a:lnSpc>
                <a:spcPts val="1300"/>
              </a:lnSpc>
              <a:spcBef>
                <a:spcPts val="6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12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dried Chinese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oyster 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mushrooms</a:t>
            </a:r>
            <a:endParaRPr sz="1100">
              <a:latin typeface="Calibri"/>
              <a:cs typeface="Calibri"/>
            </a:endParaRPr>
          </a:p>
          <a:p>
            <a:pPr marL="12700" marR="567690">
              <a:lnSpc>
                <a:spcPts val="1900"/>
              </a:lnSpc>
              <a:spcBef>
                <a:spcPts val="12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vegetable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broth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soy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sauce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cornstarch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35" dirty="0">
                <a:solidFill>
                  <a:srgbClr val="231F20"/>
                </a:solidFill>
                <a:latin typeface="Calibri"/>
                <a:cs typeface="Calibri"/>
              </a:rPr>
              <a:t>peanut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  <a:p>
            <a:pPr marL="102235" indent="-90170">
              <a:lnSpc>
                <a:spcPct val="100000"/>
              </a:lnSpc>
              <a:spcBef>
                <a:spcPts val="580"/>
              </a:spcBef>
              <a:buAutoNum type="arabicPlain"/>
              <a:tabLst>
                <a:tab pos="102870" algn="l"/>
              </a:tabLst>
            </a:pP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minced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garlic</a:t>
            </a:r>
            <a:endParaRPr sz="1100">
              <a:latin typeface="Calibri"/>
              <a:cs typeface="Calibri"/>
            </a:endParaRPr>
          </a:p>
          <a:p>
            <a:pPr marL="102235" indent="-90170">
              <a:lnSpc>
                <a:spcPct val="100000"/>
              </a:lnSpc>
              <a:spcBef>
                <a:spcPts val="580"/>
              </a:spcBef>
              <a:buAutoNum type="arabicPlain"/>
              <a:tabLst>
                <a:tab pos="102870" algn="l"/>
              </a:tabLst>
            </a:pP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minced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ginger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43900"/>
              </a:lnSpc>
            </a:pP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1¥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Chinese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cabbage  </a:t>
            </a:r>
            <a:r>
              <a:rPr sz="1100" spc="30" dirty="0">
                <a:solidFill>
                  <a:srgbClr val="231F20"/>
                </a:solidFill>
                <a:latin typeface="Calibri"/>
                <a:cs typeface="Calibri"/>
              </a:rPr>
              <a:t>1¥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bean</a:t>
            </a:r>
            <a:r>
              <a:rPr sz="1100" spc="-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sprouts</a:t>
            </a:r>
            <a:endParaRPr sz="1100">
              <a:latin typeface="Calibri"/>
              <a:cs typeface="Calibri"/>
            </a:endParaRPr>
          </a:p>
          <a:p>
            <a:pPr marL="12700" marR="244475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sliced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bamboo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shoots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sesame </a:t>
            </a:r>
            <a:r>
              <a:rPr sz="1100" spc="-75" dirty="0">
                <a:solidFill>
                  <a:srgbClr val="231F20"/>
                </a:solidFill>
                <a:latin typeface="Calibri"/>
                <a:cs typeface="Calibri"/>
              </a:rPr>
              <a:t>oil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(optional)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scallions,</a:t>
            </a:r>
            <a:r>
              <a:rPr sz="1100" spc="-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chopped,</a:t>
            </a:r>
            <a:endParaRPr sz="1100">
              <a:latin typeface="Calibri"/>
              <a:cs typeface="Calibri"/>
            </a:endParaRPr>
          </a:p>
          <a:p>
            <a:pPr marL="165100">
              <a:lnSpc>
                <a:spcPts val="1300"/>
              </a:lnSpc>
            </a:pP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for</a:t>
            </a:r>
            <a:r>
              <a:rPr sz="1100" spc="1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garnish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48000" y="2094229"/>
            <a:ext cx="2490470" cy="49466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28130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Prepare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noodles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according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package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directions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set</a:t>
            </a:r>
            <a:r>
              <a:rPr sz="1250" spc="2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aside.</a:t>
            </a:r>
            <a:endParaRPr sz="1250">
              <a:latin typeface="Times New Roman"/>
              <a:cs typeface="Times New Roman"/>
            </a:endParaRPr>
          </a:p>
          <a:p>
            <a:pPr marL="165100" marR="4064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75" dirty="0">
                <a:solidFill>
                  <a:srgbClr val="231F20"/>
                </a:solidFill>
                <a:latin typeface="Times New Roman"/>
                <a:cs typeface="Times New Roman"/>
              </a:rPr>
              <a:t>Soak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mushrooms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warm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water for 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20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Squeeze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dry,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trim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off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stems,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cut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bite-sized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pieces.</a:t>
            </a:r>
            <a:endParaRPr sz="1250">
              <a:latin typeface="Times New Roman"/>
              <a:cs typeface="Times New Roman"/>
            </a:endParaRPr>
          </a:p>
          <a:p>
            <a:pPr marL="165100" marR="4381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While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mushrooms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are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soaking,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make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sauce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by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mixing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vegetable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broth,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soy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sauce,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cornstarch,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sugar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bowl. </a:t>
            </a:r>
            <a:r>
              <a:rPr sz="1250" spc="-75" dirty="0">
                <a:solidFill>
                  <a:srgbClr val="231F20"/>
                </a:solidFill>
                <a:latin typeface="Times New Roman"/>
                <a:cs typeface="Times New Roman"/>
              </a:rPr>
              <a:t>Set</a:t>
            </a:r>
            <a:r>
              <a:rPr sz="1250" spc="9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aside.</a:t>
            </a:r>
            <a:endParaRPr sz="1250">
              <a:latin typeface="Times New Roman"/>
              <a:cs typeface="Times New Roman"/>
            </a:endParaRPr>
          </a:p>
          <a:p>
            <a:pPr marL="165100" marR="8318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skillet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wok,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peanut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oil. 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garlic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ginger 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stir-fry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garlic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barely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begins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250" spc="25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brown.</a:t>
            </a:r>
            <a:endParaRPr sz="1250">
              <a:latin typeface="Times New Roman"/>
              <a:cs typeface="Times New Roman"/>
            </a:endParaRPr>
          </a:p>
          <a:p>
            <a:pPr marL="165100" marR="1714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mushrooms,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cabbage,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bean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sprouts,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bamboo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shoots.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Stir-fry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tender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(about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3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r>
              <a:rPr sz="1250" spc="1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minutes).</a:t>
            </a:r>
            <a:endParaRPr sz="1250">
              <a:latin typeface="Times New Roman"/>
              <a:cs typeface="Times New Roman"/>
            </a:endParaRPr>
          </a:p>
          <a:p>
            <a:pPr marL="165100" marR="8255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sauce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noodles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pan. 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Lower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heat,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simmer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uncovered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3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</a:t>
            </a:r>
            <a:r>
              <a:rPr sz="1250" spc="1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</a:t>
            </a:r>
            <a:endParaRPr sz="1250">
              <a:latin typeface="Times New Roman"/>
              <a:cs typeface="Times New Roman"/>
            </a:endParaRPr>
          </a:p>
          <a:p>
            <a:pPr marL="165100" marR="6667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Sprinkle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sesame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oil,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if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desired,  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toss</a:t>
            </a:r>
            <a:r>
              <a:rPr sz="1250" spc="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well.</a:t>
            </a:r>
            <a:endParaRPr sz="1250">
              <a:latin typeface="Times New Roman"/>
              <a:cs typeface="Times New Roman"/>
            </a:endParaRPr>
          </a:p>
          <a:p>
            <a:pPr marL="165100" marR="26860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heat,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garnish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scallions,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sz="1250" spc="10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serve.</a:t>
            </a:r>
            <a:endParaRPr sz="1250">
              <a:latin typeface="Times New Roman"/>
              <a:cs typeface="Times New Roman"/>
            </a:endParaRPr>
          </a:p>
          <a:p>
            <a:pPr marL="1428115" marR="5080" indent="-118110" algn="r">
              <a:lnSpc>
                <a:spcPts val="1100"/>
              </a:lnSpc>
              <a:spcBef>
                <a:spcPts val="1155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25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r>
              <a:rPr sz="1000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8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1220" y="7506081"/>
            <a:ext cx="14795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0" dirty="0">
                <a:solidFill>
                  <a:srgbClr val="231F20"/>
                </a:solidFill>
                <a:latin typeface="Tahoma"/>
                <a:cs typeface="Tahoma"/>
              </a:rPr>
              <a:t>66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41720" y="7506081"/>
            <a:ext cx="14287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15" dirty="0">
                <a:solidFill>
                  <a:srgbClr val="231F20"/>
                </a:solidFill>
                <a:latin typeface="Tahoma"/>
                <a:cs typeface="Tahoma"/>
              </a:rPr>
              <a:t>67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23874" y="5821679"/>
            <a:ext cx="889380" cy="10095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1700" y="720090"/>
            <a:ext cx="47275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60" dirty="0">
                <a:latin typeface="Times New Roman"/>
                <a:cs typeface="Times New Roman"/>
              </a:rPr>
              <a:t>Passover </a:t>
            </a:r>
            <a:r>
              <a:rPr sz="1800" b="1" spc="-130" dirty="0">
                <a:latin typeface="Times New Roman"/>
                <a:cs typeface="Times New Roman"/>
              </a:rPr>
              <a:t>Matzo </a:t>
            </a:r>
            <a:r>
              <a:rPr sz="1800" b="1" spc="-160" dirty="0">
                <a:latin typeface="Times New Roman"/>
                <a:cs typeface="Times New Roman"/>
              </a:rPr>
              <a:t>Layer </a:t>
            </a:r>
            <a:r>
              <a:rPr sz="1800" b="1" spc="30" dirty="0">
                <a:latin typeface="Times New Roman"/>
                <a:cs typeface="Times New Roman"/>
              </a:rPr>
              <a:t>Cake/</a:t>
            </a:r>
            <a:r>
              <a:rPr spc="30" dirty="0"/>
              <a:t>Ugat </a:t>
            </a:r>
            <a:r>
              <a:rPr spc="20" dirty="0"/>
              <a:t>Matzot</a:t>
            </a:r>
            <a:r>
              <a:rPr spc="25" dirty="0"/>
              <a:t> </a:t>
            </a:r>
            <a:r>
              <a:rPr spc="45" dirty="0"/>
              <a:t>(Israel)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06500" y="1228090"/>
            <a:ext cx="416115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210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an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extra, </a:t>
            </a:r>
            <a:r>
              <a:rPr sz="12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festive 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touch,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scatter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colored </a:t>
            </a:r>
            <a:r>
              <a:rPr sz="12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candy </a:t>
            </a:r>
            <a:r>
              <a:rPr sz="12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sprinkles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sz="12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cake </a:t>
            </a:r>
            <a:r>
              <a:rPr sz="1200" i="1" spc="-170" dirty="0">
                <a:solidFill>
                  <a:srgbClr val="231F20"/>
                </a:solidFill>
                <a:latin typeface="Times New Roman"/>
                <a:cs typeface="Times New Roman"/>
              </a:rPr>
              <a:t>as </a:t>
            </a:r>
            <a:r>
              <a:rPr sz="1200" i="1" spc="-180" dirty="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sz="12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decoration.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06500" y="1700568"/>
            <a:ext cx="1631314" cy="18796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6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</a:t>
            </a:r>
            <a:endParaRPr sz="1100">
              <a:latin typeface="Calibri"/>
              <a:cs typeface="Calibri"/>
            </a:endParaRPr>
          </a:p>
          <a:p>
            <a:pPr marL="12700" marR="69215">
              <a:lnSpc>
                <a:spcPct val="143900"/>
              </a:lnSpc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4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squares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unsweetened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chocolate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  <a:p>
            <a:pPr marL="165100" marR="5080" indent="-153035">
              <a:lnSpc>
                <a:spcPts val="1300"/>
              </a:lnSpc>
              <a:spcBef>
                <a:spcPts val="6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stick </a:t>
            </a:r>
            <a:r>
              <a:rPr sz="1100" spc="50" dirty="0">
                <a:solidFill>
                  <a:srgbClr val="231F20"/>
                </a:solidFill>
                <a:latin typeface="Calibri"/>
                <a:cs typeface="Calibri"/>
              </a:rPr>
              <a:t>(ø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lb.)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butter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margarine, 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cut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into</a:t>
            </a:r>
            <a:r>
              <a:rPr sz="1100" spc="-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pieces</a:t>
            </a:r>
            <a:endParaRPr sz="1100">
              <a:latin typeface="Calibri"/>
              <a:cs typeface="Calibri"/>
            </a:endParaRPr>
          </a:p>
          <a:p>
            <a:pPr marL="12700" marR="93980">
              <a:lnSpc>
                <a:spcPts val="1900"/>
              </a:lnSpc>
              <a:spcBef>
                <a:spcPts val="12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6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oz.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halva,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cut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into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small pieces*  2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cornstarch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6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large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matzos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84220" y="1755140"/>
            <a:ext cx="2489835" cy="48831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182245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saucepan,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combine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sugar, chocolate,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water.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Cook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medium-high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heat,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stirring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constantly,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chocolate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is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completely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melted and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 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begins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250" spc="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bubble.</a:t>
            </a:r>
            <a:endParaRPr sz="1250">
              <a:latin typeface="Times New Roman"/>
              <a:cs typeface="Times New Roman"/>
            </a:endParaRPr>
          </a:p>
          <a:p>
            <a:pPr marL="165100" marR="939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butter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halva.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Continue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stirring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mixture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just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begins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  boil,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then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sz="1250" spc="1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heat.</a:t>
            </a:r>
            <a:endParaRPr sz="1250">
              <a:latin typeface="Times New Roman"/>
              <a:cs typeface="Times New Roman"/>
            </a:endParaRPr>
          </a:p>
          <a:p>
            <a:pPr marL="165100" marR="6032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small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bowl,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mix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cornstarch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tbsp. water 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stir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chocolate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mixture.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Cook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medium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heat,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stirring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mixture 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thickens.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pan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sz="1250" spc="20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heat.</a:t>
            </a:r>
            <a:endParaRPr sz="1250">
              <a:latin typeface="Times New Roman"/>
              <a:cs typeface="Times New Roman"/>
            </a:endParaRPr>
          </a:p>
          <a:p>
            <a:pPr marL="165100" marR="85725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Put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matzo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platter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large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enough 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let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it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lie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flat.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Spread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an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even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layer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chocolate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matzo.  </a:t>
            </a: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another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matzo </a:t>
            </a:r>
            <a:r>
              <a:rPr sz="1250" spc="15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top.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Cover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chocolate.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Repeat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remaining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matzos, finishing</a:t>
            </a:r>
            <a:r>
              <a:rPr sz="125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endParaRPr sz="1250">
              <a:latin typeface="Times New Roman"/>
              <a:cs typeface="Times New Roman"/>
            </a:endParaRPr>
          </a:p>
          <a:p>
            <a:pPr marL="165100">
              <a:lnSpc>
                <a:spcPts val="1290"/>
              </a:lnSpc>
            </a:pP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layer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sz="1250" spc="1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chocolate.</a:t>
            </a:r>
            <a:endParaRPr sz="1250">
              <a:latin typeface="Times New Roman"/>
              <a:cs typeface="Times New Roman"/>
            </a:endParaRPr>
          </a:p>
          <a:p>
            <a:pPr marL="165100" marR="15875" indent="-152400">
              <a:lnSpc>
                <a:spcPts val="1300"/>
              </a:lnSpc>
              <a:spcBef>
                <a:spcPts val="610"/>
              </a:spcBef>
              <a:buFont typeface="Times New Roman"/>
              <a:buAutoNum type="arabicPeriod" startAt="5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Refrigerate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cake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overnight.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serve,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cut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cake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sharp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knife</a:t>
            </a:r>
            <a:r>
              <a:rPr sz="1250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into</a:t>
            </a:r>
            <a:endParaRPr sz="1250">
              <a:latin typeface="Times New Roman"/>
              <a:cs typeface="Times New Roman"/>
            </a:endParaRPr>
          </a:p>
          <a:p>
            <a:pPr marL="165100">
              <a:lnSpc>
                <a:spcPts val="1290"/>
              </a:lnSpc>
            </a:pP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1-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by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2-inch</a:t>
            </a:r>
            <a:r>
              <a:rPr sz="1250" spc="114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rectangles.</a:t>
            </a:r>
            <a:endParaRPr sz="1250">
              <a:latin typeface="Times New Roman"/>
              <a:cs typeface="Times New Roman"/>
            </a:endParaRPr>
          </a:p>
          <a:p>
            <a:pPr marL="1358265" marR="5080" indent="-48260" algn="r">
              <a:lnSpc>
                <a:spcPts val="1100"/>
              </a:lnSpc>
              <a:spcBef>
                <a:spcPts val="117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r>
              <a:rPr sz="1000" i="1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</a:t>
            </a:r>
            <a:r>
              <a:rPr sz="1000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Refrigeration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</a:t>
            </a:r>
            <a:r>
              <a:rPr sz="1000" i="1" spc="-1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overnight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08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40" dirty="0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30122" y="6189979"/>
            <a:ext cx="1811020" cy="54356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00965" marR="93345" indent="-3175" algn="ctr">
              <a:lnSpc>
                <a:spcPts val="1000"/>
              </a:lnSpc>
              <a:spcBef>
                <a:spcPts val="200"/>
              </a:spcBef>
            </a:pP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*The </a:t>
            </a:r>
            <a:r>
              <a:rPr sz="900" b="1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best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halva </a:t>
            </a:r>
            <a:r>
              <a:rPr sz="900" b="1" i="1" spc="-60" dirty="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made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almonds,  but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you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can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also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buy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sesame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peanut</a:t>
            </a:r>
            <a:endParaRPr sz="900">
              <a:latin typeface="Times New Roman"/>
              <a:cs typeface="Times New Roman"/>
            </a:endParaRPr>
          </a:p>
          <a:p>
            <a:pPr marL="12700" marR="5080" algn="ctr">
              <a:lnSpc>
                <a:spcPts val="1000"/>
              </a:lnSpc>
            </a:pPr>
            <a:r>
              <a:rPr sz="900" b="1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halva.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Halva </a:t>
            </a:r>
            <a:r>
              <a:rPr sz="900" b="1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can </a:t>
            </a:r>
            <a:r>
              <a:rPr sz="900" b="1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be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purchased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at </a:t>
            </a:r>
            <a:r>
              <a:rPr sz="900" b="1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any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Greek,  </a:t>
            </a:r>
            <a:r>
              <a:rPr sz="900" b="1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Middle </a:t>
            </a:r>
            <a:r>
              <a:rPr sz="900" b="1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Eastern, </a:t>
            </a:r>
            <a:r>
              <a:rPr sz="900" b="1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900" b="1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Jewish</a:t>
            </a:r>
            <a:r>
              <a:rPr sz="900" b="1" i="1" spc="2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900" b="1" i="1" spc="-55" dirty="0">
                <a:solidFill>
                  <a:srgbClr val="231F20"/>
                </a:solidFill>
                <a:latin typeface="Times New Roman"/>
                <a:cs typeface="Times New Roman"/>
              </a:rPr>
              <a:t>market.</a:t>
            </a:r>
            <a:endParaRPr sz="9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73100" y="698500"/>
            <a:ext cx="19672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Bruschetta</a:t>
            </a:r>
            <a:r>
              <a:rPr spc="215" dirty="0"/>
              <a:t> </a:t>
            </a:r>
            <a:r>
              <a:rPr spc="120" dirty="0"/>
              <a:t>(Italy)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70152" y="1306868"/>
            <a:ext cx="1694814" cy="18796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3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ripe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red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tomatoes,</a:t>
            </a:r>
            <a:r>
              <a:rPr sz="1100" spc="-5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diced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cloves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garlic,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finely</a:t>
            </a:r>
            <a:r>
              <a:rPr sz="1100" spc="-4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chopped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55" dirty="0">
                <a:solidFill>
                  <a:srgbClr val="231F20"/>
                </a:solidFill>
                <a:latin typeface="Calibri"/>
                <a:cs typeface="Calibri"/>
              </a:rPr>
              <a:t>∂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</a:t>
            </a:r>
            <a:r>
              <a:rPr sz="1100" spc="-17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basil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100" spc="155" dirty="0">
                <a:solidFill>
                  <a:srgbClr val="231F20"/>
                </a:solidFill>
                <a:latin typeface="Calibri"/>
                <a:cs typeface="Calibri"/>
              </a:rPr>
              <a:t>∂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chopped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fresh</a:t>
            </a:r>
            <a:r>
              <a:rPr sz="1100" spc="-16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parsley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85" dirty="0">
                <a:solidFill>
                  <a:srgbClr val="231F20"/>
                </a:solidFill>
                <a:latin typeface="Calibri"/>
                <a:cs typeface="Calibri"/>
              </a:rPr>
              <a:t>¥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each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pepper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1100" spc="155" dirty="0">
                <a:solidFill>
                  <a:srgbClr val="231F20"/>
                </a:solidFill>
                <a:latin typeface="Calibri"/>
                <a:cs typeface="Calibri"/>
              </a:rPr>
              <a:t>∂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olive</a:t>
            </a:r>
            <a:r>
              <a:rPr sz="1100" spc="-2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80" dirty="0">
                <a:solidFill>
                  <a:srgbClr val="231F20"/>
                </a:solidFill>
                <a:latin typeface="Calibri"/>
                <a:cs typeface="Calibri"/>
              </a:rPr>
              <a:t>oil</a:t>
            </a:r>
            <a:endParaRPr sz="1100">
              <a:latin typeface="Calibri"/>
              <a:cs typeface="Calibri"/>
            </a:endParaRPr>
          </a:p>
          <a:p>
            <a:pPr marL="165100" marR="5080" indent="-153035">
              <a:lnSpc>
                <a:spcPts val="1300"/>
              </a:lnSpc>
              <a:spcBef>
                <a:spcPts val="64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8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¥-inch-thick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slices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crusty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Italian  </a:t>
            </a:r>
            <a:r>
              <a:rPr sz="1100" spc="-70" dirty="0">
                <a:solidFill>
                  <a:srgbClr val="231F20"/>
                </a:solidFill>
                <a:latin typeface="Calibri"/>
                <a:cs typeface="Calibri"/>
              </a:rPr>
              <a:t>or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French</a:t>
            </a:r>
            <a:r>
              <a:rPr sz="1100" spc="-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bread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48000" y="1310640"/>
            <a:ext cx="2489200" cy="240665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65100" indent="-152400">
              <a:lnSpc>
                <a:spcPct val="100000"/>
              </a:lnSpc>
              <a:spcBef>
                <a:spcPts val="5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Preheat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oven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250" spc="16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400°F.</a:t>
            </a:r>
            <a:endParaRPr sz="1250">
              <a:latin typeface="Times New Roman"/>
              <a:cs typeface="Times New Roman"/>
            </a:endParaRPr>
          </a:p>
          <a:p>
            <a:pPr marL="165100" marR="364490" indent="-152400">
              <a:lnSpc>
                <a:spcPts val="1300"/>
              </a:lnSpc>
              <a:spcBef>
                <a:spcPts val="6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Combine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all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ingredients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except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bread and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set</a:t>
            </a:r>
            <a:r>
              <a:rPr sz="1250" spc="1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aside.</a:t>
            </a:r>
            <a:endParaRPr sz="1250">
              <a:latin typeface="Times New Roman"/>
              <a:cs typeface="Times New Roman"/>
            </a:endParaRPr>
          </a:p>
          <a:p>
            <a:pPr marL="165100" marR="762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6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bread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slices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cookie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sheet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toast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minutes. 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Flip slices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toast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for </a:t>
            </a:r>
            <a:r>
              <a:rPr sz="1250" spc="25" dirty="0">
                <a:solidFill>
                  <a:srgbClr val="231F20"/>
                </a:solidFill>
                <a:latin typeface="Times New Roman"/>
                <a:cs typeface="Times New Roman"/>
              </a:rPr>
              <a:t>5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more  minutes,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or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until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golden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brown.  </a:t>
            </a:r>
            <a:r>
              <a:rPr sz="1250" spc="-45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place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serving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plate.</a:t>
            </a:r>
            <a:endParaRPr sz="1250">
              <a:latin typeface="Times New Roman"/>
              <a:cs typeface="Times New Roman"/>
            </a:endParaRPr>
          </a:p>
          <a:p>
            <a:pPr marL="165100" marR="9525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Spoon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tomato mixture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over toasted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bread 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serve</a:t>
            </a:r>
            <a:r>
              <a:rPr sz="1250" spc="1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immediately.</a:t>
            </a:r>
            <a:endParaRPr sz="125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  <a:spcBef>
                <a:spcPts val="104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and  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30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</a:t>
            </a:r>
            <a:endParaRPr sz="1000">
              <a:latin typeface="Times New Roman"/>
              <a:cs typeface="Times New Roman"/>
            </a:endParaRPr>
          </a:p>
          <a:p>
            <a:pPr marR="5080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</a:t>
            </a:r>
            <a:r>
              <a:rPr sz="1000" i="1" spc="-7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7479" y="3961129"/>
            <a:ext cx="48526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10" dirty="0">
                <a:solidFill>
                  <a:srgbClr val="A63950"/>
                </a:solidFill>
                <a:latin typeface="Times New Roman"/>
                <a:cs typeface="Times New Roman"/>
              </a:rPr>
              <a:t>Christmas </a:t>
            </a:r>
            <a:r>
              <a:rPr sz="1800" b="1" i="1" spc="-225" dirty="0">
                <a:solidFill>
                  <a:srgbClr val="A63950"/>
                </a:solidFill>
                <a:latin typeface="Times New Roman"/>
                <a:cs typeface="Times New Roman"/>
              </a:rPr>
              <a:t>Eve </a:t>
            </a:r>
            <a:r>
              <a:rPr sz="1800" b="1" i="1" spc="-40" dirty="0">
                <a:solidFill>
                  <a:srgbClr val="A63950"/>
                </a:solidFill>
                <a:latin typeface="Times New Roman"/>
                <a:cs typeface="Times New Roman"/>
              </a:rPr>
              <a:t>Borscht/</a:t>
            </a:r>
            <a:r>
              <a:rPr sz="2000" i="1" spc="-40" dirty="0">
                <a:solidFill>
                  <a:srgbClr val="A63950"/>
                </a:solidFill>
                <a:latin typeface="Times New Roman"/>
                <a:cs typeface="Times New Roman"/>
              </a:rPr>
              <a:t>Wigilijny </a:t>
            </a:r>
            <a:r>
              <a:rPr sz="2000" i="1" spc="-10" dirty="0">
                <a:solidFill>
                  <a:srgbClr val="A63950"/>
                </a:solidFill>
                <a:latin typeface="Times New Roman"/>
                <a:cs typeface="Times New Roman"/>
              </a:rPr>
              <a:t>Barszcz</a:t>
            </a:r>
            <a:r>
              <a:rPr sz="2000" i="1" spc="-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r>
              <a:rPr sz="2000" i="1" spc="20" dirty="0">
                <a:solidFill>
                  <a:srgbClr val="A63950"/>
                </a:solidFill>
                <a:latin typeface="Times New Roman"/>
                <a:cs typeface="Times New Roman"/>
              </a:rPr>
              <a:t>(Poland)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0152" y="4596129"/>
            <a:ext cx="1468120" cy="1805939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5100" marR="69850" indent="-153035">
              <a:lnSpc>
                <a:spcPts val="1300"/>
              </a:lnSpc>
              <a:spcBef>
                <a:spcPts val="16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12 </a:t>
            </a: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medium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beets, </a:t>
            </a:r>
            <a:r>
              <a:rPr sz="1100" spc="-140" dirty="0">
                <a:solidFill>
                  <a:srgbClr val="231F20"/>
                </a:solidFill>
                <a:latin typeface="Calibri"/>
                <a:cs typeface="Calibri"/>
              </a:rPr>
              <a:t>washed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peeled</a:t>
            </a:r>
            <a:endParaRPr sz="1100">
              <a:latin typeface="Calibri"/>
              <a:cs typeface="Calibri"/>
            </a:endParaRPr>
          </a:p>
          <a:p>
            <a:pPr marL="12700" marR="62230">
              <a:lnSpc>
                <a:spcPts val="1900"/>
              </a:lnSpc>
              <a:spcBef>
                <a:spcPts val="120"/>
              </a:spcBef>
            </a:pP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50" dirty="0">
                <a:solidFill>
                  <a:srgbClr val="231F20"/>
                </a:solidFill>
                <a:latin typeface="Calibri"/>
                <a:cs typeface="Calibri"/>
              </a:rPr>
              <a:t>medium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onion, </a:t>
            </a:r>
            <a:r>
              <a:rPr sz="1100" spc="-95" dirty="0">
                <a:solidFill>
                  <a:srgbClr val="231F20"/>
                </a:solidFill>
                <a:latin typeface="Calibri"/>
                <a:cs typeface="Calibri"/>
              </a:rPr>
              <a:t>thickly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sliced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4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water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900"/>
              </a:lnSpc>
            </a:pP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juice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lemon </a:t>
            </a:r>
            <a:r>
              <a:rPr sz="1100" spc="-114" dirty="0">
                <a:solidFill>
                  <a:srgbClr val="231F20"/>
                </a:solidFill>
                <a:latin typeface="Calibri"/>
                <a:cs typeface="Calibri"/>
              </a:rPr>
              <a:t>(about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tbsp.)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1 </a:t>
            </a:r>
            <a:r>
              <a:rPr sz="1100" spc="-110" dirty="0">
                <a:solidFill>
                  <a:srgbClr val="231F20"/>
                </a:solidFill>
                <a:latin typeface="Calibri"/>
                <a:cs typeface="Calibri"/>
              </a:rPr>
              <a:t>tbsp.</a:t>
            </a:r>
            <a:r>
              <a:rPr sz="1100" spc="2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sugar</a:t>
            </a:r>
            <a:endParaRPr sz="1100">
              <a:latin typeface="Calibri"/>
              <a:cs typeface="Calibri"/>
            </a:endParaRPr>
          </a:p>
          <a:p>
            <a:pPr marL="12700" marR="183515">
              <a:lnSpc>
                <a:spcPts val="1900"/>
              </a:lnSpc>
            </a:pPr>
            <a:r>
              <a:rPr sz="1100" spc="160" dirty="0">
                <a:solidFill>
                  <a:srgbClr val="231F20"/>
                </a:solidFill>
                <a:latin typeface="Calibri"/>
                <a:cs typeface="Calibri"/>
              </a:rPr>
              <a:t>ø </a:t>
            </a:r>
            <a:r>
              <a:rPr sz="1100" spc="-105" dirty="0">
                <a:solidFill>
                  <a:srgbClr val="231F20"/>
                </a:solidFill>
                <a:latin typeface="Calibri"/>
                <a:cs typeface="Calibri"/>
              </a:rPr>
              <a:t>tsp. </a:t>
            </a:r>
            <a:r>
              <a:rPr sz="1100" spc="-130" dirty="0">
                <a:solidFill>
                  <a:srgbClr val="231F20"/>
                </a:solidFill>
                <a:latin typeface="Calibri"/>
                <a:cs typeface="Calibri"/>
              </a:rPr>
              <a:t>each </a:t>
            </a:r>
            <a:r>
              <a:rPr sz="1100" spc="-100" dirty="0">
                <a:solidFill>
                  <a:srgbClr val="231F20"/>
                </a:solidFill>
                <a:latin typeface="Calibri"/>
                <a:cs typeface="Calibri"/>
              </a:rPr>
              <a:t>salt </a:t>
            </a:r>
            <a:r>
              <a:rPr sz="1100" spc="-145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pepper  </a:t>
            </a:r>
            <a:r>
              <a:rPr sz="1100" spc="-120" dirty="0">
                <a:solidFill>
                  <a:srgbClr val="231F20"/>
                </a:solidFill>
                <a:latin typeface="Calibri"/>
                <a:cs typeface="Calibri"/>
              </a:rPr>
              <a:t>2 </a:t>
            </a:r>
            <a:r>
              <a:rPr sz="1100" spc="-85" dirty="0">
                <a:solidFill>
                  <a:srgbClr val="231F20"/>
                </a:solidFill>
                <a:latin typeface="Calibri"/>
                <a:cs typeface="Calibri"/>
              </a:rPr>
              <a:t>c. </a:t>
            </a:r>
            <a:r>
              <a:rPr sz="1100" spc="-125" dirty="0">
                <a:solidFill>
                  <a:srgbClr val="231F20"/>
                </a:solidFill>
                <a:latin typeface="Calibri"/>
                <a:cs typeface="Calibri"/>
              </a:rPr>
              <a:t>vegetable</a:t>
            </a:r>
            <a:r>
              <a:rPr sz="1100" spc="-4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100" spc="-90" dirty="0">
                <a:solidFill>
                  <a:srgbClr val="231F20"/>
                </a:solidFill>
                <a:latin typeface="Calibri"/>
                <a:cs typeface="Calibri"/>
              </a:rPr>
              <a:t>stock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48000" y="4577079"/>
            <a:ext cx="2476500" cy="19431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65100" marR="69850" indent="-152400">
              <a:lnSpc>
                <a:spcPts val="1300"/>
              </a:lnSpc>
              <a:spcBef>
                <a:spcPts val="31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large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pot,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combine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beets,  </a:t>
            </a:r>
            <a:r>
              <a:rPr sz="1250" spc="10" dirty="0">
                <a:solidFill>
                  <a:srgbClr val="231F20"/>
                </a:solidFill>
                <a:latin typeface="Times New Roman"/>
                <a:cs typeface="Times New Roman"/>
              </a:rPr>
              <a:t>onion,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water.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Simmer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until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beets are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tender,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about </a:t>
            </a:r>
            <a:r>
              <a:rPr sz="1250" spc="20" dirty="0">
                <a:solidFill>
                  <a:srgbClr val="231F20"/>
                </a:solidFill>
                <a:latin typeface="Times New Roman"/>
                <a:cs typeface="Times New Roman"/>
              </a:rPr>
              <a:t>40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minutes. 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lemon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juice, sugar,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salt,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pepper.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heat,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cover, 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refrigerate</a:t>
            </a:r>
            <a:r>
              <a:rPr sz="1250" spc="8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overnight.</a:t>
            </a:r>
            <a:endParaRPr sz="1250">
              <a:latin typeface="Times New Roman"/>
              <a:cs typeface="Times New Roman"/>
            </a:endParaRPr>
          </a:p>
          <a:p>
            <a:pPr marL="165100" marR="5080" indent="-152400">
              <a:lnSpc>
                <a:spcPts val="1300"/>
              </a:lnSpc>
              <a:spcBef>
                <a:spcPts val="600"/>
              </a:spcBef>
              <a:buFont typeface="Times New Roman"/>
              <a:buAutoNum type="arabicPeriod"/>
              <a:tabLst>
                <a:tab pos="165100" algn="l"/>
              </a:tabLst>
            </a:pP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Using </a:t>
            </a:r>
            <a:r>
              <a:rPr sz="1250" spc="-50" dirty="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slotted </a:t>
            </a:r>
            <a:r>
              <a:rPr sz="1250" dirty="0">
                <a:solidFill>
                  <a:srgbClr val="231F20"/>
                </a:solidFill>
                <a:latin typeface="Times New Roman"/>
                <a:cs typeface="Times New Roman"/>
              </a:rPr>
              <a:t>spoon, </a:t>
            </a:r>
            <a:r>
              <a:rPr sz="1250" spc="-15" dirty="0">
                <a:solidFill>
                  <a:srgbClr val="231F20"/>
                </a:solidFill>
                <a:latin typeface="Times New Roman"/>
                <a:cs typeface="Times New Roman"/>
              </a:rPr>
              <a:t>remove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discard beets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onions. </a:t>
            </a:r>
            <a:r>
              <a:rPr sz="1250" spc="-55" dirty="0">
                <a:solidFill>
                  <a:srgbClr val="231F20"/>
                </a:solidFill>
                <a:latin typeface="Times New Roman"/>
                <a:cs typeface="Times New Roman"/>
              </a:rPr>
              <a:t>Add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vegetable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stock,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40" dirty="0">
                <a:solidFill>
                  <a:srgbClr val="231F20"/>
                </a:solidFill>
                <a:latin typeface="Times New Roman"/>
                <a:cs typeface="Times New Roman"/>
              </a:rPr>
              <a:t>salt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pepper 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sz="1250" spc="-25" dirty="0">
                <a:solidFill>
                  <a:srgbClr val="231F20"/>
                </a:solidFill>
                <a:latin typeface="Times New Roman"/>
                <a:cs typeface="Times New Roman"/>
              </a:rPr>
              <a:t>taste.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Heat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through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sz="1250" spc="-35" dirty="0">
                <a:solidFill>
                  <a:srgbClr val="231F20"/>
                </a:solidFill>
                <a:latin typeface="Times New Roman"/>
                <a:cs typeface="Times New Roman"/>
              </a:rPr>
              <a:t>serve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hot.  </a:t>
            </a:r>
            <a:r>
              <a:rPr sz="1250" spc="-30" dirty="0">
                <a:solidFill>
                  <a:srgbClr val="231F20"/>
                </a:solidFill>
                <a:latin typeface="Times New Roman"/>
                <a:cs typeface="Times New Roman"/>
              </a:rPr>
              <a:t>Garnish </a:t>
            </a:r>
            <a:r>
              <a:rPr sz="1250" spc="5" dirty="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sz="1250" spc="-5" dirty="0">
                <a:solidFill>
                  <a:srgbClr val="231F20"/>
                </a:solidFill>
                <a:latin typeface="Times New Roman"/>
                <a:cs typeface="Times New Roman"/>
              </a:rPr>
              <a:t>sour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cream </a:t>
            </a:r>
            <a:r>
              <a:rPr sz="1250" spc="-10" dirty="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sz="1250" spc="2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Times New Roman"/>
                <a:cs typeface="Times New Roman"/>
              </a:rPr>
              <a:t>dill.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62959" y="6628638"/>
            <a:ext cx="2175510" cy="45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1150"/>
              </a:lnSpc>
              <a:spcBef>
                <a:spcPts val="100"/>
              </a:spcBef>
            </a:pPr>
            <a:r>
              <a:rPr sz="1000" i="1" spc="-135" dirty="0">
                <a:solidFill>
                  <a:srgbClr val="231F20"/>
                </a:solidFill>
                <a:latin typeface="Times New Roman"/>
                <a:cs typeface="Times New Roman"/>
              </a:rPr>
              <a:t>Preparation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20 </a:t>
            </a:r>
            <a:r>
              <a:rPr sz="1000" i="1" spc="-105" dirty="0">
                <a:solidFill>
                  <a:srgbClr val="231F20"/>
                </a:solidFill>
                <a:latin typeface="Times New Roman"/>
                <a:cs typeface="Times New Roman"/>
              </a:rPr>
              <a:t>minutes 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(plus  </a:t>
            </a:r>
            <a:r>
              <a:rPr sz="10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overnight 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-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75" dirty="0">
                <a:solidFill>
                  <a:srgbClr val="231F20"/>
                </a:solidFill>
                <a:latin typeface="Times New Roman"/>
                <a:cs typeface="Times New Roman"/>
              </a:rPr>
              <a:t>chill)</a:t>
            </a:r>
            <a:endParaRPr sz="1000">
              <a:latin typeface="Times New Roman"/>
              <a:cs typeface="Times New Roman"/>
            </a:endParaRPr>
          </a:p>
          <a:p>
            <a:pPr marR="5715" algn="r">
              <a:lnSpc>
                <a:spcPts val="1100"/>
              </a:lnSpc>
            </a:pP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Cooking  </a:t>
            </a:r>
            <a:r>
              <a:rPr sz="10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time: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1 </a:t>
            </a:r>
            <a:r>
              <a:rPr sz="10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hour</a:t>
            </a:r>
            <a:endParaRPr sz="1000">
              <a:latin typeface="Times New Roman"/>
              <a:cs typeface="Times New Roman"/>
            </a:endParaRPr>
          </a:p>
          <a:p>
            <a:pPr marR="5715" algn="r">
              <a:lnSpc>
                <a:spcPts val="1150"/>
              </a:lnSpc>
            </a:pPr>
            <a:r>
              <a:rPr sz="10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Serves 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4 </a:t>
            </a:r>
            <a:r>
              <a:rPr sz="10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sz="10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0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1220" y="7506081"/>
            <a:ext cx="15049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68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0"/>
            <a:ext cx="6742938" cy="7886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12720" y="918209"/>
            <a:ext cx="109029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60" dirty="0"/>
              <a:t>I </a:t>
            </a:r>
            <a:r>
              <a:rPr sz="2200" spc="190" dirty="0"/>
              <a:t>n </a:t>
            </a:r>
            <a:r>
              <a:rPr sz="2200" spc="-85" dirty="0"/>
              <a:t>d </a:t>
            </a:r>
            <a:r>
              <a:rPr sz="2200" spc="35" dirty="0"/>
              <a:t>e</a:t>
            </a:r>
            <a:r>
              <a:rPr sz="2200" spc="-310" dirty="0"/>
              <a:t> </a:t>
            </a:r>
            <a:r>
              <a:rPr sz="2200" spc="415" dirty="0"/>
              <a:t>x</a:t>
            </a:r>
            <a:endParaRPr sz="2200"/>
          </a:p>
        </p:txBody>
      </p:sp>
      <p:sp>
        <p:nvSpPr>
          <p:cNvPr id="3" name="object 3"/>
          <p:cNvSpPr txBox="1"/>
          <p:nvPr/>
        </p:nvSpPr>
        <p:spPr>
          <a:xfrm>
            <a:off x="3397503" y="1516342"/>
            <a:ext cx="1150620" cy="5594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desserts,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11,</a:t>
            </a:r>
            <a:r>
              <a:rPr sz="110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57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63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dietary </a:t>
            </a: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rules,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10,</a:t>
            </a:r>
            <a:r>
              <a:rPr sz="1100" spc="-10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domates </a:t>
            </a:r>
            <a:r>
              <a:rPr sz="11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me </a:t>
            </a:r>
            <a:r>
              <a:rPr sz="11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feta,</a:t>
            </a:r>
            <a:r>
              <a:rPr sz="1100" i="1" spc="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36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97389" y="2227617"/>
            <a:ext cx="994410" cy="5594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Easter,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11,</a:t>
            </a:r>
            <a:r>
              <a:rPr sz="110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65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-5" dirty="0">
                <a:solidFill>
                  <a:srgbClr val="231F20"/>
                </a:solidFill>
                <a:latin typeface="PMingLiU"/>
                <a:cs typeface="PMingLiU"/>
              </a:rPr>
              <a:t>Egypt,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54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Eid 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al-Fitr,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11,</a:t>
            </a:r>
            <a:r>
              <a:rPr sz="110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65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96551" y="2938970"/>
            <a:ext cx="2122805" cy="39376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80"/>
              </a:spcBef>
            </a:pPr>
            <a:r>
              <a:rPr sz="1100" spc="-45" dirty="0">
                <a:solidFill>
                  <a:srgbClr val="231F20"/>
                </a:solidFill>
                <a:latin typeface="PMingLiU"/>
                <a:cs typeface="PMingLiU"/>
              </a:rPr>
              <a:t>fava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beans,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25,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54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-15" dirty="0">
                <a:solidFill>
                  <a:srgbClr val="231F20"/>
                </a:solidFill>
                <a:latin typeface="PMingLiU"/>
                <a:cs typeface="PMingLiU"/>
              </a:rPr>
              <a:t>festivals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holidays,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9,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65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69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feta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cheese,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24,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36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France,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41,</a:t>
            </a:r>
            <a:r>
              <a:rPr sz="110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62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i="1" spc="-85" dirty="0">
                <a:solidFill>
                  <a:srgbClr val="231F20"/>
                </a:solidFill>
                <a:latin typeface="Times New Roman"/>
                <a:cs typeface="Times New Roman"/>
              </a:rPr>
              <a:t>ful </a:t>
            </a:r>
            <a:r>
              <a:rPr sz="11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medames,</a:t>
            </a:r>
            <a:r>
              <a:rPr sz="1100" i="1" spc="-6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54</a:t>
            </a:r>
            <a:endParaRPr sz="110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PMingLiU"/>
              <a:cs typeface="PMingLiU"/>
            </a:endParaRPr>
          </a:p>
          <a:p>
            <a:pPr marL="13970">
              <a:lnSpc>
                <a:spcPct val="100000"/>
              </a:lnSpc>
            </a:pPr>
            <a:r>
              <a:rPr sz="1100" spc="-5" dirty="0">
                <a:solidFill>
                  <a:srgbClr val="231F20"/>
                </a:solidFill>
                <a:latin typeface="PMingLiU"/>
                <a:cs typeface="PMingLiU"/>
              </a:rPr>
              <a:t>Greece,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36, 46,</a:t>
            </a:r>
            <a:r>
              <a:rPr sz="1100" spc="-114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61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grilled </a:t>
            </a:r>
            <a:r>
              <a:rPr sz="1100" spc="-5" dirty="0">
                <a:solidFill>
                  <a:srgbClr val="231F20"/>
                </a:solidFill>
                <a:latin typeface="PMingLiU"/>
                <a:cs typeface="PMingLiU"/>
              </a:rPr>
              <a:t>veggies </a:t>
            </a:r>
            <a:r>
              <a:rPr sz="1100" spc="45" dirty="0">
                <a:solidFill>
                  <a:srgbClr val="231F20"/>
                </a:solidFill>
                <a:latin typeface="PMingLiU"/>
                <a:cs typeface="PMingLiU"/>
              </a:rPr>
              <a:t>on </a:t>
            </a: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skewers,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25,</a:t>
            </a:r>
            <a:r>
              <a:rPr sz="110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46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47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35" dirty="0">
                <a:solidFill>
                  <a:srgbClr val="231F20"/>
                </a:solidFill>
                <a:latin typeface="PMingLiU"/>
                <a:cs typeface="PMingLiU"/>
              </a:rPr>
              <a:t>groundnut </a:t>
            </a: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sauce,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23, 24,</a:t>
            </a:r>
            <a:r>
              <a:rPr sz="1100" spc="-1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42</a:t>
            </a:r>
            <a:endParaRPr sz="1100">
              <a:latin typeface="PMingLiU"/>
              <a:cs typeface="PMingLiU"/>
            </a:endParaRPr>
          </a:p>
          <a:p>
            <a:pPr>
              <a:lnSpc>
                <a:spcPct val="100000"/>
              </a:lnSpc>
            </a:pPr>
            <a:endParaRPr sz="1000">
              <a:latin typeface="PMingLiU"/>
              <a:cs typeface="PMingLiU"/>
            </a:endParaRPr>
          </a:p>
          <a:p>
            <a:pPr marL="12700" marR="363855">
              <a:lnSpc>
                <a:spcPct val="106100"/>
              </a:lnSpc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healthy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cooking tips,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20  </a:t>
            </a: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holidays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festivals,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9,</a:t>
            </a:r>
            <a:r>
              <a:rPr sz="110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65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69</a:t>
            </a:r>
            <a:endParaRPr sz="110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India,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8,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10,</a:t>
            </a:r>
            <a:r>
              <a:rPr sz="110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28,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42,</a:t>
            </a:r>
            <a:r>
              <a:rPr sz="110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53</a:t>
            </a:r>
            <a:endParaRPr sz="1100">
              <a:latin typeface="PMingLiU"/>
              <a:cs typeface="PMingLiU"/>
            </a:endParaRPr>
          </a:p>
          <a:p>
            <a:pPr marL="165100" marR="167005" indent="-152400">
              <a:lnSpc>
                <a:spcPct val="106100"/>
              </a:lnSpc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ingredients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cooking, 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18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19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international </a:t>
            </a: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table,</a:t>
            </a:r>
            <a:r>
              <a:rPr sz="110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23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-5" dirty="0">
                <a:solidFill>
                  <a:srgbClr val="231F20"/>
                </a:solidFill>
                <a:latin typeface="PMingLiU"/>
                <a:cs typeface="PMingLiU"/>
              </a:rPr>
              <a:t>Israel,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67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Italy,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48,</a:t>
            </a:r>
            <a:r>
              <a:rPr sz="110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68</a:t>
            </a:r>
            <a:endParaRPr sz="110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</a:pPr>
            <a:r>
              <a:rPr sz="1100" spc="-5" dirty="0">
                <a:solidFill>
                  <a:srgbClr val="231F20"/>
                </a:solidFill>
                <a:latin typeface="PMingLiU"/>
                <a:cs typeface="PMingLiU"/>
              </a:rPr>
              <a:t>Japan,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12, 32,</a:t>
            </a:r>
            <a:r>
              <a:rPr sz="1100" spc="-114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46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Jewish 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holidays,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9,</a:t>
            </a:r>
            <a:r>
              <a:rPr sz="110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10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6947" y="1516342"/>
            <a:ext cx="1917700" cy="553847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80"/>
              </a:spcBef>
            </a:pP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Africa,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8,</a:t>
            </a:r>
            <a:r>
              <a:rPr sz="1100" spc="-1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42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Australia,</a:t>
            </a:r>
            <a:r>
              <a:rPr sz="110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39</a:t>
            </a:r>
            <a:endParaRPr sz="110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PMingLiU"/>
              <a:cs typeface="PMingLiU"/>
            </a:endParaRPr>
          </a:p>
          <a:p>
            <a:pPr marL="13970">
              <a:lnSpc>
                <a:spcPct val="100000"/>
              </a:lnSpc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bananas,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42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beans,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9, 25,</a:t>
            </a:r>
            <a:r>
              <a:rPr sz="1100" spc="-1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54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beet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soup,</a:t>
            </a:r>
            <a:r>
              <a:rPr sz="110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borscht,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11,</a:t>
            </a:r>
            <a:r>
              <a:rPr sz="110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67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bread,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9,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27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33,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41,</a:t>
            </a:r>
            <a:r>
              <a:rPr sz="1100" spc="-1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68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35" dirty="0">
                <a:solidFill>
                  <a:srgbClr val="231F20"/>
                </a:solidFill>
                <a:latin typeface="PMingLiU"/>
                <a:cs typeface="PMingLiU"/>
              </a:rPr>
              <a:t>brown </a:t>
            </a:r>
            <a:r>
              <a:rPr sz="1100" spc="-45" dirty="0">
                <a:solidFill>
                  <a:srgbClr val="231F20"/>
                </a:solidFill>
                <a:latin typeface="PMingLiU"/>
                <a:cs typeface="PMingLiU"/>
              </a:rPr>
              <a:t>fava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beans,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25,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54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5"/>
              </a:spcBef>
            </a:pPr>
            <a:r>
              <a:rPr sz="11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bruschetta,</a:t>
            </a:r>
            <a:r>
              <a:rPr sz="1100" i="1" spc="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68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bulgur </a:t>
            </a: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salad,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15, 24,</a:t>
            </a:r>
            <a:r>
              <a:rPr sz="1100" spc="-1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butter 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cookies,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61</a:t>
            </a:r>
            <a:endParaRPr sz="110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</a:pPr>
            <a:r>
              <a:rPr sz="1100" spc="-5" dirty="0">
                <a:solidFill>
                  <a:srgbClr val="231F20"/>
                </a:solidFill>
                <a:latin typeface="PMingLiU"/>
                <a:cs typeface="PMingLiU"/>
              </a:rPr>
              <a:t>cake,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12, 65,</a:t>
            </a:r>
            <a:r>
              <a:rPr sz="1100" spc="-114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67</a:t>
            </a:r>
            <a:endParaRPr sz="1100">
              <a:latin typeface="PMingLiU"/>
              <a:cs typeface="PMingLiU"/>
            </a:endParaRPr>
          </a:p>
          <a:p>
            <a:pPr marL="1397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calcium,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9</a:t>
            </a:r>
            <a:endParaRPr sz="1100">
              <a:latin typeface="PMingLiU"/>
              <a:cs typeface="PMingLiU"/>
            </a:endParaRPr>
          </a:p>
          <a:p>
            <a:pPr marL="13970">
              <a:lnSpc>
                <a:spcPct val="100000"/>
              </a:lnSpc>
              <a:spcBef>
                <a:spcPts val="80"/>
              </a:spcBef>
            </a:pPr>
            <a:r>
              <a:rPr sz="1100" i="1" spc="-145" dirty="0">
                <a:solidFill>
                  <a:srgbClr val="231F20"/>
                </a:solidFill>
                <a:latin typeface="Times New Roman"/>
                <a:cs typeface="Times New Roman"/>
              </a:rPr>
              <a:t>channa </a:t>
            </a:r>
            <a:r>
              <a:rPr sz="11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dal,</a:t>
            </a:r>
            <a:r>
              <a:rPr sz="1100" i="1" spc="5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53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chapatis,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23, 27,</a:t>
            </a:r>
            <a:r>
              <a:rPr sz="1100" spc="-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cheese,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24,</a:t>
            </a:r>
            <a:r>
              <a:rPr sz="110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36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chickpeas,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53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China,</a:t>
            </a:r>
            <a:r>
              <a:rPr sz="110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8,</a:t>
            </a:r>
            <a:r>
              <a:rPr sz="110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12,</a:t>
            </a:r>
            <a:r>
              <a:rPr sz="110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32,</a:t>
            </a:r>
            <a:r>
              <a:rPr sz="110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66</a:t>
            </a:r>
            <a:endParaRPr sz="1100">
              <a:latin typeface="PMingLiU"/>
              <a:cs typeface="PMingLiU"/>
            </a:endParaRPr>
          </a:p>
          <a:p>
            <a:pPr marL="12700" marR="232410">
              <a:lnSpc>
                <a:spcPct val="106100"/>
              </a:lnSpc>
            </a:pP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Chinese </a:t>
            </a: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100" spc="-50" dirty="0">
                <a:solidFill>
                  <a:srgbClr val="231F20"/>
                </a:solidFill>
                <a:latin typeface="PMingLiU"/>
                <a:cs typeface="PMingLiU"/>
              </a:rPr>
              <a:t>Year</a:t>
            </a:r>
            <a:r>
              <a:rPr sz="1100" spc="-5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100" spc="-50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noodles,</a:t>
            </a:r>
            <a:r>
              <a:rPr sz="1100" spc="-114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7  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Christmas </a:t>
            </a:r>
            <a:r>
              <a:rPr sz="1100" spc="-60" dirty="0">
                <a:solidFill>
                  <a:srgbClr val="231F20"/>
                </a:solidFill>
                <a:latin typeface="PMingLiU"/>
                <a:cs typeface="PMingLiU"/>
              </a:rPr>
              <a:t>Eve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borscht,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68  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Christmas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foods,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cookies,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61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cooking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terms,</a:t>
            </a:r>
            <a:r>
              <a:rPr sz="110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17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18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cooking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utensils,</a:t>
            </a:r>
            <a:r>
              <a:rPr sz="110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17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creamy </a:t>
            </a:r>
            <a:r>
              <a:rPr sz="1100" spc="35" dirty="0">
                <a:solidFill>
                  <a:srgbClr val="231F20"/>
                </a:solidFill>
                <a:latin typeface="PMingLiU"/>
                <a:cs typeface="PMingLiU"/>
              </a:rPr>
              <a:t>pumpkin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soup,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15, 25,</a:t>
            </a:r>
            <a:r>
              <a:rPr sz="1100" spc="-1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39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crêpes </a:t>
            </a:r>
            <a:r>
              <a:rPr sz="11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aux </a:t>
            </a:r>
            <a:r>
              <a:rPr sz="11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fraises,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57,</a:t>
            </a:r>
            <a:r>
              <a:rPr sz="1100" spc="-1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62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63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curried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chickpeas,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53</a:t>
            </a:r>
            <a:endParaRPr sz="1100">
              <a:latin typeface="PMingLiU"/>
              <a:cs typeface="PMingLiU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5"/>
              </a:spcBef>
            </a:pPr>
            <a:r>
              <a:rPr sz="1100" i="1" spc="-150" dirty="0">
                <a:solidFill>
                  <a:srgbClr val="231F20"/>
                </a:solidFill>
                <a:latin typeface="Times New Roman"/>
                <a:cs typeface="Times New Roman"/>
              </a:rPr>
              <a:t>dau </a:t>
            </a:r>
            <a:r>
              <a:rPr sz="11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hui </a:t>
            </a:r>
            <a:r>
              <a:rPr sz="11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hap,</a:t>
            </a:r>
            <a:r>
              <a:rPr sz="11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50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1220" y="7506081"/>
            <a:ext cx="14795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35" dirty="0">
                <a:solidFill>
                  <a:srgbClr val="231F20"/>
                </a:solidFill>
                <a:latin typeface="Tahoma"/>
                <a:cs typeface="Tahoma"/>
              </a:rPr>
              <a:t>70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25151" y="1515072"/>
            <a:ext cx="1184910" cy="3816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80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protein,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8, 9,</a:t>
            </a:r>
            <a:r>
              <a:rPr sz="1100" spc="-1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23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35" dirty="0">
                <a:solidFill>
                  <a:srgbClr val="231F20"/>
                </a:solidFill>
                <a:latin typeface="PMingLiU"/>
                <a:cs typeface="PMingLiU"/>
              </a:rPr>
              <a:t>pumpkin,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15, 25,</a:t>
            </a:r>
            <a:r>
              <a:rPr sz="1100" spc="-2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39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05547" y="1515072"/>
            <a:ext cx="89789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>
              <a:lnSpc>
                <a:spcPct val="106100"/>
              </a:lnSpc>
              <a:spcBef>
                <a:spcPts val="100"/>
              </a:spcBef>
            </a:pPr>
            <a:r>
              <a:rPr sz="11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kela </a:t>
            </a:r>
            <a:r>
              <a:rPr sz="11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ka </a:t>
            </a:r>
            <a:r>
              <a:rPr sz="11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raita,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42  </a:t>
            </a:r>
            <a:r>
              <a:rPr sz="11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khoai </a:t>
            </a:r>
            <a:r>
              <a:rPr sz="11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lang </a:t>
            </a:r>
            <a:r>
              <a:rPr sz="1100" i="1" spc="-110" dirty="0">
                <a:solidFill>
                  <a:srgbClr val="231F20"/>
                </a:solidFill>
                <a:latin typeface="Times New Roman"/>
                <a:cs typeface="Times New Roman"/>
              </a:rPr>
              <a:t>nau,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50  </a:t>
            </a:r>
            <a:r>
              <a:rPr sz="11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kourabiéthes,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61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06779" y="2226347"/>
            <a:ext cx="1351915" cy="3816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Lebanon,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low-fat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cooking tips,</a:t>
            </a:r>
            <a:r>
              <a:rPr sz="110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20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26129" y="2048510"/>
            <a:ext cx="1641475" cy="10928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Ramadan,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</a:t>
            </a:r>
            <a:endParaRPr sz="1100">
              <a:latin typeface="PMingLiU"/>
              <a:cs typeface="PMingLiU"/>
            </a:endParaRPr>
          </a:p>
          <a:p>
            <a:pPr marL="12700" marR="5080">
              <a:lnSpc>
                <a:spcPct val="106100"/>
              </a:lnSpc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religion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vegetarianism,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8 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rice,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9,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23,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24,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25,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27,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32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Russia,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30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rye </a:t>
            </a: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bread,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27,</a:t>
            </a:r>
            <a:r>
              <a:rPr sz="110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30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31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rzhanoi </a:t>
            </a:r>
            <a:r>
              <a:rPr sz="1100" i="1" spc="-114" dirty="0">
                <a:solidFill>
                  <a:srgbClr val="231F20"/>
                </a:solidFill>
                <a:latin typeface="Times New Roman"/>
                <a:cs typeface="Times New Roman"/>
              </a:rPr>
              <a:t>khleb,</a:t>
            </a:r>
            <a:r>
              <a:rPr sz="1100" i="1" spc="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30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31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06246" y="2760052"/>
            <a:ext cx="1731010" cy="1447800"/>
          </a:xfrm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main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dishes,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35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55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i="1" spc="-155" dirty="0">
                <a:solidFill>
                  <a:srgbClr val="231F20"/>
                </a:solidFill>
                <a:latin typeface="Times New Roman"/>
                <a:cs typeface="Times New Roman"/>
              </a:rPr>
              <a:t>mango </a:t>
            </a:r>
            <a:r>
              <a:rPr sz="11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canela,</a:t>
            </a:r>
            <a:r>
              <a:rPr sz="1100" i="1" spc="-8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58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mango </a:t>
            </a:r>
            <a:r>
              <a:rPr sz="1100" spc="35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cinnamon,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25,</a:t>
            </a:r>
            <a:r>
              <a:rPr sz="1100" spc="-1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marinade,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25,</a:t>
            </a:r>
            <a:r>
              <a:rPr sz="110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46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matzo </a:t>
            </a:r>
            <a:r>
              <a:rPr sz="1100" spc="-15" dirty="0">
                <a:solidFill>
                  <a:srgbClr val="231F20"/>
                </a:solidFill>
                <a:latin typeface="PMingLiU"/>
                <a:cs typeface="PMingLiU"/>
              </a:rPr>
              <a:t>layer 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cake,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65,</a:t>
            </a: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67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40" dirty="0">
                <a:solidFill>
                  <a:srgbClr val="231F20"/>
                </a:solidFill>
                <a:latin typeface="PMingLiU"/>
                <a:cs typeface="PMingLiU"/>
              </a:rPr>
              <a:t>menu </a:t>
            </a: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planning,</a:t>
            </a:r>
            <a:r>
              <a:rPr sz="1100" spc="-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12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13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metric 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conversions,</a:t>
            </a:r>
            <a:r>
              <a:rPr sz="110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20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Mexico,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58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06220" y="4360176"/>
            <a:ext cx="1477645" cy="73660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New</a:t>
            </a:r>
            <a:r>
              <a:rPr sz="1100" spc="-1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-55" dirty="0">
                <a:solidFill>
                  <a:srgbClr val="231F20"/>
                </a:solidFill>
                <a:latin typeface="PMingLiU"/>
                <a:cs typeface="PMingLiU"/>
              </a:rPr>
              <a:t>Year,</a:t>
            </a:r>
            <a:r>
              <a:rPr sz="110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7,</a:t>
            </a:r>
            <a:r>
              <a:rPr sz="110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12,</a:t>
            </a:r>
            <a:r>
              <a:rPr sz="110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65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100" spc="-50" dirty="0">
                <a:solidFill>
                  <a:srgbClr val="231F20"/>
                </a:solidFill>
                <a:latin typeface="PMingLiU"/>
                <a:cs typeface="PMingLiU"/>
              </a:rPr>
              <a:t>Year</a:t>
            </a:r>
            <a:r>
              <a:rPr sz="1100" spc="-5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100" spc="-50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cake,</a:t>
            </a:r>
            <a:r>
              <a:rPr sz="1100" spc="-1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12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100" spc="-50" dirty="0">
                <a:solidFill>
                  <a:srgbClr val="231F20"/>
                </a:solidFill>
                <a:latin typeface="PMingLiU"/>
                <a:cs typeface="PMingLiU"/>
              </a:rPr>
              <a:t>Year</a:t>
            </a:r>
            <a:r>
              <a:rPr sz="1100" spc="-50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100" spc="-50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noodles,</a:t>
            </a:r>
            <a:r>
              <a:rPr sz="1100" spc="-1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66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noodles,</a:t>
            </a:r>
            <a:r>
              <a:rPr sz="110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7,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12,</a:t>
            </a:r>
            <a:r>
              <a:rPr sz="110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65,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66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06220" y="5259184"/>
            <a:ext cx="71755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omelette,</a:t>
            </a:r>
            <a:r>
              <a:rPr sz="110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45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625545" y="3293147"/>
            <a:ext cx="2117725" cy="2337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48030">
              <a:lnSpc>
                <a:spcPct val="106100"/>
              </a:lnSpc>
              <a:spcBef>
                <a:spcPts val="100"/>
              </a:spcBef>
            </a:pP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safety </a:t>
            </a: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rules,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cooking,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16  </a:t>
            </a: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salad,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15, 24,</a:t>
            </a:r>
            <a:r>
              <a:rPr sz="1100" spc="-1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shish </a:t>
            </a:r>
            <a:r>
              <a:rPr sz="1100" spc="-5" dirty="0">
                <a:solidFill>
                  <a:srgbClr val="231F20"/>
                </a:solidFill>
                <a:latin typeface="PMingLiU"/>
                <a:cs typeface="PMingLiU"/>
              </a:rPr>
              <a:t>kebab,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46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skewers,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46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soup,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11,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13,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15,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25,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35,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39,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41,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soybeans,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9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-5" dirty="0">
                <a:solidFill>
                  <a:srgbClr val="231F20"/>
                </a:solidFill>
                <a:latin typeface="PMingLiU"/>
                <a:cs typeface="PMingLiU"/>
              </a:rPr>
              <a:t>Spanish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omelette,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45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staples,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27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33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steamed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tofu,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50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strawberries,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62</a:t>
            </a:r>
            <a:endParaRPr sz="1100">
              <a:latin typeface="PMingLiU"/>
              <a:cs typeface="PMingLiU"/>
            </a:endParaRPr>
          </a:p>
          <a:p>
            <a:pPr marL="165100" marR="5080" indent="-152400">
              <a:lnSpc>
                <a:spcPct val="106100"/>
              </a:lnSpc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stuffed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tomatoes </a:t>
            </a:r>
            <a:r>
              <a:rPr sz="1100" spc="35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feta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cheese, </a:t>
            </a:r>
            <a:r>
              <a:rPr sz="1100" spc="45" dirty="0">
                <a:solidFill>
                  <a:srgbClr val="231F20"/>
                </a:solidFill>
                <a:latin typeface="PMingLiU"/>
                <a:cs typeface="PMingLiU"/>
              </a:rPr>
              <a:t>24, 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36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sweet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potatoes </a:t>
            </a:r>
            <a:r>
              <a:rPr sz="1100" spc="35" dirty="0">
                <a:solidFill>
                  <a:srgbClr val="231F20"/>
                </a:solidFill>
                <a:latin typeface="PMingLiU"/>
                <a:cs typeface="PMingLiU"/>
              </a:rPr>
              <a:t>with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peanuts,</a:t>
            </a:r>
            <a:r>
              <a:rPr sz="1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50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25684" y="5782729"/>
            <a:ext cx="960119" cy="914400"/>
          </a:xfrm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100" i="1" spc="-125" dirty="0">
                <a:solidFill>
                  <a:srgbClr val="231F20"/>
                </a:solidFill>
                <a:latin typeface="Times New Roman"/>
                <a:cs typeface="Times New Roman"/>
              </a:rPr>
              <a:t>tabbouleh,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35,</a:t>
            </a:r>
            <a:r>
              <a:rPr sz="110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tofu,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7, 9,</a:t>
            </a:r>
            <a:r>
              <a:rPr sz="1100" spc="-1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50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tomatoes,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24,</a:t>
            </a:r>
            <a:r>
              <a:rPr sz="1100" spc="-1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36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tortilla,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9,</a:t>
            </a:r>
            <a:r>
              <a:rPr sz="1100" spc="-6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27</a:t>
            </a:r>
            <a:endParaRPr sz="1100">
              <a:latin typeface="PMingLiU"/>
              <a:cs typeface="PMingLiU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100" i="1" spc="-95" dirty="0">
                <a:solidFill>
                  <a:srgbClr val="231F20"/>
                </a:solidFill>
                <a:latin typeface="Times New Roman"/>
                <a:cs typeface="Times New Roman"/>
              </a:rPr>
              <a:t>tortilla </a:t>
            </a:r>
            <a:r>
              <a:rPr sz="1100" i="1" spc="-140" dirty="0">
                <a:solidFill>
                  <a:srgbClr val="231F20"/>
                </a:solidFill>
                <a:latin typeface="Times New Roman"/>
                <a:cs typeface="Times New Roman"/>
              </a:rPr>
              <a:t>Española,</a:t>
            </a:r>
            <a:r>
              <a:rPr sz="11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45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06080" y="5604662"/>
            <a:ext cx="1635760" cy="14484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Passover,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9,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65</a:t>
            </a:r>
            <a:endParaRPr sz="1100">
              <a:latin typeface="PMingLiU"/>
              <a:cs typeface="PMingLiU"/>
            </a:endParaRPr>
          </a:p>
          <a:p>
            <a:pPr marL="12700" marR="5080" indent="-635">
              <a:lnSpc>
                <a:spcPct val="105900"/>
              </a:lnSpc>
            </a:pP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Passover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matzo </a:t>
            </a:r>
            <a:r>
              <a:rPr sz="1100" spc="-15" dirty="0">
                <a:solidFill>
                  <a:srgbClr val="231F20"/>
                </a:solidFill>
                <a:latin typeface="PMingLiU"/>
                <a:cs typeface="PMingLiU"/>
              </a:rPr>
              <a:t>layer </a:t>
            </a:r>
            <a:r>
              <a:rPr sz="1100" spc="-10" dirty="0">
                <a:solidFill>
                  <a:srgbClr val="231F20"/>
                </a:solidFill>
                <a:latin typeface="PMingLiU"/>
                <a:cs typeface="PMingLiU"/>
              </a:rPr>
              <a:t>cake,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67 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peanuts,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9,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23,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42,</a:t>
            </a:r>
            <a:r>
              <a:rPr sz="110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50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pizza,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35,</a:t>
            </a:r>
            <a:r>
              <a:rPr sz="110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48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49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Poland,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68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i="1" spc="-160" dirty="0">
                <a:solidFill>
                  <a:srgbClr val="231F20"/>
                </a:solidFill>
                <a:latin typeface="Times New Roman"/>
                <a:cs typeface="Times New Roman"/>
              </a:rPr>
              <a:t>potage </a:t>
            </a:r>
            <a:r>
              <a:rPr sz="11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parmentier,</a:t>
            </a:r>
            <a:r>
              <a:rPr sz="1100" i="1" spc="-3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41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potato-and-leek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soup,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41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potatoes, </a:t>
            </a: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sweet,</a:t>
            </a:r>
            <a:r>
              <a:rPr sz="1100" spc="-6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50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25989" y="6859498"/>
            <a:ext cx="75311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ugat </a:t>
            </a:r>
            <a:r>
              <a:rPr sz="1100" i="1" spc="-100" dirty="0">
                <a:solidFill>
                  <a:srgbClr val="231F20"/>
                </a:solidFill>
                <a:latin typeface="Times New Roman"/>
                <a:cs typeface="Times New Roman"/>
              </a:rPr>
              <a:t>matzot,</a:t>
            </a:r>
            <a:r>
              <a:rPr sz="1100" i="1" spc="-35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67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154420" y="7513446"/>
            <a:ext cx="129539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231F20"/>
                </a:solidFill>
                <a:latin typeface="Tahoma"/>
                <a:cs typeface="Tahoma"/>
              </a:rPr>
              <a:t>71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97503" y="901700"/>
            <a:ext cx="92138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Vietnam,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32,</a:t>
            </a:r>
            <a:r>
              <a:rPr sz="1100" spc="-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50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7900" y="891501"/>
            <a:ext cx="1954530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100"/>
              </a:lnSpc>
              <a:spcBef>
                <a:spcPts val="10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unleavened </a:t>
            </a: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whole </a:t>
            </a: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wheat bread,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28 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utensils, </a:t>
            </a:r>
            <a:r>
              <a:rPr sz="1100" spc="15" dirty="0">
                <a:solidFill>
                  <a:srgbClr val="231F20"/>
                </a:solidFill>
                <a:latin typeface="PMingLiU"/>
                <a:cs typeface="PMingLiU"/>
              </a:rPr>
              <a:t>cooking,</a:t>
            </a:r>
            <a:r>
              <a:rPr sz="110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17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97250" y="1257300"/>
            <a:ext cx="96583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i="1" spc="-90" dirty="0">
                <a:solidFill>
                  <a:srgbClr val="231F20"/>
                </a:solidFill>
                <a:latin typeface="Times New Roman"/>
                <a:cs typeface="Times New Roman"/>
              </a:rPr>
              <a:t>wigilijny </a:t>
            </a:r>
            <a:r>
              <a:rPr sz="1100" i="1" spc="-130" dirty="0">
                <a:solidFill>
                  <a:srgbClr val="231F20"/>
                </a:solidFill>
                <a:latin typeface="Times New Roman"/>
                <a:cs typeface="Times New Roman"/>
              </a:rPr>
              <a:t>barszcz,</a:t>
            </a:r>
            <a:r>
              <a:rPr sz="1100" i="1" spc="-120" dirty="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68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97110" y="1612976"/>
            <a:ext cx="132461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25" dirty="0">
                <a:solidFill>
                  <a:srgbClr val="231F20"/>
                </a:solidFill>
                <a:latin typeface="PMingLiU"/>
                <a:cs typeface="PMingLiU"/>
              </a:rPr>
              <a:t>yogurt and </a:t>
            </a: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bananas,</a:t>
            </a:r>
            <a:r>
              <a:rPr sz="1100" spc="-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PMingLiU"/>
                <a:cs typeface="PMingLiU"/>
              </a:rPr>
              <a:t>42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7506" y="1424939"/>
            <a:ext cx="1424305" cy="5594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vegan,</a:t>
            </a:r>
            <a:r>
              <a:rPr sz="110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10" dirty="0">
                <a:solidFill>
                  <a:srgbClr val="231F20"/>
                </a:solidFill>
                <a:latin typeface="PMingLiU"/>
                <a:cs typeface="PMingLiU"/>
              </a:rPr>
              <a:t>vegetarianism, </a:t>
            </a:r>
            <a:r>
              <a:rPr sz="1100" spc="20" dirty="0">
                <a:solidFill>
                  <a:srgbClr val="231F20"/>
                </a:solidFill>
                <a:latin typeface="PMingLiU"/>
                <a:cs typeface="PMingLiU"/>
              </a:rPr>
              <a:t>defined,</a:t>
            </a:r>
            <a:r>
              <a:rPr sz="1100" spc="-1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55" dirty="0">
                <a:solidFill>
                  <a:srgbClr val="231F20"/>
                </a:solidFill>
                <a:latin typeface="PMingLiU"/>
                <a:cs typeface="PMingLiU"/>
              </a:rPr>
              <a:t>8</a:t>
            </a:r>
            <a:endParaRPr sz="1100">
              <a:latin typeface="PMingLiU"/>
              <a:cs typeface="PMingLiU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10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menus,</a:t>
            </a:r>
            <a:r>
              <a:rPr sz="110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24</a:t>
            </a:r>
            <a:r>
              <a:rPr sz="1100" spc="30" dirty="0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sz="1100" spc="30" dirty="0">
                <a:solidFill>
                  <a:srgbClr val="231F20"/>
                </a:solidFill>
                <a:latin typeface="PMingLiU"/>
                <a:cs typeface="PMingLiU"/>
              </a:rPr>
              <a:t>25</a:t>
            </a:r>
            <a:endParaRPr sz="1100">
              <a:latin typeface="PMingLiU"/>
              <a:cs typeface="PMingLiU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82700" y="5537200"/>
            <a:ext cx="4211320" cy="1702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30" dirty="0">
                <a:solidFill>
                  <a:srgbClr val="231F20"/>
                </a:solidFill>
                <a:latin typeface="Tahoma"/>
                <a:cs typeface="Tahoma"/>
              </a:rPr>
              <a:t>Photo </a:t>
            </a:r>
            <a:r>
              <a:rPr sz="1000" b="1" spc="-45" dirty="0">
                <a:solidFill>
                  <a:srgbClr val="231F20"/>
                </a:solidFill>
                <a:latin typeface="Tahoma"/>
                <a:cs typeface="Tahoma"/>
              </a:rPr>
              <a:t>Acknowledgments </a:t>
            </a:r>
            <a:r>
              <a:rPr sz="1000" b="1" spc="-10" dirty="0">
                <a:solidFill>
                  <a:srgbClr val="231F20"/>
                </a:solidFill>
                <a:latin typeface="Trebuchet MS"/>
                <a:cs typeface="Trebuchet MS"/>
              </a:rPr>
              <a:t>(printed</a:t>
            </a:r>
            <a:r>
              <a:rPr sz="1000" b="1" spc="-210" dirty="0">
                <a:solidFill>
                  <a:srgbClr val="231F2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31F20"/>
                </a:solidFill>
                <a:latin typeface="Trebuchet MS"/>
                <a:cs typeface="Trebuchet MS"/>
              </a:rPr>
              <a:t>version)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spc="15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photographs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in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this 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book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are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reproduced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courtesy </a:t>
            </a:r>
            <a:r>
              <a:rPr sz="1000" spc="-35" dirty="0">
                <a:solidFill>
                  <a:srgbClr val="231F20"/>
                </a:solidFill>
                <a:latin typeface="Calibri"/>
                <a:cs typeface="Calibri"/>
              </a:rPr>
              <a:t>of: </a:t>
            </a:r>
            <a:r>
              <a:rPr sz="1000" spc="-95" dirty="0">
                <a:solidFill>
                  <a:srgbClr val="231F20"/>
                </a:solidFill>
                <a:latin typeface="Calibri"/>
                <a:cs typeface="Calibri"/>
              </a:rPr>
              <a:t>©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Wolfgang</a:t>
            </a:r>
            <a:r>
              <a:rPr sz="1000" spc="-75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Kaehler,</a:t>
            </a:r>
            <a:endParaRPr sz="10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000" spc="-50" dirty="0">
                <a:solidFill>
                  <a:srgbClr val="231F20"/>
                </a:solidFill>
                <a:latin typeface="Calibri"/>
                <a:cs typeface="Calibri"/>
              </a:rPr>
              <a:t>p.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2–3; </a:t>
            </a:r>
            <a:r>
              <a:rPr sz="1000" spc="-95" dirty="0">
                <a:solidFill>
                  <a:srgbClr val="231F20"/>
                </a:solidFill>
                <a:latin typeface="Calibri"/>
                <a:cs typeface="Calibri"/>
              </a:rPr>
              <a:t>©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Walter, Louiseann Pietrowicz/September 8th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Stock, </a:t>
            </a:r>
            <a:r>
              <a:rPr sz="1000" spc="-45" dirty="0">
                <a:solidFill>
                  <a:srgbClr val="231F20"/>
                </a:solidFill>
                <a:latin typeface="Calibri"/>
                <a:cs typeface="Calibri"/>
              </a:rPr>
              <a:t>pp.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4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(both),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5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(left),  6, 14, 26, 33, 34, 37, 51, 55, 56, 60,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69; </a:t>
            </a:r>
            <a:r>
              <a:rPr sz="1000" spc="-95" dirty="0">
                <a:solidFill>
                  <a:srgbClr val="231F20"/>
                </a:solidFill>
                <a:latin typeface="Calibri"/>
                <a:cs typeface="Calibri"/>
              </a:rPr>
              <a:t>© </a:t>
            </a:r>
            <a:r>
              <a:rPr sz="1000" spc="20" dirty="0">
                <a:solidFill>
                  <a:srgbClr val="231F20"/>
                </a:solidFill>
                <a:latin typeface="Calibri"/>
                <a:cs typeface="Calibri"/>
              </a:rPr>
              <a:t>AFP/CORBIS, </a:t>
            </a:r>
            <a:r>
              <a:rPr sz="1000" spc="-50" dirty="0">
                <a:solidFill>
                  <a:srgbClr val="231F20"/>
                </a:solidFill>
                <a:latin typeface="Calibri"/>
                <a:cs typeface="Calibri"/>
              </a:rPr>
              <a:t>p.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10; </a:t>
            </a:r>
            <a:r>
              <a:rPr sz="1000" spc="-95" dirty="0">
                <a:solidFill>
                  <a:srgbClr val="231F20"/>
                </a:solidFill>
                <a:latin typeface="Calibri"/>
                <a:cs typeface="Calibri"/>
              </a:rPr>
              <a:t>©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Marc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Garanger/  </a:t>
            </a:r>
            <a:r>
              <a:rPr sz="1000" spc="45" dirty="0">
                <a:solidFill>
                  <a:srgbClr val="231F20"/>
                </a:solidFill>
                <a:latin typeface="Calibri"/>
                <a:cs typeface="Calibri"/>
              </a:rPr>
              <a:t>CORBIS, </a:t>
            </a:r>
            <a:r>
              <a:rPr sz="1000" spc="-50" dirty="0">
                <a:solidFill>
                  <a:srgbClr val="231F20"/>
                </a:solidFill>
                <a:latin typeface="Calibri"/>
                <a:cs typeface="Calibri"/>
              </a:rPr>
              <a:t>p.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13; </a:t>
            </a:r>
            <a:r>
              <a:rPr sz="1000" spc="-95" dirty="0">
                <a:solidFill>
                  <a:srgbClr val="231F20"/>
                </a:solidFill>
                <a:latin typeface="Calibri"/>
                <a:cs typeface="Calibri"/>
              </a:rPr>
              <a:t>© </a:t>
            </a:r>
            <a:r>
              <a:rPr sz="1000" spc="5" dirty="0">
                <a:solidFill>
                  <a:srgbClr val="231F20"/>
                </a:solidFill>
                <a:latin typeface="Calibri"/>
                <a:cs typeface="Calibri"/>
              </a:rPr>
              <a:t>Robert </a:t>
            </a:r>
            <a:r>
              <a:rPr sz="1000" spc="10" dirty="0">
                <a:solidFill>
                  <a:srgbClr val="231F20"/>
                </a:solidFill>
                <a:latin typeface="Calibri"/>
                <a:cs typeface="Calibri"/>
              </a:rPr>
              <a:t>L. </a:t>
            </a:r>
            <a:r>
              <a:rPr sz="1000" spc="-40" dirty="0">
                <a:solidFill>
                  <a:srgbClr val="231F20"/>
                </a:solidFill>
                <a:latin typeface="Calibri"/>
                <a:cs typeface="Calibri"/>
              </a:rPr>
              <a:t>and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Diane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Wolfe, </a:t>
            </a:r>
            <a:r>
              <a:rPr sz="1000" spc="-45" dirty="0">
                <a:solidFill>
                  <a:srgbClr val="231F20"/>
                </a:solidFill>
                <a:latin typeface="Calibri"/>
                <a:cs typeface="Calibri"/>
              </a:rPr>
              <a:t>pp.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5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(right),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22, 40, 43, 44, 52, 59,</a:t>
            </a:r>
            <a:r>
              <a:rPr sz="1000" spc="-114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64.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50">
              <a:latin typeface="Calibri"/>
              <a:cs typeface="Calibri"/>
            </a:endParaRPr>
          </a:p>
          <a:p>
            <a:pPr marL="12700" marR="705485">
              <a:lnSpc>
                <a:spcPct val="100000"/>
              </a:lnSpc>
            </a:pPr>
            <a:r>
              <a:rPr sz="1000" spc="30" dirty="0">
                <a:solidFill>
                  <a:srgbClr val="231F20"/>
                </a:solidFill>
                <a:latin typeface="Calibri"/>
                <a:cs typeface="Calibri"/>
              </a:rPr>
              <a:t>Cover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photos: </a:t>
            </a:r>
            <a:r>
              <a:rPr sz="1000" spc="-95" dirty="0">
                <a:solidFill>
                  <a:srgbClr val="231F20"/>
                </a:solidFill>
                <a:latin typeface="Calibri"/>
                <a:cs typeface="Calibri"/>
              </a:rPr>
              <a:t>©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Wolfgang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Kaehler, front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(top); </a:t>
            </a:r>
            <a:r>
              <a:rPr sz="1000" spc="-95" dirty="0">
                <a:solidFill>
                  <a:srgbClr val="231F20"/>
                </a:solidFill>
                <a:latin typeface="Calibri"/>
                <a:cs typeface="Calibri"/>
              </a:rPr>
              <a:t>©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Walter, Louiseann  Pietrowicz/September 8th 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Stock,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front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(bottom),</a:t>
            </a:r>
            <a:r>
              <a:rPr sz="100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231F20"/>
                </a:solidFill>
                <a:latin typeface="Calibri"/>
                <a:cs typeface="Calibri"/>
              </a:rPr>
              <a:t>spine,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back.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00" spc="20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illustrations </a:t>
            </a:r>
            <a:r>
              <a:rPr sz="1000" spc="-5" dirty="0">
                <a:solidFill>
                  <a:srgbClr val="231F20"/>
                </a:solidFill>
                <a:latin typeface="Calibri"/>
                <a:cs typeface="Calibri"/>
              </a:rPr>
              <a:t>on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pages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7,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15, 23, 27, 29, 31, 32, 35, 36, 38, 39, 45, 52, 54, 57,</a:t>
            </a:r>
            <a:r>
              <a:rPr sz="1000" spc="-5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231F20"/>
                </a:solidFill>
                <a:latin typeface="Calibri"/>
                <a:cs typeface="Calibri"/>
              </a:rPr>
              <a:t>61,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63, 65, </a:t>
            </a:r>
            <a:r>
              <a:rPr sz="1000" spc="-10" dirty="0">
                <a:solidFill>
                  <a:srgbClr val="231F20"/>
                </a:solidFill>
                <a:latin typeface="Calibri"/>
                <a:cs typeface="Calibri"/>
              </a:rPr>
              <a:t>67 </a:t>
            </a:r>
            <a:r>
              <a:rPr sz="1000" spc="-20" dirty="0">
                <a:solidFill>
                  <a:srgbClr val="231F20"/>
                </a:solidFill>
                <a:latin typeface="Calibri"/>
                <a:cs typeface="Calibri"/>
              </a:rPr>
              <a:t>are </a:t>
            </a:r>
            <a:r>
              <a:rPr sz="1000" spc="-30" dirty="0">
                <a:solidFill>
                  <a:srgbClr val="231F20"/>
                </a:solidFill>
                <a:latin typeface="Calibri"/>
                <a:cs typeface="Calibri"/>
              </a:rPr>
              <a:t>by </a:t>
            </a:r>
            <a:r>
              <a:rPr sz="1000" spc="20" dirty="0">
                <a:solidFill>
                  <a:srgbClr val="231F20"/>
                </a:solidFill>
                <a:latin typeface="Calibri"/>
                <a:cs typeface="Calibri"/>
              </a:rPr>
              <a:t>Tim</a:t>
            </a:r>
            <a:r>
              <a:rPr sz="1000" spc="10" dirty="0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sz="1000" spc="-35" dirty="0">
                <a:solidFill>
                  <a:srgbClr val="231F20"/>
                </a:solidFill>
                <a:latin typeface="Calibri"/>
                <a:cs typeface="Calibri"/>
              </a:rPr>
              <a:t>Seeley.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1220" y="7506081"/>
            <a:ext cx="14097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10" dirty="0">
                <a:solidFill>
                  <a:srgbClr val="231F20"/>
                </a:solidFill>
                <a:latin typeface="Tahoma"/>
                <a:cs typeface="Tahoma"/>
              </a:rPr>
              <a:t>72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27200" y="0"/>
            <a:ext cx="5016500" cy="4664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06500" y="3075940"/>
            <a:ext cx="2082164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400" dirty="0"/>
              <a:t>Introduction</a:t>
            </a:r>
            <a:r>
              <a:rPr sz="2200" spc="-235" dirty="0"/>
              <a:t> </a:t>
            </a:r>
            <a:endParaRPr sz="2200"/>
          </a:p>
        </p:txBody>
      </p:sp>
      <p:sp>
        <p:nvSpPr>
          <p:cNvPr id="4" name="object 4"/>
          <p:cNvSpPr txBox="1"/>
          <p:nvPr/>
        </p:nvSpPr>
        <p:spPr>
          <a:xfrm>
            <a:off x="1511141" y="3749040"/>
            <a:ext cx="4255135" cy="260985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algn="just">
              <a:lnSpc>
                <a:spcPts val="1450"/>
              </a:lnSpc>
              <a:spcBef>
                <a:spcPts val="190"/>
              </a:spcBef>
            </a:pP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cooking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nothing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new.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People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cultures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have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enjoyed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mostly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meals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generations.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However,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vegetarianism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growing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popularity.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modern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times,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more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more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people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around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world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recognizing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health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benefits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omitting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reducing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their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diets. 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increasing 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number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tasty,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healthy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alternatives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meat,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such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tofu,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tempeh,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seitan,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variety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veggie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burgers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veggie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dogs,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available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supermarkets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groceries.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Many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cooks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diners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enjoy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explor­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ing 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discovering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other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nations,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which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little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spc="50" dirty="0">
                <a:solidFill>
                  <a:srgbClr val="231F20"/>
                </a:solidFill>
                <a:latin typeface="PMingLiU"/>
                <a:cs typeface="PMingLiU"/>
              </a:rPr>
              <a:t>no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meat. 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All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these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factors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have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led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new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approach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dining. </a:t>
            </a:r>
            <a:r>
              <a:rPr sz="1250" spc="-70" dirty="0">
                <a:solidFill>
                  <a:srgbClr val="231F20"/>
                </a:solidFill>
                <a:latin typeface="PMingLiU"/>
                <a:cs typeface="PMingLiU"/>
              </a:rPr>
              <a:t>By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making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good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wide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range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ingredi­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ents,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creative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seasoning,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varied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cooking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techniques,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recipes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international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cuisines,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modern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cooks are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finding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vegetar­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ian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cooking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offers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wealth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dishes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versatile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delicious.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92250" y="6761353"/>
            <a:ext cx="40957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Chinese New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Year’s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noodles </a:t>
            </a:r>
            <a:r>
              <a:rPr sz="1000" i="1" spc="-70" dirty="0">
                <a:solidFill>
                  <a:srgbClr val="231F20"/>
                </a:solidFill>
                <a:latin typeface="Calibri"/>
                <a:cs typeface="Calibri"/>
              </a:rPr>
              <a:t>get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year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off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to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a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tasty </a:t>
            </a:r>
            <a:r>
              <a:rPr sz="1000" i="1" spc="-40" dirty="0">
                <a:solidFill>
                  <a:srgbClr val="231F20"/>
                </a:solidFill>
                <a:latin typeface="Calibri"/>
                <a:cs typeface="Calibri"/>
              </a:rPr>
              <a:t>start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with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crunchy </a:t>
            </a:r>
            <a:r>
              <a:rPr sz="1000" i="1" spc="-65" dirty="0">
                <a:solidFill>
                  <a:srgbClr val="231F20"/>
                </a:solidFill>
                <a:latin typeface="Calibri"/>
                <a:cs typeface="Calibri"/>
              </a:rPr>
              <a:t>veggies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and  </a:t>
            </a:r>
            <a:r>
              <a:rPr sz="1000" i="1" spc="-50" dirty="0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zing </a:t>
            </a:r>
            <a:r>
              <a:rPr sz="1000" i="1" spc="-55" dirty="0">
                <a:solidFill>
                  <a:srgbClr val="231F20"/>
                </a:solidFill>
                <a:latin typeface="Calibri"/>
                <a:cs typeface="Calibri"/>
              </a:rPr>
              <a:t>of </a:t>
            </a:r>
            <a:r>
              <a:rPr sz="1000" i="1" spc="-45" dirty="0">
                <a:solidFill>
                  <a:srgbClr val="231F20"/>
                </a:solidFill>
                <a:latin typeface="Calibri"/>
                <a:cs typeface="Calibri"/>
              </a:rPr>
              <a:t>fresh </a:t>
            </a:r>
            <a:r>
              <a:rPr sz="1000" i="1" spc="-70" dirty="0">
                <a:solidFill>
                  <a:srgbClr val="231F20"/>
                </a:solidFill>
                <a:latin typeface="Calibri"/>
                <a:cs typeface="Calibri"/>
              </a:rPr>
              <a:t>ginger. </a:t>
            </a:r>
            <a:r>
              <a:rPr sz="1000" i="1" spc="-35" dirty="0">
                <a:solidFill>
                  <a:srgbClr val="231F20"/>
                </a:solidFill>
                <a:latin typeface="Calibri"/>
                <a:cs typeface="Calibri"/>
              </a:rPr>
              <a:t>(Recipe </a:t>
            </a:r>
            <a:r>
              <a:rPr sz="1000" i="1" spc="-60" dirty="0">
                <a:solidFill>
                  <a:srgbClr val="231F20"/>
                </a:solidFill>
                <a:latin typeface="Calibri"/>
                <a:cs typeface="Calibri"/>
              </a:rPr>
              <a:t>on page</a:t>
            </a:r>
            <a:r>
              <a:rPr sz="1000" i="1" spc="-15" dirty="0">
                <a:solidFill>
                  <a:srgbClr val="231F20"/>
                </a:solidFill>
                <a:latin typeface="Calibri"/>
                <a:cs typeface="Calibri"/>
              </a:rPr>
              <a:t> 66.)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02679" y="7506081"/>
            <a:ext cx="812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7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7900" y="755650"/>
            <a:ext cx="4255135" cy="6343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670" algn="ctr">
              <a:lnSpc>
                <a:spcPct val="100000"/>
              </a:lnSpc>
              <a:spcBef>
                <a:spcPts val="100"/>
              </a:spcBef>
              <a:tabLst>
                <a:tab pos="1941195" algn="l"/>
                <a:tab pos="2870200" algn="l"/>
                <a:tab pos="3375660" algn="l"/>
              </a:tabLst>
            </a:pPr>
            <a:r>
              <a:rPr sz="1600" i="1" spc="345" dirty="0">
                <a:solidFill>
                  <a:srgbClr val="A63950"/>
                </a:solidFill>
                <a:latin typeface="Times New Roman"/>
                <a:cs typeface="Times New Roman"/>
              </a:rPr>
              <a:t>Vegetarianism	</a:t>
            </a:r>
            <a:r>
              <a:rPr sz="1600" i="1" spc="250" dirty="0">
                <a:solidFill>
                  <a:srgbClr val="A63950"/>
                </a:solidFill>
                <a:latin typeface="Times New Roman"/>
                <a:cs typeface="Times New Roman"/>
              </a:rPr>
              <a:t>around	</a:t>
            </a:r>
            <a:r>
              <a:rPr sz="1600" i="1" spc="285" dirty="0">
                <a:solidFill>
                  <a:srgbClr val="A63950"/>
                </a:solidFill>
                <a:latin typeface="Times New Roman"/>
                <a:cs typeface="Times New Roman"/>
              </a:rPr>
              <a:t>the	</a:t>
            </a:r>
            <a:r>
              <a:rPr sz="1600" i="1" spc="229" dirty="0">
                <a:solidFill>
                  <a:srgbClr val="A63950"/>
                </a:solidFill>
                <a:latin typeface="Times New Roman"/>
                <a:cs typeface="Times New Roman"/>
              </a:rPr>
              <a:t>World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2700" marR="5080" algn="just">
              <a:lnSpc>
                <a:spcPts val="1450"/>
              </a:lnSpc>
              <a:spcBef>
                <a:spcPts val="1470"/>
              </a:spcBef>
            </a:pP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Vegetarianism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practice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eating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meat,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fish,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poultry.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Some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vegetarians,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called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vegans,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exclude eggs,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milk,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other 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animal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products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their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diets.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Others </a:t>
            </a:r>
            <a:r>
              <a:rPr sz="1250" spc="60" dirty="0">
                <a:solidFill>
                  <a:srgbClr val="231F20"/>
                </a:solidFill>
                <a:latin typeface="PMingLiU"/>
                <a:cs typeface="PMingLiU"/>
              </a:rPr>
              <a:t>who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consider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themselves 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avoid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red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eat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poultry,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fish,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</a:t>
            </a:r>
            <a:r>
              <a:rPr sz="1250" spc="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both.</a:t>
            </a:r>
            <a:endParaRPr sz="1250">
              <a:latin typeface="PMingLiU"/>
              <a:cs typeface="PMingLiU"/>
            </a:endParaRPr>
          </a:p>
          <a:p>
            <a:pPr marL="12700" marR="5080" indent="152400" algn="r">
              <a:lnSpc>
                <a:spcPts val="1450"/>
              </a:lnSpc>
            </a:pP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Attitudes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about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meat-centered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meals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often stem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from</a:t>
            </a:r>
            <a:r>
              <a:rPr sz="1250" spc="2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culture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which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people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live.</a:t>
            </a:r>
            <a:r>
              <a:rPr sz="1250" spc="-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People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get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eating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certain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foods</a:t>
            </a:r>
            <a:r>
              <a:rPr sz="1250" spc="-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others.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example,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contrast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204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North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America,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Australia,</a:t>
            </a:r>
            <a:r>
              <a:rPr sz="1250" spc="1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Europe,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where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people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eat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meat,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most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people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India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 are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veg­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etarians.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other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parts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world,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such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regions of</a:t>
            </a:r>
            <a:r>
              <a:rPr sz="1250" spc="18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Africa</a:t>
            </a:r>
            <a:r>
              <a:rPr sz="1250" spc="10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 China,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meat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may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an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unaffordable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luxury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1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average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person.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People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vegetarians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many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reasons.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Some</a:t>
            </a:r>
            <a:r>
              <a:rPr sz="1250" spc="-229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choose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vegetarian­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ism</a:t>
            </a:r>
            <a:r>
              <a:rPr sz="1250" spc="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because</a:t>
            </a:r>
            <a:r>
              <a:rPr sz="1250" spc="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personal</a:t>
            </a:r>
            <a:r>
              <a:rPr sz="1250" spc="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ethical</a:t>
            </a:r>
            <a:r>
              <a:rPr sz="1250" spc="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or</a:t>
            </a:r>
            <a:r>
              <a:rPr sz="1250" spc="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moral</a:t>
            </a:r>
            <a:r>
              <a:rPr sz="1250" spc="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views,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believing</a:t>
            </a:r>
            <a:r>
              <a:rPr sz="1250" spc="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</a:t>
            </a:r>
            <a:r>
              <a:rPr sz="1250" spc="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</a:t>
            </a:r>
            <a:r>
              <a:rPr sz="1250" spc="9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is 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wrong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kill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animals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meat.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Others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believe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unhealthy</a:t>
            </a:r>
            <a:r>
              <a:rPr sz="1250" spc="2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eat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meat.</a:t>
            </a:r>
            <a:r>
              <a:rPr sz="1250" spc="-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Certain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religious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groups,</a:t>
            </a:r>
            <a:r>
              <a:rPr sz="1250" spc="-6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such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Hindus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many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Buddhists,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practice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vegetarianism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part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their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faith. 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Still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others</a:t>
            </a:r>
            <a:r>
              <a:rPr sz="1250" spc="3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2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con­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cerned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earth</a:t>
            </a:r>
            <a:r>
              <a:rPr sz="1250" spc="5" dirty="0">
                <a:solidFill>
                  <a:srgbClr val="231F20"/>
                </a:solidFill>
                <a:latin typeface="Arial"/>
                <a:cs typeface="Arial"/>
              </a:rPr>
              <a:t>’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ability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feed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its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population</a:t>
            </a:r>
            <a:r>
              <a:rPr sz="1250" spc="-1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limited.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Worldwide,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good</a:t>
            </a:r>
            <a:r>
              <a:rPr sz="1250" spc="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agricultural</a:t>
            </a:r>
            <a:r>
              <a:rPr sz="1250" spc="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land</a:t>
            </a:r>
            <a:r>
              <a:rPr sz="1250" spc="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</a:t>
            </a:r>
            <a:r>
              <a:rPr sz="1250" spc="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scarce,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large</a:t>
            </a:r>
            <a:r>
              <a:rPr sz="1250" spc="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portion</a:t>
            </a:r>
            <a:r>
              <a:rPr sz="1250" spc="7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of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limited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resource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used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grow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grain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is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fed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-2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cattle.</a:t>
            </a:r>
            <a:r>
              <a:rPr sz="1250" spc="-5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Some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people</a:t>
            </a:r>
            <a:r>
              <a:rPr sz="1250" spc="1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believe</a:t>
            </a:r>
            <a:r>
              <a:rPr sz="1250" spc="1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</a:t>
            </a:r>
            <a:r>
              <a:rPr sz="1250" spc="1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it</a:t>
            </a:r>
            <a:r>
              <a:rPr sz="1250" spc="1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would</a:t>
            </a:r>
            <a:r>
              <a:rPr sz="1250" spc="1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make</a:t>
            </a:r>
            <a:r>
              <a:rPr sz="1250" spc="1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more</a:t>
            </a:r>
            <a:r>
              <a:rPr sz="1250" spc="1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sense</a:t>
            </a:r>
            <a:r>
              <a:rPr sz="1250" spc="1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r>
              <a:rPr sz="1250" spc="1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use</a:t>
            </a:r>
            <a:r>
              <a:rPr sz="1250" spc="1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</a:t>
            </a:r>
            <a:r>
              <a:rPr sz="1250" spc="1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land</a:t>
            </a:r>
            <a:r>
              <a:rPr sz="1250" spc="1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to</a:t>
            </a:r>
            <a:endParaRPr sz="1250">
              <a:latin typeface="PMingLiU"/>
              <a:cs typeface="PMingLiU"/>
            </a:endParaRPr>
          </a:p>
          <a:p>
            <a:pPr marL="12700" algn="just">
              <a:lnSpc>
                <a:spcPts val="1410"/>
              </a:lnSpc>
            </a:pP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grow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crops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for </a:t>
            </a:r>
            <a:r>
              <a:rPr sz="1250" spc="45" dirty="0">
                <a:solidFill>
                  <a:srgbClr val="231F20"/>
                </a:solidFill>
                <a:latin typeface="PMingLiU"/>
                <a:cs typeface="PMingLiU"/>
              </a:rPr>
              <a:t>human</a:t>
            </a:r>
            <a:r>
              <a:rPr sz="1250" spc="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consumption.</a:t>
            </a:r>
            <a:endParaRPr sz="1250">
              <a:latin typeface="PMingLiU"/>
              <a:cs typeface="PMingLiU"/>
            </a:endParaRPr>
          </a:p>
          <a:p>
            <a:pPr>
              <a:lnSpc>
                <a:spcPct val="100000"/>
              </a:lnSpc>
            </a:pPr>
            <a:endParaRPr sz="1750">
              <a:latin typeface="PMingLiU"/>
              <a:cs typeface="PMingLiU"/>
            </a:endParaRPr>
          </a:p>
          <a:p>
            <a:pPr marL="25400" algn="ctr">
              <a:lnSpc>
                <a:spcPct val="100000"/>
              </a:lnSpc>
              <a:tabLst>
                <a:tab pos="1506855" algn="l"/>
              </a:tabLst>
            </a:pPr>
            <a:r>
              <a:rPr sz="1600" i="1" spc="335" dirty="0">
                <a:solidFill>
                  <a:srgbClr val="A63950"/>
                </a:solidFill>
                <a:latin typeface="Times New Roman"/>
                <a:cs typeface="Times New Roman"/>
              </a:rPr>
              <a:t>Vegetarian	</a:t>
            </a:r>
            <a:r>
              <a:rPr sz="1600" i="1" spc="320" dirty="0">
                <a:solidFill>
                  <a:srgbClr val="A63950"/>
                </a:solidFill>
                <a:latin typeface="Times New Roman"/>
                <a:cs typeface="Times New Roman"/>
              </a:rPr>
              <a:t>Nutrition</a:t>
            </a:r>
            <a:r>
              <a:rPr sz="1600" i="1" spc="-195" dirty="0">
                <a:solidFill>
                  <a:srgbClr val="A63950"/>
                </a:solidFill>
                <a:latin typeface="Times New Roman"/>
                <a:cs typeface="Times New Roman"/>
              </a:rPr>
              <a:t> </a:t>
            </a:r>
            <a:endParaRPr sz="1600">
              <a:latin typeface="Times New Roman"/>
              <a:cs typeface="Times New Roman"/>
            </a:endParaRPr>
          </a:p>
          <a:p>
            <a:pPr marL="12700" marR="5080" algn="just">
              <a:lnSpc>
                <a:spcPts val="1450"/>
              </a:lnSpc>
              <a:spcBef>
                <a:spcPts val="1470"/>
              </a:spcBef>
            </a:pP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Although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vegetarianism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can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very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healthy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lifestyle,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vegetarians 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must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be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sure that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their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bodies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getting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necessary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nutrients. 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For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example,</a:t>
            </a:r>
            <a:r>
              <a:rPr sz="1250" spc="-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children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need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a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certain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amount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protein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their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diets 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in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order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grow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properly,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everyone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needs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protein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to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remain  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healthy.</a:t>
            </a:r>
            <a:r>
              <a:rPr sz="1250" spc="-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Meat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dairy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products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excellent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sources</a:t>
            </a:r>
            <a:r>
              <a:rPr sz="1250" spc="-5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of</a:t>
            </a:r>
            <a:r>
              <a:rPr sz="1250" spc="-4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protein,</a:t>
            </a:r>
            <a:r>
              <a:rPr sz="1250" spc="-10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but 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they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the</a:t>
            </a:r>
            <a:r>
              <a:rPr sz="1250" spc="-2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only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sources.</a:t>
            </a:r>
            <a:r>
              <a:rPr sz="1250" spc="-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Fruits,</a:t>
            </a:r>
            <a:r>
              <a:rPr sz="1250" spc="-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vegetables,</a:t>
            </a:r>
            <a:r>
              <a:rPr sz="1250" spc="-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grains,</a:t>
            </a:r>
            <a:r>
              <a:rPr sz="1250" spc="-7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1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legumes 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(plants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that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grow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dirty="0">
                <a:solidFill>
                  <a:srgbClr val="231F20"/>
                </a:solidFill>
                <a:latin typeface="PMingLiU"/>
                <a:cs typeface="PMingLiU"/>
              </a:rPr>
              <a:t>seeds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5" dirty="0">
                <a:solidFill>
                  <a:srgbClr val="231F20"/>
                </a:solidFill>
                <a:latin typeface="PMingLiU"/>
                <a:cs typeface="PMingLiU"/>
              </a:rPr>
              <a:t>within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pods,</a:t>
            </a:r>
            <a:r>
              <a:rPr sz="1250" spc="-9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such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25" dirty="0">
                <a:solidFill>
                  <a:srgbClr val="231F20"/>
                </a:solidFill>
                <a:latin typeface="PMingLiU"/>
                <a:cs typeface="PMingLiU"/>
              </a:rPr>
              <a:t>as</a:t>
            </a:r>
            <a:r>
              <a:rPr sz="1250" spc="-3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beans,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0" dirty="0">
                <a:solidFill>
                  <a:srgbClr val="231F20"/>
                </a:solidFill>
                <a:latin typeface="PMingLiU"/>
                <a:cs typeface="PMingLiU"/>
              </a:rPr>
              <a:t>peas,</a:t>
            </a:r>
            <a:r>
              <a:rPr sz="1250" spc="-8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and</a:t>
            </a:r>
            <a:r>
              <a:rPr sz="1250" spc="-4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lentils) 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also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provide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5" dirty="0">
                <a:solidFill>
                  <a:srgbClr val="231F20"/>
                </a:solidFill>
                <a:latin typeface="PMingLiU"/>
                <a:cs typeface="PMingLiU"/>
              </a:rPr>
              <a:t>protein.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However,</a:t>
            </a:r>
            <a:r>
              <a:rPr sz="1250" spc="-6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30" dirty="0">
                <a:solidFill>
                  <a:srgbClr val="231F20"/>
                </a:solidFill>
                <a:latin typeface="PMingLiU"/>
                <a:cs typeface="PMingLiU"/>
              </a:rPr>
              <a:t>most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15" dirty="0">
                <a:solidFill>
                  <a:srgbClr val="231F20"/>
                </a:solidFill>
                <a:latin typeface="PMingLiU"/>
                <a:cs typeface="PMingLiU"/>
              </a:rPr>
              <a:t>plant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proteins</a:t>
            </a:r>
            <a:r>
              <a:rPr sz="1250" spc="-5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5" dirty="0">
                <a:solidFill>
                  <a:srgbClr val="231F20"/>
                </a:solidFill>
                <a:latin typeface="PMingLiU"/>
                <a:cs typeface="PMingLiU"/>
              </a:rPr>
              <a:t>are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40" dirty="0">
                <a:solidFill>
                  <a:srgbClr val="231F20"/>
                </a:solidFill>
                <a:latin typeface="PMingLiU"/>
                <a:cs typeface="PMingLiU"/>
              </a:rPr>
              <a:t>not</a:t>
            </a:r>
            <a:r>
              <a:rPr sz="1250" spc="-10" dirty="0">
                <a:solidFill>
                  <a:srgbClr val="231F20"/>
                </a:solidFill>
                <a:latin typeface="PMingLiU"/>
                <a:cs typeface="PMingLiU"/>
              </a:rPr>
              <a:t> </a:t>
            </a:r>
            <a:r>
              <a:rPr sz="1250" spc="20" dirty="0">
                <a:solidFill>
                  <a:srgbClr val="231F20"/>
                </a:solidFill>
                <a:latin typeface="PMingLiU"/>
                <a:cs typeface="PMingLiU"/>
              </a:rPr>
              <a:t>complete</a:t>
            </a:r>
            <a:endParaRPr sz="1250">
              <a:latin typeface="PMingLiU"/>
              <a:cs typeface="PMingLiU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1220" y="7506081"/>
            <a:ext cx="889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60" dirty="0">
                <a:solidFill>
                  <a:srgbClr val="231F20"/>
                </a:solidFill>
                <a:latin typeface="Tahoma"/>
                <a:cs typeface="Tahoma"/>
              </a:rPr>
              <a:t>8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13265</Words>
  <Application>Microsoft Office PowerPoint</Application>
  <PresentationFormat>Custom</PresentationFormat>
  <Paragraphs>859</Paragraphs>
  <Slides>73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83" baseType="lpstr">
      <vt:lpstr>PMingLiU</vt:lpstr>
      <vt:lpstr>Arial</vt:lpstr>
      <vt:lpstr>Calibri</vt:lpstr>
      <vt:lpstr>Cambria</vt:lpstr>
      <vt:lpstr>Courier New</vt:lpstr>
      <vt:lpstr>Tahoma</vt:lpstr>
      <vt:lpstr>Times New Roman</vt:lpstr>
      <vt:lpstr>Trebuchet MS</vt:lpstr>
      <vt:lpstr>Verdana</vt:lpstr>
      <vt:lpstr>Office Theme</vt:lpstr>
      <vt:lpstr>AAOUNDTHE</vt:lpstr>
      <vt:lpstr>VEGETARIAN</vt:lpstr>
      <vt:lpstr>PowerPoint Presentation</vt:lpstr>
      <vt:lpstr>PowerPoint Presentation</vt:lpstr>
      <vt:lpstr>C o n t e n t s</vt:lpstr>
      <vt:lpstr>PowerPoint Presentation</vt:lpstr>
      <vt:lpstr>PowerPoint Presentation</vt:lpstr>
      <vt:lpstr>Introduction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Before You Begin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 International Table </vt:lpstr>
      <vt:lpstr>PowerPoint Presentation</vt:lpstr>
      <vt:lpstr>PowerPoint Presentation</vt:lpstr>
      <vt:lpstr>PowerPoint Presentation</vt:lpstr>
      <vt:lpstr>Breads and Staples </vt:lpstr>
      <vt:lpstr>Unleavened Whole Wheat Bread/Chapatis (India)</vt:lpstr>
      <vt:lpstr>PowerPoint Presentation</vt:lpstr>
      <vt:lpstr>Rye Bread/Rzhanoi Khleb (Russia)</vt:lpstr>
      <vt:lpstr>PowerPoint Presentation</vt:lpstr>
      <vt:lpstr>Rice</vt:lpstr>
      <vt:lpstr>PowerPoint Presentation</vt:lpstr>
      <vt:lpstr>PowerPoint Presentation</vt:lpstr>
      <vt:lpstr>Main Dishes </vt:lpstr>
      <vt:lpstr>Domates me Feta (Greece)</vt:lpstr>
      <vt:lpstr>PowerPoint Presentation</vt:lpstr>
      <vt:lpstr>Bulgur Salad/Tabbouleh (Lebanon)</vt:lpstr>
      <vt:lpstr>Creamy Pumpkin Soup (Australia)</vt:lpstr>
      <vt:lpstr>PowerPoint Presentation</vt:lpstr>
      <vt:lpstr>Potage Parmentier (France)</vt:lpstr>
      <vt:lpstr>PowerPoint Presentation</vt:lpstr>
      <vt:lpstr>PowerPoint Presentation</vt:lpstr>
      <vt:lpstr>PowerPoint Presentation</vt:lpstr>
      <vt:lpstr>Spanish Omelette/Tortilla Española (Spain)</vt:lpstr>
      <vt:lpstr>Grilled Veggies on Skewers</vt:lpstr>
      <vt:lpstr>PowerPoint Presentation</vt:lpstr>
      <vt:lpstr>Pizza (Italy)</vt:lpstr>
      <vt:lpstr>PowerPoint Presentation</vt:lpstr>
      <vt:lpstr>Khoai lang nau (Vietnam)</vt:lpstr>
      <vt:lpstr>PowerPoint Presentation</vt:lpstr>
      <vt:lpstr>PowerPoint Presentation</vt:lpstr>
      <vt:lpstr>Curried Chickpeas/Channa Dal (India)</vt:lpstr>
      <vt:lpstr>Brown Fava Beans/Ful Medames (Egypt)</vt:lpstr>
      <vt:lpstr>PowerPoint Presentation</vt:lpstr>
      <vt:lpstr>PowerPoint Presentation</vt:lpstr>
      <vt:lpstr>Desserts </vt:lpstr>
      <vt:lpstr>Mango with Cinnamon/Mango Canela (Mexico)</vt:lpstr>
      <vt:lpstr>PowerPoint Presentation</vt:lpstr>
      <vt:lpstr>PowerPoint Presentation</vt:lpstr>
      <vt:lpstr>Butter Cookies/Kourabiéthes (Greece)</vt:lpstr>
      <vt:lpstr>Crêpes aux Fraises (France)</vt:lpstr>
      <vt:lpstr>PowerPoint Presentation</vt:lpstr>
      <vt:lpstr>PowerPoint Presentation</vt:lpstr>
      <vt:lpstr>Holiday and Festival Food </vt:lpstr>
      <vt:lpstr>New Year’s Noodles (China)</vt:lpstr>
      <vt:lpstr>Passover Matzo Layer Cake/Ugat Matzot (Israel)</vt:lpstr>
      <vt:lpstr>Bruschetta (Italy)</vt:lpstr>
      <vt:lpstr>PowerPoint Presentation</vt:lpstr>
      <vt:lpstr>I n d e x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Vegetarian Cooking Around the World: To Include New Low-Fat Recipes</dc:title>
  <dc:creator>Behnke, Alison.</dc:creator>
  <cp:keywords>9780822541301</cp:keywords>
  <cp:lastModifiedBy>marini marini</cp:lastModifiedBy>
  <cp:revision>1</cp:revision>
  <dcterms:created xsi:type="dcterms:W3CDTF">2020-05-12T11:37:04Z</dcterms:created>
  <dcterms:modified xsi:type="dcterms:W3CDTF">2020-05-12T04:40:47Z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2002-07-24T00:00:00Z</vt:filetime>
  </property>
  <property fmtid="{D5CDD505-2E9C-101B-9397-08002B2CF9AE}" pid="3" name="Creator">
    <vt:lpwstr>QuarkXPress(tm) 4.11</vt:lpwstr>
  </property>
  <property fmtid="{D5CDD505-2E9C-101B-9397-08002B2CF9AE}" pid="4" name="LastSaved">
    <vt:filetime>2020-05-12T00:00:00Z</vt:filetime>
  </property>
</Properties>
</file>