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21"/>
  </p:notesMasterIdLst>
  <p:sldIdLst>
    <p:sldId id="276" r:id="rId5"/>
    <p:sldId id="297" r:id="rId6"/>
    <p:sldId id="278" r:id="rId7"/>
    <p:sldId id="318" r:id="rId8"/>
    <p:sldId id="328" r:id="rId9"/>
    <p:sldId id="273" r:id="rId10"/>
    <p:sldId id="260" r:id="rId11"/>
    <p:sldId id="264" r:id="rId12"/>
    <p:sldId id="277" r:id="rId13"/>
    <p:sldId id="330" r:id="rId14"/>
    <p:sldId id="331" r:id="rId15"/>
    <p:sldId id="259" r:id="rId16"/>
    <p:sldId id="332" r:id="rId17"/>
    <p:sldId id="335" r:id="rId18"/>
    <p:sldId id="336" r:id="rId19"/>
    <p:sldId id="333" r:id="rId20"/>
  </p:sldIdLst>
  <p:sldSz cx="12192000" cy="6858000"/>
  <p:notesSz cx="6858000" cy="9144000"/>
  <p:embeddedFontLs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Gabriola" panose="04040605051002020D02" pitchFamily="82" charset="0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81">
          <p15:clr>
            <a:srgbClr val="A4A3A4"/>
          </p15:clr>
        </p15:guide>
        <p15:guide id="2" orient="horz" pos="21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B433"/>
    <a:srgbClr val="A1C571"/>
    <a:srgbClr val="3D4C56"/>
    <a:srgbClr val="5B7931"/>
    <a:srgbClr val="382C2D"/>
    <a:srgbClr val="CFCFCF"/>
    <a:srgbClr val="17120B"/>
    <a:srgbClr val="251D12"/>
    <a:srgbClr val="302825"/>
    <a:srgbClr val="2210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337" autoAdjust="0"/>
    <p:restoredTop sz="94280" autoAdjust="0"/>
  </p:normalViewPr>
  <p:slideViewPr>
    <p:cSldViewPr snapToGrid="0" showGuides="1">
      <p:cViewPr varScale="1">
        <p:scale>
          <a:sx n="72" d="100"/>
          <a:sy n="72" d="100"/>
        </p:scale>
        <p:origin x="480" y="78"/>
      </p:cViewPr>
      <p:guideLst>
        <p:guide pos="3881"/>
        <p:guide orient="horz" pos="21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07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5.fntdata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4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3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2.fntdata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1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6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8777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C710A8-29AE-4177-85A7-F3CCEF778327}" type="datetimeFigureOut">
              <a:rPr lang="zh-CN" altLang="en-US" smtClean="0"/>
              <a:t>2020/5/4</a:t>
            </a:fld>
            <a:endParaRPr lang="zh-CN" altLang="en-US"/>
          </a:p>
        </p:txBody>
      </p:sp>
      <p:sp>
        <p:nvSpPr>
          <p:cNvPr id="1048778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1048779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48780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8781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8D17B6-7261-47CB-9C8A-35ACAF11B9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0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0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2594F-9E99-4075-B102-2DFDF01060D4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4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4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CE930-FC47-4F90-A78F-48768E2D0152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0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0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2594F-9E99-4075-B102-2DFDF01060D4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0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0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2594F-9E99-4075-B102-2DFDF01060D4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0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0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2594F-9E99-4075-B102-2DFDF01060D4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8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29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04863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EA921-BBF0-4121-BBA2-4F1EBF8FACAD}" type="datetimeFigureOut">
              <a:rPr lang="zh-CN" altLang="en-US" smtClean="0"/>
              <a:t>2020/5/4</a:t>
            </a:fld>
            <a:endParaRPr lang="zh-CN" altLang="en-US"/>
          </a:p>
        </p:txBody>
      </p:sp>
      <p:sp>
        <p:nvSpPr>
          <p:cNvPr id="104863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3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65B86-C106-4A19-B55C-AA6DF234A1F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766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4876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EA921-BBF0-4121-BBA2-4F1EBF8FACAD}" type="datetimeFigureOut">
              <a:rPr lang="zh-CN" altLang="en-US" smtClean="0"/>
              <a:t>2020/5/4</a:t>
            </a:fld>
            <a:endParaRPr lang="zh-CN" altLang="en-US"/>
          </a:p>
        </p:txBody>
      </p:sp>
      <p:sp>
        <p:nvSpPr>
          <p:cNvPr id="104876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6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65B86-C106-4A19-B55C-AA6DF234A1F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9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750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4875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EA921-BBF0-4121-BBA2-4F1EBF8FACAD}" type="datetimeFigureOut">
              <a:rPr lang="zh-CN" altLang="en-US" smtClean="0"/>
              <a:t>2020/5/4</a:t>
            </a:fld>
            <a:endParaRPr lang="zh-CN" altLang="en-US"/>
          </a:p>
        </p:txBody>
      </p:sp>
      <p:sp>
        <p:nvSpPr>
          <p:cNvPr id="104875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5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65B86-C106-4A19-B55C-AA6DF234A1F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Bar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74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4874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EA921-BBF0-4121-BBA2-4F1EBF8FACAD}" type="datetimeFigureOut">
              <a:rPr lang="zh-CN" altLang="en-US" smtClean="0"/>
              <a:t>2020/5/4</a:t>
            </a:fld>
            <a:endParaRPr lang="zh-CN" altLang="en-US"/>
          </a:p>
        </p:txBody>
      </p:sp>
      <p:sp>
        <p:nvSpPr>
          <p:cNvPr id="104874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4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65B86-C106-4A19-B55C-AA6DF234A1F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0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048761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76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EA921-BBF0-4121-BBA2-4F1EBF8FACAD}" type="datetimeFigureOut">
              <a:rPr lang="zh-CN" altLang="en-US" smtClean="0"/>
              <a:t>2020/5/4</a:t>
            </a:fld>
            <a:endParaRPr lang="zh-CN" altLang="en-US"/>
          </a:p>
        </p:txBody>
      </p:sp>
      <p:sp>
        <p:nvSpPr>
          <p:cNvPr id="104876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6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65B86-C106-4A19-B55C-AA6DF234A1F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727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48728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4872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EA921-BBF0-4121-BBA2-4F1EBF8FACAD}" type="datetimeFigureOut">
              <a:rPr lang="zh-CN" altLang="en-US" smtClean="0"/>
              <a:t>2020/5/4</a:t>
            </a:fld>
            <a:endParaRPr lang="zh-CN" altLang="en-US"/>
          </a:p>
        </p:txBody>
      </p:sp>
      <p:sp>
        <p:nvSpPr>
          <p:cNvPr id="104873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3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65B86-C106-4A19-B55C-AA6DF234A1F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73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73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4873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73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4873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EA921-BBF0-4121-BBA2-4F1EBF8FACAD}" type="datetimeFigureOut">
              <a:rPr lang="zh-CN" altLang="en-US" smtClean="0"/>
              <a:t>2020/5/4</a:t>
            </a:fld>
            <a:endParaRPr lang="zh-CN" altLang="en-US"/>
          </a:p>
        </p:txBody>
      </p:sp>
      <p:sp>
        <p:nvSpPr>
          <p:cNvPr id="104873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3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65B86-C106-4A19-B55C-AA6DF234A1F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746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EA921-BBF0-4121-BBA2-4F1EBF8FACAD}" type="datetimeFigureOut">
              <a:rPr lang="zh-CN" altLang="en-US" smtClean="0"/>
              <a:t>2020/5/4</a:t>
            </a:fld>
            <a:endParaRPr lang="zh-CN" altLang="en-US"/>
          </a:p>
        </p:txBody>
      </p:sp>
      <p:sp>
        <p:nvSpPr>
          <p:cNvPr id="104874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4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65B86-C106-4A19-B55C-AA6DF234A1F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3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EA921-BBF0-4121-BBA2-4F1EBF8FACAD}" type="datetimeFigureOut">
              <a:rPr lang="zh-CN" altLang="en-US" smtClean="0"/>
              <a:t>2020/5/4</a:t>
            </a:fld>
            <a:endParaRPr lang="zh-CN" altLang="en-US"/>
          </a:p>
        </p:txBody>
      </p:sp>
      <p:sp>
        <p:nvSpPr>
          <p:cNvPr id="104858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85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65B86-C106-4A19-B55C-AA6DF234A1F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0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048771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48772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77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EA921-BBF0-4121-BBA2-4F1EBF8FACAD}" type="datetimeFigureOut">
              <a:rPr lang="zh-CN" altLang="en-US" smtClean="0"/>
              <a:t>2020/5/4</a:t>
            </a:fld>
            <a:endParaRPr lang="zh-CN" altLang="en-US"/>
          </a:p>
        </p:txBody>
      </p:sp>
      <p:sp>
        <p:nvSpPr>
          <p:cNvPr id="104877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7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65B86-C106-4A19-B55C-AA6DF234A1F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4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048755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048756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757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EA921-BBF0-4121-BBA2-4F1EBF8FACAD}" type="datetimeFigureOut">
              <a:rPr lang="zh-CN" altLang="en-US" smtClean="0"/>
              <a:t>2020/5/4</a:t>
            </a:fld>
            <a:endParaRPr lang="zh-CN" altLang="en-US"/>
          </a:p>
        </p:txBody>
      </p:sp>
      <p:sp>
        <p:nvSpPr>
          <p:cNvPr id="1048758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59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65B86-C106-4A19-B55C-AA6DF234A1F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图片 11" descr="图片包含 美食, 餐桌, 盘子, 室内&#10;&#10;已生成极高可信度的说明"/>
          <p:cNvPicPr>
            <a:picLocks noChangeAspect="1"/>
          </p:cNvPicPr>
          <p:nvPr userDrawn="1"/>
        </p:nvPicPr>
        <p:blipFill rotWithShape="1">
          <a:blip r:embed="rId14" cstate="print"/>
          <a:srcRect t="1517" b="1410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48576" name="矩形 12"/>
          <p:cNvSpPr/>
          <p:nvPr userDrawn="1"/>
        </p:nvSpPr>
        <p:spPr>
          <a:xfrm>
            <a:off x="-14069" y="0"/>
            <a:ext cx="12192000" cy="6858000"/>
          </a:xfrm>
          <a:prstGeom prst="rect">
            <a:avLst/>
          </a:prstGeom>
          <a:solidFill>
            <a:srgbClr val="382C2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577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578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4857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EEA921-BBF0-4121-BBA2-4F1EBF8FACAD}" type="datetimeFigureOut">
              <a:rPr lang="zh-CN" altLang="en-US" smtClean="0"/>
              <a:t>2020/5/4</a:t>
            </a:fld>
            <a:endParaRPr lang="zh-CN" altLang="en-US"/>
          </a:p>
        </p:txBody>
      </p:sp>
      <p:sp>
        <p:nvSpPr>
          <p:cNvPr id="104858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4858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565B86-C106-4A19-B55C-AA6DF234A1F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48582" name="矩形 8"/>
          <p:cNvSpPr/>
          <p:nvPr/>
        </p:nvSpPr>
        <p:spPr>
          <a:xfrm>
            <a:off x="304800" y="269875"/>
            <a:ext cx="11630024" cy="631825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randomBar dir="vert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3" name="图片 1" descr="C:\Users\ASUS\Downloads\restoran-hotel.jpgrestoran-hotel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-6350" y="-8890"/>
            <a:ext cx="12192635" cy="6866890"/>
          </a:xfrm>
          <a:prstGeom prst="rect">
            <a:avLst/>
          </a:prstGeom>
        </p:spPr>
      </p:pic>
      <p:sp>
        <p:nvSpPr>
          <p:cNvPr id="1048587" name="L 形 13"/>
          <p:cNvSpPr/>
          <p:nvPr/>
        </p:nvSpPr>
        <p:spPr>
          <a:xfrm flipV="1">
            <a:off x="604353" y="471788"/>
            <a:ext cx="450563" cy="449761"/>
          </a:xfrm>
          <a:custGeom>
            <a:avLst/>
            <a:gdLst>
              <a:gd name="connsiteX0" fmla="*/ 0 w 2819400"/>
              <a:gd name="connsiteY0" fmla="*/ 0 h 2819400"/>
              <a:gd name="connsiteX1" fmla="*/ 1409700 w 2819400"/>
              <a:gd name="connsiteY1" fmla="*/ 0 h 2819400"/>
              <a:gd name="connsiteX2" fmla="*/ 1409700 w 2819400"/>
              <a:gd name="connsiteY2" fmla="*/ 1409700 h 2819400"/>
              <a:gd name="connsiteX3" fmla="*/ 2819400 w 2819400"/>
              <a:gd name="connsiteY3" fmla="*/ 1409700 h 2819400"/>
              <a:gd name="connsiteX4" fmla="*/ 2819400 w 2819400"/>
              <a:gd name="connsiteY4" fmla="*/ 2819400 h 2819400"/>
              <a:gd name="connsiteX5" fmla="*/ 0 w 2819400"/>
              <a:gd name="connsiteY5" fmla="*/ 2819400 h 2819400"/>
              <a:gd name="connsiteX6" fmla="*/ 0 w 2819400"/>
              <a:gd name="connsiteY6" fmla="*/ 0 h 2819400"/>
              <a:gd name="connsiteX0-1" fmla="*/ 0 w 2819400"/>
              <a:gd name="connsiteY0-2" fmla="*/ 0 h 2819400"/>
              <a:gd name="connsiteX1-3" fmla="*/ 723900 w 2819400"/>
              <a:gd name="connsiteY1-4" fmla="*/ 12700 h 2819400"/>
              <a:gd name="connsiteX2-5" fmla="*/ 1409700 w 2819400"/>
              <a:gd name="connsiteY2-6" fmla="*/ 1409700 h 2819400"/>
              <a:gd name="connsiteX3-7" fmla="*/ 2819400 w 2819400"/>
              <a:gd name="connsiteY3-8" fmla="*/ 1409700 h 2819400"/>
              <a:gd name="connsiteX4-9" fmla="*/ 2819400 w 2819400"/>
              <a:gd name="connsiteY4-10" fmla="*/ 2819400 h 2819400"/>
              <a:gd name="connsiteX5-11" fmla="*/ 0 w 2819400"/>
              <a:gd name="connsiteY5-12" fmla="*/ 2819400 h 2819400"/>
              <a:gd name="connsiteX6-13" fmla="*/ 0 w 2819400"/>
              <a:gd name="connsiteY6-14" fmla="*/ 0 h 2819400"/>
              <a:gd name="connsiteX0-15" fmla="*/ 0 w 2819400"/>
              <a:gd name="connsiteY0-16" fmla="*/ 0 h 2819400"/>
              <a:gd name="connsiteX1-17" fmla="*/ 723900 w 2819400"/>
              <a:gd name="connsiteY1-18" fmla="*/ 12700 h 2819400"/>
              <a:gd name="connsiteX2-19" fmla="*/ 723900 w 2819400"/>
              <a:gd name="connsiteY2-20" fmla="*/ 2146300 h 2819400"/>
              <a:gd name="connsiteX3-21" fmla="*/ 2819400 w 2819400"/>
              <a:gd name="connsiteY3-22" fmla="*/ 1409700 h 2819400"/>
              <a:gd name="connsiteX4-23" fmla="*/ 2819400 w 2819400"/>
              <a:gd name="connsiteY4-24" fmla="*/ 2819400 h 2819400"/>
              <a:gd name="connsiteX5-25" fmla="*/ 0 w 2819400"/>
              <a:gd name="connsiteY5-26" fmla="*/ 2819400 h 2819400"/>
              <a:gd name="connsiteX6-27" fmla="*/ 0 w 2819400"/>
              <a:gd name="connsiteY6-28" fmla="*/ 0 h 2819400"/>
              <a:gd name="connsiteX0-29" fmla="*/ 0 w 2832100"/>
              <a:gd name="connsiteY0-30" fmla="*/ 0 h 2819400"/>
              <a:gd name="connsiteX1-31" fmla="*/ 723900 w 2832100"/>
              <a:gd name="connsiteY1-32" fmla="*/ 12700 h 2819400"/>
              <a:gd name="connsiteX2-33" fmla="*/ 723900 w 2832100"/>
              <a:gd name="connsiteY2-34" fmla="*/ 2146300 h 2819400"/>
              <a:gd name="connsiteX3-35" fmla="*/ 2832100 w 2832100"/>
              <a:gd name="connsiteY3-36" fmla="*/ 2146300 h 2819400"/>
              <a:gd name="connsiteX4-37" fmla="*/ 2819400 w 2832100"/>
              <a:gd name="connsiteY4-38" fmla="*/ 2819400 h 2819400"/>
              <a:gd name="connsiteX5-39" fmla="*/ 0 w 2832100"/>
              <a:gd name="connsiteY5-40" fmla="*/ 2819400 h 2819400"/>
              <a:gd name="connsiteX6-41" fmla="*/ 0 w 2832100"/>
              <a:gd name="connsiteY6-42" fmla="*/ 0 h 2819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832100" h="2819400">
                <a:moveTo>
                  <a:pt x="0" y="0"/>
                </a:moveTo>
                <a:lnTo>
                  <a:pt x="723900" y="12700"/>
                </a:lnTo>
                <a:lnTo>
                  <a:pt x="723900" y="2146300"/>
                </a:lnTo>
                <a:lnTo>
                  <a:pt x="2832100" y="2146300"/>
                </a:lnTo>
                <a:lnTo>
                  <a:pt x="2819400" y="2819400"/>
                </a:lnTo>
                <a:lnTo>
                  <a:pt x="0" y="28194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Roboto Lt" pitchFamily="2" charset="0"/>
              <a:sym typeface="Roboto Lt" pitchFamily="2" charset="0"/>
            </a:endParaRPr>
          </a:p>
        </p:txBody>
      </p:sp>
      <p:sp>
        <p:nvSpPr>
          <p:cNvPr id="1048588" name="L 形 13"/>
          <p:cNvSpPr/>
          <p:nvPr/>
        </p:nvSpPr>
        <p:spPr>
          <a:xfrm>
            <a:off x="604352" y="5964898"/>
            <a:ext cx="450563" cy="449761"/>
          </a:xfrm>
          <a:custGeom>
            <a:avLst/>
            <a:gdLst>
              <a:gd name="connsiteX0" fmla="*/ 0 w 2819400"/>
              <a:gd name="connsiteY0" fmla="*/ 0 h 2819400"/>
              <a:gd name="connsiteX1" fmla="*/ 1409700 w 2819400"/>
              <a:gd name="connsiteY1" fmla="*/ 0 h 2819400"/>
              <a:gd name="connsiteX2" fmla="*/ 1409700 w 2819400"/>
              <a:gd name="connsiteY2" fmla="*/ 1409700 h 2819400"/>
              <a:gd name="connsiteX3" fmla="*/ 2819400 w 2819400"/>
              <a:gd name="connsiteY3" fmla="*/ 1409700 h 2819400"/>
              <a:gd name="connsiteX4" fmla="*/ 2819400 w 2819400"/>
              <a:gd name="connsiteY4" fmla="*/ 2819400 h 2819400"/>
              <a:gd name="connsiteX5" fmla="*/ 0 w 2819400"/>
              <a:gd name="connsiteY5" fmla="*/ 2819400 h 2819400"/>
              <a:gd name="connsiteX6" fmla="*/ 0 w 2819400"/>
              <a:gd name="connsiteY6" fmla="*/ 0 h 2819400"/>
              <a:gd name="connsiteX0-1" fmla="*/ 0 w 2819400"/>
              <a:gd name="connsiteY0-2" fmla="*/ 0 h 2819400"/>
              <a:gd name="connsiteX1-3" fmla="*/ 723900 w 2819400"/>
              <a:gd name="connsiteY1-4" fmla="*/ 12700 h 2819400"/>
              <a:gd name="connsiteX2-5" fmla="*/ 1409700 w 2819400"/>
              <a:gd name="connsiteY2-6" fmla="*/ 1409700 h 2819400"/>
              <a:gd name="connsiteX3-7" fmla="*/ 2819400 w 2819400"/>
              <a:gd name="connsiteY3-8" fmla="*/ 1409700 h 2819400"/>
              <a:gd name="connsiteX4-9" fmla="*/ 2819400 w 2819400"/>
              <a:gd name="connsiteY4-10" fmla="*/ 2819400 h 2819400"/>
              <a:gd name="connsiteX5-11" fmla="*/ 0 w 2819400"/>
              <a:gd name="connsiteY5-12" fmla="*/ 2819400 h 2819400"/>
              <a:gd name="connsiteX6-13" fmla="*/ 0 w 2819400"/>
              <a:gd name="connsiteY6-14" fmla="*/ 0 h 2819400"/>
              <a:gd name="connsiteX0-15" fmla="*/ 0 w 2819400"/>
              <a:gd name="connsiteY0-16" fmla="*/ 0 h 2819400"/>
              <a:gd name="connsiteX1-17" fmla="*/ 723900 w 2819400"/>
              <a:gd name="connsiteY1-18" fmla="*/ 12700 h 2819400"/>
              <a:gd name="connsiteX2-19" fmla="*/ 723900 w 2819400"/>
              <a:gd name="connsiteY2-20" fmla="*/ 2146300 h 2819400"/>
              <a:gd name="connsiteX3-21" fmla="*/ 2819400 w 2819400"/>
              <a:gd name="connsiteY3-22" fmla="*/ 1409700 h 2819400"/>
              <a:gd name="connsiteX4-23" fmla="*/ 2819400 w 2819400"/>
              <a:gd name="connsiteY4-24" fmla="*/ 2819400 h 2819400"/>
              <a:gd name="connsiteX5-25" fmla="*/ 0 w 2819400"/>
              <a:gd name="connsiteY5-26" fmla="*/ 2819400 h 2819400"/>
              <a:gd name="connsiteX6-27" fmla="*/ 0 w 2819400"/>
              <a:gd name="connsiteY6-28" fmla="*/ 0 h 2819400"/>
              <a:gd name="connsiteX0-29" fmla="*/ 0 w 2832100"/>
              <a:gd name="connsiteY0-30" fmla="*/ 0 h 2819400"/>
              <a:gd name="connsiteX1-31" fmla="*/ 723900 w 2832100"/>
              <a:gd name="connsiteY1-32" fmla="*/ 12700 h 2819400"/>
              <a:gd name="connsiteX2-33" fmla="*/ 723900 w 2832100"/>
              <a:gd name="connsiteY2-34" fmla="*/ 2146300 h 2819400"/>
              <a:gd name="connsiteX3-35" fmla="*/ 2832100 w 2832100"/>
              <a:gd name="connsiteY3-36" fmla="*/ 2146300 h 2819400"/>
              <a:gd name="connsiteX4-37" fmla="*/ 2819400 w 2832100"/>
              <a:gd name="connsiteY4-38" fmla="*/ 2819400 h 2819400"/>
              <a:gd name="connsiteX5-39" fmla="*/ 0 w 2832100"/>
              <a:gd name="connsiteY5-40" fmla="*/ 2819400 h 2819400"/>
              <a:gd name="connsiteX6-41" fmla="*/ 0 w 2832100"/>
              <a:gd name="connsiteY6-42" fmla="*/ 0 h 2819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832100" h="2819400">
                <a:moveTo>
                  <a:pt x="0" y="0"/>
                </a:moveTo>
                <a:lnTo>
                  <a:pt x="723900" y="12700"/>
                </a:lnTo>
                <a:lnTo>
                  <a:pt x="723900" y="2146300"/>
                </a:lnTo>
                <a:lnTo>
                  <a:pt x="2832100" y="2146300"/>
                </a:lnTo>
                <a:lnTo>
                  <a:pt x="2819400" y="2819400"/>
                </a:lnTo>
                <a:lnTo>
                  <a:pt x="0" y="28194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Roboto Lt" pitchFamily="2" charset="0"/>
              <a:sym typeface="Roboto Lt" pitchFamily="2" charset="0"/>
            </a:endParaRPr>
          </a:p>
        </p:txBody>
      </p:sp>
      <p:sp>
        <p:nvSpPr>
          <p:cNvPr id="1048590" name="L 形 13"/>
          <p:cNvSpPr/>
          <p:nvPr/>
        </p:nvSpPr>
        <p:spPr>
          <a:xfrm rot="10800000" flipV="1">
            <a:off x="10995447" y="5964898"/>
            <a:ext cx="450563" cy="449761"/>
          </a:xfrm>
          <a:custGeom>
            <a:avLst/>
            <a:gdLst>
              <a:gd name="connsiteX0" fmla="*/ 0 w 2819400"/>
              <a:gd name="connsiteY0" fmla="*/ 0 h 2819400"/>
              <a:gd name="connsiteX1" fmla="*/ 1409700 w 2819400"/>
              <a:gd name="connsiteY1" fmla="*/ 0 h 2819400"/>
              <a:gd name="connsiteX2" fmla="*/ 1409700 w 2819400"/>
              <a:gd name="connsiteY2" fmla="*/ 1409700 h 2819400"/>
              <a:gd name="connsiteX3" fmla="*/ 2819400 w 2819400"/>
              <a:gd name="connsiteY3" fmla="*/ 1409700 h 2819400"/>
              <a:gd name="connsiteX4" fmla="*/ 2819400 w 2819400"/>
              <a:gd name="connsiteY4" fmla="*/ 2819400 h 2819400"/>
              <a:gd name="connsiteX5" fmla="*/ 0 w 2819400"/>
              <a:gd name="connsiteY5" fmla="*/ 2819400 h 2819400"/>
              <a:gd name="connsiteX6" fmla="*/ 0 w 2819400"/>
              <a:gd name="connsiteY6" fmla="*/ 0 h 2819400"/>
              <a:gd name="connsiteX0-1" fmla="*/ 0 w 2819400"/>
              <a:gd name="connsiteY0-2" fmla="*/ 0 h 2819400"/>
              <a:gd name="connsiteX1-3" fmla="*/ 723900 w 2819400"/>
              <a:gd name="connsiteY1-4" fmla="*/ 12700 h 2819400"/>
              <a:gd name="connsiteX2-5" fmla="*/ 1409700 w 2819400"/>
              <a:gd name="connsiteY2-6" fmla="*/ 1409700 h 2819400"/>
              <a:gd name="connsiteX3-7" fmla="*/ 2819400 w 2819400"/>
              <a:gd name="connsiteY3-8" fmla="*/ 1409700 h 2819400"/>
              <a:gd name="connsiteX4-9" fmla="*/ 2819400 w 2819400"/>
              <a:gd name="connsiteY4-10" fmla="*/ 2819400 h 2819400"/>
              <a:gd name="connsiteX5-11" fmla="*/ 0 w 2819400"/>
              <a:gd name="connsiteY5-12" fmla="*/ 2819400 h 2819400"/>
              <a:gd name="connsiteX6-13" fmla="*/ 0 w 2819400"/>
              <a:gd name="connsiteY6-14" fmla="*/ 0 h 2819400"/>
              <a:gd name="connsiteX0-15" fmla="*/ 0 w 2819400"/>
              <a:gd name="connsiteY0-16" fmla="*/ 0 h 2819400"/>
              <a:gd name="connsiteX1-17" fmla="*/ 723900 w 2819400"/>
              <a:gd name="connsiteY1-18" fmla="*/ 12700 h 2819400"/>
              <a:gd name="connsiteX2-19" fmla="*/ 723900 w 2819400"/>
              <a:gd name="connsiteY2-20" fmla="*/ 2146300 h 2819400"/>
              <a:gd name="connsiteX3-21" fmla="*/ 2819400 w 2819400"/>
              <a:gd name="connsiteY3-22" fmla="*/ 1409700 h 2819400"/>
              <a:gd name="connsiteX4-23" fmla="*/ 2819400 w 2819400"/>
              <a:gd name="connsiteY4-24" fmla="*/ 2819400 h 2819400"/>
              <a:gd name="connsiteX5-25" fmla="*/ 0 w 2819400"/>
              <a:gd name="connsiteY5-26" fmla="*/ 2819400 h 2819400"/>
              <a:gd name="connsiteX6-27" fmla="*/ 0 w 2819400"/>
              <a:gd name="connsiteY6-28" fmla="*/ 0 h 2819400"/>
              <a:gd name="connsiteX0-29" fmla="*/ 0 w 2832100"/>
              <a:gd name="connsiteY0-30" fmla="*/ 0 h 2819400"/>
              <a:gd name="connsiteX1-31" fmla="*/ 723900 w 2832100"/>
              <a:gd name="connsiteY1-32" fmla="*/ 12700 h 2819400"/>
              <a:gd name="connsiteX2-33" fmla="*/ 723900 w 2832100"/>
              <a:gd name="connsiteY2-34" fmla="*/ 2146300 h 2819400"/>
              <a:gd name="connsiteX3-35" fmla="*/ 2832100 w 2832100"/>
              <a:gd name="connsiteY3-36" fmla="*/ 2146300 h 2819400"/>
              <a:gd name="connsiteX4-37" fmla="*/ 2819400 w 2832100"/>
              <a:gd name="connsiteY4-38" fmla="*/ 2819400 h 2819400"/>
              <a:gd name="connsiteX5-39" fmla="*/ 0 w 2832100"/>
              <a:gd name="connsiteY5-40" fmla="*/ 2819400 h 2819400"/>
              <a:gd name="connsiteX6-41" fmla="*/ 0 w 2832100"/>
              <a:gd name="connsiteY6-42" fmla="*/ 0 h 2819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832100" h="2819400">
                <a:moveTo>
                  <a:pt x="0" y="0"/>
                </a:moveTo>
                <a:lnTo>
                  <a:pt x="723900" y="12700"/>
                </a:lnTo>
                <a:lnTo>
                  <a:pt x="723900" y="2146300"/>
                </a:lnTo>
                <a:lnTo>
                  <a:pt x="2832100" y="2146300"/>
                </a:lnTo>
                <a:lnTo>
                  <a:pt x="2819400" y="2819400"/>
                </a:lnTo>
                <a:lnTo>
                  <a:pt x="0" y="28194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Roboto Lt" pitchFamily="2" charset="0"/>
              <a:sym typeface="Roboto Lt" pitchFamily="2" charset="0"/>
            </a:endParaRPr>
          </a:p>
        </p:txBody>
      </p:sp>
      <p:sp>
        <p:nvSpPr>
          <p:cNvPr id="1048593" name="TextBox 1"/>
          <p:cNvSpPr txBox="1"/>
          <p:nvPr/>
        </p:nvSpPr>
        <p:spPr>
          <a:xfrm>
            <a:off x="-6985" y="471805"/>
            <a:ext cx="12193905" cy="4154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sz="8800" spc="133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charset="0"/>
                <a:ea typeface="TROPICALIA Brush Typeface" panose="02000000000000000000" pitchFamily="2" charset="0"/>
                <a:cs typeface="Gabriola" panose="04040605051002020D02" charset="0"/>
              </a:rPr>
              <a:t>Room Service or </a:t>
            </a:r>
          </a:p>
          <a:p>
            <a:pPr algn="ctr"/>
            <a:r>
              <a:rPr lang="en-US" sz="8800" spc="133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charset="0"/>
                <a:ea typeface="TROPICALIA Brush Typeface" panose="02000000000000000000" pitchFamily="2" charset="0"/>
                <a:cs typeface="Gabriola" panose="04040605051002020D02" charset="0"/>
              </a:rPr>
              <a:t>In-Room Dining </a:t>
            </a:r>
          </a:p>
          <a:p>
            <a:pPr algn="ctr"/>
            <a:r>
              <a:rPr lang="en-US" sz="8800" spc="133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charset="0"/>
                <a:ea typeface="TROPICALIA Brush Typeface" panose="02000000000000000000" pitchFamily="2" charset="0"/>
                <a:cs typeface="Gabriola" panose="04040605051002020D02" charset="0"/>
              </a:rPr>
              <a:t>Menu</a:t>
            </a:r>
          </a:p>
        </p:txBody>
      </p:sp>
      <p:sp>
        <p:nvSpPr>
          <p:cNvPr id="2" name="L 形 13"/>
          <p:cNvSpPr/>
          <p:nvPr/>
        </p:nvSpPr>
        <p:spPr>
          <a:xfrm rot="5400000" flipV="1">
            <a:off x="10995046" y="472189"/>
            <a:ext cx="450563" cy="449761"/>
          </a:xfrm>
          <a:custGeom>
            <a:avLst/>
            <a:gdLst>
              <a:gd name="connsiteX0" fmla="*/ 0 w 2819400"/>
              <a:gd name="connsiteY0" fmla="*/ 0 h 2819400"/>
              <a:gd name="connsiteX1" fmla="*/ 1409700 w 2819400"/>
              <a:gd name="connsiteY1" fmla="*/ 0 h 2819400"/>
              <a:gd name="connsiteX2" fmla="*/ 1409700 w 2819400"/>
              <a:gd name="connsiteY2" fmla="*/ 1409700 h 2819400"/>
              <a:gd name="connsiteX3" fmla="*/ 2819400 w 2819400"/>
              <a:gd name="connsiteY3" fmla="*/ 1409700 h 2819400"/>
              <a:gd name="connsiteX4" fmla="*/ 2819400 w 2819400"/>
              <a:gd name="connsiteY4" fmla="*/ 2819400 h 2819400"/>
              <a:gd name="connsiteX5" fmla="*/ 0 w 2819400"/>
              <a:gd name="connsiteY5" fmla="*/ 2819400 h 2819400"/>
              <a:gd name="connsiteX6" fmla="*/ 0 w 2819400"/>
              <a:gd name="connsiteY6" fmla="*/ 0 h 2819400"/>
              <a:gd name="connsiteX0-1" fmla="*/ 0 w 2819400"/>
              <a:gd name="connsiteY0-2" fmla="*/ 0 h 2819400"/>
              <a:gd name="connsiteX1-3" fmla="*/ 723900 w 2819400"/>
              <a:gd name="connsiteY1-4" fmla="*/ 12700 h 2819400"/>
              <a:gd name="connsiteX2-5" fmla="*/ 1409700 w 2819400"/>
              <a:gd name="connsiteY2-6" fmla="*/ 1409700 h 2819400"/>
              <a:gd name="connsiteX3-7" fmla="*/ 2819400 w 2819400"/>
              <a:gd name="connsiteY3-8" fmla="*/ 1409700 h 2819400"/>
              <a:gd name="connsiteX4-9" fmla="*/ 2819400 w 2819400"/>
              <a:gd name="connsiteY4-10" fmla="*/ 2819400 h 2819400"/>
              <a:gd name="connsiteX5-11" fmla="*/ 0 w 2819400"/>
              <a:gd name="connsiteY5-12" fmla="*/ 2819400 h 2819400"/>
              <a:gd name="connsiteX6-13" fmla="*/ 0 w 2819400"/>
              <a:gd name="connsiteY6-14" fmla="*/ 0 h 2819400"/>
              <a:gd name="connsiteX0-15" fmla="*/ 0 w 2819400"/>
              <a:gd name="connsiteY0-16" fmla="*/ 0 h 2819400"/>
              <a:gd name="connsiteX1-17" fmla="*/ 723900 w 2819400"/>
              <a:gd name="connsiteY1-18" fmla="*/ 12700 h 2819400"/>
              <a:gd name="connsiteX2-19" fmla="*/ 723900 w 2819400"/>
              <a:gd name="connsiteY2-20" fmla="*/ 2146300 h 2819400"/>
              <a:gd name="connsiteX3-21" fmla="*/ 2819400 w 2819400"/>
              <a:gd name="connsiteY3-22" fmla="*/ 1409700 h 2819400"/>
              <a:gd name="connsiteX4-23" fmla="*/ 2819400 w 2819400"/>
              <a:gd name="connsiteY4-24" fmla="*/ 2819400 h 2819400"/>
              <a:gd name="connsiteX5-25" fmla="*/ 0 w 2819400"/>
              <a:gd name="connsiteY5-26" fmla="*/ 2819400 h 2819400"/>
              <a:gd name="connsiteX6-27" fmla="*/ 0 w 2819400"/>
              <a:gd name="connsiteY6-28" fmla="*/ 0 h 2819400"/>
              <a:gd name="connsiteX0-29" fmla="*/ 0 w 2832100"/>
              <a:gd name="connsiteY0-30" fmla="*/ 0 h 2819400"/>
              <a:gd name="connsiteX1-31" fmla="*/ 723900 w 2832100"/>
              <a:gd name="connsiteY1-32" fmla="*/ 12700 h 2819400"/>
              <a:gd name="connsiteX2-33" fmla="*/ 723900 w 2832100"/>
              <a:gd name="connsiteY2-34" fmla="*/ 2146300 h 2819400"/>
              <a:gd name="connsiteX3-35" fmla="*/ 2832100 w 2832100"/>
              <a:gd name="connsiteY3-36" fmla="*/ 2146300 h 2819400"/>
              <a:gd name="connsiteX4-37" fmla="*/ 2819400 w 2832100"/>
              <a:gd name="connsiteY4-38" fmla="*/ 2819400 h 2819400"/>
              <a:gd name="connsiteX5-39" fmla="*/ 0 w 2832100"/>
              <a:gd name="connsiteY5-40" fmla="*/ 2819400 h 2819400"/>
              <a:gd name="connsiteX6-41" fmla="*/ 0 w 2832100"/>
              <a:gd name="connsiteY6-42" fmla="*/ 0 h 2819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832100" h="2819400">
                <a:moveTo>
                  <a:pt x="0" y="0"/>
                </a:moveTo>
                <a:lnTo>
                  <a:pt x="723900" y="12700"/>
                </a:lnTo>
                <a:lnTo>
                  <a:pt x="723900" y="2146300"/>
                </a:lnTo>
                <a:lnTo>
                  <a:pt x="2832100" y="2146300"/>
                </a:lnTo>
                <a:lnTo>
                  <a:pt x="2819400" y="2819400"/>
                </a:lnTo>
                <a:lnTo>
                  <a:pt x="0" y="28194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Roboto Lt" pitchFamily="2" charset="0"/>
              <a:sym typeface="Roboto Lt" pitchFamily="2" charset="0"/>
            </a:endParaRPr>
          </a:p>
        </p:txBody>
      </p:sp>
    </p:spTree>
  </p:cSld>
  <p:clrMapOvr>
    <a:masterClrMapping/>
  </p:clrMapOvr>
  <p:transition>
    <p:randomBa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2" name="图片 23" descr="C:\Users\ASUS\Downloads\spicy-turkey-burger-with-avocado-shallot-relish-3-1.jpgspicy-turkey-burger-with-avocado-shallot-relish-3-1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3681095" y="1968183"/>
            <a:ext cx="1950085" cy="2920365"/>
          </a:xfrm>
          <a:prstGeom prst="rect">
            <a:avLst/>
          </a:prstGeom>
        </p:spPr>
      </p:pic>
      <p:pic>
        <p:nvPicPr>
          <p:cNvPr id="2097184" name="图片 46" descr="C:\Users\ASUS\Downloads\cream-of-mushroom-soup-3.jpgcream-of-mushroom-soup-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908685" y="1966595"/>
            <a:ext cx="1950085" cy="2926080"/>
          </a:xfrm>
          <a:prstGeom prst="rect">
            <a:avLst/>
          </a:prstGeom>
        </p:spPr>
      </p:pic>
      <p:pic>
        <p:nvPicPr>
          <p:cNvPr id="2097185" name="图片 47" descr="C:\Users\ASUS\Downloads\Creme-Brulee-Pin1.jpgCreme-Brulee-Pin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9214803" y="1973263"/>
            <a:ext cx="1939925" cy="2910840"/>
          </a:xfrm>
          <a:prstGeom prst="rect">
            <a:avLst/>
          </a:prstGeom>
        </p:spPr>
      </p:pic>
      <p:sp>
        <p:nvSpPr>
          <p:cNvPr id="1048694" name="矩形 18"/>
          <p:cNvSpPr/>
          <p:nvPr/>
        </p:nvSpPr>
        <p:spPr>
          <a:xfrm>
            <a:off x="708180" y="1787288"/>
            <a:ext cx="2352285" cy="328380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Roboto Lt" pitchFamily="2" charset="0"/>
              <a:cs typeface="+mn-ea"/>
              <a:sym typeface="Roboto Lt" pitchFamily="2" charset="0"/>
            </a:endParaRPr>
          </a:p>
        </p:txBody>
      </p:sp>
      <p:sp>
        <p:nvSpPr>
          <p:cNvPr id="1048695" name="矩形 21"/>
          <p:cNvSpPr/>
          <p:nvPr/>
        </p:nvSpPr>
        <p:spPr>
          <a:xfrm>
            <a:off x="3479514" y="1787792"/>
            <a:ext cx="2352285" cy="328380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Roboto Lt" pitchFamily="2" charset="0"/>
              <a:cs typeface="+mn-ea"/>
              <a:sym typeface="Roboto Lt" pitchFamily="2" charset="0"/>
            </a:endParaRPr>
          </a:p>
        </p:txBody>
      </p:sp>
      <p:sp>
        <p:nvSpPr>
          <p:cNvPr id="1048696" name="矩形 22"/>
          <p:cNvSpPr/>
          <p:nvPr/>
        </p:nvSpPr>
        <p:spPr>
          <a:xfrm>
            <a:off x="6250848" y="1787661"/>
            <a:ext cx="2352285" cy="328380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Roboto Lt" pitchFamily="2" charset="0"/>
              <a:cs typeface="+mn-ea"/>
              <a:sym typeface="Roboto Lt" pitchFamily="2" charset="0"/>
            </a:endParaRPr>
          </a:p>
        </p:txBody>
      </p:sp>
      <p:sp>
        <p:nvSpPr>
          <p:cNvPr id="1048697" name="矩形 26"/>
          <p:cNvSpPr/>
          <p:nvPr/>
        </p:nvSpPr>
        <p:spPr>
          <a:xfrm>
            <a:off x="9008847" y="1786895"/>
            <a:ext cx="2352285" cy="328380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Roboto Lt" pitchFamily="2" charset="0"/>
              <a:cs typeface="+mn-ea"/>
              <a:sym typeface="Roboto Lt" pitchFamily="2" charset="0"/>
            </a:endParaRPr>
          </a:p>
        </p:txBody>
      </p:sp>
      <p:sp>
        <p:nvSpPr>
          <p:cNvPr id="1048699" name="TextBox 76"/>
          <p:cNvSpPr txBox="1"/>
          <p:nvPr/>
        </p:nvSpPr>
        <p:spPr>
          <a:xfrm>
            <a:off x="708025" y="5171440"/>
            <a:ext cx="23520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latin typeface="Microsoft YaHei" panose="020B0503020204020204" charset="-122"/>
                <a:ea typeface="Microsoft YaHei" panose="020B0503020204020204" charset="-122"/>
              </a:defRPr>
            </a:lvl1pPr>
          </a:lstStyle>
          <a:p>
            <a:r>
              <a:rPr lang="en-US" altLang="zh-CN" sz="2800" b="1">
                <a:solidFill>
                  <a:srgbClr val="A1C571"/>
                </a:solidFill>
                <a:latin typeface="Gabriola" panose="04040605051002020D02" charset="0"/>
                <a:ea typeface="Roboto Lt" pitchFamily="2" charset="0"/>
                <a:cs typeface="Gabriola" panose="04040605051002020D02" charset="0"/>
                <a:sym typeface="Roboto Lt" pitchFamily="2" charset="0"/>
              </a:rPr>
              <a:t>Cream of Mushroom Soup</a:t>
            </a:r>
          </a:p>
        </p:txBody>
      </p:sp>
      <p:sp>
        <p:nvSpPr>
          <p:cNvPr id="1048701" name="TextBox 76"/>
          <p:cNvSpPr txBox="1"/>
          <p:nvPr/>
        </p:nvSpPr>
        <p:spPr>
          <a:xfrm>
            <a:off x="3766820" y="5171440"/>
            <a:ext cx="17780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A1C571"/>
                </a:solidFill>
                <a:cs typeface="+mn-ea"/>
              </a:defRPr>
            </a:lvl1pPr>
          </a:lstStyle>
          <a:p>
            <a:r>
              <a:rPr lang="en-US" altLang="zh-CN" sz="2800" dirty="0">
                <a:latin typeface="Gabriola" panose="04040605051002020D02" charset="0"/>
                <a:cs typeface="Gabriola" panose="04040605051002020D02" charset="0"/>
                <a:sym typeface="Roboto Lt" pitchFamily="2" charset="0"/>
              </a:rPr>
              <a:t>Spicy Turkey Burger</a:t>
            </a:r>
          </a:p>
        </p:txBody>
      </p:sp>
      <p:sp>
        <p:nvSpPr>
          <p:cNvPr id="1048703" name="TextBox 76"/>
          <p:cNvSpPr txBox="1"/>
          <p:nvPr/>
        </p:nvSpPr>
        <p:spPr>
          <a:xfrm>
            <a:off x="6038850" y="5171440"/>
            <a:ext cx="2774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A1C571"/>
                </a:solidFill>
                <a:cs typeface="+mn-ea"/>
              </a:defRPr>
            </a:lvl1pPr>
          </a:lstStyle>
          <a:p>
            <a:r>
              <a:rPr lang="en-US" altLang="zh-CN" sz="2800" dirty="0">
                <a:latin typeface="Gabriola" panose="04040605051002020D02" charset="0"/>
                <a:cs typeface="Gabriola" panose="04040605051002020D02" charset="0"/>
                <a:sym typeface="Roboto Lt" pitchFamily="2" charset="0"/>
              </a:rPr>
              <a:t>Beef Pot Roast</a:t>
            </a:r>
          </a:p>
        </p:txBody>
      </p:sp>
      <p:sp>
        <p:nvSpPr>
          <p:cNvPr id="1048705" name="TextBox 76"/>
          <p:cNvSpPr txBox="1"/>
          <p:nvPr/>
        </p:nvSpPr>
        <p:spPr>
          <a:xfrm>
            <a:off x="8904605" y="5171440"/>
            <a:ext cx="25603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A1C571"/>
                </a:solidFill>
                <a:cs typeface="+mn-ea"/>
              </a:defRPr>
            </a:lvl1pPr>
          </a:lstStyle>
          <a:p>
            <a:r>
              <a:rPr lang="en-US" altLang="zh-CN" sz="2800" dirty="0">
                <a:latin typeface="Gabriola" panose="04040605051002020D02" charset="0"/>
                <a:cs typeface="Gabriola" panose="04040605051002020D02" charset="0"/>
                <a:sym typeface="Roboto Lt" pitchFamily="2" charset="0"/>
              </a:rPr>
              <a:t>Creme Brulee</a:t>
            </a:r>
          </a:p>
        </p:txBody>
      </p:sp>
      <p:sp>
        <p:nvSpPr>
          <p:cNvPr id="4" name="Text Box 0"/>
          <p:cNvSpPr txBox="1"/>
          <p:nvPr/>
        </p:nvSpPr>
        <p:spPr>
          <a:xfrm>
            <a:off x="3947795" y="813435"/>
            <a:ext cx="429641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>
                <a:solidFill>
                  <a:srgbClr val="92D050"/>
                </a:solidFill>
                <a:latin typeface="Gabriola" panose="04040605051002020D02" charset="0"/>
                <a:cs typeface="Gabriola" panose="04040605051002020D02" charset="0"/>
              </a:rPr>
              <a:t>All Day Dining Menu</a:t>
            </a:r>
          </a:p>
        </p:txBody>
      </p:sp>
      <p:pic>
        <p:nvPicPr>
          <p:cNvPr id="2" name="图片 23" descr="C:\Users\ASUS\Downloads\Pot-Roast-8.jpgPot-Roast-8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6452236" y="1966595"/>
            <a:ext cx="1950085" cy="2926080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908685" y="1121410"/>
            <a:ext cx="12198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solidFill>
                  <a:srgbClr val="92D050"/>
                </a:solidFill>
                <a:latin typeface="Gabriola" panose="04040605051002020D02" charset="0"/>
                <a:cs typeface="Gabriola" panose="04040605051002020D02" charset="0"/>
              </a:rPr>
              <a:t>Example</a:t>
            </a:r>
          </a:p>
        </p:txBody>
      </p:sp>
    </p:spTree>
  </p:cSld>
  <p:clrMapOvr>
    <a:masterClrMapping/>
  </p:clrMapOvr>
  <p:transition>
    <p:randomBar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2" name="图片 23" descr="C:\Users\ASUS\Downloads\96d32d2adb75394c4a9eb748ac94e99e.jpg96d32d2adb75394c4a9eb748ac94e99e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3681095" y="2212975"/>
            <a:ext cx="1950085" cy="2430780"/>
          </a:xfrm>
          <a:prstGeom prst="rect">
            <a:avLst/>
          </a:prstGeom>
        </p:spPr>
      </p:pic>
      <p:pic>
        <p:nvPicPr>
          <p:cNvPr id="2097184" name="图片 46" descr="C:\Users\ASUS\Downloads\apple-juice-500x500.pngapple-juice-500x50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61060" y="2169795"/>
            <a:ext cx="2045335" cy="2519680"/>
          </a:xfrm>
          <a:prstGeom prst="rect">
            <a:avLst/>
          </a:prstGeom>
        </p:spPr>
      </p:pic>
      <p:pic>
        <p:nvPicPr>
          <p:cNvPr id="2097185" name="图片 47" descr="C:\Users\ASUS\Downloads\depositphotos_192297996-stock-photo-bottles-of-global-soft-drink.jpgdepositphotos_192297996-stock-photo-bottles-of-global-soft-drink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9214803" y="2720975"/>
            <a:ext cx="1939925" cy="1415415"/>
          </a:xfrm>
          <a:prstGeom prst="rect">
            <a:avLst/>
          </a:prstGeom>
        </p:spPr>
      </p:pic>
      <p:sp>
        <p:nvSpPr>
          <p:cNvPr id="1048694" name="矩形 18"/>
          <p:cNvSpPr/>
          <p:nvPr/>
        </p:nvSpPr>
        <p:spPr>
          <a:xfrm>
            <a:off x="708180" y="1787288"/>
            <a:ext cx="2352285" cy="328380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Roboto Lt" pitchFamily="2" charset="0"/>
              <a:cs typeface="+mn-ea"/>
              <a:sym typeface="Roboto Lt" pitchFamily="2" charset="0"/>
            </a:endParaRPr>
          </a:p>
        </p:txBody>
      </p:sp>
      <p:sp>
        <p:nvSpPr>
          <p:cNvPr id="1048695" name="矩形 21"/>
          <p:cNvSpPr/>
          <p:nvPr/>
        </p:nvSpPr>
        <p:spPr>
          <a:xfrm>
            <a:off x="3479514" y="1787792"/>
            <a:ext cx="2352285" cy="328380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Roboto Lt" pitchFamily="2" charset="0"/>
              <a:cs typeface="+mn-ea"/>
              <a:sym typeface="Roboto Lt" pitchFamily="2" charset="0"/>
            </a:endParaRPr>
          </a:p>
        </p:txBody>
      </p:sp>
      <p:sp>
        <p:nvSpPr>
          <p:cNvPr id="1048696" name="矩形 22"/>
          <p:cNvSpPr/>
          <p:nvPr/>
        </p:nvSpPr>
        <p:spPr>
          <a:xfrm>
            <a:off x="6250848" y="1787661"/>
            <a:ext cx="2352285" cy="328380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Roboto Lt" pitchFamily="2" charset="0"/>
              <a:cs typeface="+mn-ea"/>
              <a:sym typeface="Roboto Lt" pitchFamily="2" charset="0"/>
            </a:endParaRPr>
          </a:p>
        </p:txBody>
      </p:sp>
      <p:sp>
        <p:nvSpPr>
          <p:cNvPr id="1048697" name="矩形 26"/>
          <p:cNvSpPr/>
          <p:nvPr/>
        </p:nvSpPr>
        <p:spPr>
          <a:xfrm>
            <a:off x="9008847" y="1786895"/>
            <a:ext cx="2352285" cy="328380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Roboto Lt" pitchFamily="2" charset="0"/>
              <a:cs typeface="+mn-ea"/>
              <a:sym typeface="Roboto Lt" pitchFamily="2" charset="0"/>
            </a:endParaRPr>
          </a:p>
        </p:txBody>
      </p:sp>
      <p:sp>
        <p:nvSpPr>
          <p:cNvPr id="1048699" name="TextBox 76"/>
          <p:cNvSpPr txBox="1"/>
          <p:nvPr/>
        </p:nvSpPr>
        <p:spPr>
          <a:xfrm>
            <a:off x="708025" y="5171440"/>
            <a:ext cx="23520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latin typeface="Microsoft YaHei" panose="020B0503020204020204" charset="-122"/>
                <a:ea typeface="Microsoft YaHei" panose="020B0503020204020204" charset="-122"/>
              </a:defRPr>
            </a:lvl1pPr>
          </a:lstStyle>
          <a:p>
            <a:r>
              <a:rPr lang="en-US" altLang="zh-CN" sz="2800" b="1">
                <a:solidFill>
                  <a:srgbClr val="A1C571"/>
                </a:solidFill>
                <a:latin typeface="Gabriola" panose="04040605051002020D02" charset="0"/>
                <a:ea typeface="Roboto Lt" pitchFamily="2" charset="0"/>
                <a:cs typeface="Gabriola" panose="04040605051002020D02" charset="0"/>
                <a:sym typeface="Roboto Lt" pitchFamily="2" charset="0"/>
              </a:rPr>
              <a:t>Milk</a:t>
            </a:r>
          </a:p>
        </p:txBody>
      </p:sp>
      <p:sp>
        <p:nvSpPr>
          <p:cNvPr id="1048701" name="TextBox 76"/>
          <p:cNvSpPr txBox="1"/>
          <p:nvPr/>
        </p:nvSpPr>
        <p:spPr>
          <a:xfrm>
            <a:off x="3766820" y="5171440"/>
            <a:ext cx="1778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A1C571"/>
                </a:solidFill>
                <a:cs typeface="+mn-ea"/>
              </a:defRPr>
            </a:lvl1pPr>
          </a:lstStyle>
          <a:p>
            <a:r>
              <a:rPr lang="en-US" altLang="zh-CN" sz="2800" dirty="0">
                <a:latin typeface="Gabriola" panose="04040605051002020D02" charset="0"/>
                <a:cs typeface="Gabriola" panose="04040605051002020D02" charset="0"/>
                <a:sym typeface="Roboto Lt" pitchFamily="2" charset="0"/>
              </a:rPr>
              <a:t>Cocktails</a:t>
            </a:r>
          </a:p>
        </p:txBody>
      </p:sp>
      <p:sp>
        <p:nvSpPr>
          <p:cNvPr id="1048703" name="TextBox 76"/>
          <p:cNvSpPr txBox="1"/>
          <p:nvPr/>
        </p:nvSpPr>
        <p:spPr>
          <a:xfrm>
            <a:off x="6038850" y="5171440"/>
            <a:ext cx="2774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A1C571"/>
                </a:solidFill>
                <a:cs typeface="+mn-ea"/>
              </a:defRPr>
            </a:lvl1pPr>
          </a:lstStyle>
          <a:p>
            <a:r>
              <a:rPr lang="en-US" altLang="zh-CN" sz="2800" dirty="0">
                <a:latin typeface="Gabriola" panose="04040605051002020D02" charset="0"/>
                <a:cs typeface="Gabriola" panose="04040605051002020D02" charset="0"/>
                <a:sym typeface="Roboto Lt" pitchFamily="2" charset="0"/>
              </a:rPr>
              <a:t>Pitcher of Iced Tea</a:t>
            </a:r>
          </a:p>
        </p:txBody>
      </p:sp>
      <p:sp>
        <p:nvSpPr>
          <p:cNvPr id="1048705" name="TextBox 76"/>
          <p:cNvSpPr txBox="1"/>
          <p:nvPr/>
        </p:nvSpPr>
        <p:spPr>
          <a:xfrm>
            <a:off x="8904605" y="5171440"/>
            <a:ext cx="25603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A1C571"/>
                </a:solidFill>
                <a:cs typeface="+mn-ea"/>
              </a:defRPr>
            </a:lvl1pPr>
          </a:lstStyle>
          <a:p>
            <a:r>
              <a:rPr lang="en-US" altLang="zh-CN" sz="2800" dirty="0">
                <a:latin typeface="Gabriola" panose="04040605051002020D02" charset="0"/>
                <a:cs typeface="Gabriola" panose="04040605051002020D02" charset="0"/>
                <a:sym typeface="Roboto Lt" pitchFamily="2" charset="0"/>
              </a:rPr>
              <a:t>Soft Drinks</a:t>
            </a:r>
          </a:p>
        </p:txBody>
      </p:sp>
      <p:sp>
        <p:nvSpPr>
          <p:cNvPr id="4" name="Text Box 0"/>
          <p:cNvSpPr txBox="1"/>
          <p:nvPr/>
        </p:nvSpPr>
        <p:spPr>
          <a:xfrm>
            <a:off x="3947795" y="827405"/>
            <a:ext cx="429641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>
                <a:solidFill>
                  <a:srgbClr val="92D050"/>
                </a:solidFill>
                <a:latin typeface="Gabriola" panose="04040605051002020D02" charset="0"/>
                <a:cs typeface="Gabriola" panose="04040605051002020D02" charset="0"/>
              </a:rPr>
              <a:t>Beverage</a:t>
            </a:r>
          </a:p>
        </p:txBody>
      </p:sp>
      <p:pic>
        <p:nvPicPr>
          <p:cNvPr id="2" name="图片 23" descr="C:\Users\ASUS\Downloads\4802e01b9e17c2059951bf8c346fa5ecdb8457c0.jpeg4802e01b9e17c2059951bf8c346fa5ecdb8457c0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6382386" y="1966595"/>
            <a:ext cx="2089785" cy="2926080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861060" y="1135380"/>
            <a:ext cx="12198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solidFill>
                  <a:srgbClr val="92D050"/>
                </a:solidFill>
                <a:latin typeface="Gabriola" panose="04040605051002020D02" charset="0"/>
                <a:cs typeface="Gabriola" panose="04040605051002020D02" charset="0"/>
              </a:rPr>
              <a:t>Example</a:t>
            </a:r>
          </a:p>
        </p:txBody>
      </p:sp>
    </p:spTree>
  </p:cSld>
  <p:clrMapOvr>
    <a:masterClrMapping/>
  </p:clrMapOvr>
  <p:transition>
    <p:randomBar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4" name="矩形 14"/>
          <p:cNvSpPr/>
          <p:nvPr/>
        </p:nvSpPr>
        <p:spPr>
          <a:xfrm>
            <a:off x="9475470" y="1964690"/>
            <a:ext cx="2045335" cy="158369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Roboto Lt" pitchFamily="2" charset="0"/>
              <a:cs typeface="+mn-ea"/>
              <a:sym typeface="Roboto Lt" pitchFamily="2" charset="0"/>
            </a:endParaRPr>
          </a:p>
        </p:txBody>
      </p:sp>
      <p:sp>
        <p:nvSpPr>
          <p:cNvPr id="1048605" name="矩形: 圆角 29"/>
          <p:cNvSpPr/>
          <p:nvPr/>
        </p:nvSpPr>
        <p:spPr>
          <a:xfrm>
            <a:off x="1034092" y="2529995"/>
            <a:ext cx="10911166" cy="396000"/>
          </a:xfrm>
          <a:prstGeom prst="roundRect">
            <a:avLst>
              <a:gd name="adj" fmla="val 0"/>
            </a:avLst>
          </a:prstGeom>
          <a:solidFill>
            <a:srgbClr val="A1C5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spc="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Lt" pitchFamily="2" charset="0"/>
              <a:sym typeface="Roboto Lt" pitchFamily="2" charset="0"/>
            </a:endParaRPr>
          </a:p>
        </p:txBody>
      </p:sp>
      <p:sp>
        <p:nvSpPr>
          <p:cNvPr id="1048606" name="文本框 16"/>
          <p:cNvSpPr txBox="1"/>
          <p:nvPr/>
        </p:nvSpPr>
        <p:spPr>
          <a:xfrm>
            <a:off x="2108835" y="3287395"/>
            <a:ext cx="392684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chemeClr val="tx1"/>
                </a:solidFill>
                <a:latin typeface="Calibri" panose="020F0502020204030204" pitchFamily="34" charset="0"/>
                <a:ea typeface="Arial Unicode MS" panose="020B0604020202020204" charset="-122"/>
                <a:cs typeface="Calibri" panose="020F0502020204030204" pitchFamily="34" charset="0"/>
                <a:sym typeface="Roboto Lt" pitchFamily="2" charset="0"/>
              </a:rPr>
              <a:t>Telephone (Most Common)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chemeClr val="tx1"/>
                </a:solidFill>
                <a:latin typeface="Calibri" panose="020F0502020204030204" pitchFamily="34" charset="0"/>
                <a:ea typeface="Arial Unicode MS" panose="020B0604020202020204" charset="-122"/>
                <a:cs typeface="Calibri" panose="020F0502020204030204" pitchFamily="34" charset="0"/>
                <a:sym typeface="Roboto Lt" pitchFamily="2" charset="0"/>
              </a:rPr>
              <a:t>Interactive TV System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chemeClr val="tx1"/>
                </a:solidFill>
                <a:latin typeface="Calibri" panose="020F0502020204030204" pitchFamily="34" charset="0"/>
                <a:ea typeface="Arial Unicode MS" panose="020B0604020202020204" charset="-122"/>
                <a:cs typeface="Calibri" panose="020F0502020204030204" pitchFamily="34" charset="0"/>
                <a:sym typeface="Roboto Lt" pitchFamily="2" charset="0"/>
              </a:rPr>
              <a:t>Door Knob Menu</a:t>
            </a:r>
          </a:p>
        </p:txBody>
      </p:sp>
      <p:sp>
        <p:nvSpPr>
          <p:cNvPr id="3" name="Text Box 0"/>
          <p:cNvSpPr txBox="1"/>
          <p:nvPr/>
        </p:nvSpPr>
        <p:spPr>
          <a:xfrm>
            <a:off x="1033780" y="887095"/>
            <a:ext cx="66357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rgbClr val="A1C571"/>
                </a:solidFill>
                <a:latin typeface="Gabriola" panose="04040605051002020D02" charset="0"/>
                <a:cs typeface="Gabriola" panose="04040605051002020D02" charset="0"/>
              </a:rPr>
              <a:t>How the Process</a:t>
            </a:r>
          </a:p>
        </p:txBody>
      </p:sp>
      <p:sp>
        <p:nvSpPr>
          <p:cNvPr id="2" name="Text Box 1"/>
          <p:cNvSpPr txBox="1"/>
          <p:nvPr/>
        </p:nvSpPr>
        <p:spPr>
          <a:xfrm>
            <a:off x="2105660" y="1964690"/>
            <a:ext cx="66357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rgbClr val="A1C571"/>
                </a:solidFill>
                <a:latin typeface="Gabriola" panose="04040605051002020D02" charset="0"/>
                <a:cs typeface="Gabriola" panose="04040605051002020D02" charset="0"/>
              </a:rPr>
              <a:t>Room Service Orders</a:t>
            </a:r>
          </a:p>
        </p:txBody>
      </p:sp>
      <p:pic>
        <p:nvPicPr>
          <p:cNvPr id="4" name="Picture 3" descr="unname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0890" y="2100580"/>
            <a:ext cx="1674495" cy="1254760"/>
          </a:xfrm>
          <a:prstGeom prst="rect">
            <a:avLst/>
          </a:prstGeom>
        </p:spPr>
      </p:pic>
      <p:sp>
        <p:nvSpPr>
          <p:cNvPr id="5" name="矩形 14"/>
          <p:cNvSpPr/>
          <p:nvPr/>
        </p:nvSpPr>
        <p:spPr>
          <a:xfrm>
            <a:off x="6881495" y="3122930"/>
            <a:ext cx="2045335" cy="158369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Roboto Lt" pitchFamily="2" charset="0"/>
              <a:cs typeface="+mn-ea"/>
              <a:sym typeface="Roboto Lt" pitchFamily="2" charset="0"/>
            </a:endParaRPr>
          </a:p>
        </p:txBody>
      </p:sp>
      <p:sp>
        <p:nvSpPr>
          <p:cNvPr id="6" name="矩形 14"/>
          <p:cNvSpPr/>
          <p:nvPr/>
        </p:nvSpPr>
        <p:spPr>
          <a:xfrm>
            <a:off x="6881495" y="707390"/>
            <a:ext cx="2045335" cy="158369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Roboto Lt" pitchFamily="2" charset="0"/>
              <a:cs typeface="+mn-ea"/>
              <a:sym typeface="Roboto Lt" pitchFamily="2" charset="0"/>
            </a:endParaRPr>
          </a:p>
        </p:txBody>
      </p:sp>
      <p:pic>
        <p:nvPicPr>
          <p:cNvPr id="7" name="Picture 6" descr="C:\Users\ASUS\Downloads\33353053-room-service-sign-showing-place-to-stay-and-hotel.jpg33353053-room-service-sign-showing-place-to-stay-and-hotel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276783" y="3287395"/>
            <a:ext cx="1254760" cy="1254760"/>
          </a:xfrm>
          <a:prstGeom prst="rect">
            <a:avLst/>
          </a:prstGeom>
        </p:spPr>
      </p:pic>
      <p:pic>
        <p:nvPicPr>
          <p:cNvPr id="8" name="Picture 7" descr="C:\Users\ASUS\Downloads\interactive-tv-system-250x250.jpginteractive-tv-system-250x25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066915" y="920115"/>
            <a:ext cx="1674495" cy="1158240"/>
          </a:xfrm>
          <a:prstGeom prst="rect">
            <a:avLst/>
          </a:prstGeom>
        </p:spPr>
      </p:pic>
    </p:spTree>
  </p:cSld>
  <p:clrMapOvr>
    <a:masterClrMapping/>
  </p:clrMapOvr>
  <p:transition>
    <p:randomBa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5" name="矩形: 圆角 29"/>
          <p:cNvSpPr/>
          <p:nvPr/>
        </p:nvSpPr>
        <p:spPr>
          <a:xfrm>
            <a:off x="641027" y="1324130"/>
            <a:ext cx="10911166" cy="396000"/>
          </a:xfrm>
          <a:prstGeom prst="roundRect">
            <a:avLst>
              <a:gd name="adj" fmla="val 0"/>
            </a:avLst>
          </a:prstGeom>
          <a:solidFill>
            <a:srgbClr val="A1C5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spc="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Lt" pitchFamily="2" charset="0"/>
              <a:sym typeface="Roboto Lt" pitchFamily="2" charset="0"/>
            </a:endParaRPr>
          </a:p>
        </p:txBody>
      </p:sp>
      <p:sp>
        <p:nvSpPr>
          <p:cNvPr id="1048606" name="文本框 16"/>
          <p:cNvSpPr txBox="1"/>
          <p:nvPr/>
        </p:nvSpPr>
        <p:spPr>
          <a:xfrm>
            <a:off x="1757680" y="1998345"/>
            <a:ext cx="867791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chemeClr val="tx1"/>
                </a:solidFill>
                <a:latin typeface="Calibri" panose="020F0502020204030204" pitchFamily="34" charset="0"/>
                <a:ea typeface="Arial Unicode MS" panose="020B0604020202020204" charset="-122"/>
                <a:cs typeface="Calibri" panose="020F0502020204030204" pitchFamily="34" charset="0"/>
                <a:sym typeface="Roboto Lt" pitchFamily="2" charset="0"/>
              </a:rPr>
              <a:t>The room service order takes answers the calls to room service.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chemeClr val="tx1"/>
                </a:solidFill>
                <a:latin typeface="Calibri" panose="020F0502020204030204" pitchFamily="34" charset="0"/>
                <a:ea typeface="Arial Unicode MS" panose="020B0604020202020204" charset="-122"/>
                <a:cs typeface="Calibri" panose="020F0502020204030204" pitchFamily="34" charset="0"/>
                <a:sym typeface="Roboto Lt" pitchFamily="2" charset="0"/>
              </a:rPr>
              <a:t>The telephone must be answered quickly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chemeClr val="tx1"/>
                </a:solidFill>
                <a:latin typeface="Calibri" panose="020F0502020204030204" pitchFamily="34" charset="0"/>
                <a:ea typeface="Arial Unicode MS" panose="020B0604020202020204" charset="-122"/>
                <a:cs typeface="Calibri" panose="020F0502020204030204" pitchFamily="34" charset="0"/>
                <a:sym typeface="Roboto Lt" pitchFamily="2" charset="0"/>
              </a:rPr>
              <a:t>Greet the guest and introduce the department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chemeClr val="tx1"/>
                </a:solidFill>
                <a:latin typeface="Calibri" panose="020F0502020204030204" pitchFamily="34" charset="0"/>
                <a:ea typeface="Arial Unicode MS" panose="020B0604020202020204" charset="-122"/>
                <a:cs typeface="Calibri" panose="020F0502020204030204" pitchFamily="34" charset="0"/>
                <a:sym typeface="Roboto Lt" pitchFamily="2" charset="0"/>
              </a:rPr>
              <a:t>Write the order on an order docket as you speak to the guest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chemeClr val="tx1"/>
                </a:solidFill>
                <a:latin typeface="Calibri" panose="020F0502020204030204" pitchFamily="34" charset="0"/>
                <a:ea typeface="Arial Unicode MS" panose="020B0604020202020204" charset="-122"/>
                <a:cs typeface="Calibri" panose="020F0502020204030204" pitchFamily="34" charset="0"/>
                <a:sym typeface="Roboto Lt" pitchFamily="2" charset="0"/>
              </a:rPr>
              <a:t>Record the room number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chemeClr val="tx1"/>
                </a:solidFill>
                <a:latin typeface="Calibri" panose="020F0502020204030204" pitchFamily="34" charset="0"/>
                <a:ea typeface="Arial Unicode MS" panose="020B0604020202020204" charset="-122"/>
                <a:cs typeface="Calibri" panose="020F0502020204030204" pitchFamily="34" charset="0"/>
                <a:sym typeface="Roboto Lt" pitchFamily="2" charset="0"/>
              </a:rPr>
              <a:t>Repeat the order to the guest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chemeClr val="tx1"/>
                </a:solidFill>
                <a:latin typeface="Calibri" panose="020F0502020204030204" pitchFamily="34" charset="0"/>
                <a:ea typeface="Arial Unicode MS" panose="020B0604020202020204" charset="-122"/>
                <a:cs typeface="Calibri" panose="020F0502020204030204" pitchFamily="34" charset="0"/>
                <a:sym typeface="Roboto Lt" pitchFamily="2" charset="0"/>
              </a:rPr>
              <a:t>Tell the guest approximate time of delivery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chemeClr val="tx1"/>
                </a:solidFill>
                <a:latin typeface="Calibri" panose="020F0502020204030204" pitchFamily="34" charset="0"/>
                <a:ea typeface="Arial Unicode MS" panose="020B0604020202020204" charset="-122"/>
                <a:cs typeface="Calibri" panose="020F0502020204030204" pitchFamily="34" charset="0"/>
                <a:sym typeface="Roboto Lt" pitchFamily="2" charset="0"/>
              </a:rPr>
              <a:t>Enter the order in POS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chemeClr val="tx1"/>
                </a:solidFill>
                <a:latin typeface="Calibri" panose="020F0502020204030204" pitchFamily="34" charset="0"/>
                <a:ea typeface="Arial Unicode MS" panose="020B0604020202020204" charset="-122"/>
                <a:cs typeface="Calibri" panose="020F0502020204030204" pitchFamily="34" charset="0"/>
                <a:sym typeface="Roboto Lt" pitchFamily="2" charset="0"/>
              </a:rPr>
              <a:t>Distribute the order to the appropriate personnel, both in Room Service Department and other departments if necessary</a:t>
            </a:r>
          </a:p>
        </p:txBody>
      </p:sp>
      <p:sp>
        <p:nvSpPr>
          <p:cNvPr id="2" name="Text Box 1"/>
          <p:cNvSpPr txBox="1"/>
          <p:nvPr/>
        </p:nvSpPr>
        <p:spPr>
          <a:xfrm>
            <a:off x="3672205" y="678815"/>
            <a:ext cx="48475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rgbClr val="A1C571"/>
                </a:solidFill>
                <a:latin typeface="Gabriola" panose="04040605051002020D02" charset="0"/>
                <a:cs typeface="Gabriola" panose="04040605051002020D02" charset="0"/>
              </a:rPr>
              <a:t>Taking Room Service Order</a:t>
            </a:r>
          </a:p>
        </p:txBody>
      </p:sp>
    </p:spTree>
  </p:cSld>
  <p:clrMapOvr>
    <a:masterClrMapping/>
  </p:clrMapOvr>
  <p:transition>
    <p:randomBa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5" name="矩形: 圆角 29"/>
          <p:cNvSpPr/>
          <p:nvPr/>
        </p:nvSpPr>
        <p:spPr>
          <a:xfrm>
            <a:off x="640715" y="1323975"/>
            <a:ext cx="10911205" cy="237490"/>
          </a:xfrm>
          <a:prstGeom prst="roundRect">
            <a:avLst>
              <a:gd name="adj" fmla="val 0"/>
            </a:avLst>
          </a:prstGeom>
          <a:solidFill>
            <a:srgbClr val="A1C5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spc="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Lt" pitchFamily="2" charset="0"/>
              <a:sym typeface="Roboto Lt" pitchFamily="2" charset="0"/>
            </a:endParaRPr>
          </a:p>
        </p:txBody>
      </p:sp>
      <p:sp>
        <p:nvSpPr>
          <p:cNvPr id="1048606" name="文本框 16"/>
          <p:cNvSpPr txBox="1"/>
          <p:nvPr/>
        </p:nvSpPr>
        <p:spPr>
          <a:xfrm>
            <a:off x="1757045" y="1721485"/>
            <a:ext cx="867791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Calibri" panose="020F0502020204030204" pitchFamily="34" charset="0"/>
                <a:ea typeface="Arial Unicode MS" panose="020B0604020202020204" charset="-122"/>
                <a:cs typeface="Calibri" panose="020F0502020204030204" pitchFamily="34" charset="0"/>
                <a:sym typeface="Roboto Lt" pitchFamily="2" charset="0"/>
              </a:rPr>
              <a:t>Knock the door lightly</a:t>
            </a:r>
            <a:endParaRPr lang="en-US" altLang="zh-CN" b="1" dirty="0">
              <a:solidFill>
                <a:schemeClr val="tx1"/>
              </a:solidFill>
              <a:latin typeface="Calibri" panose="020F0502020204030204" pitchFamily="34" charset="0"/>
              <a:ea typeface="Arial Unicode MS" panose="020B0604020202020204" charset="-122"/>
              <a:cs typeface="Calibri" panose="020F0502020204030204" pitchFamily="34" charset="0"/>
              <a:sym typeface="Roboto Lt" pitchFamily="2" charset="0"/>
            </a:endParaRP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Calibri" panose="020F0502020204030204" pitchFamily="34" charset="0"/>
                <a:ea typeface="Arial Unicode MS" panose="020B0604020202020204" charset="-122"/>
                <a:cs typeface="Calibri" panose="020F0502020204030204" pitchFamily="34" charset="0"/>
                <a:sym typeface="Roboto Lt" pitchFamily="2" charset="0"/>
              </a:rPr>
              <a:t>Announce yourself  “Room Service”</a:t>
            </a:r>
            <a:endParaRPr lang="en-US" altLang="zh-CN" b="1" dirty="0">
              <a:solidFill>
                <a:schemeClr val="tx1"/>
              </a:solidFill>
              <a:latin typeface="Calibri" panose="020F0502020204030204" pitchFamily="34" charset="0"/>
              <a:ea typeface="Arial Unicode MS" panose="020B0604020202020204" charset="-122"/>
              <a:cs typeface="Calibri" panose="020F0502020204030204" pitchFamily="34" charset="0"/>
              <a:sym typeface="Roboto Lt" pitchFamily="2" charset="0"/>
            </a:endParaRP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Calibri" panose="020F0502020204030204" pitchFamily="34" charset="0"/>
                <a:ea typeface="Arial Unicode MS" panose="020B0604020202020204" charset="-122"/>
                <a:cs typeface="Calibri" panose="020F0502020204030204" pitchFamily="34" charset="0"/>
                <a:sym typeface="Roboto Lt" pitchFamily="2" charset="0"/>
              </a:rPr>
              <a:t>Greet guest warmly</a:t>
            </a:r>
            <a:endParaRPr lang="en-US" altLang="zh-CN" b="1" dirty="0">
              <a:solidFill>
                <a:schemeClr val="tx1"/>
              </a:solidFill>
              <a:latin typeface="Calibri" panose="020F0502020204030204" pitchFamily="34" charset="0"/>
              <a:ea typeface="Arial Unicode MS" panose="020B0604020202020204" charset="-122"/>
              <a:cs typeface="Calibri" panose="020F0502020204030204" pitchFamily="34" charset="0"/>
              <a:sym typeface="Roboto Lt" pitchFamily="2" charset="0"/>
            </a:endParaRP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Calibri" panose="020F0502020204030204" pitchFamily="34" charset="0"/>
                <a:ea typeface="Arial Unicode MS" panose="020B0604020202020204" charset="-122"/>
                <a:cs typeface="Calibri" panose="020F0502020204030204" pitchFamily="34" charset="0"/>
                <a:sym typeface="Roboto Lt" pitchFamily="2" charset="0"/>
              </a:rPr>
              <a:t>Use guest's name</a:t>
            </a:r>
            <a:endParaRPr lang="en-US" altLang="zh-CN" b="1" dirty="0">
              <a:solidFill>
                <a:schemeClr val="tx1"/>
              </a:solidFill>
              <a:latin typeface="Calibri" panose="020F0502020204030204" pitchFamily="34" charset="0"/>
              <a:ea typeface="Arial Unicode MS" panose="020B0604020202020204" charset="-122"/>
              <a:cs typeface="Calibri" panose="020F0502020204030204" pitchFamily="34" charset="0"/>
              <a:sym typeface="Roboto Lt" pitchFamily="2" charset="0"/>
            </a:endParaRP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Calibri" panose="020F0502020204030204" pitchFamily="34" charset="0"/>
                <a:ea typeface="Arial Unicode MS" panose="020B0604020202020204" charset="-122"/>
                <a:cs typeface="Calibri" panose="020F0502020204030204" pitchFamily="34" charset="0"/>
                <a:sym typeface="Roboto Lt" pitchFamily="2" charset="0"/>
              </a:rPr>
              <a:t>Ask if you may enter in the room</a:t>
            </a:r>
            <a:endParaRPr lang="en-US" altLang="zh-CN" b="1" dirty="0">
              <a:solidFill>
                <a:schemeClr val="tx1"/>
              </a:solidFill>
              <a:latin typeface="Calibri" panose="020F0502020204030204" pitchFamily="34" charset="0"/>
              <a:ea typeface="Arial Unicode MS" panose="020B0604020202020204" charset="-122"/>
              <a:cs typeface="Calibri" panose="020F0502020204030204" pitchFamily="34" charset="0"/>
              <a:sym typeface="Roboto Lt" pitchFamily="2" charset="0"/>
            </a:endParaRP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Calibri" panose="020F0502020204030204" pitchFamily="34" charset="0"/>
                <a:ea typeface="Arial Unicode MS" panose="020B0604020202020204" charset="-122"/>
                <a:cs typeface="Calibri" panose="020F0502020204030204" pitchFamily="34" charset="0"/>
                <a:sym typeface="Roboto Lt" pitchFamily="2" charset="0"/>
              </a:rPr>
              <a:t>Ask where to set up order</a:t>
            </a:r>
            <a:endParaRPr lang="en-US" altLang="zh-CN" b="1" dirty="0">
              <a:solidFill>
                <a:schemeClr val="tx1"/>
              </a:solidFill>
              <a:latin typeface="Calibri" panose="020F0502020204030204" pitchFamily="34" charset="0"/>
              <a:ea typeface="Arial Unicode MS" panose="020B0604020202020204" charset="-122"/>
              <a:cs typeface="Calibri" panose="020F0502020204030204" pitchFamily="34" charset="0"/>
              <a:sym typeface="Roboto Lt" pitchFamily="2" charset="0"/>
            </a:endParaRP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Calibri" panose="020F0502020204030204" pitchFamily="34" charset="0"/>
                <a:ea typeface="Arial Unicode MS" panose="020B0604020202020204" charset="-122"/>
                <a:cs typeface="Calibri" panose="020F0502020204030204" pitchFamily="34" charset="0"/>
                <a:sym typeface="Roboto Lt" pitchFamily="2" charset="0"/>
              </a:rPr>
              <a:t>Offer to pour beverage (Bottle Beverage)</a:t>
            </a:r>
            <a:endParaRPr lang="en-US" altLang="zh-CN" b="1" dirty="0">
              <a:solidFill>
                <a:schemeClr val="tx1"/>
              </a:solidFill>
              <a:latin typeface="Calibri" panose="020F0502020204030204" pitchFamily="34" charset="0"/>
              <a:ea typeface="Arial Unicode MS" panose="020B0604020202020204" charset="-122"/>
              <a:cs typeface="Calibri" panose="020F0502020204030204" pitchFamily="34" charset="0"/>
              <a:sym typeface="Roboto Lt" pitchFamily="2" charset="0"/>
            </a:endParaRP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Calibri" panose="020F0502020204030204" pitchFamily="34" charset="0"/>
                <a:ea typeface="Arial Unicode MS" panose="020B0604020202020204" charset="-122"/>
                <a:cs typeface="Calibri" panose="020F0502020204030204" pitchFamily="34" charset="0"/>
                <a:sym typeface="Roboto Lt" pitchFamily="2" charset="0"/>
              </a:rPr>
              <a:t>Service of the dinner according to the guest needs</a:t>
            </a:r>
            <a:endParaRPr lang="en-US" altLang="zh-CN" b="1" dirty="0">
              <a:solidFill>
                <a:schemeClr val="tx1"/>
              </a:solidFill>
              <a:latin typeface="Calibri" panose="020F0502020204030204" pitchFamily="34" charset="0"/>
              <a:ea typeface="Arial Unicode MS" panose="020B0604020202020204" charset="-122"/>
              <a:cs typeface="Calibri" panose="020F0502020204030204" pitchFamily="34" charset="0"/>
              <a:sym typeface="Roboto Lt" pitchFamily="2" charset="0"/>
            </a:endParaRP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Calibri" panose="020F0502020204030204" pitchFamily="34" charset="0"/>
                <a:ea typeface="Arial Unicode MS" panose="020B0604020202020204" charset="-122"/>
                <a:cs typeface="Calibri" panose="020F0502020204030204" pitchFamily="34" charset="0"/>
                <a:sym typeface="Roboto Lt" pitchFamily="2" charset="0"/>
              </a:rPr>
              <a:t>Offer additional assistance</a:t>
            </a:r>
            <a:endParaRPr lang="en-US" altLang="zh-CN" b="1" dirty="0">
              <a:solidFill>
                <a:schemeClr val="tx1"/>
              </a:solidFill>
              <a:latin typeface="Calibri" panose="020F0502020204030204" pitchFamily="34" charset="0"/>
              <a:ea typeface="Arial Unicode MS" panose="020B0604020202020204" charset="-122"/>
              <a:cs typeface="Calibri" panose="020F0502020204030204" pitchFamily="34" charset="0"/>
              <a:sym typeface="Roboto Lt" pitchFamily="2" charset="0"/>
            </a:endParaRP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Calibri" panose="020F0502020204030204" pitchFamily="34" charset="0"/>
                <a:ea typeface="Arial Unicode MS" panose="020B0604020202020204" charset="-122"/>
                <a:cs typeface="Calibri" panose="020F0502020204030204" pitchFamily="34" charset="0"/>
                <a:sym typeface="Roboto Lt" pitchFamily="2" charset="0"/>
              </a:rPr>
              <a:t>Inform guest about pick-up</a:t>
            </a:r>
            <a:endParaRPr lang="en-US" altLang="zh-CN" b="1" dirty="0">
              <a:solidFill>
                <a:schemeClr val="tx1"/>
              </a:solidFill>
              <a:latin typeface="Calibri" panose="020F0502020204030204" pitchFamily="34" charset="0"/>
              <a:ea typeface="Arial Unicode MS" panose="020B0604020202020204" charset="-122"/>
              <a:cs typeface="Calibri" panose="020F0502020204030204" pitchFamily="34" charset="0"/>
              <a:sym typeface="Roboto Lt" pitchFamily="2" charset="0"/>
            </a:endParaRP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Calibri" panose="020F0502020204030204" pitchFamily="34" charset="0"/>
                <a:ea typeface="Arial Unicode MS" panose="020B0604020202020204" charset="-122"/>
                <a:cs typeface="Calibri" panose="020F0502020204030204" pitchFamily="34" charset="0"/>
                <a:sym typeface="Roboto Lt" pitchFamily="2" charset="0"/>
              </a:rPr>
              <a:t>Wish guests an enjoylable meal</a:t>
            </a:r>
            <a:endParaRPr lang="en-US" altLang="zh-CN" b="1" dirty="0">
              <a:solidFill>
                <a:schemeClr val="tx1"/>
              </a:solidFill>
              <a:latin typeface="Calibri" panose="020F0502020204030204" pitchFamily="34" charset="0"/>
              <a:ea typeface="Arial Unicode MS" panose="020B0604020202020204" charset="-122"/>
              <a:cs typeface="Calibri" panose="020F0502020204030204" pitchFamily="34" charset="0"/>
              <a:sym typeface="Roboto Lt" pitchFamily="2" charset="0"/>
            </a:endParaRP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Calibri" panose="020F0502020204030204" pitchFamily="34" charset="0"/>
                <a:ea typeface="Arial Unicode MS" panose="020B0604020202020204" charset="-122"/>
                <a:cs typeface="Calibri" panose="020F0502020204030204" pitchFamily="34" charset="0"/>
                <a:sym typeface="Roboto Lt" pitchFamily="2" charset="0"/>
              </a:rPr>
              <a:t>Thank the guest</a:t>
            </a:r>
            <a:endParaRPr lang="en-US" altLang="zh-CN" b="1" dirty="0">
              <a:solidFill>
                <a:schemeClr val="tx1"/>
              </a:solidFill>
              <a:latin typeface="Calibri" panose="020F0502020204030204" pitchFamily="34" charset="0"/>
              <a:ea typeface="Arial Unicode MS" panose="020B0604020202020204" charset="-122"/>
              <a:cs typeface="Calibri" panose="020F0502020204030204" pitchFamily="34" charset="0"/>
              <a:sym typeface="Roboto Lt" pitchFamily="2" charset="0"/>
            </a:endParaRPr>
          </a:p>
        </p:txBody>
      </p:sp>
      <p:sp>
        <p:nvSpPr>
          <p:cNvPr id="2" name="Text Box 1"/>
          <p:cNvSpPr txBox="1"/>
          <p:nvPr/>
        </p:nvSpPr>
        <p:spPr>
          <a:xfrm>
            <a:off x="3672205" y="678815"/>
            <a:ext cx="48475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rgbClr val="A1C571"/>
                </a:solidFill>
                <a:latin typeface="Gabriola" panose="04040605051002020D02" charset="0"/>
                <a:cs typeface="Gabriola" panose="04040605051002020D02" charset="0"/>
              </a:rPr>
              <a:t>Serving the Food</a:t>
            </a:r>
          </a:p>
        </p:txBody>
      </p:sp>
    </p:spTree>
  </p:cSld>
  <p:clrMapOvr>
    <a:masterClrMapping/>
  </p:clrMapOvr>
  <p:transition>
    <p:randomBar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5" name="矩形: 圆角 29"/>
          <p:cNvSpPr/>
          <p:nvPr/>
        </p:nvSpPr>
        <p:spPr>
          <a:xfrm>
            <a:off x="640715" y="1323975"/>
            <a:ext cx="10911205" cy="237490"/>
          </a:xfrm>
          <a:prstGeom prst="roundRect">
            <a:avLst>
              <a:gd name="adj" fmla="val 0"/>
            </a:avLst>
          </a:prstGeom>
          <a:solidFill>
            <a:srgbClr val="A1C5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spc="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Lt" pitchFamily="2" charset="0"/>
              <a:sym typeface="Roboto Lt" pitchFamily="2" charset="0"/>
            </a:endParaRPr>
          </a:p>
        </p:txBody>
      </p:sp>
      <p:sp>
        <p:nvSpPr>
          <p:cNvPr id="1048606" name="文本框 16"/>
          <p:cNvSpPr txBox="1"/>
          <p:nvPr/>
        </p:nvSpPr>
        <p:spPr>
          <a:xfrm>
            <a:off x="1757680" y="2275205"/>
            <a:ext cx="867791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Calibri" panose="020F0502020204030204" pitchFamily="34" charset="0"/>
                <a:ea typeface="Arial Unicode MS" panose="020B0604020202020204" charset="-122"/>
                <a:cs typeface="Calibri" panose="020F0502020204030204" pitchFamily="34" charset="0"/>
                <a:sym typeface="Roboto Lt" pitchFamily="2" charset="0"/>
              </a:rPr>
              <a:t>The room service order-taker is responsible for controling floor service procedures and for directing staff to clear rooms and floors</a:t>
            </a: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chemeClr val="tx1"/>
                </a:solidFill>
                <a:latin typeface="Calibri" panose="020F0502020204030204" pitchFamily="34" charset="0"/>
                <a:ea typeface="Arial Unicode MS" panose="020B0604020202020204" charset="-122"/>
                <a:cs typeface="Calibri" panose="020F0502020204030204" pitchFamily="34" charset="0"/>
                <a:sym typeface="Roboto Lt" pitchFamily="2" charset="0"/>
              </a:rPr>
              <a:t>When a room or floor has been cleared after room service, the room service order-taker must be informed</a:t>
            </a: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chemeClr val="tx1"/>
                </a:solidFill>
                <a:latin typeface="Calibri" panose="020F0502020204030204" pitchFamily="34" charset="0"/>
                <a:ea typeface="Arial Unicode MS" panose="020B0604020202020204" charset="-122"/>
                <a:cs typeface="Calibri" panose="020F0502020204030204" pitchFamily="34" charset="0"/>
                <a:sym typeface="Roboto Lt" pitchFamily="2" charset="0"/>
              </a:rPr>
              <a:t>Floors must be cleared quickly and quietly, but while doing so staff must ensure that equipment is securely placed so that it can be moved safely</a:t>
            </a: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chemeClr val="tx1"/>
                </a:solidFill>
                <a:latin typeface="Calibri" panose="020F0502020204030204" pitchFamily="34" charset="0"/>
                <a:ea typeface="Arial Unicode MS" panose="020B0604020202020204" charset="-122"/>
                <a:cs typeface="Calibri" panose="020F0502020204030204" pitchFamily="34" charset="0"/>
                <a:sym typeface="Roboto Lt" pitchFamily="2" charset="0"/>
              </a:rPr>
              <a:t>Once cleared from the floors, unconsumed food and beverages, food service equipment, trays and trolleys must be returned to room service via service lift</a:t>
            </a:r>
          </a:p>
        </p:txBody>
      </p:sp>
      <p:sp>
        <p:nvSpPr>
          <p:cNvPr id="2" name="Text Box 1"/>
          <p:cNvSpPr txBox="1"/>
          <p:nvPr/>
        </p:nvSpPr>
        <p:spPr>
          <a:xfrm>
            <a:off x="3672205" y="678815"/>
            <a:ext cx="48475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rgbClr val="A1C571"/>
                </a:solidFill>
                <a:latin typeface="Gabriola" panose="04040605051002020D02" charset="0"/>
                <a:cs typeface="Gabriola" panose="04040605051002020D02" charset="0"/>
              </a:rPr>
              <a:t>Clearing the Room</a:t>
            </a:r>
          </a:p>
        </p:txBody>
      </p:sp>
    </p:spTree>
  </p:cSld>
  <p:clrMapOvr>
    <a:masterClrMapping/>
  </p:clrMapOvr>
  <p:transition>
    <p:randomBar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3" name="图片 1" descr="C:\Users\ASUS\Downloads\restoran-hotel.jpgrestoran-hotel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-6350" y="-8890"/>
            <a:ext cx="12192635" cy="6866890"/>
          </a:xfrm>
          <a:prstGeom prst="rect">
            <a:avLst/>
          </a:prstGeom>
        </p:spPr>
      </p:pic>
      <p:sp>
        <p:nvSpPr>
          <p:cNvPr id="1048587" name="L 形 13"/>
          <p:cNvSpPr/>
          <p:nvPr/>
        </p:nvSpPr>
        <p:spPr>
          <a:xfrm flipV="1">
            <a:off x="604353" y="471788"/>
            <a:ext cx="450563" cy="449761"/>
          </a:xfrm>
          <a:custGeom>
            <a:avLst/>
            <a:gdLst>
              <a:gd name="connsiteX0" fmla="*/ 0 w 2819400"/>
              <a:gd name="connsiteY0" fmla="*/ 0 h 2819400"/>
              <a:gd name="connsiteX1" fmla="*/ 1409700 w 2819400"/>
              <a:gd name="connsiteY1" fmla="*/ 0 h 2819400"/>
              <a:gd name="connsiteX2" fmla="*/ 1409700 w 2819400"/>
              <a:gd name="connsiteY2" fmla="*/ 1409700 h 2819400"/>
              <a:gd name="connsiteX3" fmla="*/ 2819400 w 2819400"/>
              <a:gd name="connsiteY3" fmla="*/ 1409700 h 2819400"/>
              <a:gd name="connsiteX4" fmla="*/ 2819400 w 2819400"/>
              <a:gd name="connsiteY4" fmla="*/ 2819400 h 2819400"/>
              <a:gd name="connsiteX5" fmla="*/ 0 w 2819400"/>
              <a:gd name="connsiteY5" fmla="*/ 2819400 h 2819400"/>
              <a:gd name="connsiteX6" fmla="*/ 0 w 2819400"/>
              <a:gd name="connsiteY6" fmla="*/ 0 h 2819400"/>
              <a:gd name="connsiteX0-1" fmla="*/ 0 w 2819400"/>
              <a:gd name="connsiteY0-2" fmla="*/ 0 h 2819400"/>
              <a:gd name="connsiteX1-3" fmla="*/ 723900 w 2819400"/>
              <a:gd name="connsiteY1-4" fmla="*/ 12700 h 2819400"/>
              <a:gd name="connsiteX2-5" fmla="*/ 1409700 w 2819400"/>
              <a:gd name="connsiteY2-6" fmla="*/ 1409700 h 2819400"/>
              <a:gd name="connsiteX3-7" fmla="*/ 2819400 w 2819400"/>
              <a:gd name="connsiteY3-8" fmla="*/ 1409700 h 2819400"/>
              <a:gd name="connsiteX4-9" fmla="*/ 2819400 w 2819400"/>
              <a:gd name="connsiteY4-10" fmla="*/ 2819400 h 2819400"/>
              <a:gd name="connsiteX5-11" fmla="*/ 0 w 2819400"/>
              <a:gd name="connsiteY5-12" fmla="*/ 2819400 h 2819400"/>
              <a:gd name="connsiteX6-13" fmla="*/ 0 w 2819400"/>
              <a:gd name="connsiteY6-14" fmla="*/ 0 h 2819400"/>
              <a:gd name="connsiteX0-15" fmla="*/ 0 w 2819400"/>
              <a:gd name="connsiteY0-16" fmla="*/ 0 h 2819400"/>
              <a:gd name="connsiteX1-17" fmla="*/ 723900 w 2819400"/>
              <a:gd name="connsiteY1-18" fmla="*/ 12700 h 2819400"/>
              <a:gd name="connsiteX2-19" fmla="*/ 723900 w 2819400"/>
              <a:gd name="connsiteY2-20" fmla="*/ 2146300 h 2819400"/>
              <a:gd name="connsiteX3-21" fmla="*/ 2819400 w 2819400"/>
              <a:gd name="connsiteY3-22" fmla="*/ 1409700 h 2819400"/>
              <a:gd name="connsiteX4-23" fmla="*/ 2819400 w 2819400"/>
              <a:gd name="connsiteY4-24" fmla="*/ 2819400 h 2819400"/>
              <a:gd name="connsiteX5-25" fmla="*/ 0 w 2819400"/>
              <a:gd name="connsiteY5-26" fmla="*/ 2819400 h 2819400"/>
              <a:gd name="connsiteX6-27" fmla="*/ 0 w 2819400"/>
              <a:gd name="connsiteY6-28" fmla="*/ 0 h 2819400"/>
              <a:gd name="connsiteX0-29" fmla="*/ 0 w 2832100"/>
              <a:gd name="connsiteY0-30" fmla="*/ 0 h 2819400"/>
              <a:gd name="connsiteX1-31" fmla="*/ 723900 w 2832100"/>
              <a:gd name="connsiteY1-32" fmla="*/ 12700 h 2819400"/>
              <a:gd name="connsiteX2-33" fmla="*/ 723900 w 2832100"/>
              <a:gd name="connsiteY2-34" fmla="*/ 2146300 h 2819400"/>
              <a:gd name="connsiteX3-35" fmla="*/ 2832100 w 2832100"/>
              <a:gd name="connsiteY3-36" fmla="*/ 2146300 h 2819400"/>
              <a:gd name="connsiteX4-37" fmla="*/ 2819400 w 2832100"/>
              <a:gd name="connsiteY4-38" fmla="*/ 2819400 h 2819400"/>
              <a:gd name="connsiteX5-39" fmla="*/ 0 w 2832100"/>
              <a:gd name="connsiteY5-40" fmla="*/ 2819400 h 2819400"/>
              <a:gd name="connsiteX6-41" fmla="*/ 0 w 2832100"/>
              <a:gd name="connsiteY6-42" fmla="*/ 0 h 2819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832100" h="2819400">
                <a:moveTo>
                  <a:pt x="0" y="0"/>
                </a:moveTo>
                <a:lnTo>
                  <a:pt x="723900" y="12700"/>
                </a:lnTo>
                <a:lnTo>
                  <a:pt x="723900" y="2146300"/>
                </a:lnTo>
                <a:lnTo>
                  <a:pt x="2832100" y="2146300"/>
                </a:lnTo>
                <a:lnTo>
                  <a:pt x="2819400" y="2819400"/>
                </a:lnTo>
                <a:lnTo>
                  <a:pt x="0" y="28194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Roboto Lt" pitchFamily="2" charset="0"/>
              <a:sym typeface="Roboto Lt" pitchFamily="2" charset="0"/>
            </a:endParaRPr>
          </a:p>
        </p:txBody>
      </p:sp>
      <p:sp>
        <p:nvSpPr>
          <p:cNvPr id="1048588" name="L 形 13"/>
          <p:cNvSpPr/>
          <p:nvPr/>
        </p:nvSpPr>
        <p:spPr>
          <a:xfrm>
            <a:off x="604352" y="5964898"/>
            <a:ext cx="450563" cy="449761"/>
          </a:xfrm>
          <a:custGeom>
            <a:avLst/>
            <a:gdLst>
              <a:gd name="connsiteX0" fmla="*/ 0 w 2819400"/>
              <a:gd name="connsiteY0" fmla="*/ 0 h 2819400"/>
              <a:gd name="connsiteX1" fmla="*/ 1409700 w 2819400"/>
              <a:gd name="connsiteY1" fmla="*/ 0 h 2819400"/>
              <a:gd name="connsiteX2" fmla="*/ 1409700 w 2819400"/>
              <a:gd name="connsiteY2" fmla="*/ 1409700 h 2819400"/>
              <a:gd name="connsiteX3" fmla="*/ 2819400 w 2819400"/>
              <a:gd name="connsiteY3" fmla="*/ 1409700 h 2819400"/>
              <a:gd name="connsiteX4" fmla="*/ 2819400 w 2819400"/>
              <a:gd name="connsiteY4" fmla="*/ 2819400 h 2819400"/>
              <a:gd name="connsiteX5" fmla="*/ 0 w 2819400"/>
              <a:gd name="connsiteY5" fmla="*/ 2819400 h 2819400"/>
              <a:gd name="connsiteX6" fmla="*/ 0 w 2819400"/>
              <a:gd name="connsiteY6" fmla="*/ 0 h 2819400"/>
              <a:gd name="connsiteX0-1" fmla="*/ 0 w 2819400"/>
              <a:gd name="connsiteY0-2" fmla="*/ 0 h 2819400"/>
              <a:gd name="connsiteX1-3" fmla="*/ 723900 w 2819400"/>
              <a:gd name="connsiteY1-4" fmla="*/ 12700 h 2819400"/>
              <a:gd name="connsiteX2-5" fmla="*/ 1409700 w 2819400"/>
              <a:gd name="connsiteY2-6" fmla="*/ 1409700 h 2819400"/>
              <a:gd name="connsiteX3-7" fmla="*/ 2819400 w 2819400"/>
              <a:gd name="connsiteY3-8" fmla="*/ 1409700 h 2819400"/>
              <a:gd name="connsiteX4-9" fmla="*/ 2819400 w 2819400"/>
              <a:gd name="connsiteY4-10" fmla="*/ 2819400 h 2819400"/>
              <a:gd name="connsiteX5-11" fmla="*/ 0 w 2819400"/>
              <a:gd name="connsiteY5-12" fmla="*/ 2819400 h 2819400"/>
              <a:gd name="connsiteX6-13" fmla="*/ 0 w 2819400"/>
              <a:gd name="connsiteY6-14" fmla="*/ 0 h 2819400"/>
              <a:gd name="connsiteX0-15" fmla="*/ 0 w 2819400"/>
              <a:gd name="connsiteY0-16" fmla="*/ 0 h 2819400"/>
              <a:gd name="connsiteX1-17" fmla="*/ 723900 w 2819400"/>
              <a:gd name="connsiteY1-18" fmla="*/ 12700 h 2819400"/>
              <a:gd name="connsiteX2-19" fmla="*/ 723900 w 2819400"/>
              <a:gd name="connsiteY2-20" fmla="*/ 2146300 h 2819400"/>
              <a:gd name="connsiteX3-21" fmla="*/ 2819400 w 2819400"/>
              <a:gd name="connsiteY3-22" fmla="*/ 1409700 h 2819400"/>
              <a:gd name="connsiteX4-23" fmla="*/ 2819400 w 2819400"/>
              <a:gd name="connsiteY4-24" fmla="*/ 2819400 h 2819400"/>
              <a:gd name="connsiteX5-25" fmla="*/ 0 w 2819400"/>
              <a:gd name="connsiteY5-26" fmla="*/ 2819400 h 2819400"/>
              <a:gd name="connsiteX6-27" fmla="*/ 0 w 2819400"/>
              <a:gd name="connsiteY6-28" fmla="*/ 0 h 2819400"/>
              <a:gd name="connsiteX0-29" fmla="*/ 0 w 2832100"/>
              <a:gd name="connsiteY0-30" fmla="*/ 0 h 2819400"/>
              <a:gd name="connsiteX1-31" fmla="*/ 723900 w 2832100"/>
              <a:gd name="connsiteY1-32" fmla="*/ 12700 h 2819400"/>
              <a:gd name="connsiteX2-33" fmla="*/ 723900 w 2832100"/>
              <a:gd name="connsiteY2-34" fmla="*/ 2146300 h 2819400"/>
              <a:gd name="connsiteX3-35" fmla="*/ 2832100 w 2832100"/>
              <a:gd name="connsiteY3-36" fmla="*/ 2146300 h 2819400"/>
              <a:gd name="connsiteX4-37" fmla="*/ 2819400 w 2832100"/>
              <a:gd name="connsiteY4-38" fmla="*/ 2819400 h 2819400"/>
              <a:gd name="connsiteX5-39" fmla="*/ 0 w 2832100"/>
              <a:gd name="connsiteY5-40" fmla="*/ 2819400 h 2819400"/>
              <a:gd name="connsiteX6-41" fmla="*/ 0 w 2832100"/>
              <a:gd name="connsiteY6-42" fmla="*/ 0 h 2819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832100" h="2819400">
                <a:moveTo>
                  <a:pt x="0" y="0"/>
                </a:moveTo>
                <a:lnTo>
                  <a:pt x="723900" y="12700"/>
                </a:lnTo>
                <a:lnTo>
                  <a:pt x="723900" y="2146300"/>
                </a:lnTo>
                <a:lnTo>
                  <a:pt x="2832100" y="2146300"/>
                </a:lnTo>
                <a:lnTo>
                  <a:pt x="2819400" y="2819400"/>
                </a:lnTo>
                <a:lnTo>
                  <a:pt x="0" y="28194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Roboto Lt" pitchFamily="2" charset="0"/>
              <a:sym typeface="Roboto Lt" pitchFamily="2" charset="0"/>
            </a:endParaRPr>
          </a:p>
        </p:txBody>
      </p:sp>
      <p:sp>
        <p:nvSpPr>
          <p:cNvPr id="1048590" name="L 形 13"/>
          <p:cNvSpPr/>
          <p:nvPr/>
        </p:nvSpPr>
        <p:spPr>
          <a:xfrm rot="10800000" flipV="1">
            <a:off x="10995447" y="5964898"/>
            <a:ext cx="450563" cy="449761"/>
          </a:xfrm>
          <a:custGeom>
            <a:avLst/>
            <a:gdLst>
              <a:gd name="connsiteX0" fmla="*/ 0 w 2819400"/>
              <a:gd name="connsiteY0" fmla="*/ 0 h 2819400"/>
              <a:gd name="connsiteX1" fmla="*/ 1409700 w 2819400"/>
              <a:gd name="connsiteY1" fmla="*/ 0 h 2819400"/>
              <a:gd name="connsiteX2" fmla="*/ 1409700 w 2819400"/>
              <a:gd name="connsiteY2" fmla="*/ 1409700 h 2819400"/>
              <a:gd name="connsiteX3" fmla="*/ 2819400 w 2819400"/>
              <a:gd name="connsiteY3" fmla="*/ 1409700 h 2819400"/>
              <a:gd name="connsiteX4" fmla="*/ 2819400 w 2819400"/>
              <a:gd name="connsiteY4" fmla="*/ 2819400 h 2819400"/>
              <a:gd name="connsiteX5" fmla="*/ 0 w 2819400"/>
              <a:gd name="connsiteY5" fmla="*/ 2819400 h 2819400"/>
              <a:gd name="connsiteX6" fmla="*/ 0 w 2819400"/>
              <a:gd name="connsiteY6" fmla="*/ 0 h 2819400"/>
              <a:gd name="connsiteX0-1" fmla="*/ 0 w 2819400"/>
              <a:gd name="connsiteY0-2" fmla="*/ 0 h 2819400"/>
              <a:gd name="connsiteX1-3" fmla="*/ 723900 w 2819400"/>
              <a:gd name="connsiteY1-4" fmla="*/ 12700 h 2819400"/>
              <a:gd name="connsiteX2-5" fmla="*/ 1409700 w 2819400"/>
              <a:gd name="connsiteY2-6" fmla="*/ 1409700 h 2819400"/>
              <a:gd name="connsiteX3-7" fmla="*/ 2819400 w 2819400"/>
              <a:gd name="connsiteY3-8" fmla="*/ 1409700 h 2819400"/>
              <a:gd name="connsiteX4-9" fmla="*/ 2819400 w 2819400"/>
              <a:gd name="connsiteY4-10" fmla="*/ 2819400 h 2819400"/>
              <a:gd name="connsiteX5-11" fmla="*/ 0 w 2819400"/>
              <a:gd name="connsiteY5-12" fmla="*/ 2819400 h 2819400"/>
              <a:gd name="connsiteX6-13" fmla="*/ 0 w 2819400"/>
              <a:gd name="connsiteY6-14" fmla="*/ 0 h 2819400"/>
              <a:gd name="connsiteX0-15" fmla="*/ 0 w 2819400"/>
              <a:gd name="connsiteY0-16" fmla="*/ 0 h 2819400"/>
              <a:gd name="connsiteX1-17" fmla="*/ 723900 w 2819400"/>
              <a:gd name="connsiteY1-18" fmla="*/ 12700 h 2819400"/>
              <a:gd name="connsiteX2-19" fmla="*/ 723900 w 2819400"/>
              <a:gd name="connsiteY2-20" fmla="*/ 2146300 h 2819400"/>
              <a:gd name="connsiteX3-21" fmla="*/ 2819400 w 2819400"/>
              <a:gd name="connsiteY3-22" fmla="*/ 1409700 h 2819400"/>
              <a:gd name="connsiteX4-23" fmla="*/ 2819400 w 2819400"/>
              <a:gd name="connsiteY4-24" fmla="*/ 2819400 h 2819400"/>
              <a:gd name="connsiteX5-25" fmla="*/ 0 w 2819400"/>
              <a:gd name="connsiteY5-26" fmla="*/ 2819400 h 2819400"/>
              <a:gd name="connsiteX6-27" fmla="*/ 0 w 2819400"/>
              <a:gd name="connsiteY6-28" fmla="*/ 0 h 2819400"/>
              <a:gd name="connsiteX0-29" fmla="*/ 0 w 2832100"/>
              <a:gd name="connsiteY0-30" fmla="*/ 0 h 2819400"/>
              <a:gd name="connsiteX1-31" fmla="*/ 723900 w 2832100"/>
              <a:gd name="connsiteY1-32" fmla="*/ 12700 h 2819400"/>
              <a:gd name="connsiteX2-33" fmla="*/ 723900 w 2832100"/>
              <a:gd name="connsiteY2-34" fmla="*/ 2146300 h 2819400"/>
              <a:gd name="connsiteX3-35" fmla="*/ 2832100 w 2832100"/>
              <a:gd name="connsiteY3-36" fmla="*/ 2146300 h 2819400"/>
              <a:gd name="connsiteX4-37" fmla="*/ 2819400 w 2832100"/>
              <a:gd name="connsiteY4-38" fmla="*/ 2819400 h 2819400"/>
              <a:gd name="connsiteX5-39" fmla="*/ 0 w 2832100"/>
              <a:gd name="connsiteY5-40" fmla="*/ 2819400 h 2819400"/>
              <a:gd name="connsiteX6-41" fmla="*/ 0 w 2832100"/>
              <a:gd name="connsiteY6-42" fmla="*/ 0 h 2819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832100" h="2819400">
                <a:moveTo>
                  <a:pt x="0" y="0"/>
                </a:moveTo>
                <a:lnTo>
                  <a:pt x="723900" y="12700"/>
                </a:lnTo>
                <a:lnTo>
                  <a:pt x="723900" y="2146300"/>
                </a:lnTo>
                <a:lnTo>
                  <a:pt x="2832100" y="2146300"/>
                </a:lnTo>
                <a:lnTo>
                  <a:pt x="2819400" y="2819400"/>
                </a:lnTo>
                <a:lnTo>
                  <a:pt x="0" y="28194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Roboto Lt" pitchFamily="2" charset="0"/>
              <a:sym typeface="Roboto Lt" pitchFamily="2" charset="0"/>
            </a:endParaRPr>
          </a:p>
        </p:txBody>
      </p:sp>
      <p:sp>
        <p:nvSpPr>
          <p:cNvPr id="1048593" name="TextBox 1"/>
          <p:cNvSpPr txBox="1"/>
          <p:nvPr/>
        </p:nvSpPr>
        <p:spPr>
          <a:xfrm>
            <a:off x="-86995" y="1847850"/>
            <a:ext cx="12193905" cy="3153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sz="19900" spc="133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charset="0"/>
                <a:ea typeface="TROPICALIA Brush Typeface" panose="02000000000000000000" pitchFamily="2" charset="0"/>
                <a:cs typeface="Gabriola" panose="04040605051002020D02" charset="0"/>
              </a:rPr>
              <a:t>Thanks</a:t>
            </a:r>
          </a:p>
        </p:txBody>
      </p:sp>
      <p:sp>
        <p:nvSpPr>
          <p:cNvPr id="2" name="L 形 13"/>
          <p:cNvSpPr/>
          <p:nvPr/>
        </p:nvSpPr>
        <p:spPr>
          <a:xfrm rot="5400000" flipV="1">
            <a:off x="10995046" y="472189"/>
            <a:ext cx="450563" cy="449761"/>
          </a:xfrm>
          <a:custGeom>
            <a:avLst/>
            <a:gdLst>
              <a:gd name="connsiteX0" fmla="*/ 0 w 2819400"/>
              <a:gd name="connsiteY0" fmla="*/ 0 h 2819400"/>
              <a:gd name="connsiteX1" fmla="*/ 1409700 w 2819400"/>
              <a:gd name="connsiteY1" fmla="*/ 0 h 2819400"/>
              <a:gd name="connsiteX2" fmla="*/ 1409700 w 2819400"/>
              <a:gd name="connsiteY2" fmla="*/ 1409700 h 2819400"/>
              <a:gd name="connsiteX3" fmla="*/ 2819400 w 2819400"/>
              <a:gd name="connsiteY3" fmla="*/ 1409700 h 2819400"/>
              <a:gd name="connsiteX4" fmla="*/ 2819400 w 2819400"/>
              <a:gd name="connsiteY4" fmla="*/ 2819400 h 2819400"/>
              <a:gd name="connsiteX5" fmla="*/ 0 w 2819400"/>
              <a:gd name="connsiteY5" fmla="*/ 2819400 h 2819400"/>
              <a:gd name="connsiteX6" fmla="*/ 0 w 2819400"/>
              <a:gd name="connsiteY6" fmla="*/ 0 h 2819400"/>
              <a:gd name="connsiteX0-1" fmla="*/ 0 w 2819400"/>
              <a:gd name="connsiteY0-2" fmla="*/ 0 h 2819400"/>
              <a:gd name="connsiteX1-3" fmla="*/ 723900 w 2819400"/>
              <a:gd name="connsiteY1-4" fmla="*/ 12700 h 2819400"/>
              <a:gd name="connsiteX2-5" fmla="*/ 1409700 w 2819400"/>
              <a:gd name="connsiteY2-6" fmla="*/ 1409700 h 2819400"/>
              <a:gd name="connsiteX3-7" fmla="*/ 2819400 w 2819400"/>
              <a:gd name="connsiteY3-8" fmla="*/ 1409700 h 2819400"/>
              <a:gd name="connsiteX4-9" fmla="*/ 2819400 w 2819400"/>
              <a:gd name="connsiteY4-10" fmla="*/ 2819400 h 2819400"/>
              <a:gd name="connsiteX5-11" fmla="*/ 0 w 2819400"/>
              <a:gd name="connsiteY5-12" fmla="*/ 2819400 h 2819400"/>
              <a:gd name="connsiteX6-13" fmla="*/ 0 w 2819400"/>
              <a:gd name="connsiteY6-14" fmla="*/ 0 h 2819400"/>
              <a:gd name="connsiteX0-15" fmla="*/ 0 w 2819400"/>
              <a:gd name="connsiteY0-16" fmla="*/ 0 h 2819400"/>
              <a:gd name="connsiteX1-17" fmla="*/ 723900 w 2819400"/>
              <a:gd name="connsiteY1-18" fmla="*/ 12700 h 2819400"/>
              <a:gd name="connsiteX2-19" fmla="*/ 723900 w 2819400"/>
              <a:gd name="connsiteY2-20" fmla="*/ 2146300 h 2819400"/>
              <a:gd name="connsiteX3-21" fmla="*/ 2819400 w 2819400"/>
              <a:gd name="connsiteY3-22" fmla="*/ 1409700 h 2819400"/>
              <a:gd name="connsiteX4-23" fmla="*/ 2819400 w 2819400"/>
              <a:gd name="connsiteY4-24" fmla="*/ 2819400 h 2819400"/>
              <a:gd name="connsiteX5-25" fmla="*/ 0 w 2819400"/>
              <a:gd name="connsiteY5-26" fmla="*/ 2819400 h 2819400"/>
              <a:gd name="connsiteX6-27" fmla="*/ 0 w 2819400"/>
              <a:gd name="connsiteY6-28" fmla="*/ 0 h 2819400"/>
              <a:gd name="connsiteX0-29" fmla="*/ 0 w 2832100"/>
              <a:gd name="connsiteY0-30" fmla="*/ 0 h 2819400"/>
              <a:gd name="connsiteX1-31" fmla="*/ 723900 w 2832100"/>
              <a:gd name="connsiteY1-32" fmla="*/ 12700 h 2819400"/>
              <a:gd name="connsiteX2-33" fmla="*/ 723900 w 2832100"/>
              <a:gd name="connsiteY2-34" fmla="*/ 2146300 h 2819400"/>
              <a:gd name="connsiteX3-35" fmla="*/ 2832100 w 2832100"/>
              <a:gd name="connsiteY3-36" fmla="*/ 2146300 h 2819400"/>
              <a:gd name="connsiteX4-37" fmla="*/ 2819400 w 2832100"/>
              <a:gd name="connsiteY4-38" fmla="*/ 2819400 h 2819400"/>
              <a:gd name="connsiteX5-39" fmla="*/ 0 w 2832100"/>
              <a:gd name="connsiteY5-40" fmla="*/ 2819400 h 2819400"/>
              <a:gd name="connsiteX6-41" fmla="*/ 0 w 2832100"/>
              <a:gd name="connsiteY6-42" fmla="*/ 0 h 2819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832100" h="2819400">
                <a:moveTo>
                  <a:pt x="0" y="0"/>
                </a:moveTo>
                <a:lnTo>
                  <a:pt x="723900" y="12700"/>
                </a:lnTo>
                <a:lnTo>
                  <a:pt x="723900" y="2146300"/>
                </a:lnTo>
                <a:lnTo>
                  <a:pt x="2832100" y="2146300"/>
                </a:lnTo>
                <a:lnTo>
                  <a:pt x="2819400" y="2819400"/>
                </a:lnTo>
                <a:lnTo>
                  <a:pt x="0" y="28194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Roboto Lt" pitchFamily="2" charset="0"/>
              <a:sym typeface="Roboto Lt" pitchFamily="2" charset="0"/>
            </a:endParaRPr>
          </a:p>
        </p:txBody>
      </p:sp>
    </p:spTree>
  </p:cSld>
  <p:clrMapOvr>
    <a:masterClrMapping/>
  </p:clrMapOvr>
  <p:transition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29"/>
          <p:cNvSpPr/>
          <p:nvPr/>
        </p:nvSpPr>
        <p:spPr>
          <a:xfrm rot="1860000">
            <a:off x="8608695" y="3844290"/>
            <a:ext cx="1341120" cy="396240"/>
          </a:xfrm>
          <a:prstGeom prst="roundRect">
            <a:avLst>
              <a:gd name="adj" fmla="val 0"/>
            </a:avLst>
          </a:prstGeom>
          <a:solidFill>
            <a:srgbClr val="A1C571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spc="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Lt" pitchFamily="2" charset="0"/>
              <a:sym typeface="Roboto Lt" pitchFamily="2" charset="0"/>
            </a:endParaRPr>
          </a:p>
        </p:txBody>
      </p:sp>
      <p:sp>
        <p:nvSpPr>
          <p:cNvPr id="1048667" name="文本框 12"/>
          <p:cNvSpPr txBox="1"/>
          <p:nvPr/>
        </p:nvSpPr>
        <p:spPr>
          <a:xfrm>
            <a:off x="1450975" y="2519680"/>
            <a:ext cx="833120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altLang="zh-CN" sz="1600" b="1">
                <a:solidFill>
                  <a:schemeClr val="tx1"/>
                </a:solidFill>
                <a:latin typeface="Calibri" panose="020F0502020204030204" pitchFamily="34" charset="0"/>
                <a:ea typeface="Roboto Lt" pitchFamily="2" charset="0"/>
                <a:cs typeface="Calibri" panose="020F0502020204030204" pitchFamily="34" charset="0"/>
                <a:sym typeface="Roboto Lt" pitchFamily="2" charset="0"/>
              </a:rPr>
              <a:t>	Room Service is a part of the hotel operations where they serves food </a:t>
            </a:r>
          </a:p>
          <a:p>
            <a:pPr algn="just">
              <a:lnSpc>
                <a:spcPct val="200000"/>
              </a:lnSpc>
            </a:pPr>
            <a:r>
              <a:rPr lang="en-US" altLang="zh-CN" sz="1600" b="1">
                <a:solidFill>
                  <a:schemeClr val="tx1"/>
                </a:solidFill>
                <a:latin typeface="Calibri" panose="020F0502020204030204" pitchFamily="34" charset="0"/>
                <a:ea typeface="Roboto Lt" pitchFamily="2" charset="0"/>
                <a:cs typeface="Calibri" panose="020F0502020204030204" pitchFamily="34" charset="0"/>
                <a:sym typeface="Roboto Lt" pitchFamily="2" charset="0"/>
              </a:rPr>
              <a:t>conveniently to their respective guest rooms by just calling the room service </a:t>
            </a:r>
          </a:p>
          <a:p>
            <a:pPr algn="just">
              <a:lnSpc>
                <a:spcPct val="200000"/>
              </a:lnSpc>
            </a:pPr>
            <a:r>
              <a:rPr lang="en-US" altLang="zh-CN" sz="1600" b="1">
                <a:solidFill>
                  <a:schemeClr val="tx1"/>
                </a:solidFill>
                <a:latin typeface="Calibri" panose="020F0502020204030204" pitchFamily="34" charset="0"/>
                <a:ea typeface="Roboto Lt" pitchFamily="2" charset="0"/>
                <a:cs typeface="Calibri" panose="020F0502020204030204" pitchFamily="34" charset="0"/>
                <a:sym typeface="Roboto Lt" pitchFamily="2" charset="0"/>
              </a:rPr>
              <a:t>department and place order of food and drinks to be sent to their room.</a:t>
            </a:r>
          </a:p>
          <a:p>
            <a:pPr algn="just">
              <a:lnSpc>
                <a:spcPct val="200000"/>
              </a:lnSpc>
            </a:pPr>
            <a:r>
              <a:rPr lang="en-US" altLang="zh-CN" sz="1600" b="1" dirty="0">
                <a:solidFill>
                  <a:schemeClr val="tx1"/>
                </a:solidFill>
                <a:latin typeface="Calibri" panose="020F0502020204030204" pitchFamily="34" charset="0"/>
                <a:ea typeface="Roboto Lt" pitchFamily="2" charset="0"/>
                <a:cs typeface="Calibri" panose="020F0502020204030204" pitchFamily="34" charset="0"/>
                <a:sym typeface="Roboto Lt" pitchFamily="2" charset="0"/>
              </a:rPr>
              <a:t>	Room service is a 24 hours service. Duties include checking of minibars </a:t>
            </a:r>
          </a:p>
          <a:p>
            <a:pPr algn="just">
              <a:lnSpc>
                <a:spcPct val="200000"/>
              </a:lnSpc>
            </a:pPr>
            <a:r>
              <a:rPr lang="en-US" altLang="zh-CN" sz="1600" b="1" dirty="0">
                <a:solidFill>
                  <a:schemeClr val="tx1"/>
                </a:solidFill>
                <a:latin typeface="Calibri" panose="020F0502020204030204" pitchFamily="34" charset="0"/>
                <a:ea typeface="Roboto Lt" pitchFamily="2" charset="0"/>
                <a:cs typeface="Calibri" panose="020F0502020204030204" pitchFamily="34" charset="0"/>
                <a:sym typeface="Roboto Lt" pitchFamily="2" charset="0"/>
              </a:rPr>
              <a:t>upon check out, collecting breakfast menus every morning, sending food and </a:t>
            </a:r>
          </a:p>
          <a:p>
            <a:pPr algn="just">
              <a:lnSpc>
                <a:spcPct val="200000"/>
              </a:lnSpc>
            </a:pPr>
            <a:r>
              <a:rPr lang="en-US" altLang="zh-CN" sz="1600" b="1" dirty="0">
                <a:solidFill>
                  <a:schemeClr val="tx1"/>
                </a:solidFill>
                <a:latin typeface="Calibri" panose="020F0502020204030204" pitchFamily="34" charset="0"/>
                <a:ea typeface="Roboto Lt" pitchFamily="2" charset="0"/>
                <a:cs typeface="Calibri" panose="020F0502020204030204" pitchFamily="34" charset="0"/>
                <a:sym typeface="Roboto Lt" pitchFamily="2" charset="0"/>
              </a:rPr>
              <a:t>beverage and room amenities to guest.</a:t>
            </a:r>
          </a:p>
        </p:txBody>
      </p:sp>
      <p:sp>
        <p:nvSpPr>
          <p:cNvPr id="1048671" name="文本框 20"/>
          <p:cNvSpPr txBox="1"/>
          <p:nvPr/>
        </p:nvSpPr>
        <p:spPr>
          <a:xfrm>
            <a:off x="3710940" y="1509395"/>
            <a:ext cx="59143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A1C571"/>
                </a:solidFill>
                <a:cs typeface="+mn-ea"/>
              </a:defRPr>
            </a:lvl1pPr>
          </a:lstStyle>
          <a:p>
            <a:r>
              <a:rPr lang="en-US" altLang="zh-CN" sz="4400">
                <a:latin typeface="Gabriola" panose="04040605051002020D02" charset="0"/>
                <a:cs typeface="Gabriola" panose="04040605051002020D02" charset="0"/>
                <a:sym typeface="Roboto Lt" pitchFamily="2" charset="0"/>
              </a:rPr>
              <a:t>What is Room Service? </a:t>
            </a:r>
          </a:p>
        </p:txBody>
      </p:sp>
      <p:sp>
        <p:nvSpPr>
          <p:cNvPr id="1048605" name="矩形: 圆角 29"/>
          <p:cNvSpPr/>
          <p:nvPr/>
        </p:nvSpPr>
        <p:spPr>
          <a:xfrm rot="1860000">
            <a:off x="10203815" y="1381760"/>
            <a:ext cx="1341120" cy="396240"/>
          </a:xfrm>
          <a:prstGeom prst="roundRect">
            <a:avLst>
              <a:gd name="adj" fmla="val 0"/>
            </a:avLst>
          </a:prstGeom>
          <a:solidFill>
            <a:srgbClr val="A1C571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spc="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Lt" pitchFamily="2" charset="0"/>
              <a:sym typeface="Roboto Lt" pitchFamily="2" charset="0"/>
            </a:endParaRPr>
          </a:p>
        </p:txBody>
      </p:sp>
      <p:grpSp>
        <p:nvGrpSpPr>
          <p:cNvPr id="69" name="组合 4"/>
          <p:cNvGrpSpPr/>
          <p:nvPr/>
        </p:nvGrpSpPr>
        <p:grpSpPr>
          <a:xfrm>
            <a:off x="8993768" y="1485900"/>
            <a:ext cx="2082764" cy="2714552"/>
            <a:chOff x="8993768" y="1486568"/>
            <a:chExt cx="2082764" cy="2714552"/>
          </a:xfrm>
        </p:grpSpPr>
        <p:pic>
          <p:nvPicPr>
            <p:cNvPr id="2097177" name="图片 16" descr="C:\Users\ASUS\Downloads\6-istilah-yang-perlu-dipahami-turis-saat-makan-di-resto-hotel-160524e_3x2.jpg6-istilah-yang-perlu-dipahami-turis-saat-makan-di-resto-hotel-160524e_3x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9177583" y="2278217"/>
              <a:ext cx="1715135" cy="1143000"/>
            </a:xfrm>
            <a:prstGeom prst="rect">
              <a:avLst/>
            </a:prstGeom>
          </p:spPr>
        </p:pic>
        <p:sp>
          <p:nvSpPr>
            <p:cNvPr id="1048670" name="矩形 19"/>
            <p:cNvSpPr/>
            <p:nvPr/>
          </p:nvSpPr>
          <p:spPr>
            <a:xfrm>
              <a:off x="8993768" y="1486568"/>
              <a:ext cx="2082764" cy="2714552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Roboto Lt" pitchFamily="2" charset="0"/>
                <a:cs typeface="+mn-ea"/>
                <a:sym typeface="Roboto Lt" pitchFamily="2" charset="0"/>
              </a:endParaRPr>
            </a:p>
          </p:txBody>
        </p:sp>
      </p:grpSp>
      <p:pic>
        <p:nvPicPr>
          <p:cNvPr id="3" name="Picture 2" descr="food_and_drink-05-5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110" y="434975"/>
            <a:ext cx="2639695" cy="2639695"/>
          </a:xfrm>
          <a:prstGeom prst="rect">
            <a:avLst/>
          </a:prstGeom>
        </p:spPr>
      </p:pic>
    </p:spTree>
  </p:cSld>
  <p:clrMapOvr>
    <a:masterClrMapping/>
  </p:clrMapOvr>
  <p:transition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5" name="矩形 6"/>
          <p:cNvSpPr/>
          <p:nvPr/>
        </p:nvSpPr>
        <p:spPr>
          <a:xfrm>
            <a:off x="1322070" y="1085850"/>
            <a:ext cx="4502150" cy="333057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Roboto Lt" pitchFamily="2" charset="0"/>
              <a:cs typeface="+mn-ea"/>
              <a:sym typeface="Roboto Lt" pitchFamily="2" charset="0"/>
            </a:endParaRPr>
          </a:p>
        </p:txBody>
      </p:sp>
      <p:sp>
        <p:nvSpPr>
          <p:cNvPr id="1048646" name="isḻíḓé"/>
          <p:cNvSpPr/>
          <p:nvPr/>
        </p:nvSpPr>
        <p:spPr>
          <a:xfrm>
            <a:off x="288925" y="1851025"/>
            <a:ext cx="11657965" cy="10191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sz="2000" b="1">
              <a:solidFill>
                <a:schemeClr val="tx1"/>
              </a:solidFill>
              <a:latin typeface="Calibri" panose="020F0502020204030204" pitchFamily="34" charset="0"/>
              <a:ea typeface="Roboto Lt" pitchFamily="2" charset="0"/>
              <a:cs typeface="Calibri" panose="020F0502020204030204" pitchFamily="34" charset="0"/>
              <a:sym typeface="Roboto Lt" pitchFamily="2" charset="0"/>
            </a:endParaRPr>
          </a:p>
        </p:txBody>
      </p:sp>
      <p:sp>
        <p:nvSpPr>
          <p:cNvPr id="1048648" name="矩形 2"/>
          <p:cNvSpPr/>
          <p:nvPr/>
        </p:nvSpPr>
        <p:spPr>
          <a:xfrm>
            <a:off x="6161760" y="1085685"/>
            <a:ext cx="3575685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A1C571"/>
                </a:solidFill>
                <a:latin typeface="Gabriola" panose="04040605051002020D02" charset="0"/>
                <a:cs typeface="Gabriola" panose="04040605051002020D02" charset="0"/>
                <a:sym typeface="Roboto Lt" pitchFamily="2" charset="0"/>
              </a:rPr>
              <a:t>Why Room Service?</a:t>
            </a:r>
          </a:p>
        </p:txBody>
      </p:sp>
      <p:pic>
        <p:nvPicPr>
          <p:cNvPr id="2097168" name="图片 8" descr="C:\Users\ASUS\Downloads\chicago-hotels-ritz-carlton-kids-room-service-full.jpgchicago-hotels-ritz-carlton-kids-room-service-full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754505" y="1282700"/>
            <a:ext cx="3636645" cy="2936875"/>
          </a:xfrm>
          <a:prstGeom prst="rect">
            <a:avLst/>
          </a:prstGeom>
        </p:spPr>
      </p:pic>
      <p:sp>
        <p:nvSpPr>
          <p:cNvPr id="2" name="Text Box 0"/>
          <p:cNvSpPr txBox="1"/>
          <p:nvPr/>
        </p:nvSpPr>
        <p:spPr>
          <a:xfrm>
            <a:off x="6162040" y="3135630"/>
            <a:ext cx="486473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b="1">
                <a:latin typeface="Calibri" panose="020F0502020204030204" pitchFamily="34" charset="0"/>
                <a:ea typeface="Roboto Lt" pitchFamily="2" charset="0"/>
                <a:cs typeface="Calibri" panose="020F0502020204030204" pitchFamily="34" charset="0"/>
                <a:sym typeface="Roboto Lt" pitchFamily="2" charset="0"/>
              </a:rPr>
              <a:t>Can enjoy meals in the privacy of own room.</a:t>
            </a:r>
          </a:p>
          <a:p>
            <a:pPr indent="0" algn="just">
              <a:buFont typeface="Arial" panose="020B0604020202020204" pitchFamily="34" charset="0"/>
              <a:buNone/>
            </a:pPr>
            <a:endParaRPr lang="en-US" b="1">
              <a:latin typeface="Calibri" panose="020F0502020204030204" pitchFamily="34" charset="0"/>
              <a:ea typeface="Roboto Lt" pitchFamily="2" charset="0"/>
              <a:cs typeface="Calibri" panose="020F0502020204030204" pitchFamily="34" charset="0"/>
              <a:sym typeface="Roboto Lt" pitchFamily="2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b="1">
                <a:latin typeface="Calibri" panose="020F0502020204030204" pitchFamily="34" charset="0"/>
                <a:ea typeface="Roboto Lt" pitchFamily="2" charset="0"/>
                <a:cs typeface="Calibri" panose="020F0502020204030204" pitchFamily="34" charset="0"/>
                <a:sym typeface="Roboto Lt" pitchFamily="2" charset="0"/>
              </a:rPr>
              <a:t>Can place order even at odd hours.</a:t>
            </a:r>
          </a:p>
          <a:p>
            <a:pPr indent="0" algn="just">
              <a:buFont typeface="Arial" panose="020B0604020202020204" pitchFamily="34" charset="0"/>
              <a:buNone/>
            </a:pPr>
            <a:endParaRPr lang="en-US" b="1">
              <a:latin typeface="Calibri" panose="020F0502020204030204" pitchFamily="34" charset="0"/>
              <a:ea typeface="Roboto Lt" pitchFamily="2" charset="0"/>
              <a:cs typeface="Calibri" panose="020F0502020204030204" pitchFamily="34" charset="0"/>
              <a:sym typeface="Roboto Lt" pitchFamily="2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b="1">
                <a:latin typeface="Calibri" panose="020F0502020204030204" pitchFamily="34" charset="0"/>
                <a:ea typeface="Roboto Lt" pitchFamily="2" charset="0"/>
                <a:cs typeface="Calibri" panose="020F0502020204030204" pitchFamily="34" charset="0"/>
                <a:sym typeface="Roboto Lt" pitchFamily="2" charset="0"/>
              </a:rPr>
              <a:t>Food  is delivered to room, therefore it saves time.</a:t>
            </a:r>
            <a:endParaRPr b="1">
              <a:latin typeface="Calibri" panose="020F0502020204030204" pitchFamily="34" charset="0"/>
              <a:ea typeface="Roboto Lt" pitchFamily="2" charset="0"/>
              <a:cs typeface="Calibri" panose="020F0502020204030204" pitchFamily="34" charset="0"/>
              <a:sym typeface="Roboto Lt" pitchFamily="2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/>
          </a:p>
        </p:txBody>
      </p:sp>
    </p:spTree>
  </p:cSld>
  <p:clrMapOvr>
    <a:masterClrMapping/>
  </p:clrMapOvr>
  <p:transition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5" name="矩形: 圆角 29"/>
          <p:cNvSpPr/>
          <p:nvPr/>
        </p:nvSpPr>
        <p:spPr>
          <a:xfrm>
            <a:off x="640715" y="1265555"/>
            <a:ext cx="10911205" cy="236855"/>
          </a:xfrm>
          <a:prstGeom prst="roundRect">
            <a:avLst>
              <a:gd name="adj" fmla="val 0"/>
            </a:avLst>
          </a:prstGeom>
          <a:solidFill>
            <a:srgbClr val="A1C5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spc="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Lt" pitchFamily="2" charset="0"/>
              <a:sym typeface="Roboto Lt" pitchFamily="2" charset="0"/>
            </a:endParaRPr>
          </a:p>
        </p:txBody>
      </p:sp>
      <p:sp>
        <p:nvSpPr>
          <p:cNvPr id="1048606" name="文本框 16"/>
          <p:cNvSpPr txBox="1"/>
          <p:nvPr/>
        </p:nvSpPr>
        <p:spPr>
          <a:xfrm>
            <a:off x="640715" y="1691005"/>
            <a:ext cx="4877435" cy="4399915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schemeClr val="tx1"/>
                </a:solidFill>
                <a:latin typeface="Calibri" panose="020F0502020204030204" pitchFamily="34" charset="0"/>
                <a:ea typeface="Arial Unicode MS" panose="020B0604020202020204" charset="-122"/>
                <a:cs typeface="Calibri" panose="020F0502020204030204" pitchFamily="34" charset="0"/>
                <a:sym typeface="Roboto Lt" pitchFamily="2" charset="0"/>
              </a:rPr>
              <a:t>Celebrities want their privacy away from public attention and the media. Eating out attracts attention which does not let the celebrities to enjoy a meal.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schemeClr val="tx1"/>
                </a:solidFill>
                <a:latin typeface="Calibri" panose="020F0502020204030204" pitchFamily="34" charset="0"/>
                <a:ea typeface="Arial Unicode MS" panose="020B0604020202020204" charset="-122"/>
                <a:cs typeface="Calibri" panose="020F0502020204030204" pitchFamily="34" charset="0"/>
                <a:sym typeface="Roboto Lt" pitchFamily="2" charset="0"/>
              </a:rPr>
              <a:t>Some wish to eat their meal in casual wear, even in the night clothes.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schemeClr val="tx1"/>
                </a:solidFill>
                <a:latin typeface="Calibri" panose="020F0502020204030204" pitchFamily="34" charset="0"/>
                <a:ea typeface="Arial Unicode MS" panose="020B0604020202020204" charset="-122"/>
                <a:cs typeface="Calibri" panose="020F0502020204030204" pitchFamily="34" charset="0"/>
                <a:sym typeface="Roboto Lt" pitchFamily="2" charset="0"/>
              </a:rPr>
              <a:t>Many cannot start their day unless they have a cup of the or coffee as soon as they wake up. The morning tea or coffee service is a peak time room service in many hotels.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schemeClr val="tx1"/>
                </a:solidFill>
                <a:latin typeface="Calibri" panose="020F0502020204030204" pitchFamily="34" charset="0"/>
                <a:ea typeface="Arial Unicode MS" panose="020B0604020202020204" charset="-122"/>
                <a:cs typeface="Calibri" panose="020F0502020204030204" pitchFamily="34" charset="0"/>
                <a:sym typeface="Roboto Lt" pitchFamily="2" charset="0"/>
              </a:rPr>
              <a:t>Some guests prefer to have private meetings in their rooms and prefer to have meals in privacy.</a:t>
            </a:r>
          </a:p>
        </p:txBody>
      </p:sp>
      <p:sp>
        <p:nvSpPr>
          <p:cNvPr id="4" name="Text Box 0"/>
          <p:cNvSpPr txBox="1"/>
          <p:nvPr/>
        </p:nvSpPr>
        <p:spPr>
          <a:xfrm>
            <a:off x="640715" y="558800"/>
            <a:ext cx="52698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A1C571"/>
                </a:solidFill>
                <a:latin typeface="Gabriola" panose="04040605051002020D02" charset="0"/>
                <a:cs typeface="Gabriola" panose="04040605051002020D02" charset="0"/>
              </a:rPr>
              <a:t>Advantages of Room Service</a:t>
            </a:r>
          </a:p>
        </p:txBody>
      </p:sp>
      <p:sp>
        <p:nvSpPr>
          <p:cNvPr id="2" name="文本框 16"/>
          <p:cNvSpPr txBox="1"/>
          <p:nvPr/>
        </p:nvSpPr>
        <p:spPr>
          <a:xfrm>
            <a:off x="6674485" y="1691005"/>
            <a:ext cx="4877435" cy="353822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schemeClr val="tx1"/>
                </a:solidFill>
                <a:latin typeface="Calibri" panose="020F0502020204030204" pitchFamily="34" charset="0"/>
                <a:ea typeface="Arial Unicode MS" panose="020B0604020202020204" charset="-122"/>
                <a:cs typeface="Calibri" panose="020F0502020204030204" pitchFamily="34" charset="0"/>
                <a:sym typeface="Roboto Lt" pitchFamily="2" charset="0"/>
              </a:rPr>
              <a:t>Room service food and beverage is more expensive because of convenience of eating in the room.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schemeClr val="tx1"/>
                </a:solidFill>
                <a:latin typeface="Calibri" panose="020F0502020204030204" pitchFamily="34" charset="0"/>
                <a:ea typeface="Arial Unicode MS" panose="020B0604020202020204" charset="-122"/>
                <a:cs typeface="Calibri" panose="020F0502020204030204" pitchFamily="34" charset="0"/>
                <a:sym typeface="Roboto Lt" pitchFamily="2" charset="0"/>
              </a:rPr>
              <a:t>Guests in hurry are intolerant to delays.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schemeClr val="tx1"/>
                </a:solidFill>
                <a:latin typeface="Calibri" panose="020F0502020204030204" pitchFamily="34" charset="0"/>
                <a:ea typeface="Arial Unicode MS" panose="020B0604020202020204" charset="-122"/>
                <a:cs typeface="Calibri" panose="020F0502020204030204" pitchFamily="34" charset="0"/>
                <a:sym typeface="Roboto Lt" pitchFamily="2" charset="0"/>
              </a:rPr>
              <a:t>The challenge for the hotel is to serve hot food. As food is transported from main kitchen, food can get cold.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schemeClr val="tx1"/>
                </a:solidFill>
                <a:latin typeface="Calibri" panose="020F0502020204030204" pitchFamily="34" charset="0"/>
                <a:ea typeface="Arial Unicode MS" panose="020B0604020202020204" charset="-122"/>
                <a:cs typeface="Calibri" panose="020F0502020204030204" pitchFamily="34" charset="0"/>
                <a:sym typeface="Roboto Lt" pitchFamily="2" charset="0"/>
              </a:rPr>
              <a:t>Room service menus are limited so that items can be cooked at all times by cooks on different shifts with common skills.</a:t>
            </a:r>
          </a:p>
        </p:txBody>
      </p:sp>
      <p:sp>
        <p:nvSpPr>
          <p:cNvPr id="3" name="Text Box 2"/>
          <p:cNvSpPr txBox="1"/>
          <p:nvPr/>
        </p:nvSpPr>
        <p:spPr>
          <a:xfrm>
            <a:off x="6282055" y="558800"/>
            <a:ext cx="52698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b="1">
                <a:solidFill>
                  <a:srgbClr val="A1C571"/>
                </a:solidFill>
                <a:latin typeface="Gabriola" panose="04040605051002020D02" charset="0"/>
                <a:cs typeface="Gabriola" panose="04040605051002020D02" charset="0"/>
              </a:rPr>
              <a:t>Disadvantages of Room Service</a:t>
            </a:r>
          </a:p>
        </p:txBody>
      </p:sp>
    </p:spTree>
  </p:cSld>
  <p:clrMapOvr>
    <a:masterClrMapping/>
  </p:clrMapOvr>
  <p:transition>
    <p:randomBa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5" name="矩形 6"/>
          <p:cNvSpPr/>
          <p:nvPr/>
        </p:nvSpPr>
        <p:spPr>
          <a:xfrm>
            <a:off x="1249045" y="1407795"/>
            <a:ext cx="2774315" cy="285178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Roboto Lt" pitchFamily="2" charset="0"/>
              <a:cs typeface="+mn-ea"/>
              <a:sym typeface="Roboto Lt" pitchFamily="2" charset="0"/>
            </a:endParaRPr>
          </a:p>
        </p:txBody>
      </p:sp>
      <p:sp>
        <p:nvSpPr>
          <p:cNvPr id="1048646" name="isḻíḓé"/>
          <p:cNvSpPr/>
          <p:nvPr/>
        </p:nvSpPr>
        <p:spPr>
          <a:xfrm>
            <a:off x="288925" y="1851025"/>
            <a:ext cx="11657965" cy="59817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sz="2000" b="1">
              <a:solidFill>
                <a:schemeClr val="tx1"/>
              </a:solidFill>
              <a:latin typeface="Calibri" panose="020F0502020204030204" pitchFamily="34" charset="0"/>
              <a:ea typeface="Roboto Lt" pitchFamily="2" charset="0"/>
              <a:cs typeface="Calibri" panose="020F0502020204030204" pitchFamily="34" charset="0"/>
              <a:sym typeface="Roboto Lt" pitchFamily="2" charset="0"/>
            </a:endParaRPr>
          </a:p>
        </p:txBody>
      </p:sp>
      <p:sp>
        <p:nvSpPr>
          <p:cNvPr id="1048648" name="矩形 2"/>
          <p:cNvSpPr/>
          <p:nvPr/>
        </p:nvSpPr>
        <p:spPr>
          <a:xfrm>
            <a:off x="4992725" y="1082510"/>
            <a:ext cx="572770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A1C571"/>
                </a:solidFill>
                <a:latin typeface="Gabriola" panose="04040605051002020D02" charset="0"/>
                <a:cs typeface="Gabriola" panose="04040605051002020D02" charset="0"/>
                <a:sym typeface="Roboto Lt" pitchFamily="2" charset="0"/>
              </a:rPr>
              <a:t>Location of Room Service Pantry</a:t>
            </a:r>
          </a:p>
        </p:txBody>
      </p:sp>
      <p:pic>
        <p:nvPicPr>
          <p:cNvPr id="2097168" name="图片 8" descr="C:\Users\ASUS\Downloads\LOGO-THE-PANTRY.pngLOGO-THE-PANTRY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29385" y="1626235"/>
            <a:ext cx="2414270" cy="2414270"/>
          </a:xfrm>
          <a:prstGeom prst="rect">
            <a:avLst/>
          </a:prstGeom>
        </p:spPr>
      </p:pic>
      <p:sp>
        <p:nvSpPr>
          <p:cNvPr id="2" name="Text Box 0"/>
          <p:cNvSpPr txBox="1"/>
          <p:nvPr/>
        </p:nvSpPr>
        <p:spPr>
          <a:xfrm>
            <a:off x="4621530" y="2829560"/>
            <a:ext cx="609917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>
              <a:buFont typeface="Arial" panose="020B0604020202020204" pitchFamily="34" charset="0"/>
              <a:buNone/>
            </a:pPr>
            <a:r>
              <a:rPr lang="en-US" b="1">
                <a:latin typeface="Calibri" panose="020F0502020204030204" pitchFamily="34" charset="0"/>
                <a:ea typeface="Roboto Lt" pitchFamily="2" charset="0"/>
                <a:cs typeface="Calibri" panose="020F0502020204030204" pitchFamily="34" charset="0"/>
                <a:sym typeface="Roboto Lt" pitchFamily="2" charset="0"/>
              </a:rPr>
              <a:t>	Room service pantry is a storage room for keeping crockery, linen, food, beverages and other equipments that are required in room service operations.</a:t>
            </a:r>
          </a:p>
          <a:p>
            <a:pPr indent="0" algn="just">
              <a:buFont typeface="Arial" panose="020B0604020202020204" pitchFamily="34" charset="0"/>
              <a:buNone/>
            </a:pPr>
            <a:endParaRPr lang="en-US" b="1">
              <a:latin typeface="Calibri" panose="020F0502020204030204" pitchFamily="34" charset="0"/>
              <a:ea typeface="Roboto Lt" pitchFamily="2" charset="0"/>
              <a:cs typeface="Calibri" panose="020F0502020204030204" pitchFamily="34" charset="0"/>
              <a:sym typeface="Roboto Lt" pitchFamily="2" charset="0"/>
            </a:endParaRPr>
          </a:p>
          <a:p>
            <a:pPr indent="0" algn="just">
              <a:buFont typeface="Arial" panose="020B0604020202020204" pitchFamily="34" charset="0"/>
              <a:buNone/>
            </a:pPr>
            <a:r>
              <a:rPr lang="en-US" b="1">
                <a:latin typeface="Calibri" panose="020F0502020204030204" pitchFamily="34" charset="0"/>
                <a:ea typeface="Roboto Lt" pitchFamily="2" charset="0"/>
                <a:cs typeface="Calibri" panose="020F0502020204030204" pitchFamily="34" charset="0"/>
                <a:sym typeface="Roboto Lt" pitchFamily="2" charset="0"/>
              </a:rPr>
              <a:t>Locations of room service pantry :</a:t>
            </a:r>
          </a:p>
          <a:p>
            <a:pPr indent="0" algn="just">
              <a:buFont typeface="Arial" panose="020B0604020202020204" pitchFamily="34" charset="0"/>
              <a:buNone/>
            </a:pPr>
            <a:endParaRPr lang="en-US" b="1">
              <a:latin typeface="Calibri" panose="020F0502020204030204" pitchFamily="34" charset="0"/>
              <a:ea typeface="Roboto Lt" pitchFamily="2" charset="0"/>
              <a:cs typeface="Calibri" panose="020F0502020204030204" pitchFamily="34" charset="0"/>
              <a:sym typeface="Roboto Lt" pitchFamily="2" charset="0"/>
            </a:endParaRP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b="1">
                <a:latin typeface="Calibri" panose="020F0502020204030204" pitchFamily="34" charset="0"/>
                <a:ea typeface="Roboto Lt" pitchFamily="2" charset="0"/>
                <a:cs typeface="Calibri" panose="020F0502020204030204" pitchFamily="34" charset="0"/>
                <a:sym typeface="Roboto Lt" pitchFamily="2" charset="0"/>
              </a:rPr>
              <a:t>Close to the kitchen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b="1">
                <a:latin typeface="Calibri" panose="020F0502020204030204" pitchFamily="34" charset="0"/>
                <a:ea typeface="Roboto Lt" pitchFamily="2" charset="0"/>
                <a:cs typeface="Calibri" panose="020F0502020204030204" pitchFamily="34" charset="0"/>
                <a:sym typeface="Roboto Lt" pitchFamily="2" charset="0"/>
              </a:rPr>
              <a:t>Close to the service lifts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b="1">
                <a:latin typeface="Calibri" panose="020F0502020204030204" pitchFamily="34" charset="0"/>
                <a:ea typeface="Roboto Lt" pitchFamily="2" charset="0"/>
                <a:cs typeface="Calibri" panose="020F0502020204030204" pitchFamily="34" charset="0"/>
                <a:sym typeface="Roboto Lt" pitchFamily="2" charset="0"/>
              </a:rPr>
              <a:t>Close to storage  areas</a:t>
            </a:r>
            <a:endParaRPr b="1">
              <a:latin typeface="Calibri" panose="020F0502020204030204" pitchFamily="34" charset="0"/>
              <a:ea typeface="Roboto Lt" pitchFamily="2" charset="0"/>
              <a:cs typeface="Calibri" panose="020F0502020204030204" pitchFamily="34" charset="0"/>
              <a:sym typeface="Roboto Lt" pitchFamily="2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/>
          </a:p>
        </p:txBody>
      </p:sp>
    </p:spTree>
  </p:cSld>
  <p:clrMapOvr>
    <a:masterClrMapping/>
  </p:clrMapOvr>
  <p:transition>
    <p:randomBa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2" name="图片 23" descr="C:\Users\ASUS\Downloads\PW-D.jpgPW-D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5267960" y="2132648"/>
            <a:ext cx="1610360" cy="1609725"/>
          </a:xfrm>
          <a:prstGeom prst="rect">
            <a:avLst/>
          </a:prstGeom>
        </p:spPr>
      </p:pic>
      <p:pic>
        <p:nvPicPr>
          <p:cNvPr id="2097183" name="图片 25" descr="C:\Users\ASUS\Downloads\ROOM SERVICE TROLLEY.jpgROOM SERVICE TROLLEY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786765" y="2208530"/>
            <a:ext cx="1741805" cy="1458595"/>
          </a:xfrm>
          <a:prstGeom prst="rect">
            <a:avLst/>
          </a:prstGeom>
        </p:spPr>
      </p:pic>
      <p:pic>
        <p:nvPicPr>
          <p:cNvPr id="2097184" name="图片 46" descr="C:\Users\ASUS\Downloads\1416889_7962e9b9-f072-434e-94f0-8d19e2f4cf17.jpg1416889_7962e9b9-f072-434e-94f0-8d19e2f4cf1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3150870" y="2537778"/>
            <a:ext cx="1574800" cy="1574800"/>
          </a:xfrm>
          <a:prstGeom prst="rect">
            <a:avLst/>
          </a:prstGeom>
        </p:spPr>
      </p:pic>
      <p:pic>
        <p:nvPicPr>
          <p:cNvPr id="2097185" name="图片 47" descr="C:\Users\ASUS\Downloads\tray1.pngtray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7421880" y="2898140"/>
            <a:ext cx="1596390" cy="1193800"/>
          </a:xfrm>
          <a:prstGeom prst="rect">
            <a:avLst/>
          </a:prstGeom>
        </p:spPr>
      </p:pic>
      <p:sp>
        <p:nvSpPr>
          <p:cNvPr id="1048694" name="矩形 18"/>
          <p:cNvSpPr/>
          <p:nvPr/>
        </p:nvSpPr>
        <p:spPr>
          <a:xfrm>
            <a:off x="700405" y="1840230"/>
            <a:ext cx="1914525" cy="20828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Roboto Lt" pitchFamily="2" charset="0"/>
              <a:cs typeface="+mn-ea"/>
              <a:sym typeface="Roboto Lt" pitchFamily="2" charset="0"/>
            </a:endParaRPr>
          </a:p>
        </p:txBody>
      </p:sp>
      <p:sp>
        <p:nvSpPr>
          <p:cNvPr id="1048695" name="矩形 21"/>
          <p:cNvSpPr/>
          <p:nvPr/>
        </p:nvSpPr>
        <p:spPr>
          <a:xfrm>
            <a:off x="2996565" y="2313940"/>
            <a:ext cx="1883410" cy="202247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Roboto Lt" pitchFamily="2" charset="0"/>
              <a:cs typeface="+mn-ea"/>
              <a:sym typeface="Roboto Lt" pitchFamily="2" charset="0"/>
            </a:endParaRPr>
          </a:p>
        </p:txBody>
      </p:sp>
      <p:sp>
        <p:nvSpPr>
          <p:cNvPr id="1048696" name="矩形 22"/>
          <p:cNvSpPr/>
          <p:nvPr/>
        </p:nvSpPr>
        <p:spPr>
          <a:xfrm>
            <a:off x="5161280" y="1979930"/>
            <a:ext cx="1823720" cy="19431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Roboto Lt" pitchFamily="2" charset="0"/>
              <a:cs typeface="+mn-ea"/>
              <a:sym typeface="Roboto Lt" pitchFamily="2" charset="0"/>
            </a:endParaRPr>
          </a:p>
        </p:txBody>
      </p:sp>
      <p:sp>
        <p:nvSpPr>
          <p:cNvPr id="1048697" name="矩形 26"/>
          <p:cNvSpPr/>
          <p:nvPr/>
        </p:nvSpPr>
        <p:spPr>
          <a:xfrm>
            <a:off x="7271385" y="2491105"/>
            <a:ext cx="1852930" cy="197040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Roboto Lt" pitchFamily="2" charset="0"/>
              <a:cs typeface="+mn-ea"/>
              <a:sym typeface="Roboto Lt" pitchFamily="2" charset="0"/>
            </a:endParaRPr>
          </a:p>
        </p:txBody>
      </p:sp>
      <p:sp>
        <p:nvSpPr>
          <p:cNvPr id="1048699" name="TextBox 76"/>
          <p:cNvSpPr txBox="1"/>
          <p:nvPr/>
        </p:nvSpPr>
        <p:spPr>
          <a:xfrm>
            <a:off x="708025" y="4062730"/>
            <a:ext cx="1778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latin typeface="Microsoft YaHei" panose="020B0503020204020204" charset="-122"/>
                <a:ea typeface="Microsoft YaHei" panose="020B0503020204020204" charset="-122"/>
              </a:defRPr>
            </a:lvl1pPr>
          </a:lstStyle>
          <a:p>
            <a:r>
              <a:rPr lang="en-US" altLang="zh-CN" sz="2000" b="1" dirty="0">
                <a:solidFill>
                  <a:srgbClr val="A1C571"/>
                </a:solidFill>
                <a:latin typeface="Roboto Lt" pitchFamily="2" charset="0"/>
                <a:ea typeface="+mn-ea"/>
                <a:cs typeface="+mn-ea"/>
                <a:sym typeface="Roboto Lt" pitchFamily="2" charset="0"/>
              </a:rPr>
              <a:t>Trolley</a:t>
            </a:r>
          </a:p>
        </p:txBody>
      </p:sp>
      <p:sp>
        <p:nvSpPr>
          <p:cNvPr id="1048701" name="TextBox 76"/>
          <p:cNvSpPr txBox="1"/>
          <p:nvPr/>
        </p:nvSpPr>
        <p:spPr>
          <a:xfrm>
            <a:off x="3049270" y="4592320"/>
            <a:ext cx="1778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A1C571"/>
                </a:solidFill>
                <a:cs typeface="+mn-ea"/>
              </a:defRPr>
            </a:lvl1pPr>
          </a:lstStyle>
          <a:p>
            <a:r>
              <a:rPr lang="en-US" altLang="zh-CN" dirty="0">
                <a:latin typeface="Roboto Lt" pitchFamily="2" charset="0"/>
                <a:sym typeface="Roboto Lt" pitchFamily="2" charset="0"/>
              </a:rPr>
              <a:t>Ice Machine</a:t>
            </a:r>
          </a:p>
        </p:txBody>
      </p:sp>
      <p:sp>
        <p:nvSpPr>
          <p:cNvPr id="1048703" name="TextBox 76"/>
          <p:cNvSpPr txBox="1"/>
          <p:nvPr/>
        </p:nvSpPr>
        <p:spPr>
          <a:xfrm>
            <a:off x="5207635" y="4028440"/>
            <a:ext cx="17780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A1C571"/>
                </a:solidFill>
                <a:cs typeface="+mn-ea"/>
              </a:defRPr>
            </a:lvl1pPr>
          </a:lstStyle>
          <a:p>
            <a:r>
              <a:rPr lang="en-US" altLang="zh-CN" dirty="0">
                <a:latin typeface="Roboto Lt" pitchFamily="2" charset="0"/>
                <a:sym typeface="Roboto Lt" pitchFamily="2" charset="0"/>
              </a:rPr>
              <a:t>Plate Warmer</a:t>
            </a:r>
          </a:p>
        </p:txBody>
      </p:sp>
      <p:sp>
        <p:nvSpPr>
          <p:cNvPr id="6" name="Text Box 0"/>
          <p:cNvSpPr txBox="1"/>
          <p:nvPr/>
        </p:nvSpPr>
        <p:spPr>
          <a:xfrm>
            <a:off x="4418965" y="574040"/>
            <a:ext cx="335470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>
                <a:solidFill>
                  <a:srgbClr val="92D050"/>
                </a:solidFill>
                <a:latin typeface="Gabriola" panose="04040605051002020D02" charset="0"/>
                <a:cs typeface="Gabriola" panose="04040605051002020D02" charset="0"/>
              </a:rPr>
              <a:t>Equipments</a:t>
            </a:r>
          </a:p>
        </p:txBody>
      </p:sp>
      <p:sp>
        <p:nvSpPr>
          <p:cNvPr id="2" name="TextBox 76"/>
          <p:cNvSpPr txBox="1"/>
          <p:nvPr/>
        </p:nvSpPr>
        <p:spPr>
          <a:xfrm>
            <a:off x="7308886" y="4592380"/>
            <a:ext cx="1777986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A1C571"/>
                </a:solidFill>
                <a:cs typeface="+mn-ea"/>
              </a:defRPr>
            </a:lvl1pPr>
          </a:lstStyle>
          <a:p>
            <a:r>
              <a:rPr lang="en-US" altLang="zh-CN" dirty="0">
                <a:latin typeface="Roboto Lt" pitchFamily="2" charset="0"/>
                <a:sym typeface="Roboto Lt" pitchFamily="2" charset="0"/>
              </a:rPr>
              <a:t>Tea/Coffee Tray</a:t>
            </a:r>
          </a:p>
        </p:txBody>
      </p:sp>
      <p:sp>
        <p:nvSpPr>
          <p:cNvPr id="3" name="矩形 26"/>
          <p:cNvSpPr/>
          <p:nvPr/>
        </p:nvSpPr>
        <p:spPr>
          <a:xfrm>
            <a:off x="9375140" y="1952625"/>
            <a:ext cx="1852930" cy="197040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Roboto Lt" pitchFamily="2" charset="0"/>
              <a:cs typeface="+mn-ea"/>
              <a:sym typeface="Roboto Lt" pitchFamily="2" charset="0"/>
            </a:endParaRPr>
          </a:p>
        </p:txBody>
      </p:sp>
      <p:pic>
        <p:nvPicPr>
          <p:cNvPr id="4" name="Picture 3" descr="C:\Users\ASUS\Downloads\HotBoxMedOpen-585x585.jpgHotBoxMedOpen-585x585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9511030" y="2147570"/>
            <a:ext cx="1580515" cy="1580515"/>
          </a:xfrm>
          <a:prstGeom prst="rect">
            <a:avLst/>
          </a:prstGeom>
        </p:spPr>
      </p:pic>
      <p:sp>
        <p:nvSpPr>
          <p:cNvPr id="5" name="TextBox 76"/>
          <p:cNvSpPr txBox="1"/>
          <p:nvPr/>
        </p:nvSpPr>
        <p:spPr>
          <a:xfrm>
            <a:off x="9437406" y="4062790"/>
            <a:ext cx="177798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A1C571"/>
                </a:solidFill>
                <a:cs typeface="+mn-ea"/>
              </a:defRPr>
            </a:lvl1pPr>
          </a:lstStyle>
          <a:p>
            <a:r>
              <a:rPr lang="en-US" altLang="zh-CN" dirty="0">
                <a:latin typeface="Roboto Lt" pitchFamily="2" charset="0"/>
                <a:sym typeface="Roboto Lt" pitchFamily="2" charset="0"/>
              </a:rPr>
              <a:t>Hot Boxes</a:t>
            </a:r>
          </a:p>
        </p:txBody>
      </p:sp>
    </p:spTree>
  </p:cSld>
  <p:clrMapOvr>
    <a:masterClrMapping/>
  </p:clrMapOvr>
  <p:transition>
    <p:randomBa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8" name="矩形 1"/>
          <p:cNvSpPr/>
          <p:nvPr/>
        </p:nvSpPr>
        <p:spPr>
          <a:xfrm>
            <a:off x="4693728" y="1478169"/>
            <a:ext cx="2804544" cy="3900842"/>
          </a:xfrm>
          <a:prstGeom prst="rect">
            <a:avLst/>
          </a:prstGeom>
          <a:solidFill>
            <a:srgbClr val="A1C57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Roboto Lt" pitchFamily="2" charset="0"/>
              <a:cs typeface="+mn-ea"/>
              <a:sym typeface="Roboto Lt" pitchFamily="2" charset="0"/>
            </a:endParaRPr>
          </a:p>
        </p:txBody>
      </p:sp>
      <p:sp>
        <p:nvSpPr>
          <p:cNvPr id="1048609" name="TextBox 11"/>
          <p:cNvSpPr txBox="1"/>
          <p:nvPr/>
        </p:nvSpPr>
        <p:spPr>
          <a:xfrm>
            <a:off x="4564380" y="2305685"/>
            <a:ext cx="305689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800" dirty="0">
                <a:solidFill>
                  <a:schemeClr val="bg1"/>
                </a:solidFill>
                <a:latin typeface="Gabriola" panose="04040605051002020D02" charset="0"/>
                <a:ea typeface="Roboto Lt" pitchFamily="2" charset="0"/>
                <a:cs typeface="Gabriola" panose="04040605051002020D02" charset="0"/>
                <a:sym typeface="Roboto Lt" pitchFamily="2" charset="0"/>
              </a:rPr>
              <a:t>Room </a:t>
            </a:r>
          </a:p>
          <a:p>
            <a:pPr algn="ctr">
              <a:lnSpc>
                <a:spcPts val="5600"/>
              </a:lnSpc>
            </a:pPr>
            <a:r>
              <a:rPr lang="en-US" sz="4800" dirty="0">
                <a:solidFill>
                  <a:schemeClr val="bg1"/>
                </a:solidFill>
                <a:latin typeface="Gabriola" panose="04040605051002020D02" charset="0"/>
                <a:ea typeface="Roboto Lt" pitchFamily="2" charset="0"/>
                <a:cs typeface="Gabriola" panose="04040605051002020D02" charset="0"/>
                <a:sym typeface="Roboto Lt" pitchFamily="2" charset="0"/>
              </a:rPr>
              <a:t>Service</a:t>
            </a:r>
          </a:p>
          <a:p>
            <a:pPr algn="ctr">
              <a:lnSpc>
                <a:spcPts val="5600"/>
              </a:lnSpc>
            </a:pPr>
            <a:r>
              <a:rPr lang="en-US" sz="4800" dirty="0">
                <a:solidFill>
                  <a:schemeClr val="bg1"/>
                </a:solidFill>
                <a:latin typeface="Gabriola" panose="04040605051002020D02" charset="0"/>
                <a:ea typeface="Roboto Lt" pitchFamily="2" charset="0"/>
                <a:cs typeface="Gabriola" panose="04040605051002020D02" charset="0"/>
                <a:sym typeface="Roboto Lt" pitchFamily="2" charset="0"/>
              </a:rPr>
              <a:t>Menu</a:t>
            </a:r>
          </a:p>
        </p:txBody>
      </p:sp>
      <p:sp>
        <p:nvSpPr>
          <p:cNvPr id="1048612" name="矩形 8"/>
          <p:cNvSpPr/>
          <p:nvPr/>
        </p:nvSpPr>
        <p:spPr>
          <a:xfrm>
            <a:off x="1164346" y="2359367"/>
            <a:ext cx="3403321" cy="213828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Roboto Lt" pitchFamily="2" charset="0"/>
              <a:cs typeface="+mn-ea"/>
              <a:sym typeface="Roboto Lt" pitchFamily="2" charset="0"/>
            </a:endParaRPr>
          </a:p>
        </p:txBody>
      </p:sp>
      <p:sp>
        <p:nvSpPr>
          <p:cNvPr id="1048613" name="矩形 9"/>
          <p:cNvSpPr/>
          <p:nvPr/>
        </p:nvSpPr>
        <p:spPr>
          <a:xfrm>
            <a:off x="7621523" y="2360080"/>
            <a:ext cx="3403321" cy="213828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Roboto Lt" pitchFamily="2" charset="0"/>
              <a:cs typeface="+mn-ea"/>
              <a:sym typeface="Roboto Lt" pitchFamily="2" charset="0"/>
            </a:endParaRPr>
          </a:p>
        </p:txBody>
      </p:sp>
      <p:pic>
        <p:nvPicPr>
          <p:cNvPr id="2097158" name="图片 10" descr="C:\Users\ASUS\Downloads\2014-08-02-roomservice.jpg2014-08-02-roomservice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301750" y="2548255"/>
            <a:ext cx="3129280" cy="1760855"/>
          </a:xfrm>
          <a:prstGeom prst="rect">
            <a:avLst/>
          </a:prstGeom>
        </p:spPr>
      </p:pic>
      <p:pic>
        <p:nvPicPr>
          <p:cNvPr id="2097159" name="图片 11" descr="C:\Users\ASUS\Downloads\PantryServices.jpgPantryServices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816850" y="2581910"/>
            <a:ext cx="3013075" cy="1694815"/>
          </a:xfrm>
          <a:prstGeom prst="rect">
            <a:avLst/>
          </a:prstGeom>
        </p:spPr>
      </p:pic>
    </p:spTree>
  </p:cSld>
  <p:clrMapOvr>
    <a:masterClrMapping/>
  </p:clrMapOvr>
  <p:transition>
    <p:randomBa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3" name="矩形 12"/>
          <p:cNvSpPr/>
          <p:nvPr/>
        </p:nvSpPr>
        <p:spPr>
          <a:xfrm>
            <a:off x="619055" y="2272937"/>
            <a:ext cx="3448409" cy="231230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Roboto Lt" pitchFamily="2" charset="0"/>
              <a:cs typeface="+mn-ea"/>
              <a:sym typeface="Roboto Lt" pitchFamily="2" charset="0"/>
            </a:endParaRPr>
          </a:p>
        </p:txBody>
      </p:sp>
      <p:sp>
        <p:nvSpPr>
          <p:cNvPr id="1048634" name="矩形 13"/>
          <p:cNvSpPr/>
          <p:nvPr/>
        </p:nvSpPr>
        <p:spPr>
          <a:xfrm>
            <a:off x="4372123" y="2272937"/>
            <a:ext cx="3448409" cy="231230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Roboto Lt" pitchFamily="2" charset="0"/>
              <a:cs typeface="+mn-ea"/>
              <a:sym typeface="Roboto Lt" pitchFamily="2" charset="0"/>
            </a:endParaRPr>
          </a:p>
        </p:txBody>
      </p:sp>
      <p:sp>
        <p:nvSpPr>
          <p:cNvPr id="1048635" name="矩形 14"/>
          <p:cNvSpPr/>
          <p:nvPr/>
        </p:nvSpPr>
        <p:spPr>
          <a:xfrm>
            <a:off x="8119476" y="2272937"/>
            <a:ext cx="3448409" cy="231230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Roboto Lt" pitchFamily="2" charset="0"/>
              <a:cs typeface="+mn-ea"/>
              <a:sym typeface="Roboto Lt" pitchFamily="2" charset="0"/>
            </a:endParaRPr>
          </a:p>
        </p:txBody>
      </p:sp>
      <p:pic>
        <p:nvPicPr>
          <p:cNvPr id="2097165" name="图片 15" descr="C:\Users\ASUS\Downloads\hoshinoya-karuizawa.jpghoshinoya-karuizawa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545830" y="2453640"/>
            <a:ext cx="2596515" cy="1950085"/>
          </a:xfrm>
          <a:prstGeom prst="rect">
            <a:avLst/>
          </a:prstGeom>
        </p:spPr>
      </p:pic>
      <p:pic>
        <p:nvPicPr>
          <p:cNvPr id="2097166" name="图片 16" descr="C:\Users\ASUS\Downloads\IMG_20180803_084211.jpgIMG_20180803_0842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044015" y="2454048"/>
            <a:ext cx="2599690" cy="1950085"/>
          </a:xfrm>
          <a:prstGeom prst="rect">
            <a:avLst/>
          </a:prstGeom>
        </p:spPr>
      </p:pic>
      <p:pic>
        <p:nvPicPr>
          <p:cNvPr id="2097167" name="图片 17" descr="C:\Users\ASUS\Downloads\what-is-continental-breakfast.jpgwhat-is-continental-breakfast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767898" y="2549298"/>
            <a:ext cx="2643505" cy="1758315"/>
          </a:xfrm>
          <a:prstGeom prst="rect">
            <a:avLst/>
          </a:prstGeom>
        </p:spPr>
      </p:pic>
      <p:sp>
        <p:nvSpPr>
          <p:cNvPr id="1048637" name="TextBox 76"/>
          <p:cNvSpPr txBox="1"/>
          <p:nvPr/>
        </p:nvSpPr>
        <p:spPr>
          <a:xfrm>
            <a:off x="618490" y="4732020"/>
            <a:ext cx="34493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A1C571"/>
                </a:solidFill>
                <a:cs typeface="+mn-ea"/>
              </a:defRPr>
            </a:lvl1pPr>
          </a:lstStyle>
          <a:p>
            <a:pPr algn="ctr"/>
            <a:r>
              <a:rPr lang="en-US" altLang="zh-CN" dirty="0">
                <a:latin typeface="Roboto Lt" pitchFamily="2" charset="0"/>
                <a:sym typeface="Roboto Lt" pitchFamily="2" charset="0"/>
              </a:rPr>
              <a:t>Light Breakfast</a:t>
            </a:r>
          </a:p>
        </p:txBody>
      </p:sp>
      <p:sp>
        <p:nvSpPr>
          <p:cNvPr id="1048639" name="TextBox 76"/>
          <p:cNvSpPr txBox="1"/>
          <p:nvPr/>
        </p:nvSpPr>
        <p:spPr>
          <a:xfrm>
            <a:off x="4371975" y="4732020"/>
            <a:ext cx="34480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A1C571"/>
                </a:solidFill>
                <a:cs typeface="+mn-ea"/>
              </a:defRPr>
            </a:lvl1pPr>
          </a:lstStyle>
          <a:p>
            <a:pPr algn="ctr"/>
            <a:r>
              <a:rPr lang="en-US">
                <a:latin typeface="Roboto Lt" pitchFamily="2" charset="0"/>
                <a:ea typeface="Roboto Lt" pitchFamily="2" charset="0"/>
                <a:sym typeface="Roboto Lt" pitchFamily="2" charset="0"/>
              </a:rPr>
              <a:t>Continental Beakfast</a:t>
            </a:r>
            <a:endParaRPr lang="en-US" dirty="0">
              <a:latin typeface="Roboto Lt" pitchFamily="2" charset="0"/>
              <a:sym typeface="Roboto Lt" pitchFamily="2" charset="0"/>
            </a:endParaRPr>
          </a:p>
        </p:txBody>
      </p:sp>
      <p:sp>
        <p:nvSpPr>
          <p:cNvPr id="1048641" name="TextBox 76"/>
          <p:cNvSpPr txBox="1"/>
          <p:nvPr/>
        </p:nvSpPr>
        <p:spPr>
          <a:xfrm>
            <a:off x="8119745" y="4732020"/>
            <a:ext cx="34493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A1C571"/>
                </a:solidFill>
                <a:cs typeface="+mn-ea"/>
              </a:defRPr>
            </a:lvl1pPr>
          </a:lstStyle>
          <a:p>
            <a:pPr algn="ctr"/>
            <a:r>
              <a:rPr lang="en-US" altLang="zh-CN" dirty="0">
                <a:latin typeface="Roboto Lt" pitchFamily="2" charset="0"/>
                <a:sym typeface="Roboto Lt" pitchFamily="2" charset="0"/>
              </a:rPr>
              <a:t>American Breakfast</a:t>
            </a:r>
          </a:p>
        </p:txBody>
      </p:sp>
      <p:sp>
        <p:nvSpPr>
          <p:cNvPr id="3" name="Text Box 0"/>
          <p:cNvSpPr txBox="1"/>
          <p:nvPr/>
        </p:nvSpPr>
        <p:spPr>
          <a:xfrm>
            <a:off x="3561715" y="1008380"/>
            <a:ext cx="50558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>
                <a:solidFill>
                  <a:srgbClr val="92D050"/>
                </a:solidFill>
                <a:latin typeface="Gabriola" panose="04040605051002020D02" charset="0"/>
                <a:cs typeface="Gabriola" panose="04040605051002020D02" charset="0"/>
              </a:rPr>
              <a:t>Breakfast</a:t>
            </a:r>
            <a:r>
              <a:rPr lang="en-US"/>
              <a:t> </a:t>
            </a:r>
          </a:p>
        </p:txBody>
      </p:sp>
      <p:sp>
        <p:nvSpPr>
          <p:cNvPr id="2" name="Text Box 1"/>
          <p:cNvSpPr txBox="1"/>
          <p:nvPr/>
        </p:nvSpPr>
        <p:spPr>
          <a:xfrm>
            <a:off x="1043940" y="1640840"/>
            <a:ext cx="12198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solidFill>
                  <a:srgbClr val="92D050"/>
                </a:solidFill>
                <a:latin typeface="Gabriola" panose="04040605051002020D02" charset="0"/>
                <a:cs typeface="Gabriola" panose="04040605051002020D02" charset="0"/>
              </a:rPr>
              <a:t>Example</a:t>
            </a:r>
          </a:p>
        </p:txBody>
      </p:sp>
    </p:spTree>
  </p:cSld>
  <p:clrMapOvr>
    <a:masterClrMapping/>
  </p:clrMapOvr>
  <p:transition>
    <p:randomBar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2" name="图片 23" descr="C:\Users\ASUS\Downloads\chicken-salad-with-dill-1-5.jpgchicken-salad-with-dill-1-5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3681095" y="1965325"/>
            <a:ext cx="1950085" cy="2926080"/>
          </a:xfrm>
          <a:prstGeom prst="rect">
            <a:avLst/>
          </a:prstGeom>
        </p:spPr>
      </p:pic>
      <p:pic>
        <p:nvPicPr>
          <p:cNvPr id="2097184" name="图片 46" descr="C:\Users\ASUS\Downloads\side salad.jpgside salad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61060" y="1966595"/>
            <a:ext cx="2045335" cy="2926080"/>
          </a:xfrm>
          <a:prstGeom prst="rect">
            <a:avLst/>
          </a:prstGeom>
        </p:spPr>
      </p:pic>
      <p:pic>
        <p:nvPicPr>
          <p:cNvPr id="2097185" name="图片 47" descr="C:\Users\ASUS\Downloads\iceberg-wedge-salad-buttermilk-dressing.jpgiceberg-wedge-salad-buttermilk-dressi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9214803" y="1965325"/>
            <a:ext cx="1939925" cy="2926715"/>
          </a:xfrm>
          <a:prstGeom prst="rect">
            <a:avLst/>
          </a:prstGeom>
        </p:spPr>
      </p:pic>
      <p:sp>
        <p:nvSpPr>
          <p:cNvPr id="1048694" name="矩形 18"/>
          <p:cNvSpPr/>
          <p:nvPr/>
        </p:nvSpPr>
        <p:spPr>
          <a:xfrm>
            <a:off x="708180" y="1787288"/>
            <a:ext cx="2352285" cy="328380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Roboto Lt" pitchFamily="2" charset="0"/>
              <a:cs typeface="+mn-ea"/>
              <a:sym typeface="Roboto Lt" pitchFamily="2" charset="0"/>
            </a:endParaRPr>
          </a:p>
        </p:txBody>
      </p:sp>
      <p:sp>
        <p:nvSpPr>
          <p:cNvPr id="1048695" name="矩形 21"/>
          <p:cNvSpPr/>
          <p:nvPr/>
        </p:nvSpPr>
        <p:spPr>
          <a:xfrm>
            <a:off x="3479514" y="1787792"/>
            <a:ext cx="2352285" cy="328380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Roboto Lt" pitchFamily="2" charset="0"/>
              <a:cs typeface="+mn-ea"/>
              <a:sym typeface="Roboto Lt" pitchFamily="2" charset="0"/>
            </a:endParaRPr>
          </a:p>
        </p:txBody>
      </p:sp>
      <p:sp>
        <p:nvSpPr>
          <p:cNvPr id="1048696" name="矩形 22"/>
          <p:cNvSpPr/>
          <p:nvPr/>
        </p:nvSpPr>
        <p:spPr>
          <a:xfrm>
            <a:off x="6250848" y="1787661"/>
            <a:ext cx="2352285" cy="328380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Roboto Lt" pitchFamily="2" charset="0"/>
              <a:cs typeface="+mn-ea"/>
              <a:sym typeface="Roboto Lt" pitchFamily="2" charset="0"/>
            </a:endParaRPr>
          </a:p>
        </p:txBody>
      </p:sp>
      <p:sp>
        <p:nvSpPr>
          <p:cNvPr id="1048697" name="矩形 26"/>
          <p:cNvSpPr/>
          <p:nvPr/>
        </p:nvSpPr>
        <p:spPr>
          <a:xfrm>
            <a:off x="9008847" y="1786895"/>
            <a:ext cx="2352285" cy="328380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Roboto Lt" pitchFamily="2" charset="0"/>
              <a:cs typeface="+mn-ea"/>
              <a:sym typeface="Roboto Lt" pitchFamily="2" charset="0"/>
            </a:endParaRPr>
          </a:p>
        </p:txBody>
      </p:sp>
      <p:sp>
        <p:nvSpPr>
          <p:cNvPr id="1048699" name="TextBox 76"/>
          <p:cNvSpPr txBox="1"/>
          <p:nvPr/>
        </p:nvSpPr>
        <p:spPr>
          <a:xfrm>
            <a:off x="708025" y="5171440"/>
            <a:ext cx="23520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latin typeface="Microsoft YaHei" panose="020B0503020204020204" charset="-122"/>
                <a:ea typeface="Microsoft YaHei" panose="020B0503020204020204" charset="-122"/>
              </a:defRPr>
            </a:lvl1pPr>
          </a:lstStyle>
          <a:p>
            <a:r>
              <a:rPr lang="en-US" altLang="zh-CN" sz="2800" b="1">
                <a:solidFill>
                  <a:srgbClr val="A1C571"/>
                </a:solidFill>
                <a:latin typeface="Gabriola" panose="04040605051002020D02" charset="0"/>
                <a:ea typeface="Roboto Lt" pitchFamily="2" charset="0"/>
                <a:cs typeface="Gabriola" panose="04040605051002020D02" charset="0"/>
                <a:sym typeface="Roboto Lt" pitchFamily="2" charset="0"/>
              </a:rPr>
              <a:t>Caesar Salad</a:t>
            </a:r>
          </a:p>
        </p:txBody>
      </p:sp>
      <p:sp>
        <p:nvSpPr>
          <p:cNvPr id="1048701" name="TextBox 76"/>
          <p:cNvSpPr txBox="1"/>
          <p:nvPr/>
        </p:nvSpPr>
        <p:spPr>
          <a:xfrm>
            <a:off x="3766820" y="5171440"/>
            <a:ext cx="1778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A1C571"/>
                </a:solidFill>
                <a:cs typeface="+mn-ea"/>
              </a:defRPr>
            </a:lvl1pPr>
          </a:lstStyle>
          <a:p>
            <a:r>
              <a:rPr lang="en-US" altLang="zh-CN" sz="2800" dirty="0">
                <a:latin typeface="Gabriola" panose="04040605051002020D02" charset="0"/>
                <a:cs typeface="Gabriola" panose="04040605051002020D02" charset="0"/>
                <a:sym typeface="Roboto Lt" pitchFamily="2" charset="0"/>
              </a:rPr>
              <a:t>Chicken Salad</a:t>
            </a:r>
          </a:p>
        </p:txBody>
      </p:sp>
      <p:sp>
        <p:nvSpPr>
          <p:cNvPr id="1048703" name="TextBox 76"/>
          <p:cNvSpPr txBox="1"/>
          <p:nvPr/>
        </p:nvSpPr>
        <p:spPr>
          <a:xfrm>
            <a:off x="6038850" y="5171440"/>
            <a:ext cx="2774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A1C571"/>
                </a:solidFill>
                <a:cs typeface="+mn-ea"/>
              </a:defRPr>
            </a:lvl1pPr>
          </a:lstStyle>
          <a:p>
            <a:r>
              <a:rPr lang="en-US" altLang="zh-CN" sz="2800" dirty="0">
                <a:latin typeface="Gabriola" panose="04040605051002020D02" charset="0"/>
                <a:cs typeface="Gabriola" panose="04040605051002020D02" charset="0"/>
                <a:sym typeface="Roboto Lt" pitchFamily="2" charset="0"/>
              </a:rPr>
              <a:t>Coastal Cobb Salad</a:t>
            </a:r>
          </a:p>
        </p:txBody>
      </p:sp>
      <p:sp>
        <p:nvSpPr>
          <p:cNvPr id="1048705" name="TextBox 76"/>
          <p:cNvSpPr txBox="1"/>
          <p:nvPr/>
        </p:nvSpPr>
        <p:spPr>
          <a:xfrm>
            <a:off x="8904605" y="5171440"/>
            <a:ext cx="25603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A1C571"/>
                </a:solidFill>
                <a:cs typeface="+mn-ea"/>
              </a:defRPr>
            </a:lvl1pPr>
          </a:lstStyle>
          <a:p>
            <a:r>
              <a:rPr lang="en-US" altLang="zh-CN" sz="2800" dirty="0">
                <a:latin typeface="Gabriola" panose="04040605051002020D02" charset="0"/>
                <a:cs typeface="Gabriola" panose="04040605051002020D02" charset="0"/>
                <a:sym typeface="Roboto Lt" pitchFamily="2" charset="0"/>
              </a:rPr>
              <a:t>Iceberg Wedge Salad</a:t>
            </a:r>
          </a:p>
        </p:txBody>
      </p:sp>
      <p:sp>
        <p:nvSpPr>
          <p:cNvPr id="4" name="Text Box 0"/>
          <p:cNvSpPr txBox="1"/>
          <p:nvPr/>
        </p:nvSpPr>
        <p:spPr>
          <a:xfrm>
            <a:off x="3947795" y="827405"/>
            <a:ext cx="429641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>
                <a:solidFill>
                  <a:srgbClr val="92D050"/>
                </a:solidFill>
                <a:latin typeface="Gabriola" panose="04040605051002020D02" charset="0"/>
                <a:cs typeface="Gabriola" panose="04040605051002020D02" charset="0"/>
              </a:rPr>
              <a:t>All Day Dining Menu</a:t>
            </a:r>
          </a:p>
        </p:txBody>
      </p:sp>
      <p:pic>
        <p:nvPicPr>
          <p:cNvPr id="2" name="图片 23" descr="C:\Users\ASUS\Downloads\2.jpg2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6364288" y="1966595"/>
            <a:ext cx="2125980" cy="2926080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861060" y="1135380"/>
            <a:ext cx="12198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solidFill>
                  <a:srgbClr val="92D050"/>
                </a:solidFill>
                <a:latin typeface="Gabriola" panose="04040605051002020D02" charset="0"/>
                <a:cs typeface="Gabriola" panose="04040605051002020D02" charset="0"/>
              </a:rPr>
              <a:t>Example</a:t>
            </a:r>
          </a:p>
        </p:txBody>
      </p:sp>
    </p:spTree>
  </p:cSld>
  <p:clrMapOvr>
    <a:masterClrMapping/>
  </p:clrMapOvr>
  <p:transition>
    <p:randomBar dir="vert"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rbd3gk42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ferenceId xmlns="240a5209-bb40-47cd-a09b-b90d85f8cab9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9D3BE862274C4E93F46A086BB76504" ma:contentTypeVersion="7" ma:contentTypeDescription="Create a new document." ma:contentTypeScope="" ma:versionID="9c66bbe85821ce0071b2369963b587e6">
  <xsd:schema xmlns:xsd="http://www.w3.org/2001/XMLSchema" xmlns:xs="http://www.w3.org/2001/XMLSchema" xmlns:p="http://schemas.microsoft.com/office/2006/metadata/properties" xmlns:ns2="240a5209-bb40-47cd-a09b-b90d85f8cab9" targetNamespace="http://schemas.microsoft.com/office/2006/metadata/properties" ma:root="true" ma:fieldsID="72ccdd3ebd60227ce3c393173678740a" ns2:_="">
    <xsd:import namespace="240a5209-bb40-47cd-a09b-b90d85f8cab9"/>
    <xsd:element name="properties">
      <xsd:complexType>
        <xsd:sequence>
          <xsd:element name="documentManagement">
            <xsd:complexType>
              <xsd:all>
                <xsd:element ref="ns2:ReferenceId" minOccurs="0"/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40a5209-bb40-47cd-a09b-b90d85f8cab9" elementFormDefault="qualified">
    <xsd:import namespace="http://schemas.microsoft.com/office/2006/documentManagement/types"/>
    <xsd:import namespace="http://schemas.microsoft.com/office/infopath/2007/PartnerControls"/>
    <xsd:element name="ReferenceId" ma:index="8" nillable="true" ma:displayName="ReferenceId" ma:indexed="true" ma:internalName="ReferenceId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FFFCF3E-2954-43EC-8F1B-8FB410A3E455}">
  <ds:schemaRefs>
    <ds:schemaRef ds:uri="http://schemas.microsoft.com/office/2006/metadata/properties"/>
    <ds:schemaRef ds:uri="http://schemas.microsoft.com/office/infopath/2007/PartnerControls"/>
    <ds:schemaRef ds:uri="240a5209-bb40-47cd-a09b-b90d85f8cab9"/>
  </ds:schemaRefs>
</ds:datastoreItem>
</file>

<file path=customXml/itemProps2.xml><?xml version="1.0" encoding="utf-8"?>
<ds:datastoreItem xmlns:ds="http://schemas.openxmlformats.org/officeDocument/2006/customXml" ds:itemID="{3E64F714-DBFD-40C5-A595-C289B76F3BC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B18C0E-B3B6-4475-B2A2-C8214245B1A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40a5209-bb40-47cd-a09b-b90d85f8cab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680</Words>
  <Application>Microsoft Office PowerPoint</Application>
  <PresentationFormat>Widescreen</PresentationFormat>
  <Paragraphs>105</Paragraphs>
  <Slides>16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Roboto Lt</vt:lpstr>
      <vt:lpstr>Calibri</vt:lpstr>
      <vt:lpstr>Gabriola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marini marini</cp:lastModifiedBy>
  <cp:revision>8</cp:revision>
  <dcterms:created xsi:type="dcterms:W3CDTF">2020-04-07T11:30:00Z</dcterms:created>
  <dcterms:modified xsi:type="dcterms:W3CDTF">2020-05-04T04:36:00Z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1033-11.2.0.9255</vt:lpwstr>
  </property>
  <property fmtid="{D5CDD505-2E9C-101B-9397-08002B2CF9AE}" pid="3" name="ContentTypeId">
    <vt:lpwstr>0x010100009D3BE862274C4E93F46A086BB76504</vt:lpwstr>
  </property>
</Properties>
</file>