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http://customooxmlschemas.google.com/">
      <go:slidesCustomData xmlns:go="http://customooxmlschemas.google.com/" r:id="rId26" roundtripDataSignature="AMtx7mjFBpEZdud9pW/JQFnLo0XrI0v3f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D2B4887-FC9C-480F-AF95-F384910A8861}">
  <a:tblStyle styleId="{1D2B4887-FC9C-480F-AF95-F384910A8861}"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customschemas.google.com/relationships/presentationmetadata" Target="metadata"/><Relationship Id="rId25"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60" name="Google Shape;160;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3: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73" name="Google Shape;173;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 name="Google Shape;174;p15: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6" name="Google Shape;186;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92" name="Google Shape;192;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8: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22" name="Google Shape;122;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p7: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5" name="Shape 15"/>
        <p:cNvGrpSpPr/>
        <p:nvPr/>
      </p:nvGrpSpPr>
      <p:grpSpPr>
        <a:xfrm>
          <a:off x="0" y="0"/>
          <a:ext cx="0" cy="0"/>
          <a:chOff x="0" y="0"/>
          <a:chExt cx="0" cy="0"/>
        </a:xfrm>
      </p:grpSpPr>
      <p:sp>
        <p:nvSpPr>
          <p:cNvPr id="16" name="Google Shape;16;p21"/>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 name="Google Shape;17;p21"/>
          <p:cNvSpPr txBox="1"/>
          <p:nvPr>
            <p:ph idx="1" type="body"/>
          </p:nvPr>
        </p:nvSpPr>
        <p:spPr>
          <a:xfrm>
            <a:off x="457200" y="1600200"/>
            <a:ext cx="8229600" cy="4525962"/>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8" name="Google Shape;18;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3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3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75" name="Google Shape;75;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31"/>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31"/>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81" name="Google Shape;81;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1" name="Shape 21"/>
        <p:cNvGrpSpPr/>
        <p:nvPr/>
      </p:nvGrpSpPr>
      <p:grpSpPr>
        <a:xfrm>
          <a:off x="0" y="0"/>
          <a:ext cx="0" cy="0"/>
          <a:chOff x="0" y="0"/>
          <a:chExt cx="0" cy="0"/>
        </a:xfrm>
      </p:grpSpPr>
      <p:sp>
        <p:nvSpPr>
          <p:cNvPr id="22" name="Google Shape;22;p2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3" name="Google Shape;23;p2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7" name="Shape 27"/>
        <p:cNvGrpSpPr/>
        <p:nvPr/>
      </p:nvGrpSpPr>
      <p:grpSpPr>
        <a:xfrm>
          <a:off x="0" y="0"/>
          <a:ext cx="0" cy="0"/>
          <a:chOff x="0" y="0"/>
          <a:chExt cx="0" cy="0"/>
        </a:xfrm>
      </p:grpSpPr>
      <p:sp>
        <p:nvSpPr>
          <p:cNvPr id="28" name="Google Shape;28;p23"/>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9" name="Google Shape;29;p23"/>
          <p:cNvSpPr txBox="1"/>
          <p:nvPr>
            <p:ph idx="1" type="body"/>
          </p:nvPr>
        </p:nvSpPr>
        <p:spPr>
          <a:xfrm rot="5400000">
            <a:off x="2309019" y="-251619"/>
            <a:ext cx="4525962" cy="82296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 name="Google Shape;30;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3" name="Shape 33"/>
        <p:cNvGrpSpPr/>
        <p:nvPr/>
      </p:nvGrpSpPr>
      <p:grpSpPr>
        <a:xfrm>
          <a:off x="0" y="0"/>
          <a:ext cx="0" cy="0"/>
          <a:chOff x="0" y="0"/>
          <a:chExt cx="0" cy="0"/>
        </a:xfrm>
      </p:grpSpPr>
      <p:sp>
        <p:nvSpPr>
          <p:cNvPr id="34" name="Google Shape;34;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5" name="Google Shape;35;p24"/>
          <p:cNvSpPr/>
          <p:nvPr>
            <p:ph idx="2" type="pic"/>
          </p:nvPr>
        </p:nvSpPr>
        <p:spPr>
          <a:xfrm>
            <a:off x="1792288" y="612775"/>
            <a:ext cx="5486400" cy="4114800"/>
          </a:xfrm>
          <a:prstGeom prst="rect">
            <a:avLst/>
          </a:prstGeom>
          <a:noFill/>
          <a:ln>
            <a:noFill/>
          </a:ln>
        </p:spPr>
      </p:sp>
      <p:sp>
        <p:nvSpPr>
          <p:cNvPr id="36" name="Google Shape;36;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37" name="Google Shape;37;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0" name="Shape 40"/>
        <p:cNvGrpSpPr/>
        <p:nvPr/>
      </p:nvGrpSpPr>
      <p:grpSpPr>
        <a:xfrm>
          <a:off x="0" y="0"/>
          <a:ext cx="0" cy="0"/>
          <a:chOff x="0" y="0"/>
          <a:chExt cx="0" cy="0"/>
        </a:xfrm>
      </p:grpSpPr>
      <p:sp>
        <p:nvSpPr>
          <p:cNvPr id="41" name="Google Shape;41;p25"/>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2" name="Google Shape;42;p25"/>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43" name="Google Shape;43;p25"/>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44" name="Google Shape;44;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7" name="Shape 47"/>
        <p:cNvGrpSpPr/>
        <p:nvPr/>
      </p:nvGrpSpPr>
      <p:grpSpPr>
        <a:xfrm>
          <a:off x="0" y="0"/>
          <a:ext cx="0" cy="0"/>
          <a:chOff x="0" y="0"/>
          <a:chExt cx="0" cy="0"/>
        </a:xfrm>
      </p:grpSpPr>
      <p:sp>
        <p:nvSpPr>
          <p:cNvPr id="48" name="Google Shape;48;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1" name="Shape 51"/>
        <p:cNvGrpSpPr/>
        <p:nvPr/>
      </p:nvGrpSpPr>
      <p:grpSpPr>
        <a:xfrm>
          <a:off x="0" y="0"/>
          <a:ext cx="0" cy="0"/>
          <a:chOff x="0" y="0"/>
          <a:chExt cx="0" cy="0"/>
        </a:xfrm>
      </p:grpSpPr>
      <p:sp>
        <p:nvSpPr>
          <p:cNvPr id="52" name="Google Shape;52;p27"/>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3" name="Google Shape;53;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6" name="Shape 56"/>
        <p:cNvGrpSpPr/>
        <p:nvPr/>
      </p:nvGrpSpPr>
      <p:grpSpPr>
        <a:xfrm>
          <a:off x="0" y="0"/>
          <a:ext cx="0" cy="0"/>
          <a:chOff x="0" y="0"/>
          <a:chExt cx="0" cy="0"/>
        </a:xfrm>
      </p:grpSpPr>
      <p:sp>
        <p:nvSpPr>
          <p:cNvPr id="57" name="Google Shape;57;p28"/>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8" name="Google Shape;58;p2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9" name="Google Shape;59;p2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60" name="Google Shape;60;p2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61" name="Google Shape;61;p2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62" name="Google Shape;62;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5" name="Shape 65"/>
        <p:cNvGrpSpPr/>
        <p:nvPr/>
      </p:nvGrpSpPr>
      <p:grpSpPr>
        <a:xfrm>
          <a:off x="0" y="0"/>
          <a:ext cx="0" cy="0"/>
          <a:chOff x="0" y="0"/>
          <a:chExt cx="0" cy="0"/>
        </a:xfrm>
      </p:grpSpPr>
      <p:sp>
        <p:nvSpPr>
          <p:cNvPr id="66" name="Google Shape;66;p29"/>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2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8" name="Google Shape;68;p2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9" name="Google Shape;69;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0"/>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lvl="1"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lvl="2"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lvl="3"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lvl="4"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lvl="5"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lvl="6"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lvl="7"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lvl="8"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11" name="Google Shape;11;p20"/>
          <p:cNvSpPr txBox="1"/>
          <p:nvPr>
            <p:ph idx="1" type="body"/>
          </p:nvPr>
        </p:nvSpPr>
        <p:spPr>
          <a:xfrm>
            <a:off x="457200" y="1600200"/>
            <a:ext cx="8229600" cy="4525962"/>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1pPr>
            <a:lvl2pPr indent="0" lvl="1"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2pPr>
            <a:lvl3pPr indent="0" lvl="2"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3pPr>
            <a:lvl4pPr indent="0" lvl="3"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4pPr>
            <a:lvl5pPr indent="0" lvl="4"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5pPr>
            <a:lvl6pPr indent="0" lvl="5"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6pPr>
            <a:lvl7pPr indent="0" lvl="6"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7pPr>
            <a:lvl8pPr indent="0" lvl="7"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8pPr>
            <a:lvl9pPr indent="0" lvl="8" marL="0" marR="0" rtl="0" algn="r">
              <a:lnSpc>
                <a:spcPct val="100000"/>
              </a:lnSpc>
              <a:spcBef>
                <a:spcPts val="0"/>
              </a:spcBef>
              <a:spcAft>
                <a:spcPts val="0"/>
              </a:spcAft>
              <a:buClr>
                <a:srgbClr val="898989"/>
              </a:buClr>
              <a:buSzPts val="1200"/>
              <a:buFont typeface="Arial"/>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title"/>
          </p:nvPr>
        </p:nvSpPr>
        <p:spPr>
          <a:xfrm>
            <a:off x="436562" y="3505200"/>
            <a:ext cx="8229600" cy="1524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5000"/>
              <a:buFont typeface="Calibri"/>
              <a:buNone/>
            </a:pPr>
            <a:r>
              <a:rPr b="1" i="0" lang="en-US" sz="5000" u="none">
                <a:solidFill>
                  <a:schemeClr val="dk1"/>
                </a:solidFill>
                <a:latin typeface="Calibri"/>
                <a:ea typeface="Calibri"/>
                <a:cs typeface="Calibri"/>
                <a:sym typeface="Calibri"/>
              </a:rPr>
              <a:t>Akuntansi Harga Pokok Makanan dan Minuman</a:t>
            </a:r>
            <a:endParaRPr/>
          </a:p>
        </p:txBody>
      </p:sp>
      <p:pic>
        <p:nvPicPr>
          <p:cNvPr descr="F:\POLITEKNIK NSC\LOGO NSC\11128358_671153369678911_5102345550607174634_n.jpg" id="89" name="Google Shape;89;p1"/>
          <p:cNvPicPr preferRelativeResize="0"/>
          <p:nvPr/>
        </p:nvPicPr>
        <p:blipFill rotWithShape="1">
          <a:blip r:embed="rId3">
            <a:alphaModFix/>
          </a:blip>
          <a:srcRect b="0" l="0" r="0" t="0"/>
          <a:stretch/>
        </p:blipFill>
        <p:spPr>
          <a:xfrm>
            <a:off x="3124200" y="609600"/>
            <a:ext cx="2895600" cy="2752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0"/>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000"/>
              <a:buFont typeface="Calibri"/>
              <a:buNone/>
            </a:pPr>
            <a:r>
              <a:rPr b="0" i="0" lang="en-US" sz="4000" u="none">
                <a:solidFill>
                  <a:schemeClr val="dk1"/>
                </a:solidFill>
                <a:latin typeface="Calibri"/>
                <a:ea typeface="Calibri"/>
                <a:cs typeface="Calibri"/>
                <a:sym typeface="Calibri"/>
              </a:rPr>
              <a:t>Metode Akuntansi Persediaan Bahan Makanan dan Minuman</a:t>
            </a:r>
            <a:endParaRPr/>
          </a:p>
        </p:txBody>
      </p:sp>
      <p:sp>
        <p:nvSpPr>
          <p:cNvPr id="145" name="Google Shape;145;p10"/>
          <p:cNvSpPr txBox="1"/>
          <p:nvPr>
            <p:ph idx="1" type="body"/>
          </p:nvPr>
        </p:nvSpPr>
        <p:spPr>
          <a:xfrm>
            <a:off x="457200" y="1600200"/>
            <a:ext cx="8229600" cy="4525962"/>
          </a:xfrm>
          <a:prstGeom prst="rect">
            <a:avLst/>
          </a:prstGeom>
          <a:noFill/>
          <a:ln>
            <a:noFill/>
          </a:ln>
        </p:spPr>
        <p:txBody>
          <a:bodyPr anchorCtr="0" anchor="t" bIns="45700" lIns="91425" spcFirstLastPara="1" rIns="91425" wrap="square" tIns="45700">
            <a:noAutofit/>
          </a:bodyPr>
          <a:lstStyle/>
          <a:p>
            <a:pPr indent="-719137" lvl="0" marL="719137" marR="0" rtl="0" algn="l">
              <a:lnSpc>
                <a:spcPct val="100000"/>
              </a:lnSpc>
              <a:spcBef>
                <a:spcPts val="0"/>
              </a:spcBef>
              <a:spcAft>
                <a:spcPts val="0"/>
              </a:spcAft>
              <a:buClr>
                <a:schemeClr val="dk1"/>
              </a:buClr>
              <a:buSzPts val="2800"/>
              <a:buFont typeface="Noto Sans Symbols"/>
              <a:buChar char="❑"/>
            </a:pPr>
            <a:r>
              <a:rPr b="0" i="0" lang="en-US" sz="2800" u="none">
                <a:solidFill>
                  <a:schemeClr val="dk1"/>
                </a:solidFill>
                <a:latin typeface="Calibri"/>
                <a:ea typeface="Calibri"/>
                <a:cs typeface="Calibri"/>
                <a:sym typeface="Calibri"/>
              </a:rPr>
              <a:t>Metode perpetual</a:t>
            </a:r>
            <a:endParaRPr/>
          </a:p>
          <a:p>
            <a:pPr indent="-719137" lvl="0" marL="719137" marR="0" rtl="0" algn="just">
              <a:lnSpc>
                <a:spcPct val="100000"/>
              </a:lnSpc>
              <a:spcBef>
                <a:spcPts val="480"/>
              </a:spcBef>
              <a:spcAft>
                <a:spcPts val="0"/>
              </a:spcAft>
              <a:buClr>
                <a:schemeClr val="dk1"/>
              </a:buClr>
              <a:buSzPts val="2400"/>
              <a:buFont typeface="Arial"/>
              <a:buNone/>
            </a:pPr>
            <a:r>
              <a:rPr b="0" i="0" lang="en-US" sz="2400" u="none">
                <a:solidFill>
                  <a:schemeClr val="dk1"/>
                </a:solidFill>
                <a:latin typeface="Calibri"/>
                <a:ea typeface="Calibri"/>
                <a:cs typeface="Calibri"/>
                <a:sym typeface="Calibri"/>
              </a:rPr>
              <a:t>           Metode  yang secara berkelanjutan mengendalikan jumlah bahan makanan, bahkan secara harian jumlah persediaan yang dimiliki oleh hotel dapat ditentukan. Metode ini memiliki tingkat pengendalian yang tinggi, tetapi memerlukan pencatatan dan waktu yang relatif banyak</a:t>
            </a:r>
            <a:endParaRPr/>
          </a:p>
          <a:p>
            <a:pPr indent="-719137" lvl="0" marL="719137" marR="0" rtl="0" algn="l">
              <a:lnSpc>
                <a:spcPct val="100000"/>
              </a:lnSpc>
              <a:spcBef>
                <a:spcPts val="560"/>
              </a:spcBef>
              <a:spcAft>
                <a:spcPts val="0"/>
              </a:spcAft>
              <a:buClr>
                <a:schemeClr val="dk1"/>
              </a:buClr>
              <a:buSzPts val="2800"/>
              <a:buFont typeface="Noto Sans Symbols"/>
              <a:buChar char="❑"/>
            </a:pPr>
            <a:r>
              <a:rPr b="0" i="0" lang="en-US" sz="2800" u="none">
                <a:solidFill>
                  <a:schemeClr val="dk1"/>
                </a:solidFill>
                <a:latin typeface="Calibri"/>
                <a:ea typeface="Calibri"/>
                <a:cs typeface="Calibri"/>
                <a:sym typeface="Calibri"/>
              </a:rPr>
              <a:t>Metode berkala (periodik)</a:t>
            </a:r>
            <a:endParaRPr/>
          </a:p>
          <a:p>
            <a:pPr indent="-719137" lvl="0" marL="719137" marR="0" rtl="0" algn="just">
              <a:lnSpc>
                <a:spcPct val="100000"/>
              </a:lnSpc>
              <a:spcBef>
                <a:spcPts val="480"/>
              </a:spcBef>
              <a:spcAft>
                <a:spcPts val="0"/>
              </a:spcAft>
              <a:buClr>
                <a:schemeClr val="dk1"/>
              </a:buClr>
              <a:buSzPts val="2400"/>
              <a:buFont typeface="Arial"/>
              <a:buNone/>
            </a:pPr>
            <a:r>
              <a:rPr b="0" i="0" lang="en-US" sz="2400" u="none">
                <a:solidFill>
                  <a:schemeClr val="dk1"/>
                </a:solidFill>
                <a:latin typeface="Calibri"/>
                <a:ea typeface="Calibri"/>
                <a:cs typeface="Calibri"/>
                <a:sym typeface="Calibri"/>
              </a:rPr>
              <a:t>Nilai persediaan ditentukan pada akhir periode akuntansi (bulanan, tahunan) sehingga harga pokok baru dapat ditentukan pada akhir periode pula.</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1"/>
          <p:cNvSpPr txBox="1"/>
          <p:nvPr>
            <p:ph type="title"/>
          </p:nvPr>
        </p:nvSpPr>
        <p:spPr>
          <a:xfrm>
            <a:off x="457200" y="274637"/>
            <a:ext cx="8229600" cy="792162"/>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b="0" i="0" lang="en-US" sz="4400" u="none">
                <a:solidFill>
                  <a:schemeClr val="dk1"/>
                </a:solidFill>
                <a:latin typeface="Calibri"/>
                <a:ea typeface="Calibri"/>
                <a:cs typeface="Calibri"/>
                <a:sym typeface="Calibri"/>
              </a:rPr>
              <a:t>Jurnal untuk Metode Perpetual</a:t>
            </a:r>
            <a:endParaRPr/>
          </a:p>
        </p:txBody>
      </p:sp>
      <p:sp>
        <p:nvSpPr>
          <p:cNvPr id="151" name="Google Shape;151;p11"/>
          <p:cNvSpPr txBox="1"/>
          <p:nvPr>
            <p:ph idx="1" type="body"/>
          </p:nvPr>
        </p:nvSpPr>
        <p:spPr>
          <a:xfrm>
            <a:off x="457200" y="1143000"/>
            <a:ext cx="8229600" cy="5410200"/>
          </a:xfrm>
          <a:prstGeom prst="rect">
            <a:avLst/>
          </a:prstGeom>
          <a:noFill/>
          <a:ln>
            <a:noFill/>
          </a:ln>
        </p:spPr>
        <p:txBody>
          <a:bodyPr anchorCtr="0" anchor="t" bIns="45700" lIns="91425" spcFirstLastPara="1" rIns="91425" wrap="square" tIns="45700">
            <a:noAutofit/>
          </a:bodyPr>
          <a:lstStyle/>
          <a:p>
            <a:pPr indent="-719137" lvl="0" marL="719137" marR="0" rtl="0" algn="just">
              <a:lnSpc>
                <a:spcPct val="100000"/>
              </a:lnSpc>
              <a:spcBef>
                <a:spcPts val="0"/>
              </a:spcBef>
              <a:spcAft>
                <a:spcPts val="0"/>
              </a:spcAft>
              <a:buClr>
                <a:schemeClr val="dk1"/>
              </a:buClr>
              <a:buSzPts val="3200"/>
              <a:buFont typeface="Noto Sans Symbols"/>
              <a:buChar char="❑"/>
            </a:pPr>
            <a:r>
              <a:rPr b="0" i="0" lang="en-US" sz="3200" u="none">
                <a:solidFill>
                  <a:schemeClr val="dk1"/>
                </a:solidFill>
                <a:latin typeface="Calibri"/>
                <a:ea typeface="Calibri"/>
                <a:cs typeface="Calibri"/>
                <a:sym typeface="Calibri"/>
              </a:rPr>
              <a:t>Pembelian bahan makanan:</a:t>
            </a:r>
            <a:endParaRPr/>
          </a:p>
          <a:p>
            <a:pPr indent="-719137" lvl="0" marL="719137" marR="0" rtl="0" algn="just">
              <a:lnSpc>
                <a:spcPct val="100000"/>
              </a:lnSpc>
              <a:spcBef>
                <a:spcPts val="640"/>
              </a:spcBef>
              <a:spcAft>
                <a:spcPts val="0"/>
              </a:spcAft>
              <a:buClr>
                <a:schemeClr val="dk1"/>
              </a:buClr>
              <a:buSzPts val="3200"/>
              <a:buFont typeface="Arial"/>
              <a:buNone/>
            </a:pPr>
            <a:r>
              <a:rPr b="0" i="0" lang="en-US" sz="3200" u="none">
                <a:solidFill>
                  <a:schemeClr val="dk1"/>
                </a:solidFill>
                <a:latin typeface="Calibri"/>
                <a:ea typeface="Calibri"/>
                <a:cs typeface="Calibri"/>
                <a:sym typeface="Calibri"/>
              </a:rPr>
              <a:t>        Persediaan bahan makanan     xx</a:t>
            </a:r>
            <a:endParaRPr/>
          </a:p>
          <a:p>
            <a:pPr indent="-719137" lvl="0" marL="719137" marR="0" rtl="0" algn="just">
              <a:lnSpc>
                <a:spcPct val="100000"/>
              </a:lnSpc>
              <a:spcBef>
                <a:spcPts val="640"/>
              </a:spcBef>
              <a:spcAft>
                <a:spcPts val="0"/>
              </a:spcAft>
              <a:buClr>
                <a:schemeClr val="dk1"/>
              </a:buClr>
              <a:buSzPts val="3200"/>
              <a:buFont typeface="Arial"/>
              <a:buNone/>
            </a:pPr>
            <a:r>
              <a:rPr b="0" i="0" lang="en-US" sz="3200" u="none">
                <a:solidFill>
                  <a:schemeClr val="dk1"/>
                </a:solidFill>
                <a:latin typeface="Calibri"/>
                <a:ea typeface="Calibri"/>
                <a:cs typeface="Calibri"/>
                <a:sym typeface="Calibri"/>
              </a:rPr>
              <a:t>                   Kas (Utang Dagang)               xx</a:t>
            </a:r>
            <a:endParaRPr/>
          </a:p>
          <a:p>
            <a:pPr indent="-719137" lvl="0" marL="719137" marR="0" rtl="0" algn="just">
              <a:lnSpc>
                <a:spcPct val="100000"/>
              </a:lnSpc>
              <a:spcBef>
                <a:spcPts val="640"/>
              </a:spcBef>
              <a:spcAft>
                <a:spcPts val="0"/>
              </a:spcAft>
              <a:buClr>
                <a:schemeClr val="dk1"/>
              </a:buClr>
              <a:buSzPts val="3200"/>
              <a:buFont typeface="Noto Sans Symbols"/>
              <a:buChar char="❑"/>
            </a:pPr>
            <a:r>
              <a:rPr b="0" i="0" lang="en-US" sz="3200" u="none">
                <a:solidFill>
                  <a:schemeClr val="dk1"/>
                </a:solidFill>
                <a:latin typeface="Calibri"/>
                <a:ea typeface="Calibri"/>
                <a:cs typeface="Calibri"/>
                <a:sym typeface="Calibri"/>
              </a:rPr>
              <a:t>Pengeluaran bahan makanan di gudang:</a:t>
            </a:r>
            <a:endParaRPr/>
          </a:p>
          <a:p>
            <a:pPr indent="-719137" lvl="0" marL="719137" marR="0" rtl="0" algn="just">
              <a:lnSpc>
                <a:spcPct val="100000"/>
              </a:lnSpc>
              <a:spcBef>
                <a:spcPts val="640"/>
              </a:spcBef>
              <a:spcAft>
                <a:spcPts val="0"/>
              </a:spcAft>
              <a:buClr>
                <a:schemeClr val="dk1"/>
              </a:buClr>
              <a:buSzPts val="3200"/>
              <a:buFont typeface="Arial"/>
              <a:buNone/>
            </a:pPr>
            <a:r>
              <a:rPr b="0" i="0" lang="en-US" sz="3200" u="none">
                <a:solidFill>
                  <a:schemeClr val="dk1"/>
                </a:solidFill>
                <a:latin typeface="Calibri"/>
                <a:ea typeface="Calibri"/>
                <a:cs typeface="Calibri"/>
                <a:sym typeface="Calibri"/>
              </a:rPr>
              <a:t>        Harga pokok makanan			xx</a:t>
            </a:r>
            <a:endParaRPr/>
          </a:p>
          <a:p>
            <a:pPr indent="-719137" lvl="0" marL="719137" marR="0" rtl="0" algn="just">
              <a:lnSpc>
                <a:spcPct val="100000"/>
              </a:lnSpc>
              <a:spcBef>
                <a:spcPts val="640"/>
              </a:spcBef>
              <a:spcAft>
                <a:spcPts val="0"/>
              </a:spcAft>
              <a:buClr>
                <a:schemeClr val="dk1"/>
              </a:buClr>
              <a:buSzPts val="3200"/>
              <a:buFont typeface="Arial"/>
              <a:buNone/>
            </a:pPr>
            <a:r>
              <a:rPr b="0" i="0" lang="en-US" sz="3200" u="none">
                <a:solidFill>
                  <a:schemeClr val="dk1"/>
                </a:solidFill>
                <a:latin typeface="Calibri"/>
                <a:ea typeface="Calibri"/>
                <a:cs typeface="Calibri"/>
                <a:sym typeface="Calibri"/>
              </a:rPr>
              <a:t>                   Persediaan bahan makanan      xx</a:t>
            </a:r>
            <a:endParaRPr/>
          </a:p>
          <a:p>
            <a:pPr indent="-719137" lvl="0" marL="719137" marR="0" rtl="0" algn="just">
              <a:lnSpc>
                <a:spcPct val="100000"/>
              </a:lnSpc>
              <a:spcBef>
                <a:spcPts val="640"/>
              </a:spcBef>
              <a:spcAft>
                <a:spcPts val="0"/>
              </a:spcAft>
              <a:buClr>
                <a:schemeClr val="dk1"/>
              </a:buClr>
              <a:buSzPts val="3200"/>
              <a:buFont typeface="Noto Sans Symbols"/>
              <a:buChar char="❑"/>
            </a:pPr>
            <a:r>
              <a:rPr b="0" i="0" lang="en-US" sz="3200" u="none">
                <a:solidFill>
                  <a:schemeClr val="dk1"/>
                </a:solidFill>
                <a:latin typeface="Calibri"/>
                <a:ea typeface="Calibri"/>
                <a:cs typeface="Calibri"/>
                <a:sym typeface="Calibri"/>
              </a:rPr>
              <a:t>    Jurnal untuk pengeluaran langsung:</a:t>
            </a:r>
            <a:endParaRPr/>
          </a:p>
          <a:p>
            <a:pPr indent="-719137" lvl="0" marL="719137" marR="0" rtl="0" algn="just">
              <a:lnSpc>
                <a:spcPct val="100000"/>
              </a:lnSpc>
              <a:spcBef>
                <a:spcPts val="640"/>
              </a:spcBef>
              <a:spcAft>
                <a:spcPts val="0"/>
              </a:spcAft>
              <a:buClr>
                <a:schemeClr val="dk1"/>
              </a:buClr>
              <a:buSzPts val="3200"/>
              <a:buFont typeface="Arial"/>
              <a:buNone/>
            </a:pPr>
            <a:r>
              <a:rPr b="0" i="0" lang="en-US" sz="3200" u="none">
                <a:solidFill>
                  <a:schemeClr val="dk1"/>
                </a:solidFill>
                <a:latin typeface="Calibri"/>
                <a:ea typeface="Calibri"/>
                <a:cs typeface="Calibri"/>
                <a:sym typeface="Calibri"/>
              </a:rPr>
              <a:t>        Harga pokok makanan             xx</a:t>
            </a:r>
            <a:endParaRPr/>
          </a:p>
          <a:p>
            <a:pPr indent="-719137" lvl="0" marL="719137" marR="0" rtl="0" algn="just">
              <a:lnSpc>
                <a:spcPct val="100000"/>
              </a:lnSpc>
              <a:spcBef>
                <a:spcPts val="640"/>
              </a:spcBef>
              <a:spcAft>
                <a:spcPts val="0"/>
              </a:spcAft>
              <a:buClr>
                <a:schemeClr val="dk1"/>
              </a:buClr>
              <a:buSzPts val="3200"/>
              <a:buFont typeface="Arial"/>
              <a:buNone/>
            </a:pPr>
            <a:r>
              <a:rPr b="0" i="0" lang="en-US" sz="3200" u="none">
                <a:solidFill>
                  <a:schemeClr val="dk1"/>
                </a:solidFill>
                <a:latin typeface="Calibri"/>
                <a:ea typeface="Calibri"/>
                <a:cs typeface="Calibri"/>
                <a:sym typeface="Calibri"/>
              </a:rPr>
              <a:t>                 Kas (Utang Dagang)              xx</a:t>
            </a:r>
            <a:endParaRPr/>
          </a:p>
          <a:p>
            <a:pPr indent="-515937" lvl="0" marL="719137" marR="0" rtl="0" algn="just">
              <a:lnSpc>
                <a:spcPct val="100000"/>
              </a:lnSpc>
              <a:spcBef>
                <a:spcPts val="640"/>
              </a:spcBef>
              <a:spcAft>
                <a:spcPts val="0"/>
              </a:spcAft>
              <a:buClr>
                <a:schemeClr val="dk1"/>
              </a:buClr>
              <a:buSzPts val="3200"/>
              <a:buFont typeface="Noto Sans Symbols"/>
              <a:buNone/>
            </a:pPr>
            <a:r>
              <a:t/>
            </a:r>
            <a:endParaRPr b="0" i="0" sz="3200" u="none">
              <a:solidFill>
                <a:schemeClr val="dk1"/>
              </a:solidFill>
              <a:latin typeface="Calibri"/>
              <a:ea typeface="Calibri"/>
              <a:cs typeface="Calibri"/>
              <a:sym typeface="Calibri"/>
            </a:endParaRPr>
          </a:p>
          <a:p>
            <a:pPr indent="-139700" lvl="0" marL="342900" marR="0" rtl="0" algn="l">
              <a:spcBef>
                <a:spcPts val="640"/>
              </a:spcBef>
              <a:spcAft>
                <a:spcPts val="0"/>
              </a:spcAft>
              <a:buClr>
                <a:schemeClr val="dk1"/>
              </a:buClr>
              <a:buSzPts val="3200"/>
              <a:buFont typeface="Arial"/>
              <a:buNone/>
            </a:pPr>
            <a:r>
              <a:t/>
            </a:r>
            <a:endParaRPr b="0" i="0" sz="3200" u="non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2"/>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000"/>
              <a:buFont typeface="Calibri"/>
              <a:buNone/>
            </a:pPr>
            <a:r>
              <a:rPr b="0" i="0" lang="en-US" sz="4000" u="none">
                <a:solidFill>
                  <a:schemeClr val="dk1"/>
                </a:solidFill>
                <a:latin typeface="Calibri"/>
                <a:ea typeface="Calibri"/>
                <a:cs typeface="Calibri"/>
                <a:sym typeface="Calibri"/>
              </a:rPr>
              <a:t>Laporan Harga Pokok Makanan Harian</a:t>
            </a:r>
            <a:endParaRPr/>
          </a:p>
        </p:txBody>
      </p:sp>
      <p:graphicFrame>
        <p:nvGraphicFramePr>
          <p:cNvPr id="157" name="Google Shape;157;p12"/>
          <p:cNvGraphicFramePr/>
          <p:nvPr/>
        </p:nvGraphicFramePr>
        <p:xfrm>
          <a:off x="228600" y="1676400"/>
          <a:ext cx="3000000" cy="3000000"/>
        </p:xfrm>
        <a:graphic>
          <a:graphicData uri="http://schemas.openxmlformats.org/drawingml/2006/table">
            <a:tbl>
              <a:tblPr>
                <a:noFill/>
                <a:tableStyleId>{1D2B4887-FC9C-480F-AF95-F384910A8861}</a:tableStyleId>
              </a:tblPr>
              <a:tblGrid>
                <a:gridCol w="2674925"/>
                <a:gridCol w="617525"/>
                <a:gridCol w="735000"/>
                <a:gridCol w="712775"/>
                <a:gridCol w="1103300"/>
                <a:gridCol w="569900"/>
                <a:gridCol w="808025"/>
                <a:gridCol w="593725"/>
                <a:gridCol w="782625"/>
              </a:tblGrid>
              <a:tr h="404800">
                <a:tc row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Penjualan</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Hari ini</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Sampai dengan hari ini</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Bulan lalu</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Tahun lalu</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r>
              <a:tr h="404800">
                <a:tc vMerge="1"/>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Tamu</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Rp</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Tamu</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Rp</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Tamu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Rp</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Tamu</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Rp</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36575">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Coffe Shop</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94</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7321700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502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41892600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89</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7376100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91</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7020800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88975">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Harga Pokok Makanan yang dijual</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Rp          3.025.100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Rp                    16.046.150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Rp          3.040.200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Rp          2.948.620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r>
              <a:tr h="536575">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Harga Pokok Makanan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41,32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38,30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gridSpan="2">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41,22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42,00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04800">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Dilaporkan oleh:</a:t>
                      </a:r>
                      <a:endParaRPr/>
                    </a:p>
                  </a:txBody>
                  <a:tcPr marT="9525" marB="0" marR="9525" marL="9525" anchor="b">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tcPr>
                </a:tc>
                <a:tc gridSpan="2">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Cost Controller</a:t>
                      </a:r>
                      <a:endParaRPr/>
                    </a:p>
                  </a:txBody>
                  <a:tcPr marT="9525" marB="0" marR="9525" marL="9525" anchor="b">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c hMerge="1"/>
                <a:tc gridSpan="6" rowSpan="3">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Tembusan: General Manager, Resident Manager, Food and Beverage Manager</a:t>
                      </a:r>
                      <a:endParaRPr/>
                    </a:p>
                  </a:txBody>
                  <a:tcPr marT="9525" marB="0" marR="9525" marL="95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hMerge="1"/>
                <a:tc rowSpan="3" hMerge="1"/>
                <a:tc rowSpan="3" hMerge="1"/>
                <a:tc rowSpan="3" hMerge="1"/>
                <a:tc rowSpan="3" hMerge="1"/>
              </a:tr>
              <a:tr h="404800">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tcPr>
                </a:tc>
                <a:tc>
                  <a:txBody>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txBody>
                  <a:tcPr marT="9525" marB="0" marR="9525" marL="9525" anchor="b"/>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R cap="flat" cmpd="sng" w="9525">
                      <a:solidFill>
                        <a:srgbClr val="000000"/>
                      </a:solidFill>
                      <a:prstDash val="solid"/>
                      <a:round/>
                      <a:headEnd len="sm" w="sm" type="none"/>
                      <a:tailEnd len="sm" w="sm" type="none"/>
                    </a:lnR>
                  </a:tcPr>
                </a:tc>
                <a:tc gridSpan="6" vMerge="1"/>
                <a:tc hMerge="1" vMerge="1"/>
                <a:tc hMerge="1" vMerge="1"/>
                <a:tc hMerge="1" vMerge="1"/>
                <a:tc hMerge="1" vMerge="1"/>
                <a:tc hMerge="1" vMerge="1"/>
              </a:tr>
              <a:tr h="404800">
                <a:tc>
                  <a:txBody>
                    <a:bodyPr/>
                    <a:lstStyle/>
                    <a:p>
                      <a:pPr indent="0" lvl="0" marL="0" marR="0" rtl="0" algn="l">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9525" marB="0" marR="9525" marL="9525" anchor="b">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9525" marB="0" marR="9525" marL="9525" anchor="b">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c gridSpan="6" vMerge="1"/>
                <a:tc hMerge="1" vMerge="1"/>
                <a:tc hMerge="1" vMerge="1"/>
                <a:tc hMerge="1" vMerge="1"/>
                <a:tc hMerge="1" vMerge="1"/>
                <a:tc hMerge="1" vMerge="1"/>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3"/>
          <p:cNvSpPr txBox="1"/>
          <p:nvPr>
            <p:ph type="title"/>
          </p:nvPr>
        </p:nvSpPr>
        <p:spPr>
          <a:xfrm>
            <a:off x="457200" y="-333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b="0" i="0" lang="en-US" sz="4400" u="none">
                <a:solidFill>
                  <a:schemeClr val="dk1"/>
                </a:solidFill>
                <a:latin typeface="Calibri"/>
                <a:ea typeface="Calibri"/>
                <a:cs typeface="Calibri"/>
                <a:sym typeface="Calibri"/>
              </a:rPr>
              <a:t>Rekonsiliasi Harga Pokok Makanan</a:t>
            </a:r>
            <a:endParaRPr/>
          </a:p>
        </p:txBody>
      </p:sp>
      <p:graphicFrame>
        <p:nvGraphicFramePr>
          <p:cNvPr id="164" name="Google Shape;164;p13"/>
          <p:cNvGraphicFramePr/>
          <p:nvPr/>
        </p:nvGraphicFramePr>
        <p:xfrm>
          <a:off x="381000" y="1066800"/>
          <a:ext cx="3000000" cy="3000000"/>
        </p:xfrm>
        <a:graphic>
          <a:graphicData uri="http://schemas.openxmlformats.org/drawingml/2006/table">
            <a:tbl>
              <a:tblPr>
                <a:noFill/>
                <a:tableStyleId>{1D2B4887-FC9C-480F-AF95-F384910A8861}</a:tableStyleId>
              </a:tblPr>
              <a:tblGrid>
                <a:gridCol w="3611550"/>
                <a:gridCol w="2187575"/>
                <a:gridCol w="2659050"/>
              </a:tblGrid>
              <a:tr h="2492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Nilai Persediaan Awal:</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Gudang</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45.216.450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Dapur</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4.781.250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Jumlah</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49.997.700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Pembelian</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61.365.870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Jumlah Persediaan</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111.363.570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Nilai Persediaan Akhir:</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Gudang</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42.675.230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Dapur</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3.412.600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Jumlah</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46.087.830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Jumlah Konsumsian Bruto</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65.275.740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Penyesuaian:</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HPM Karyawan</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8.120.300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Steward sales</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A &amp; G</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478.500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A &amp; P</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705.640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Makanan untuk bar</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(315.000)</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Minuman untuk dapur</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625.000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Jumlah</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9.614.440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HPM yang dijual</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55.661.300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492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Penjualan Makanan</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173.568.750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Persentase HPM yang dijual</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32,07%</a:t>
                      </a:r>
                      <a:endParaRPr/>
                    </a:p>
                  </a:txBody>
                  <a:tcPr marT="6175" marB="0" marR="6175" marL="6175"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4"/>
          <p:cNvSpPr txBox="1"/>
          <p:nvPr>
            <p:ph type="title"/>
          </p:nvPr>
        </p:nvSpPr>
        <p:spPr>
          <a:xfrm>
            <a:off x="381000" y="152400"/>
            <a:ext cx="8229600" cy="792162"/>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5000"/>
              <a:buFont typeface="Calibri"/>
              <a:buNone/>
            </a:pPr>
            <a:r>
              <a:rPr b="0" i="0" lang="en-US" sz="5000" u="none">
                <a:solidFill>
                  <a:schemeClr val="dk1"/>
                </a:solidFill>
                <a:latin typeface="Calibri"/>
                <a:ea typeface="Calibri"/>
                <a:cs typeface="Calibri"/>
                <a:sym typeface="Calibri"/>
              </a:rPr>
              <a:t>Jurnal Harga Pokok Makanan</a:t>
            </a:r>
            <a:endParaRPr/>
          </a:p>
        </p:txBody>
      </p:sp>
      <p:graphicFrame>
        <p:nvGraphicFramePr>
          <p:cNvPr id="170" name="Google Shape;170;p14"/>
          <p:cNvGraphicFramePr/>
          <p:nvPr/>
        </p:nvGraphicFramePr>
        <p:xfrm>
          <a:off x="381000" y="3005137"/>
          <a:ext cx="3000000" cy="3000000"/>
        </p:xfrm>
        <a:graphic>
          <a:graphicData uri="http://schemas.openxmlformats.org/drawingml/2006/table">
            <a:tbl>
              <a:tblPr>
                <a:noFill/>
                <a:tableStyleId>{1D2B4887-FC9C-480F-AF95-F384910A8861}</a:tableStyleId>
              </a:tblPr>
              <a:tblGrid>
                <a:gridCol w="782625"/>
                <a:gridCol w="371475"/>
                <a:gridCol w="677850"/>
                <a:gridCol w="534975"/>
                <a:gridCol w="600075"/>
                <a:gridCol w="458775"/>
                <a:gridCol w="336550"/>
                <a:gridCol w="457200"/>
                <a:gridCol w="457200"/>
                <a:gridCol w="411150"/>
                <a:gridCol w="352425"/>
                <a:gridCol w="458775"/>
                <a:gridCol w="457200"/>
                <a:gridCol w="458775"/>
                <a:gridCol w="457200"/>
                <a:gridCol w="592125"/>
                <a:gridCol w="593725"/>
              </a:tblGrid>
              <a:tr h="877875">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Tgl</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Jumlah Rekuisisi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Pengeluaran Langsung</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Kons.</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Karyawan</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Promo</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A &amp; G</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Bar</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Min Dapur</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S. Sale</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 Rusak</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HPMJ Hari ini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HPMJ s.d. Hari ini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PM Hari ini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PM s.d. Hari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Persentase HPMJ Hari ini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Persentase HPMJ s.d. Hari ini</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4625">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(2)</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(4)</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(5)</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(6)</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(7)</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(8)</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(9)</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(10)</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(11)</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(12)</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(13)</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(14)</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(15)</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(16)</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(17)</a:t>
                      </a:r>
                      <a:endParaRPr/>
                    </a:p>
                  </a:txBody>
                  <a:tcPr marT="6975" marB="0" marR="6975" marL="69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4625">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01/03/2005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3550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3560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150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20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3365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3365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9600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9600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35,05%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35,05%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4625">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02/03/2005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3700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3700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150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3520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6885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10100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19700</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34,85%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34,95%</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4625">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dstnya</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4625">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100"/>
                        <a:buFont typeface="Calibri"/>
                        <a:buNone/>
                      </a:pPr>
                      <a:r>
                        <a:rPr b="0" i="0" lang="en-US" sz="1100" u="none">
                          <a:solidFill>
                            <a:srgbClr val="000000"/>
                          </a:solidFill>
                          <a:latin typeface="Calibri"/>
                          <a:ea typeface="Calibri"/>
                          <a:cs typeface="Calibri"/>
                          <a:sym typeface="Calibri"/>
                        </a:rPr>
                        <a:t> </a:t>
                      </a:r>
                      <a:endParaRPr/>
                    </a:p>
                  </a:txBody>
                  <a:tcPr marT="6975" marB="0" marR="6975" marL="69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5"/>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000"/>
              <a:buFont typeface="Calibri"/>
              <a:buNone/>
            </a:pPr>
            <a:r>
              <a:rPr b="1" i="0" lang="en-US" sz="4000" u="none">
                <a:solidFill>
                  <a:schemeClr val="dk1"/>
                </a:solidFill>
                <a:latin typeface="Calibri"/>
                <a:ea typeface="Calibri"/>
                <a:cs typeface="Calibri"/>
                <a:sym typeface="Calibri"/>
              </a:rPr>
              <a:t>Voucher Jurnal Harga Pokok Makanan</a:t>
            </a:r>
            <a:endParaRPr/>
          </a:p>
        </p:txBody>
      </p:sp>
      <p:graphicFrame>
        <p:nvGraphicFramePr>
          <p:cNvPr id="177" name="Google Shape;177;p15"/>
          <p:cNvGraphicFramePr/>
          <p:nvPr/>
        </p:nvGraphicFramePr>
        <p:xfrm>
          <a:off x="228600" y="1447800"/>
          <a:ext cx="3000000" cy="3000000"/>
        </p:xfrm>
        <a:graphic>
          <a:graphicData uri="http://schemas.openxmlformats.org/drawingml/2006/table">
            <a:tbl>
              <a:tblPr>
                <a:noFill/>
                <a:tableStyleId>{1D2B4887-FC9C-480F-AF95-F384910A8861}</a:tableStyleId>
              </a:tblPr>
              <a:tblGrid>
                <a:gridCol w="1320800"/>
                <a:gridCol w="2744775"/>
                <a:gridCol w="1558925"/>
                <a:gridCol w="1439850"/>
                <a:gridCol w="1546225"/>
              </a:tblGrid>
              <a:tr h="255575">
                <a:tc row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Nomor Rekening</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Keterangan</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Buku Besar</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Buku Pembantu</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r>
              <a:tr h="257175">
                <a:tc vMerge="1"/>
                <a:tc vMerge="1"/>
                <a:tc vMerge="1"/>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Debet</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Kredit</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530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Harga pokok makanan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55.661.300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531</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HP yang dikonsumsi</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63.781.600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532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Kredit HP makanan karyawan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8.120.300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630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A &amp; G</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478.500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630-10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Rapat</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478.500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Pemasaran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705.640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640-10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perjamuan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705.640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makanan dan minuman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310.000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540-12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lain-lain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310.000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790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PAGU &amp; Kesejahteraan karyawan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8.120.300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55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794</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Makanan untuk karyawan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8.120.300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5717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140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Pada Persediaan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(65.275.740)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6827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141</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Makanan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65.275.740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280975">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1" i="0" lang="en-US" sz="1400" u="none">
                          <a:solidFill>
                            <a:srgbClr val="000000"/>
                          </a:solidFill>
                          <a:latin typeface="Times New Roman"/>
                          <a:ea typeface="Times New Roman"/>
                          <a:cs typeface="Times New Roman"/>
                          <a:sym typeface="Times New Roman"/>
                        </a:rPr>
                        <a:t>Total</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73.396.040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73.396.040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481000">
                <a:tc>
                  <a:txBody>
                    <a:bodyPr/>
                    <a:lstStyle/>
                    <a:p>
                      <a:pPr indent="0" lvl="0" marL="0" marR="0" rtl="0" algn="ctr">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Untuk menutup jurnal harga pokok makanan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T cap="flat" cmpd="sng" w="190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T cap="flat" cmpd="sng" w="190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2875">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Disiapkan oleh:</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Diperiksa oleh:</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Dibukukan oleh:</a:t>
                      </a:r>
                      <a:endParaRPr/>
                    </a:p>
                  </a:txBody>
                  <a:tcPr marT="9525" marB="0" marR="9525" marL="9525" anchor="b">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r>
              <a:tr h="244475">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Anik</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Aga</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Ogie</a:t>
                      </a:r>
                      <a:endParaRPr/>
                    </a:p>
                  </a:txBody>
                  <a:tcPr marT="9525" marB="0" marR="9525" marL="9525" anchor="b">
                    <a:lnL cap="flat" cmpd="sng" w="9525">
                      <a:solidFill>
                        <a:srgbClr val="000000"/>
                      </a:solidFill>
                      <a:prstDash val="solid"/>
                      <a:round/>
                      <a:headEnd len="sm" w="sm" type="none"/>
                      <a:tailEnd len="sm" w="sm" type="none"/>
                    </a:lnL>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Times New Roman"/>
                        <a:buNone/>
                      </a:pPr>
                      <a:r>
                        <a:rPr b="0" i="0" lang="en-US" sz="1200" u="none">
                          <a:solidFill>
                            <a:srgbClr val="000000"/>
                          </a:solidFill>
                          <a:latin typeface="Times New Roman"/>
                          <a:ea typeface="Times New Roman"/>
                          <a:cs typeface="Times New Roman"/>
                          <a:sym typeface="Times New Roman"/>
                        </a:rPr>
                        <a:t> </a:t>
                      </a:r>
                      <a:endParaRPr/>
                    </a:p>
                  </a:txBody>
                  <a:tcPr marT="9525" marB="0" marR="9525" marL="9525" anchor="b">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6"/>
          <p:cNvSpPr txBox="1"/>
          <p:nvPr>
            <p:ph type="title"/>
          </p:nvPr>
        </p:nvSpPr>
        <p:spPr>
          <a:xfrm>
            <a:off x="381000" y="0"/>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4400"/>
              <a:buFont typeface="Calibri"/>
              <a:buNone/>
            </a:pPr>
            <a:r>
              <a:rPr b="0" i="0" lang="en-US" sz="4400" u="none">
                <a:solidFill>
                  <a:schemeClr val="dk1"/>
                </a:solidFill>
                <a:latin typeface="Calibri"/>
                <a:ea typeface="Calibri"/>
                <a:cs typeface="Calibri"/>
                <a:sym typeface="Calibri"/>
              </a:rPr>
              <a:t>Rekonsiliasi Harga Pokok Minuman</a:t>
            </a:r>
            <a:endParaRPr/>
          </a:p>
        </p:txBody>
      </p:sp>
      <p:graphicFrame>
        <p:nvGraphicFramePr>
          <p:cNvPr id="183" name="Google Shape;183;p16"/>
          <p:cNvGraphicFramePr/>
          <p:nvPr/>
        </p:nvGraphicFramePr>
        <p:xfrm>
          <a:off x="381000" y="1066800"/>
          <a:ext cx="3000000" cy="3000000"/>
        </p:xfrm>
        <a:graphic>
          <a:graphicData uri="http://schemas.openxmlformats.org/drawingml/2006/table">
            <a:tbl>
              <a:tblPr>
                <a:noFill/>
                <a:tableStyleId>{1D2B4887-FC9C-480F-AF95-F384910A8861}</a:tableStyleId>
              </a:tblPr>
              <a:tblGrid>
                <a:gridCol w="3276600"/>
                <a:gridCol w="2209800"/>
                <a:gridCol w="2819400"/>
              </a:tblGrid>
              <a:tr h="252400">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Nilai Persediaan Awal:</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Gudang</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3.125.000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Dapur</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1.635.000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Jumlah</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4.760.000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Pembelian</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2.380.000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Jumlah Persediaan</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7.140.000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Nilai Persediaan Akhir:</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Gudang</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2.420.000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Dapur</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1.515.000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Jumlah</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3.935.000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Jumlah Konsumsian Bruto</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3.205.000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Penyesuaian:</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HPMn Karyawan</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(12.000)</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A &amp; G</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(7.500)</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A &amp; P</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(15.000)</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Makanan untuk bar</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315.000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Minuman untuk dapur</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(625.000)</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Jumlah</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(344.500)</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HPM yang dijual</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2.860.500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0825">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Penjualan Minuman</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 Rp                                10.475.000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252400">
                <a:tc>
                  <a:txBody>
                    <a:bodyPr/>
                    <a:lstStyle/>
                    <a:p>
                      <a:pPr indent="0" lvl="0" marL="0" marR="0" rtl="0" algn="just">
                        <a:lnSpc>
                          <a:spcPct val="100000"/>
                        </a:lnSpc>
                        <a:spcBef>
                          <a:spcPts val="0"/>
                        </a:spcBef>
                        <a:spcAft>
                          <a:spcPts val="0"/>
                        </a:spcAft>
                        <a:buClr>
                          <a:srgbClr val="000000"/>
                        </a:buClr>
                        <a:buSzPts val="1600"/>
                        <a:buFont typeface="Calibri"/>
                        <a:buNone/>
                      </a:pPr>
                      <a:r>
                        <a:rPr b="1" i="0" lang="en-US" sz="1600" u="none">
                          <a:solidFill>
                            <a:srgbClr val="000000"/>
                          </a:solidFill>
                          <a:latin typeface="Calibri"/>
                          <a:ea typeface="Calibri"/>
                          <a:cs typeface="Calibri"/>
                          <a:sym typeface="Calibri"/>
                        </a:rPr>
                        <a:t>Persentase HPM yang dijual</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just">
                        <a:lnSpc>
                          <a:spcPct val="100000"/>
                        </a:lnSpc>
                        <a:spcBef>
                          <a:spcPts val="0"/>
                        </a:spcBef>
                        <a:spcAft>
                          <a:spcPts val="0"/>
                        </a:spcAft>
                        <a:buClr>
                          <a:srgbClr val="000000"/>
                        </a:buClr>
                        <a:buSzPts val="1400"/>
                        <a:buFont typeface="Calibri"/>
                        <a:buNone/>
                      </a:pPr>
                      <a:r>
                        <a:rPr b="0" i="0" lang="en-US" sz="1400" u="none">
                          <a:solidFill>
                            <a:srgbClr val="000000"/>
                          </a:solidFill>
                          <a:latin typeface="Calibri"/>
                          <a:ea typeface="Calibri"/>
                          <a:cs typeface="Calibri"/>
                          <a:sym typeface="Calibri"/>
                        </a:rPr>
                        <a:t> </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600"/>
                        <a:buFont typeface="Calibri"/>
                        <a:buNone/>
                      </a:pPr>
                      <a:r>
                        <a:rPr b="0" i="0" lang="en-US" sz="1600" u="none">
                          <a:solidFill>
                            <a:srgbClr val="000000"/>
                          </a:solidFill>
                          <a:latin typeface="Calibri"/>
                          <a:ea typeface="Calibri"/>
                          <a:cs typeface="Calibri"/>
                          <a:sym typeface="Calibri"/>
                        </a:rPr>
                        <a:t>27,31%</a:t>
                      </a:r>
                      <a:endParaRPr/>
                    </a:p>
                  </a:txBody>
                  <a:tcPr marT="8050" marB="0" marR="8050" marL="80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7"/>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b="0" i="0" lang="en-US" sz="4400" u="none">
                <a:solidFill>
                  <a:schemeClr val="dk1"/>
                </a:solidFill>
                <a:latin typeface="Calibri"/>
                <a:ea typeface="Calibri"/>
                <a:cs typeface="Calibri"/>
                <a:sym typeface="Calibri"/>
              </a:rPr>
              <a:t>Jurnal Harga Pokok Minuman</a:t>
            </a:r>
            <a:endParaRPr/>
          </a:p>
        </p:txBody>
      </p:sp>
      <p:graphicFrame>
        <p:nvGraphicFramePr>
          <p:cNvPr id="189" name="Google Shape;189;p17"/>
          <p:cNvGraphicFramePr/>
          <p:nvPr/>
        </p:nvGraphicFramePr>
        <p:xfrm>
          <a:off x="152400" y="1752600"/>
          <a:ext cx="3000000" cy="3000000"/>
        </p:xfrm>
        <a:graphic>
          <a:graphicData uri="http://schemas.openxmlformats.org/drawingml/2006/table">
            <a:tbl>
              <a:tblPr>
                <a:noFill/>
                <a:tableStyleId>{1D2B4887-FC9C-480F-AF95-F384910A8861}</a:tableStyleId>
              </a:tblPr>
              <a:tblGrid>
                <a:gridCol w="533400"/>
                <a:gridCol w="609600"/>
                <a:gridCol w="609600"/>
                <a:gridCol w="762000"/>
                <a:gridCol w="685800"/>
                <a:gridCol w="533400"/>
                <a:gridCol w="609600"/>
                <a:gridCol w="609600"/>
                <a:gridCol w="609600"/>
                <a:gridCol w="533400"/>
                <a:gridCol w="685800"/>
                <a:gridCol w="685800"/>
                <a:gridCol w="762000"/>
                <a:gridCol w="762000"/>
              </a:tblGrid>
              <a:tr h="1730375">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Tgl</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Bir</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Minuman Ringan</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Minuman Keras</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Anggur dan Champagne</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Makanan dari dapur</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Minuman ke dapur</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Minuman karyawan</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Administrasi dan umum</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Administrasi dan Pemasaran</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HPP hari ini</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HPP s.d. Hari ini</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Penjualan hari ini</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Penjualan s.d. hari ini</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77850">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(2)</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(3)</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(4)</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(5)</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(6)</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(7)</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(8)</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(9)</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(10)</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(11)</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(12)</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(13)</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(14)</a:t>
                      </a:r>
                      <a:endParaRPr/>
                    </a:p>
                  </a:txBody>
                  <a:tcPr marT="7450" marB="0" marR="7450" marL="74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76250">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01 Mei</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875900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401500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1250500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1430000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75500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-125800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-10500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-10250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-12700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3874150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3874150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12591000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12591000</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77850">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76250">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7450" marB="0" marR="7450" marL="74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8"/>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000"/>
              <a:buFont typeface="Calibri"/>
              <a:buNone/>
            </a:pPr>
            <a:r>
              <a:rPr b="1" i="0" lang="en-US" sz="4000" u="none">
                <a:solidFill>
                  <a:schemeClr val="dk1"/>
                </a:solidFill>
                <a:latin typeface="Calibri"/>
                <a:ea typeface="Calibri"/>
                <a:cs typeface="Calibri"/>
                <a:sym typeface="Calibri"/>
              </a:rPr>
              <a:t>Voucher Jurnal Harga Pokok Minuman</a:t>
            </a:r>
            <a:endParaRPr/>
          </a:p>
        </p:txBody>
      </p:sp>
      <p:graphicFrame>
        <p:nvGraphicFramePr>
          <p:cNvPr id="196" name="Google Shape;196;p18"/>
          <p:cNvGraphicFramePr/>
          <p:nvPr/>
        </p:nvGraphicFramePr>
        <p:xfrm>
          <a:off x="381000" y="1447800"/>
          <a:ext cx="3000000" cy="3000000"/>
        </p:xfrm>
        <a:graphic>
          <a:graphicData uri="http://schemas.openxmlformats.org/drawingml/2006/table">
            <a:tbl>
              <a:tblPr>
                <a:noFill/>
                <a:tableStyleId>{1D2B4887-FC9C-480F-AF95-F384910A8861}</a:tableStyleId>
              </a:tblPr>
              <a:tblGrid>
                <a:gridCol w="1309675"/>
                <a:gridCol w="2719375"/>
                <a:gridCol w="1544625"/>
                <a:gridCol w="1427150"/>
                <a:gridCol w="1533525"/>
              </a:tblGrid>
              <a:tr h="249225">
                <a:tc row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Nomor Rekening</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Keterangan</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Buku Besar</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gridSpan="2">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Buku Pembantu</a:t>
                      </a:r>
                      <a:endParaRPr/>
                    </a:p>
                  </a:txBody>
                  <a:tcPr marT="9525" marB="0" marR="9525" marL="95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hMerge="1"/>
              </a:tr>
              <a:tr h="247650">
                <a:tc vMerge="1"/>
                <a:tc vMerge="1"/>
                <a:tc vMerge="1"/>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Debet</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Kredit</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530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Harga pokok minuman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3.480.500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7650">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531</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HP yang dikonsumsi</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3.492.500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532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Kredit HP makanan karyawan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12.000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630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A &amp; G</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7.500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7650">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630-10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Rapat</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7.500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Pemasaran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15.000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7650">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640-10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perjamuan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15.000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makanan dan minuman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(310.000)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540-12</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Biaya lain-lain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310.000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7650">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790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PAGU &amp; Kesejahteraan karyawan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12.000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9225">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794</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Minuman untuk karyawan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12.000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47650">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140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Pada Persediaan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(3.205.000)</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60350">
                <a:tc>
                  <a:txBody>
                    <a:bodyPr/>
                    <a:lstStyle/>
                    <a:p>
                      <a:pPr indent="0" lvl="0" marL="0" marR="0" rtl="0" algn="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143</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Minuman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3.205.000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273050">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Times New Roman"/>
                        <a:buNone/>
                      </a:pPr>
                      <a:r>
                        <a:rPr b="1" i="0" lang="en-US" sz="1400" u="none">
                          <a:solidFill>
                            <a:srgbClr val="000000"/>
                          </a:solidFill>
                          <a:latin typeface="Times New Roman"/>
                          <a:ea typeface="Times New Roman"/>
                          <a:cs typeface="Times New Roman"/>
                          <a:sym typeface="Times New Roman"/>
                        </a:rPr>
                        <a:t>Total</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3.527.000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 Rp        3.527.000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466725">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Times New Roman"/>
                        <a:buNone/>
                      </a:pPr>
                      <a:r>
                        <a:rPr b="0" i="0" lang="en-US" sz="1400" u="none">
                          <a:solidFill>
                            <a:srgbClr val="000000"/>
                          </a:solidFill>
                          <a:latin typeface="Times New Roman"/>
                          <a:ea typeface="Times New Roman"/>
                          <a:cs typeface="Times New Roman"/>
                          <a:sym typeface="Times New Roman"/>
                        </a:rPr>
                        <a:t>Untuk menutup jurnal harga pokok makanan</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L cap="flat" cmpd="sng" w="9525">
                      <a:solidFill>
                        <a:srgbClr val="000000"/>
                      </a:solidFill>
                      <a:prstDash val="solid"/>
                      <a:round/>
                      <a:headEnd len="sm" w="sm" type="none"/>
                      <a:tailEnd len="sm" w="sm" type="none"/>
                    </a:lnL>
                    <a:lnT cap="flat" cmpd="sng" w="190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T cap="flat" cmpd="sng" w="190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R cap="flat" cmpd="sng" w="9525">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36525">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Disiapkan oleh:</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Diperiksa oleh:</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Dibukukan oleh:</a:t>
                      </a:r>
                      <a:endParaRPr/>
                    </a:p>
                  </a:txBody>
                  <a:tcPr marT="9525" marB="0" marR="9525" marL="9525" anchor="b">
                    <a:lnL cap="flat" cmpd="sng" w="9525">
                      <a:solidFill>
                        <a:srgbClr val="000000"/>
                      </a:solidFill>
                      <a:prstDash val="solid"/>
                      <a:round/>
                      <a:headEnd len="sm" w="sm" type="none"/>
                      <a:tailEnd len="sm" w="sm" type="none"/>
                    </a:lnL>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T cap="flat" cmpd="sng" w="9525">
                      <a:solidFill>
                        <a:srgbClr val="000000"/>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tcPr>
                </a:tc>
              </a:tr>
              <a:tr h="236525">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Anik</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Aga</a:t>
                      </a:r>
                      <a:endParaRPr/>
                    </a:p>
                  </a:txBody>
                  <a:tcPr marT="9525" marB="0" marR="9525" marL="952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Ogie</a:t>
                      </a:r>
                      <a:endParaRPr/>
                    </a:p>
                  </a:txBody>
                  <a:tcPr marT="9525" marB="0" marR="9525" marL="9525" anchor="b">
                    <a:lnL cap="flat" cmpd="sng" w="9525">
                      <a:solidFill>
                        <a:srgbClr val="000000"/>
                      </a:solidFill>
                      <a:prstDash val="solid"/>
                      <a:round/>
                      <a:headEnd len="sm" w="sm" type="none"/>
                      <a:tailEnd len="sm" w="sm" type="none"/>
                    </a:lnL>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Calibri"/>
                        <a:buNone/>
                      </a:pPr>
                      <a:r>
                        <a:rPr b="0" i="0" lang="en-US" sz="1200" u="none">
                          <a:solidFill>
                            <a:srgbClr val="000000"/>
                          </a:solidFill>
                          <a:latin typeface="Calibri"/>
                          <a:ea typeface="Calibri"/>
                          <a:cs typeface="Calibri"/>
                          <a:sym typeface="Calibri"/>
                        </a:rPr>
                        <a:t> </a:t>
                      </a:r>
                      <a:endParaRPr/>
                    </a:p>
                  </a:txBody>
                  <a:tcPr marT="9525" marB="0" marR="9525" marL="9525" anchor="b">
                    <a:lnR cap="flat" cmpd="sng" w="9525">
                      <a:solidFill>
                        <a:srgbClr val="000000"/>
                      </a:solidFill>
                      <a:prstDash val="solid"/>
                      <a:round/>
                      <a:headEnd len="sm" w="sm" type="none"/>
                      <a:tailEnd len="sm" w="sm" type="none"/>
                    </a:lnR>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9"/>
          <p:cNvSpPr txBox="1"/>
          <p:nvPr>
            <p:ph type="title"/>
          </p:nvPr>
        </p:nvSpPr>
        <p:spPr>
          <a:xfrm>
            <a:off x="381000" y="2971800"/>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b="1" i="0" lang="en-US" sz="4400" u="none">
                <a:solidFill>
                  <a:schemeClr val="dk1"/>
                </a:solidFill>
                <a:latin typeface="Calibri"/>
                <a:ea typeface="Calibri"/>
                <a:cs typeface="Calibri"/>
                <a:sym typeface="Calibri"/>
              </a:rPr>
              <a:t>Terima Kasih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2"/>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5000"/>
              <a:buFont typeface="Calibri"/>
              <a:buNone/>
            </a:pPr>
            <a:r>
              <a:rPr b="0" i="0" lang="en-US" sz="5000" u="none">
                <a:solidFill>
                  <a:schemeClr val="dk1"/>
                </a:solidFill>
                <a:latin typeface="Calibri"/>
                <a:ea typeface="Calibri"/>
                <a:cs typeface="Calibri"/>
                <a:sym typeface="Calibri"/>
              </a:rPr>
              <a:t>Tujuan Materi ini:</a:t>
            </a:r>
            <a:endParaRPr/>
          </a:p>
        </p:txBody>
      </p:sp>
      <p:sp>
        <p:nvSpPr>
          <p:cNvPr id="95" name="Google Shape;95;p2"/>
          <p:cNvSpPr txBox="1"/>
          <p:nvPr>
            <p:ph idx="1" type="body"/>
          </p:nvPr>
        </p:nvSpPr>
        <p:spPr>
          <a:xfrm>
            <a:off x="457200" y="1600200"/>
            <a:ext cx="8229600" cy="4876800"/>
          </a:xfrm>
          <a:prstGeom prst="rect">
            <a:avLst/>
          </a:prstGeom>
          <a:noFill/>
          <a:ln>
            <a:noFill/>
          </a:ln>
        </p:spPr>
        <p:txBody>
          <a:bodyPr anchorCtr="0" anchor="t" bIns="45700" lIns="91425" spcFirstLastPara="1" rIns="91425" wrap="square" tIns="45700">
            <a:noAutofit/>
          </a:bodyPr>
          <a:lstStyle/>
          <a:p>
            <a:pPr indent="-342900" lvl="0" marL="342900" marR="0" rtl="0" algn="just">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Mahasiswa dapat menjelaskan metode akuntansi persediaan bahan makanan,</a:t>
            </a:r>
            <a:endParaRPr/>
          </a:p>
          <a:p>
            <a:pPr indent="-342900" lvl="0" marL="342900" marR="0" rtl="0" algn="just">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Mahasiswa dapat menjelaskan pengertian harga pokok di industri perhotelan,</a:t>
            </a:r>
            <a:endParaRPr/>
          </a:p>
          <a:p>
            <a:pPr indent="-342900" lvl="0" marL="342900" marR="0" rtl="0" algn="just">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Mahasiswa dapat menentukan harga pokok makanan dan minuman yang dijual,</a:t>
            </a:r>
            <a:endParaRPr/>
          </a:p>
          <a:p>
            <a:pPr indent="-342900" lvl="0" marL="342900" marR="0" rtl="0" algn="just">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Mahasiswa dapat menentukan harga pokok makanan dan minuman untuk karyawan,</a:t>
            </a:r>
            <a:endParaRPr/>
          </a:p>
          <a:p>
            <a:pPr indent="-342900" lvl="0" marL="342900" marR="0" rtl="0" algn="just">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Mahasiswa dapat membukukan harga pokok makanan dan minuman pada jurnal harga pokok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3"/>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4400"/>
              <a:buFont typeface="Calibri"/>
              <a:buNone/>
            </a:pPr>
            <a:r>
              <a:rPr b="0" i="0" lang="en-US" sz="4400" u="none">
                <a:solidFill>
                  <a:schemeClr val="dk1"/>
                </a:solidFill>
                <a:latin typeface="Calibri"/>
                <a:ea typeface="Calibri"/>
                <a:cs typeface="Calibri"/>
                <a:sym typeface="Calibri"/>
              </a:rPr>
              <a:t>Pengertian Persediaan Makanan</a:t>
            </a:r>
            <a:endParaRPr/>
          </a:p>
        </p:txBody>
      </p:sp>
      <p:sp>
        <p:nvSpPr>
          <p:cNvPr id="101" name="Google Shape;101;p3"/>
          <p:cNvSpPr txBox="1"/>
          <p:nvPr>
            <p:ph idx="1" type="body"/>
          </p:nvPr>
        </p:nvSpPr>
        <p:spPr>
          <a:xfrm>
            <a:off x="457200" y="1600200"/>
            <a:ext cx="8229600" cy="4525962"/>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3600"/>
              <a:buFont typeface="Arial"/>
              <a:buNone/>
            </a:pPr>
            <a:r>
              <a:rPr b="0" i="0" lang="en-US" sz="3600" u="none" cap="none" strike="noStrike">
                <a:solidFill>
                  <a:schemeClr val="dk1"/>
                </a:solidFill>
                <a:latin typeface="Calibri"/>
                <a:ea typeface="Calibri"/>
                <a:cs typeface="Calibri"/>
                <a:sym typeface="Calibri"/>
              </a:rPr>
              <a:t>Bahan makanan yang ada di gudang makanan untuk kegiatan normal hotel, bahan makanan yang ada di dapur yang masih dalam proses produksi.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4"/>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5000"/>
              <a:buFont typeface="Calibri"/>
              <a:buNone/>
            </a:pPr>
            <a:r>
              <a:rPr b="0" i="0" lang="en-US" sz="5000" u="none">
                <a:solidFill>
                  <a:schemeClr val="dk1"/>
                </a:solidFill>
                <a:latin typeface="Calibri"/>
                <a:ea typeface="Calibri"/>
                <a:cs typeface="Calibri"/>
                <a:sym typeface="Calibri"/>
              </a:rPr>
              <a:t>Persediaan Bahan Makanan </a:t>
            </a:r>
            <a:endParaRPr/>
          </a:p>
        </p:txBody>
      </p:sp>
      <p:sp>
        <p:nvSpPr>
          <p:cNvPr id="107" name="Google Shape;107;p4"/>
          <p:cNvSpPr txBox="1"/>
          <p:nvPr>
            <p:ph idx="1" type="body"/>
          </p:nvPr>
        </p:nvSpPr>
        <p:spPr>
          <a:xfrm>
            <a:off x="457200" y="1600200"/>
            <a:ext cx="8229600" cy="48006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Persediaan Bahan Makanan dapat diklasifikasikan menjadi:</a:t>
            </a:r>
            <a:endParaRPr/>
          </a:p>
          <a:p>
            <a:pPr indent="-203200" lvl="0" marL="0" marR="0" rtl="0" algn="just">
              <a:lnSpc>
                <a:spcPct val="100000"/>
              </a:lnSpc>
              <a:spcBef>
                <a:spcPts val="640"/>
              </a:spcBef>
              <a:spcAft>
                <a:spcPts val="0"/>
              </a:spcAft>
              <a:buClr>
                <a:schemeClr val="dk1"/>
              </a:buClr>
              <a:buSzPts val="3200"/>
              <a:buFont typeface="Arial"/>
              <a:buAutoNum type="arabicPeriod"/>
            </a:pPr>
            <a:r>
              <a:rPr b="0" i="0" lang="en-US" sz="3200" u="none" cap="none" strike="noStrike">
                <a:solidFill>
                  <a:schemeClr val="dk1"/>
                </a:solidFill>
                <a:latin typeface="Calibri"/>
                <a:ea typeface="Calibri"/>
                <a:cs typeface="Calibri"/>
                <a:sym typeface="Calibri"/>
              </a:rPr>
              <a:t>Bahan Makanan segar seperti sayur, buah, daging, ikan, dan makanan dari laut, dan bahan makanan segar lainnya.</a:t>
            </a:r>
            <a:endParaRPr/>
          </a:p>
          <a:p>
            <a:pPr indent="-203200" lvl="0" marL="0" marR="0" rtl="0" algn="just">
              <a:lnSpc>
                <a:spcPct val="100000"/>
              </a:lnSpc>
              <a:spcBef>
                <a:spcPts val="640"/>
              </a:spcBef>
              <a:spcAft>
                <a:spcPts val="0"/>
              </a:spcAft>
              <a:buClr>
                <a:schemeClr val="dk1"/>
              </a:buClr>
              <a:buSzPts val="3200"/>
              <a:buFont typeface="Arial"/>
              <a:buAutoNum type="arabicPeriod"/>
            </a:pPr>
            <a:r>
              <a:rPr b="0" i="0" lang="en-US" sz="3200" u="none" cap="none" strike="noStrike">
                <a:solidFill>
                  <a:schemeClr val="dk1"/>
                </a:solidFill>
                <a:latin typeface="Calibri"/>
                <a:ea typeface="Calibri"/>
                <a:cs typeface="Calibri"/>
                <a:sym typeface="Calibri"/>
              </a:rPr>
              <a:t>Bahan Makanan yang dapat disimpan lebih lama di gudang makanan (teknis </a:t>
            </a:r>
            <a:r>
              <a:rPr b="0" i="1" lang="en-US" sz="3200" u="none" cap="none" strike="noStrike">
                <a:solidFill>
                  <a:schemeClr val="dk1"/>
                </a:solidFill>
                <a:latin typeface="Calibri"/>
                <a:ea typeface="Calibri"/>
                <a:cs typeface="Calibri"/>
                <a:sym typeface="Calibri"/>
              </a:rPr>
              <a:t>groceries</a:t>
            </a:r>
            <a:r>
              <a:rPr b="0" i="0" lang="en-US" sz="3200" u="none" cap="none" strike="noStrike">
                <a:solidFill>
                  <a:schemeClr val="dk1"/>
                </a:solidFill>
                <a:latin typeface="Calibri"/>
                <a:ea typeface="Calibri"/>
                <a:cs typeface="Calibri"/>
                <a:sym typeface="Calibri"/>
              </a:rPr>
              <a:t>).</a:t>
            </a:r>
            <a:endParaRPr/>
          </a:p>
          <a:p>
            <a:pPr indent="-203200" lvl="0" marL="0" marR="0" rtl="0" algn="just">
              <a:lnSpc>
                <a:spcPct val="100000"/>
              </a:lnSpc>
              <a:spcBef>
                <a:spcPts val="640"/>
              </a:spcBef>
              <a:spcAft>
                <a:spcPts val="0"/>
              </a:spcAft>
              <a:buClr>
                <a:schemeClr val="dk1"/>
              </a:buClr>
              <a:buSzPts val="3200"/>
              <a:buFont typeface="Arial"/>
              <a:buAutoNum type="arabicPeriod"/>
            </a:pPr>
            <a:r>
              <a:rPr b="0" i="0" lang="en-US" sz="3200" u="none" cap="none" strike="noStrike">
                <a:solidFill>
                  <a:schemeClr val="dk1"/>
                </a:solidFill>
                <a:latin typeface="Calibri"/>
                <a:ea typeface="Calibri"/>
                <a:cs typeface="Calibri"/>
                <a:sym typeface="Calibri"/>
              </a:rPr>
              <a:t>Bahan makanan yang dibekukan (</a:t>
            </a:r>
            <a:r>
              <a:rPr b="0" i="1" lang="en-US" sz="3200" u="none" cap="none" strike="noStrike">
                <a:solidFill>
                  <a:schemeClr val="dk1"/>
                </a:solidFill>
                <a:latin typeface="Calibri"/>
                <a:ea typeface="Calibri"/>
                <a:cs typeface="Calibri"/>
                <a:sym typeface="Calibri"/>
              </a:rPr>
              <a:t>frozen foods</a:t>
            </a:r>
            <a:r>
              <a:rPr b="0" i="0" lang="en-US" sz="3200" u="none" cap="none" strike="noStrike">
                <a:solidFill>
                  <a:schemeClr val="dk1"/>
                </a:solidFill>
                <a:latin typeface="Calibri"/>
                <a:ea typeface="Calibri"/>
                <a:cs typeface="Calibri"/>
                <a:sym typeface="Calibri"/>
              </a:rPr>
              <a: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5"/>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b="0" i="0" lang="en-US" sz="4400" u="none">
                <a:solidFill>
                  <a:schemeClr val="dk1"/>
                </a:solidFill>
                <a:latin typeface="Calibri"/>
                <a:ea typeface="Calibri"/>
                <a:cs typeface="Calibri"/>
                <a:sym typeface="Calibri"/>
              </a:rPr>
              <a:t>Jumlah Pesanan Ekonomis (EOQ)</a:t>
            </a:r>
            <a:endParaRPr/>
          </a:p>
        </p:txBody>
      </p:sp>
      <p:sp>
        <p:nvSpPr>
          <p:cNvPr id="113" name="Google Shape;113;p5"/>
          <p:cNvSpPr txBox="1"/>
          <p:nvPr>
            <p:ph idx="4294967295" type="body"/>
          </p:nvPr>
        </p:nvSpPr>
        <p:spPr>
          <a:xfrm>
            <a:off x="457200" y="1371600"/>
            <a:ext cx="8229600" cy="5105400"/>
          </a:xfrm>
          <a:prstGeom prst="rect">
            <a:avLst/>
          </a:prstGeom>
          <a:blipFill rotWithShape="1">
            <a:blip r:embed="rId3">
              <a:alphaModFix/>
            </a:blip>
            <a:stretch>
              <a:fillRect b="0" l="-1184" r="-1183" t="-118"/>
            </a:stretch>
          </a:blip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SzPts val="3200"/>
              <a:buFont typeface="Arial"/>
              <a:buChar char="•"/>
            </a:pPr>
            <a:r>
              <a:rPr b="0" i="0" lang="en-US" sz="3200" u="none" cap="none" strike="noStrike">
                <a:latin typeface="Calibri"/>
                <a:ea typeface="Calibri"/>
                <a:cs typeface="Calibri"/>
                <a:sym typeface="Calibri"/>
              </a:rPr>
              <a: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6"/>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5000"/>
              <a:buFont typeface="Calibri"/>
              <a:buNone/>
            </a:pPr>
            <a:r>
              <a:rPr b="0" i="0" lang="en-US" sz="5000" u="none">
                <a:solidFill>
                  <a:schemeClr val="dk1"/>
                </a:solidFill>
                <a:latin typeface="Calibri"/>
                <a:ea typeface="Calibri"/>
                <a:cs typeface="Calibri"/>
                <a:sym typeface="Calibri"/>
              </a:rPr>
              <a:t>Contoh Soal</a:t>
            </a:r>
            <a:endParaRPr/>
          </a:p>
        </p:txBody>
      </p:sp>
      <p:sp>
        <p:nvSpPr>
          <p:cNvPr id="119" name="Google Shape;119;p6"/>
          <p:cNvSpPr txBox="1"/>
          <p:nvPr>
            <p:ph idx="1" type="body"/>
          </p:nvPr>
        </p:nvSpPr>
        <p:spPr>
          <a:xfrm>
            <a:off x="457200" y="1600200"/>
            <a:ext cx="8229600" cy="4525962"/>
          </a:xfrm>
          <a:prstGeom prst="rect">
            <a:avLst/>
          </a:prstGeom>
          <a:noFill/>
          <a:ln>
            <a:noFill/>
          </a:ln>
        </p:spPr>
        <p:txBody>
          <a:bodyPr anchorCtr="0" anchor="t" bIns="45700" lIns="91425" spcFirstLastPara="1" rIns="91425" wrap="square" tIns="45700">
            <a:noAutofit/>
          </a:bodyPr>
          <a:lstStyle/>
          <a:p>
            <a:pPr indent="-719137" lvl="0" marL="719137" marR="0" rtl="0" algn="just">
              <a:lnSpc>
                <a:spcPct val="100000"/>
              </a:lnSpc>
              <a:spcBef>
                <a:spcPts val="0"/>
              </a:spcBef>
              <a:spcAft>
                <a:spcPts val="0"/>
              </a:spcAft>
              <a:buClr>
                <a:schemeClr val="dk1"/>
              </a:buClr>
              <a:buSzPts val="2500"/>
              <a:buFont typeface="Noto Sans Symbols"/>
              <a:buChar char="❑"/>
            </a:pPr>
            <a:r>
              <a:rPr b="0" i="0" lang="en-US" sz="2500" u="none" cap="none" strike="noStrike">
                <a:solidFill>
                  <a:schemeClr val="dk1"/>
                </a:solidFill>
                <a:latin typeface="Calibri"/>
                <a:ea typeface="Calibri"/>
                <a:cs typeface="Calibri"/>
                <a:sym typeface="Calibri"/>
              </a:rPr>
              <a:t>Biaya tetap yang terjadi untuk setiap pemesanan sebesar Rp 10.500.</a:t>
            </a:r>
            <a:endParaRPr/>
          </a:p>
          <a:p>
            <a:pPr indent="-719137" lvl="0" marL="719137" marR="0" rtl="0" algn="just">
              <a:lnSpc>
                <a:spcPct val="100000"/>
              </a:lnSpc>
              <a:spcBef>
                <a:spcPts val="500"/>
              </a:spcBef>
              <a:spcAft>
                <a:spcPts val="0"/>
              </a:spcAft>
              <a:buClr>
                <a:schemeClr val="dk1"/>
              </a:buClr>
              <a:buSzPts val="2500"/>
              <a:buFont typeface="Noto Sans Symbols"/>
              <a:buChar char="❑"/>
            </a:pPr>
            <a:r>
              <a:rPr b="0" i="0" lang="en-US" sz="2500" u="none" cap="none" strike="noStrike">
                <a:solidFill>
                  <a:schemeClr val="dk1"/>
                </a:solidFill>
                <a:latin typeface="Calibri"/>
                <a:ea typeface="Calibri"/>
                <a:cs typeface="Calibri"/>
                <a:sym typeface="Calibri"/>
              </a:rPr>
              <a:t>Hotel memerlukan daging ayam segar setahun 5200 kg.</a:t>
            </a:r>
            <a:endParaRPr/>
          </a:p>
          <a:p>
            <a:pPr indent="-719137" lvl="0" marL="719137" marR="0" rtl="0" algn="just">
              <a:lnSpc>
                <a:spcPct val="100000"/>
              </a:lnSpc>
              <a:spcBef>
                <a:spcPts val="500"/>
              </a:spcBef>
              <a:spcAft>
                <a:spcPts val="0"/>
              </a:spcAft>
              <a:buClr>
                <a:schemeClr val="dk1"/>
              </a:buClr>
              <a:buSzPts val="2500"/>
              <a:buFont typeface="Noto Sans Symbols"/>
              <a:buChar char="❑"/>
            </a:pPr>
            <a:r>
              <a:rPr b="0" i="0" lang="en-US" sz="2500" u="none" cap="none" strike="noStrike">
                <a:solidFill>
                  <a:schemeClr val="dk1"/>
                </a:solidFill>
                <a:latin typeface="Calibri"/>
                <a:ea typeface="Calibri"/>
                <a:cs typeface="Calibri"/>
                <a:sym typeface="Calibri"/>
              </a:rPr>
              <a:t>Carrying cost atau biaya penyimpanan sebesar 10 % dari nilai persediaan</a:t>
            </a:r>
            <a:endParaRPr/>
          </a:p>
          <a:p>
            <a:pPr indent="-719137" lvl="0" marL="719137" marR="0" rtl="0" algn="just">
              <a:lnSpc>
                <a:spcPct val="100000"/>
              </a:lnSpc>
              <a:spcBef>
                <a:spcPts val="500"/>
              </a:spcBef>
              <a:spcAft>
                <a:spcPts val="0"/>
              </a:spcAft>
              <a:buClr>
                <a:schemeClr val="dk1"/>
              </a:buClr>
              <a:buSzPts val="2500"/>
              <a:buFont typeface="Noto Sans Symbols"/>
              <a:buChar char="❑"/>
            </a:pPr>
            <a:r>
              <a:rPr b="0" i="0" lang="en-US" sz="2500" u="none" cap="none" strike="noStrike">
                <a:solidFill>
                  <a:schemeClr val="dk1"/>
                </a:solidFill>
                <a:latin typeface="Calibri"/>
                <a:ea typeface="Calibri"/>
                <a:cs typeface="Calibri"/>
                <a:sym typeface="Calibri"/>
              </a:rPr>
              <a:t>Harga pembelian per kg daging ayam Rp 12.000</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7"/>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5000"/>
              <a:buFont typeface="Calibri"/>
              <a:buNone/>
            </a:pPr>
            <a:r>
              <a:rPr b="0" i="0" lang="en-US" sz="5000" u="none">
                <a:solidFill>
                  <a:schemeClr val="dk1"/>
                </a:solidFill>
                <a:latin typeface="Calibri"/>
                <a:ea typeface="Calibri"/>
                <a:cs typeface="Calibri"/>
                <a:sym typeface="Calibri"/>
              </a:rPr>
              <a:t>Jawaban</a:t>
            </a:r>
            <a:endParaRPr/>
          </a:p>
        </p:txBody>
      </p:sp>
      <p:sp>
        <p:nvSpPr>
          <p:cNvPr id="126" name="Google Shape;126;p7"/>
          <p:cNvSpPr txBox="1"/>
          <p:nvPr>
            <p:ph idx="4294967295" type="body"/>
          </p:nvPr>
        </p:nvSpPr>
        <p:spPr>
          <a:xfrm>
            <a:off x="457200" y="1600200"/>
            <a:ext cx="8229600" cy="4525963"/>
          </a:xfrm>
          <a:prstGeom prst="rect">
            <a:avLst/>
          </a:prstGeom>
          <a:blipFill rotWithShape="1">
            <a:blip r:embed="rId3">
              <a:alphaModFix/>
            </a:blip>
            <a:stretch>
              <a:fillRect b="0" l="-740" r="-740" t="0"/>
            </a:stretch>
          </a:blip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SzPts val="3200"/>
              <a:buFont typeface="Arial"/>
              <a:buChar char="•"/>
            </a:pPr>
            <a:r>
              <a:rPr b="0" i="0" lang="en-US" sz="3200" u="none" cap="none" strike="noStrike">
                <a:latin typeface="Calibri"/>
                <a:ea typeface="Calibri"/>
                <a:cs typeface="Calibri"/>
                <a:sym typeface="Calibri"/>
              </a:rPr>
              <a: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8"/>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3600"/>
              <a:buFont typeface="Calibri"/>
              <a:buNone/>
            </a:pPr>
            <a:r>
              <a:rPr b="0" i="0" lang="en-US" sz="3600" u="none">
                <a:solidFill>
                  <a:schemeClr val="dk1"/>
                </a:solidFill>
                <a:latin typeface="Calibri"/>
                <a:ea typeface="Calibri"/>
                <a:cs typeface="Calibri"/>
                <a:sym typeface="Calibri"/>
              </a:rPr>
              <a:t>Faktor-faktor yang menentukan dalam pengelolaan persediaan bahan makanan</a:t>
            </a:r>
            <a:endParaRPr/>
          </a:p>
        </p:txBody>
      </p:sp>
      <p:sp>
        <p:nvSpPr>
          <p:cNvPr id="132" name="Google Shape;132;p8"/>
          <p:cNvSpPr txBox="1"/>
          <p:nvPr>
            <p:ph idx="1" type="body"/>
          </p:nvPr>
        </p:nvSpPr>
        <p:spPr>
          <a:xfrm>
            <a:off x="457200" y="1600200"/>
            <a:ext cx="8229600" cy="4525962"/>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Jumlah pemesanan kembali (</a:t>
            </a:r>
            <a:r>
              <a:rPr b="0" i="1" lang="en-US" sz="2800" u="none" cap="none" strike="noStrike">
                <a:solidFill>
                  <a:schemeClr val="dk1"/>
                </a:solidFill>
                <a:latin typeface="Calibri"/>
                <a:ea typeface="Calibri"/>
                <a:cs typeface="Calibri"/>
                <a:sym typeface="Calibri"/>
              </a:rPr>
              <a:t>Reorder Point </a:t>
            </a:r>
            <a:r>
              <a:rPr b="0" i="0" lang="en-US" sz="2800" u="none" cap="none" strike="noStrike">
                <a:solidFill>
                  <a:schemeClr val="dk1"/>
                </a:solidFill>
                <a:latin typeface="Calibri"/>
                <a:ea typeface="Calibri"/>
                <a:cs typeface="Calibri"/>
                <a:sym typeface="Calibri"/>
              </a:rPr>
              <a:t>= ROP) </a:t>
            </a:r>
            <a:endParaRPr/>
          </a:p>
          <a:p>
            <a:pPr indent="-342900" lvl="0" marL="342900" marR="0" rtl="0" algn="l">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Jumlah permintaan (</a:t>
            </a:r>
            <a:r>
              <a:rPr b="0" i="1" lang="en-US" sz="2800" u="none" cap="none" strike="noStrike">
                <a:solidFill>
                  <a:schemeClr val="dk1"/>
                </a:solidFill>
                <a:latin typeface="Calibri"/>
                <a:ea typeface="Calibri"/>
                <a:cs typeface="Calibri"/>
                <a:sym typeface="Calibri"/>
              </a:rPr>
              <a:t>demand</a:t>
            </a:r>
            <a:r>
              <a:rPr b="0" i="0" lang="en-US" sz="2800" u="none" cap="none" strike="noStrike">
                <a:solidFill>
                  <a:schemeClr val="dk1"/>
                </a:solidFill>
                <a:latin typeface="Calibri"/>
                <a:ea typeface="Calibri"/>
                <a:cs typeface="Calibri"/>
                <a:sym typeface="Calibri"/>
              </a:rPr>
              <a:t>)</a:t>
            </a:r>
            <a:endParaRPr/>
          </a:p>
          <a:p>
            <a:pPr indent="-342900" lvl="0" marL="342900" marR="0" rtl="0" algn="l">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Pola permintaan</a:t>
            </a:r>
            <a:endParaRPr/>
          </a:p>
          <a:p>
            <a:pPr indent="-342900" lvl="0" marL="342900" marR="0" rtl="0" algn="l">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Jumlah persediaan yang aman (</a:t>
            </a:r>
            <a:r>
              <a:rPr b="0" i="1" lang="en-US" sz="2800" u="none" cap="none" strike="noStrike">
                <a:solidFill>
                  <a:schemeClr val="dk1"/>
                </a:solidFill>
                <a:latin typeface="Calibri"/>
                <a:ea typeface="Calibri"/>
                <a:cs typeface="Calibri"/>
                <a:sym typeface="Calibri"/>
              </a:rPr>
              <a:t>safety stock</a:t>
            </a:r>
            <a:r>
              <a:rPr b="0" i="0" lang="en-US" sz="2800" u="none" cap="none" strike="noStrike">
                <a:solidFill>
                  <a:schemeClr val="dk1"/>
                </a:solidFill>
                <a:latin typeface="Calibri"/>
                <a:ea typeface="Calibri"/>
                <a:cs typeface="Calibri"/>
                <a:sym typeface="Calibri"/>
              </a:rPr>
              <a:t>)</a:t>
            </a:r>
            <a:endParaRPr/>
          </a:p>
          <a:p>
            <a:pPr indent="-342900" lvl="0" marL="342900" marR="0" rtl="0" algn="l">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Jangka waktu penerimaan (</a:t>
            </a:r>
            <a:r>
              <a:rPr b="0" i="1" lang="en-US" sz="2800" u="none" cap="none" strike="noStrike">
                <a:solidFill>
                  <a:schemeClr val="dk1"/>
                </a:solidFill>
                <a:latin typeface="Calibri"/>
                <a:ea typeface="Calibri"/>
                <a:cs typeface="Calibri"/>
                <a:sym typeface="Calibri"/>
              </a:rPr>
              <a:t>lead time</a:t>
            </a:r>
            <a:r>
              <a:rPr b="0" i="0" lang="en-US" sz="2800" u="none" cap="none" strike="noStrike">
                <a:solidFill>
                  <a:schemeClr val="dk1"/>
                </a:solidFill>
                <a:latin typeface="Calibri"/>
                <a:ea typeface="Calibri"/>
                <a:cs typeface="Calibri"/>
                <a:sym typeface="Calibri"/>
              </a:rPr>
              <a:t>)</a:t>
            </a:r>
            <a:endParaRPr/>
          </a:p>
          <a:p>
            <a:pPr indent="-342900" lvl="0" marL="342900" marR="0" rtl="0" algn="l">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Pola pembelian</a:t>
            </a:r>
            <a:endParaRPr/>
          </a:p>
          <a:p>
            <a:pPr indent="-342900" lvl="0" marL="342900" marR="0" rtl="0" algn="l">
              <a:lnSpc>
                <a:spcPct val="100000"/>
              </a:lnSpc>
              <a:spcBef>
                <a:spcPts val="56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Risiko kehabisan bahan makanan</a:t>
            </a:r>
            <a:endParaRPr/>
          </a:p>
          <a:p>
            <a:pPr indent="-165100" lvl="0" marL="342900" marR="0" rtl="0" algn="l">
              <a:spcBef>
                <a:spcPts val="560"/>
              </a:spcBef>
              <a:spcAft>
                <a:spcPts val="0"/>
              </a:spcAft>
              <a:buClr>
                <a:schemeClr val="dk1"/>
              </a:buClr>
              <a:buSzPts val="2800"/>
              <a:buFont typeface="Arial"/>
              <a:buNone/>
            </a:pPr>
            <a:r>
              <a:t/>
            </a:r>
            <a:endParaRPr b="0" i="0" sz="2800" u="non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9"/>
          <p:cNvSpPr txBox="1"/>
          <p:nvPr>
            <p:ph type="title"/>
          </p:nvPr>
        </p:nvSpPr>
        <p:spPr>
          <a:xfrm>
            <a:off x="457200" y="274637"/>
            <a:ext cx="8229600" cy="1143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4400"/>
              <a:buFont typeface="Calibri"/>
              <a:buNone/>
            </a:pPr>
            <a:r>
              <a:rPr b="1" i="0" lang="en-US" sz="4400" u="none">
                <a:solidFill>
                  <a:schemeClr val="dk1"/>
                </a:solidFill>
                <a:latin typeface="Calibri"/>
                <a:ea typeface="Calibri"/>
                <a:cs typeface="Calibri"/>
                <a:sym typeface="Calibri"/>
              </a:rPr>
              <a:t>Jumlah Persediaan Bahan Makanan yang Aman (JPBMA)</a:t>
            </a:r>
            <a:endParaRPr/>
          </a:p>
        </p:txBody>
      </p:sp>
      <p:sp>
        <p:nvSpPr>
          <p:cNvPr id="138" name="Google Shape;138;p9"/>
          <p:cNvSpPr txBox="1"/>
          <p:nvPr/>
        </p:nvSpPr>
        <p:spPr>
          <a:xfrm>
            <a:off x="1295400" y="1676400"/>
            <a:ext cx="4876800" cy="914400"/>
          </a:xfrm>
          <a:prstGeom prst="rect">
            <a:avLst/>
          </a:prstGeom>
          <a:solidFill>
            <a:schemeClr val="accent1"/>
          </a:solidFill>
          <a:ln cap="flat" cmpd="sng" w="25400">
            <a:solidFill>
              <a:srgbClr val="385D8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3600"/>
              <a:buFont typeface="Calibri"/>
              <a:buNone/>
            </a:pPr>
            <a:r>
              <a:rPr b="0" i="0" lang="en-US" sz="3600" u="none" cap="none" strike="noStrike">
                <a:solidFill>
                  <a:srgbClr val="FFFFFF"/>
                </a:solidFill>
                <a:latin typeface="Calibri"/>
                <a:ea typeface="Calibri"/>
                <a:cs typeface="Calibri"/>
                <a:sym typeface="Calibri"/>
              </a:rPr>
              <a:t>JPBMA = Z x √LT x 𝜎 D</a:t>
            </a:r>
            <a:endParaRPr/>
          </a:p>
        </p:txBody>
      </p:sp>
      <p:sp>
        <p:nvSpPr>
          <p:cNvPr id="139" name="Google Shape;139;p9"/>
          <p:cNvSpPr txBox="1"/>
          <p:nvPr/>
        </p:nvSpPr>
        <p:spPr>
          <a:xfrm>
            <a:off x="381000" y="2895600"/>
            <a:ext cx="8610600" cy="2667000"/>
          </a:xfrm>
          <a:prstGeom prst="rect">
            <a:avLst/>
          </a:prstGeom>
          <a:blipFill rotWithShape="1">
            <a:blip r:embed="rId3">
              <a:alphaModFix/>
            </a:blip>
            <a:stretch>
              <a:fillRect b="0" l="-1486" r="-211" t="-525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800"/>
              <a:buFont typeface="Arial"/>
              <a:buNone/>
            </a:pPr>
            <a:r>
              <a:rPr b="0" i="0" lang="en-US" sz="1800" u="none" cap="none" strike="noStrike">
                <a:latin typeface="Arial"/>
                <a:ea typeface="Arial"/>
                <a:cs typeface="Arial"/>
                <a:sym typeface="Arial"/>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2006-07-08T02:50:46Z</dcterms:created>
  <dc:creator>Sapari</dc:creator>
</cp:coreProperties>
</file>