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  <p:sldId id="297" r:id="rId42"/>
    <p:sldId id="298" r:id="rId43"/>
    <p:sldId id="299" r:id="rId44"/>
    <p:sldId id="300" r:id="rId45"/>
    <p:sldId id="301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53" r:id="rId69"/>
    <p:sldId id="354" r:id="rId70"/>
    <p:sldId id="327" r:id="rId71"/>
    <p:sldId id="328" r:id="rId72"/>
    <p:sldId id="355" r:id="rId73"/>
    <p:sldId id="356" r:id="rId74"/>
    <p:sldId id="329" r:id="rId75"/>
    <p:sldId id="330" r:id="rId76"/>
    <p:sldId id="331" r:id="rId77"/>
    <p:sldId id="333" r:id="rId78"/>
    <p:sldId id="334" r:id="rId79"/>
    <p:sldId id="335" r:id="rId80"/>
    <p:sldId id="336" r:id="rId81"/>
    <p:sldId id="337" r:id="rId82"/>
    <p:sldId id="338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8" r:id="rId91"/>
    <p:sldId id="349" r:id="rId92"/>
    <p:sldId id="350" r:id="rId93"/>
    <p:sldId id="351" r:id="rId94"/>
    <p:sldId id="352" r:id="rId95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73" d="100"/>
          <a:sy n="73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19284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31269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5956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98917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8982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6247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546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02571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2842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38006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320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1F6E4-FB01-4105-9417-EB6EA87C427B}" type="datetimeFigureOut">
              <a:rPr lang="id-ID" smtClean="0"/>
              <a:t>29/11/2017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AF7B6-9F3C-45FA-9289-A11B6C6C185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88680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Nuts &amp; Seed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2681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823" y="2559685"/>
            <a:ext cx="10515600" cy="1325563"/>
          </a:xfrm>
        </p:spPr>
        <p:txBody>
          <a:bodyPr/>
          <a:lstStyle/>
          <a:p>
            <a:r>
              <a:rPr lang="id-ID" dirty="0" smtClean="0"/>
              <a:t>Grains, rice, pasta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57125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Biji-bijian, </a:t>
            </a:r>
            <a:r>
              <a:rPr lang="id-ID" dirty="0" smtClean="0"/>
              <a:t>rice, </a:t>
            </a:r>
            <a:r>
              <a:rPr lang="id-ID" dirty="0"/>
              <a:t>pasta, dan mie adalah makanan yang </a:t>
            </a:r>
            <a:r>
              <a:rPr lang="id-ID" dirty="0" smtClean="0"/>
              <a:t>memberi starch.</a:t>
            </a:r>
            <a:endParaRPr lang="id-ID" dirty="0" smtClean="0"/>
          </a:p>
          <a:p>
            <a:r>
              <a:rPr lang="id-ID" dirty="0" smtClean="0"/>
              <a:t>Mereka murah</a:t>
            </a:r>
            <a:r>
              <a:rPr lang="id-ID" dirty="0"/>
              <a:t>, melimpah, dan, dibandingkan dengan bahan-bahan </a:t>
            </a:r>
            <a:r>
              <a:rPr lang="id-ID" dirty="0" smtClean="0"/>
              <a:t>segar kehidupan </a:t>
            </a:r>
            <a:r>
              <a:rPr lang="id-ID" dirty="0"/>
              <a:t>penyimpanan yang </a:t>
            </a:r>
            <a:r>
              <a:rPr lang="id-ID" dirty="0" smtClean="0"/>
              <a:t>panjang.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94352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45911"/>
            <a:ext cx="10515600" cy="4351338"/>
          </a:xfrm>
        </p:spPr>
        <p:txBody>
          <a:bodyPr>
            <a:normAutofit/>
          </a:bodyPr>
          <a:lstStyle/>
          <a:p>
            <a:r>
              <a:rPr lang="id-ID" b="1" dirty="0" smtClean="0"/>
              <a:t>BARLEY</a:t>
            </a:r>
          </a:p>
          <a:p>
            <a:pPr marL="0" indent="0">
              <a:buNone/>
            </a:pPr>
            <a:r>
              <a:rPr lang="id-ID" dirty="0"/>
              <a:t>Jelai serbaguna tumbuh dalam keadaan panas dan </a:t>
            </a:r>
            <a:r>
              <a:rPr lang="id-ID" dirty="0" smtClean="0"/>
              <a:t>dingin iklim </a:t>
            </a:r>
            <a:r>
              <a:rPr lang="id-ID" dirty="0"/>
              <a:t>dan tumbuh secara luas </a:t>
            </a:r>
            <a:r>
              <a:rPr lang="id-ID" dirty="0" smtClean="0"/>
              <a:t>di Amerika </a:t>
            </a:r>
            <a:r>
              <a:rPr lang="id-ID" dirty="0"/>
              <a:t>Utara, Eropa, dan Rusia</a:t>
            </a:r>
            <a:r>
              <a:rPr lang="id-ID" dirty="0" smtClean="0"/>
              <a:t>. Salah </a:t>
            </a:r>
            <a:r>
              <a:rPr lang="id-ID" dirty="0"/>
              <a:t>satu makanan pokok yang paling terkenal</a:t>
            </a:r>
            <a:r>
              <a:rPr lang="id-ID" dirty="0" smtClean="0"/>
              <a:t>, Kelihatannya </a:t>
            </a:r>
            <a:r>
              <a:rPr lang="id-ID" dirty="0"/>
              <a:t>mirip dengan gandum tapi </a:t>
            </a:r>
            <a:r>
              <a:rPr lang="id-ID" dirty="0" smtClean="0"/>
              <a:t>cenderung Jadilah </a:t>
            </a:r>
            <a:r>
              <a:rPr lang="id-ID" dirty="0"/>
              <a:t>pencinta yang lebih manis dan manis. </a:t>
            </a:r>
            <a:r>
              <a:rPr lang="id-ID" dirty="0" smtClean="0"/>
              <a:t>Jelai merupakan </a:t>
            </a:r>
            <a:r>
              <a:rPr lang="id-ID" dirty="0"/>
              <a:t>sumber serat dan selenium yang baik</a:t>
            </a:r>
            <a:r>
              <a:rPr lang="id-ID" dirty="0" smtClean="0"/>
              <a:t>. Isi </a:t>
            </a:r>
            <a:r>
              <a:rPr lang="id-ID" dirty="0"/>
              <a:t>gluten yang sederhana berarti </a:t>
            </a:r>
            <a:r>
              <a:rPr lang="id-ID" dirty="0" smtClean="0"/>
              <a:t>itu sering </a:t>
            </a:r>
            <a:r>
              <a:rPr lang="id-ID" dirty="0"/>
              <a:t>diabaikan sebagai sumber roti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982" y="3698077"/>
            <a:ext cx="5249635" cy="332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404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98462"/>
            <a:ext cx="10515600" cy="4351338"/>
          </a:xfrm>
        </p:spPr>
        <p:txBody>
          <a:bodyPr>
            <a:normAutofit/>
          </a:bodyPr>
          <a:lstStyle/>
          <a:p>
            <a:r>
              <a:rPr lang="id-ID" b="1" dirty="0" smtClean="0"/>
              <a:t>BUCKWHEAT</a:t>
            </a:r>
          </a:p>
          <a:p>
            <a:pPr marL="0" indent="0">
              <a:buNone/>
            </a:pPr>
            <a:r>
              <a:rPr lang="id-ID" dirty="0"/>
              <a:t>Favorit iklim dingin di </a:t>
            </a:r>
            <a:r>
              <a:rPr lang="id-ID" dirty="0" smtClean="0"/>
              <a:t>Timur Eropa</a:t>
            </a:r>
            <a:r>
              <a:rPr lang="id-ID" dirty="0"/>
              <a:t>, Rusia, dan </a:t>
            </a:r>
            <a:r>
              <a:rPr lang="id-ID" dirty="0" smtClean="0"/>
              <a:t>Jepang masakan</a:t>
            </a:r>
            <a:r>
              <a:rPr lang="id-ID" dirty="0"/>
              <a:t>, soba hangat adalah </a:t>
            </a:r>
            <a:r>
              <a:rPr lang="id-ID" dirty="0" smtClean="0"/>
              <a:t>asli Manchuria </a:t>
            </a:r>
            <a:r>
              <a:rPr lang="id-ID" dirty="0"/>
              <a:t>dan Siberia. Hari </a:t>
            </a:r>
            <a:r>
              <a:rPr lang="id-ID" dirty="0" smtClean="0"/>
              <a:t>ini tumbuh </a:t>
            </a:r>
            <a:r>
              <a:rPr lang="id-ID" dirty="0"/>
              <a:t>di daerah yang berbeda seperti China</a:t>
            </a:r>
            <a:r>
              <a:rPr lang="id-ID" dirty="0" smtClean="0"/>
              <a:t>, Kanada</a:t>
            </a:r>
            <a:r>
              <a:rPr lang="id-ID" dirty="0"/>
              <a:t>, dan Australia. Benihnya</a:t>
            </a:r>
          </a:p>
          <a:p>
            <a:pPr marL="0" indent="0">
              <a:buNone/>
            </a:pPr>
            <a:r>
              <a:rPr lang="id-ID" dirty="0"/>
              <a:t>khas coklat dan segitiga dan</a:t>
            </a:r>
            <a:r>
              <a:rPr lang="id-ID" dirty="0" smtClean="0"/>
              <a:t>, Meski </a:t>
            </a:r>
            <a:r>
              <a:rPr lang="id-ID" dirty="0"/>
              <a:t>namanya, bukan bagian dari</a:t>
            </a:r>
          </a:p>
          <a:p>
            <a:pPr marL="0" indent="0">
              <a:buNone/>
            </a:pPr>
            <a:r>
              <a:rPr lang="id-ID" dirty="0"/>
              <a:t>keluarga gandum: bukan </a:t>
            </a:r>
            <a:r>
              <a:rPr lang="id-ID" dirty="0" smtClean="0"/>
              <a:t>tanamannya terkait </a:t>
            </a:r>
            <a:r>
              <a:rPr lang="id-ID" dirty="0"/>
              <a:t>dengan rhubarb dan sorrel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784" y="3571194"/>
            <a:ext cx="5132614" cy="342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7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Corn</a:t>
            </a:r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91593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/>
              <a:t>OATS AND </a:t>
            </a:r>
            <a:r>
              <a:rPr lang="id-ID" b="1" dirty="0" smtClean="0"/>
              <a:t>OATMEAL</a:t>
            </a:r>
          </a:p>
          <a:p>
            <a:pPr marL="0" indent="0">
              <a:buNone/>
            </a:pPr>
            <a:r>
              <a:rPr lang="id-ID" dirty="0"/>
              <a:t>Gandum yang tercemar iklim dingin, </a:t>
            </a:r>
            <a:r>
              <a:rPr lang="id-ID" dirty="0" smtClean="0"/>
              <a:t>gandum berada </a:t>
            </a:r>
            <a:r>
              <a:rPr lang="id-ID" dirty="0"/>
              <a:t>di saat mereka paling </a:t>
            </a:r>
            <a:r>
              <a:rPr lang="id-ID" dirty="0" smtClean="0"/>
              <a:t>flavourful dibiarkan </a:t>
            </a:r>
            <a:r>
              <a:rPr lang="id-ID" dirty="0"/>
              <a:t>tumbuh perlahan. Ini </a:t>
            </a:r>
            <a:r>
              <a:rPr lang="id-ID" dirty="0" smtClean="0"/>
              <a:t>memungkinkan gandum </a:t>
            </a:r>
            <a:r>
              <a:rPr lang="id-ID" dirty="0"/>
              <a:t>terus menjadi plumper</a:t>
            </a:r>
            <a:r>
              <a:rPr lang="id-ID" dirty="0" smtClean="0"/>
              <a:t>, mengoptimalkan </a:t>
            </a:r>
            <a:r>
              <a:rPr lang="id-ID" dirty="0"/>
              <a:t>kelembaban dan </a:t>
            </a:r>
            <a:r>
              <a:rPr lang="id-ID" dirty="0" smtClean="0"/>
              <a:t>lemak konten</a:t>
            </a:r>
            <a:r>
              <a:rPr lang="id-ID" dirty="0"/>
              <a:t>. Oat tinggi serat </a:t>
            </a:r>
            <a:r>
              <a:rPr lang="id-ID" dirty="0" smtClean="0"/>
              <a:t>larut (</a:t>
            </a:r>
            <a:r>
              <a:rPr lang="id-ID" dirty="0"/>
              <a:t>terbukti menurunkan kadar kolesterol</a:t>
            </a:r>
            <a:r>
              <a:rPr lang="id-ID" dirty="0" smtClean="0"/>
              <a:t>) serta </a:t>
            </a:r>
            <a:r>
              <a:rPr lang="id-ID" dirty="0"/>
              <a:t>serat yang tidak larut (bagus </a:t>
            </a:r>
            <a:r>
              <a:rPr lang="id-ID" dirty="0" smtClean="0"/>
              <a:t>untuk kesehatan </a:t>
            </a:r>
            <a:r>
              <a:rPr lang="id-ID" dirty="0"/>
              <a:t>pencernaan), dan membantu </a:t>
            </a:r>
            <a:r>
              <a:rPr lang="id-ID" dirty="0" smtClean="0"/>
              <a:t>mengatur kadar </a:t>
            </a:r>
            <a:r>
              <a:rPr lang="id-ID" dirty="0"/>
              <a:t>gula darah. Mereka juga </a:t>
            </a:r>
            <a:r>
              <a:rPr lang="id-ID" dirty="0" smtClean="0"/>
              <a:t>mengandung tingkat </a:t>
            </a:r>
            <a:r>
              <a:rPr lang="id-ID" dirty="0"/>
              <a:t>vitamin B dan kalsium yang bermanfaat.</a:t>
            </a:r>
          </a:p>
        </p:txBody>
      </p:sp>
    </p:spTree>
    <p:extLst>
      <p:ext uri="{BB962C8B-B14F-4D97-AF65-F5344CB8AC3E}">
        <p14:creationId xmlns:p14="http://schemas.microsoft.com/office/powerpoint/2010/main" val="2687319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 smtClean="0"/>
              <a:t>WHEAT</a:t>
            </a:r>
          </a:p>
          <a:p>
            <a:pPr marL="0" indent="0">
              <a:buNone/>
            </a:pPr>
            <a:r>
              <a:rPr lang="id-ID" dirty="0"/>
              <a:t>Ini lebih akurat untuk menggambarkan </a:t>
            </a:r>
            <a:r>
              <a:rPr lang="id-ID" dirty="0" smtClean="0"/>
              <a:t>gandum sebagai </a:t>
            </a:r>
            <a:r>
              <a:rPr lang="id-ID" dirty="0"/>
              <a:t>keluarga biji-bijian dan bukan </a:t>
            </a:r>
            <a:r>
              <a:rPr lang="id-ID" dirty="0" smtClean="0"/>
              <a:t>satu variasi</a:t>
            </a:r>
            <a:r>
              <a:rPr lang="id-ID" dirty="0"/>
              <a:t>. Hal ini tumbuh di </a:t>
            </a:r>
            <a:r>
              <a:rPr lang="id-ID" dirty="0" smtClean="0"/>
              <a:t>seluruh dunia </a:t>
            </a:r>
            <a:r>
              <a:rPr lang="id-ID" dirty="0"/>
              <a:t>karena harga yang </a:t>
            </a:r>
            <a:r>
              <a:rPr lang="id-ID" dirty="0" smtClean="0"/>
              <a:t>tinggi di </a:t>
            </a:r>
            <a:r>
              <a:rPr lang="id-ID" dirty="0"/>
              <a:t>mana itu diadakan gizi </a:t>
            </a:r>
            <a:r>
              <a:rPr lang="id-ID" dirty="0" smtClean="0"/>
              <a:t>dan culinarily </a:t>
            </a:r>
            <a:r>
              <a:rPr lang="id-ID" dirty="0"/>
              <a:t>Namun, manfaat </a:t>
            </a:r>
            <a:r>
              <a:rPr lang="id-ID" dirty="0" smtClean="0"/>
              <a:t>kesehatannya gandum </a:t>
            </a:r>
            <a:r>
              <a:rPr lang="id-ID" dirty="0"/>
              <a:t>tergantung pada </a:t>
            </a:r>
            <a:r>
              <a:rPr lang="id-ID" dirty="0" smtClean="0"/>
              <a:t>tingkat dari </a:t>
            </a:r>
            <a:r>
              <a:rPr lang="id-ID" dirty="0"/>
              <a:t>pengolahan gandum telah: </a:t>
            </a:r>
            <a:r>
              <a:rPr lang="id-ID" dirty="0" smtClean="0"/>
              <a:t>100 persen </a:t>
            </a:r>
            <a:r>
              <a:rPr lang="id-ID" dirty="0"/>
              <a:t>produk whole-wheat </a:t>
            </a:r>
            <a:r>
              <a:rPr lang="id-ID" dirty="0" smtClean="0"/>
              <a:t>adalah tinggi </a:t>
            </a:r>
            <a:r>
              <a:rPr lang="id-ID" dirty="0"/>
              <a:t>serat, protein, vitamin B, zat besi</a:t>
            </a:r>
            <a:r>
              <a:rPr lang="id-ID" dirty="0" smtClean="0"/>
              <a:t>, dan </a:t>
            </a:r>
            <a:r>
              <a:rPr lang="id-ID" dirty="0"/>
              <a:t>asam folat, sedangkan sangat </a:t>
            </a:r>
            <a:r>
              <a:rPr lang="id-ID" dirty="0" smtClean="0"/>
              <a:t>halus tepung </a:t>
            </a:r>
            <a:r>
              <a:rPr lang="id-ID" dirty="0"/>
              <a:t>putih paling </a:t>
            </a:r>
            <a:r>
              <a:rPr lang="id-ID" dirty="0" smtClean="0"/>
              <a:t>bergizi bagian</a:t>
            </a:r>
            <a:r>
              <a:rPr lang="id-ID" dirty="0"/>
              <a:t>, kuman dan dedak, dibuang.</a:t>
            </a:r>
          </a:p>
        </p:txBody>
      </p:sp>
    </p:spTree>
    <p:extLst>
      <p:ext uri="{BB962C8B-B14F-4D97-AF65-F5344CB8AC3E}">
        <p14:creationId xmlns:p14="http://schemas.microsoft.com/office/powerpoint/2010/main" val="1231790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 smtClean="0"/>
              <a:t>RYE</a:t>
            </a:r>
          </a:p>
          <a:p>
            <a:pPr marL="0" indent="0">
              <a:buNone/>
            </a:pPr>
            <a:r>
              <a:rPr lang="id-ID" dirty="0"/>
              <a:t>Tanaman rye hardy tumbuh dengan baik </a:t>
            </a:r>
            <a:r>
              <a:rPr lang="id-ID" dirty="0" smtClean="0"/>
              <a:t>di iklim </a:t>
            </a:r>
            <a:r>
              <a:rPr lang="id-ID" dirty="0"/>
              <a:t>lembab dan suhu </a:t>
            </a:r>
            <a:r>
              <a:rPr lang="id-ID" dirty="0" smtClean="0"/>
              <a:t>mendekati untuk </a:t>
            </a:r>
            <a:r>
              <a:rPr lang="id-ID" dirty="0"/>
              <a:t>pembekuan, jadi ini adalah hasil panen favorit</a:t>
            </a:r>
          </a:p>
          <a:p>
            <a:pPr marL="0" indent="0">
              <a:buNone/>
            </a:pPr>
            <a:r>
              <a:rPr lang="id-ID" dirty="0"/>
              <a:t>Rusia, Eropa Timur, Inggris, </a:t>
            </a:r>
            <a:r>
              <a:rPr lang="id-ID" dirty="0" smtClean="0"/>
              <a:t>dan Skandinavia</a:t>
            </a:r>
            <a:r>
              <a:rPr lang="id-ID" dirty="0"/>
              <a:t>. Hal ini dianggap untuk </a:t>
            </a:r>
            <a:r>
              <a:rPr lang="id-ID" dirty="0" smtClean="0"/>
              <a:t>dipromosikan kenyang </a:t>
            </a:r>
            <a:r>
              <a:rPr lang="id-ID" dirty="0"/>
              <a:t>lebih baik dari pada biji-bijian lainnya,</a:t>
            </a:r>
          </a:p>
          <a:p>
            <a:pPr marL="0" indent="0">
              <a:buNone/>
            </a:pPr>
            <a:r>
              <a:rPr lang="id-ID" dirty="0"/>
              <a:t>berkat kandungan seratnya yang tinggi </a:t>
            </a:r>
            <a:r>
              <a:rPr lang="id-ID" dirty="0" smtClean="0"/>
              <a:t>dan kapasitas </a:t>
            </a:r>
            <a:r>
              <a:rPr lang="id-ID" dirty="0"/>
              <a:t>pengikat air.</a:t>
            </a:r>
          </a:p>
        </p:txBody>
      </p:sp>
    </p:spTree>
    <p:extLst>
      <p:ext uri="{BB962C8B-B14F-4D97-AF65-F5344CB8AC3E}">
        <p14:creationId xmlns:p14="http://schemas.microsoft.com/office/powerpoint/2010/main" val="1085286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b="1" dirty="0"/>
              <a:t>WHEAT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35359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 smtClean="0"/>
          </a:p>
          <a:p>
            <a:r>
              <a:rPr lang="id-ID" dirty="0" smtClean="0"/>
              <a:t>Rice</a:t>
            </a:r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85517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Fungsi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kacang dan biji jarang disajikan sendiri</a:t>
            </a:r>
          </a:p>
          <a:p>
            <a:r>
              <a:rPr lang="id-ID" dirty="0" smtClean="0"/>
              <a:t>Savory</a:t>
            </a:r>
          </a:p>
          <a:p>
            <a:r>
              <a:rPr lang="id-ID" dirty="0" smtClean="0"/>
              <a:t>Sweet</a:t>
            </a:r>
          </a:p>
          <a:p>
            <a:r>
              <a:rPr lang="id-ID" dirty="0" smtClean="0"/>
              <a:t>Garnish</a:t>
            </a:r>
          </a:p>
          <a:p>
            <a:r>
              <a:rPr lang="id-ID" dirty="0" smtClean="0"/>
              <a:t>Taste</a:t>
            </a:r>
          </a:p>
          <a:p>
            <a:r>
              <a:rPr lang="id-ID" dirty="0" smtClean="0"/>
              <a:t>dressing, </a:t>
            </a:r>
          </a:p>
          <a:p>
            <a:r>
              <a:rPr lang="id-ID" dirty="0" smtClean="0"/>
              <a:t>oil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69146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RICE</a:t>
            </a:r>
          </a:p>
          <a:p>
            <a:pPr marL="0" indent="0">
              <a:buNone/>
            </a:pPr>
            <a:r>
              <a:rPr lang="id-ID" dirty="0"/>
              <a:t>Paella </a:t>
            </a:r>
            <a:r>
              <a:rPr lang="id-ID" dirty="0" smtClean="0"/>
              <a:t>rice</a:t>
            </a:r>
          </a:p>
          <a:p>
            <a:pPr marL="0" indent="0">
              <a:buNone/>
            </a:pPr>
            <a:r>
              <a:rPr lang="id-ID" dirty="0"/>
              <a:t>White long </a:t>
            </a:r>
            <a:r>
              <a:rPr lang="id-ID" dirty="0" smtClean="0"/>
              <a:t>grain</a:t>
            </a:r>
          </a:p>
          <a:p>
            <a:pPr marL="0" indent="0">
              <a:buNone/>
            </a:pPr>
            <a:r>
              <a:rPr lang="id-ID" dirty="0"/>
              <a:t>Thai jasmine </a:t>
            </a:r>
            <a:r>
              <a:rPr lang="id-ID" dirty="0" smtClean="0"/>
              <a:t>rice</a:t>
            </a:r>
          </a:p>
          <a:p>
            <a:pPr marL="0" indent="0">
              <a:buNone/>
            </a:pPr>
            <a:r>
              <a:rPr lang="id-ID" dirty="0"/>
              <a:t>Red </a:t>
            </a:r>
            <a:r>
              <a:rPr lang="id-ID" dirty="0" smtClean="0"/>
              <a:t>rice</a:t>
            </a:r>
          </a:p>
          <a:p>
            <a:pPr marL="0" indent="0">
              <a:buNone/>
            </a:pPr>
            <a:r>
              <a:rPr lang="id-ID" dirty="0"/>
              <a:t>Rice </a:t>
            </a:r>
            <a:r>
              <a:rPr lang="id-ID" dirty="0" smtClean="0"/>
              <a:t>flour</a:t>
            </a:r>
          </a:p>
          <a:p>
            <a:pPr marL="0" indent="0">
              <a:buNone/>
            </a:pPr>
            <a:r>
              <a:rPr lang="id-ID" dirty="0"/>
              <a:t>Basmati </a:t>
            </a:r>
            <a:r>
              <a:rPr lang="id-ID" dirty="0" smtClean="0"/>
              <a:t>rice</a:t>
            </a:r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9198775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697" y="2259239"/>
            <a:ext cx="10515600" cy="1325563"/>
          </a:xfrm>
        </p:spPr>
        <p:txBody>
          <a:bodyPr/>
          <a:lstStyle/>
          <a:p>
            <a:pPr algn="ctr"/>
            <a:r>
              <a:rPr lang="id-ID" dirty="0"/>
              <a:t>Dried pasta</a:t>
            </a:r>
            <a:br>
              <a:rPr lang="id-ID" dirty="0"/>
            </a:b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441628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Tagliolini</a:t>
            </a:r>
          </a:p>
          <a:p>
            <a:pPr marL="0" indent="0">
              <a:buNone/>
            </a:pPr>
            <a:r>
              <a:rPr lang="en-US" i="1" dirty="0" err="1"/>
              <a:t>Sangat</a:t>
            </a:r>
            <a:r>
              <a:rPr lang="en-US" i="1" dirty="0"/>
              <a:t> tipis pita pasta yang </a:t>
            </a:r>
            <a:r>
              <a:rPr lang="en-US" i="1" dirty="0" err="1"/>
              <a:t>cenderung</a:t>
            </a:r>
            <a:r>
              <a:rPr lang="en-US" i="1" dirty="0"/>
              <a:t> </a:t>
            </a:r>
            <a:r>
              <a:rPr lang="en-US" i="1" dirty="0" err="1"/>
              <a:t>disajikan</a:t>
            </a:r>
            <a:r>
              <a:rPr lang="en-US" i="1" dirty="0"/>
              <a:t>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kaldu</a:t>
            </a:r>
            <a:r>
              <a:rPr lang="en-US" i="1" dirty="0"/>
              <a:t> </a:t>
            </a:r>
            <a:r>
              <a:rPr lang="en-US" i="1" dirty="0" err="1"/>
              <a:t>atau</a:t>
            </a:r>
            <a:r>
              <a:rPr lang="en-US" i="1" dirty="0"/>
              <a:t> </a:t>
            </a:r>
            <a:r>
              <a:rPr lang="en-US" i="1" dirty="0" err="1" smtClean="0"/>
              <a:t>saus</a:t>
            </a:r>
            <a:r>
              <a:rPr lang="id-ID" i="1" dirty="0"/>
              <a:t>.</a:t>
            </a:r>
            <a:endParaRPr lang="id-ID" i="1" dirty="0" smtClean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113" y="2770786"/>
            <a:ext cx="6662057" cy="374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562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72036"/>
            <a:ext cx="10515600" cy="4351338"/>
          </a:xfrm>
        </p:spPr>
        <p:txBody>
          <a:bodyPr/>
          <a:lstStyle/>
          <a:p>
            <a:r>
              <a:rPr lang="id-ID" dirty="0"/>
              <a:t>Corn pasta</a:t>
            </a:r>
          </a:p>
          <a:p>
            <a:pPr marL="0" indent="0">
              <a:buNone/>
            </a:pP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memenuhi</a:t>
            </a:r>
            <a:r>
              <a:rPr lang="en-US" i="1" dirty="0"/>
              <a:t> </a:t>
            </a:r>
            <a:r>
              <a:rPr lang="en-US" i="1" dirty="0" err="1"/>
              <a:t>kebutuhan</a:t>
            </a:r>
            <a:r>
              <a:rPr lang="en-US" i="1" dirty="0"/>
              <a:t> diet </a:t>
            </a:r>
            <a:r>
              <a:rPr lang="en-US" i="1" dirty="0" err="1"/>
              <a:t>khusus</a:t>
            </a:r>
            <a:r>
              <a:rPr lang="en-US" i="1" dirty="0"/>
              <a:t>, pasta </a:t>
            </a:r>
            <a:r>
              <a:rPr lang="en-US" i="1" dirty="0" err="1"/>
              <a:t>dibuat</a:t>
            </a:r>
            <a:r>
              <a:rPr lang="en-US" i="1" dirty="0"/>
              <a:t> </a:t>
            </a:r>
            <a:r>
              <a:rPr lang="en-US" i="1" dirty="0" err="1"/>
              <a:t>dari</a:t>
            </a:r>
            <a:r>
              <a:rPr lang="en-US" i="1" dirty="0"/>
              <a:t> </a:t>
            </a:r>
            <a:r>
              <a:rPr lang="en-US" i="1" dirty="0" err="1"/>
              <a:t>jumlah</a:t>
            </a:r>
            <a:r>
              <a:rPr lang="en-US" i="1" dirty="0"/>
              <a:t> </a:t>
            </a:r>
            <a:r>
              <a:rPr lang="en-US" i="1" dirty="0" err="1"/>
              <a:t>biji</a:t>
            </a:r>
            <a:r>
              <a:rPr lang="en-US" i="1" dirty="0"/>
              <a:t> non-</a:t>
            </a:r>
            <a:r>
              <a:rPr lang="en-US" i="1" dirty="0" err="1"/>
              <a:t>tradisional</a:t>
            </a:r>
            <a:r>
              <a:rPr lang="en-US" i="1" dirty="0"/>
              <a:t> </a:t>
            </a:r>
            <a:r>
              <a:rPr lang="id-ID" i="1" dirty="0" smtClean="0"/>
              <a:t>.</a:t>
            </a:r>
            <a:r>
              <a:rPr lang="en-US" i="1" dirty="0" err="1" smtClean="0"/>
              <a:t>Jagung</a:t>
            </a:r>
            <a:r>
              <a:rPr lang="en-US" i="1" dirty="0" smtClean="0"/>
              <a:t> </a:t>
            </a:r>
            <a:r>
              <a:rPr lang="en-US" i="1" dirty="0" err="1"/>
              <a:t>bebas</a:t>
            </a:r>
            <a:r>
              <a:rPr lang="en-US" i="1" dirty="0"/>
              <a:t> gluten </a:t>
            </a:r>
            <a:r>
              <a:rPr lang="en-US" i="1" dirty="0" err="1"/>
              <a:t>adalah</a:t>
            </a:r>
            <a:r>
              <a:rPr lang="en-US" i="1" dirty="0"/>
              <a:t> </a:t>
            </a:r>
            <a:r>
              <a:rPr lang="en-US" i="1" dirty="0" err="1"/>
              <a:t>salah</a:t>
            </a:r>
            <a:r>
              <a:rPr lang="en-US" i="1" dirty="0"/>
              <a:t> </a:t>
            </a:r>
            <a:r>
              <a:rPr lang="en-US" i="1" dirty="0" err="1"/>
              <a:t>satu</a:t>
            </a:r>
            <a:r>
              <a:rPr lang="en-US" i="1" dirty="0"/>
              <a:t> </a:t>
            </a:r>
            <a:r>
              <a:rPr lang="en-US" i="1" dirty="0" err="1"/>
              <a:t>biji</a:t>
            </a:r>
            <a:r>
              <a:rPr lang="en-US" i="1" dirty="0"/>
              <a:t> </a:t>
            </a:r>
            <a:r>
              <a:rPr lang="en-US" i="1" dirty="0" err="1"/>
              <a:t>alternatif</a:t>
            </a:r>
            <a:r>
              <a:rPr lang="en-US" i="1" dirty="0"/>
              <a:t> yang paling </a:t>
            </a:r>
            <a:r>
              <a:rPr lang="en-US" i="1" dirty="0" err="1"/>
              <a:t>berhasil</a:t>
            </a:r>
            <a:r>
              <a:rPr lang="en-US" i="1" dirty="0"/>
              <a:t> </a:t>
            </a:r>
            <a:r>
              <a:rPr lang="en-US" i="1" dirty="0" err="1"/>
              <a:t>karena</a:t>
            </a:r>
            <a:r>
              <a:rPr lang="en-US" i="1" dirty="0"/>
              <a:t> rasa </a:t>
            </a:r>
            <a:r>
              <a:rPr lang="en-US" i="1" dirty="0" err="1"/>
              <a:t>netral</a:t>
            </a:r>
            <a:r>
              <a:rPr lang="en-US" i="1" dirty="0"/>
              <a:t>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warna</a:t>
            </a:r>
            <a:r>
              <a:rPr lang="en-US" i="1" dirty="0"/>
              <a:t> </a:t>
            </a:r>
            <a:r>
              <a:rPr lang="en-US" i="1" dirty="0" err="1"/>
              <a:t>keemasannya</a:t>
            </a:r>
            <a:r>
              <a:rPr lang="en-US" i="1" dirty="0"/>
              <a:t> </a:t>
            </a:r>
            <a:r>
              <a:rPr lang="en-US" i="1" dirty="0" err="1"/>
              <a:t>merupakan</a:t>
            </a:r>
            <a:r>
              <a:rPr lang="en-US" i="1" dirty="0"/>
              <a:t> </a:t>
            </a:r>
            <a:r>
              <a:rPr lang="en-US" i="1" dirty="0" err="1"/>
              <a:t>pengganti</a:t>
            </a:r>
            <a:r>
              <a:rPr lang="en-US" i="1" dirty="0"/>
              <a:t> yang </a:t>
            </a:r>
            <a:r>
              <a:rPr lang="en-US" i="1" dirty="0" err="1"/>
              <a:t>mudah</a:t>
            </a:r>
            <a:r>
              <a:rPr lang="en-US" i="1" dirty="0"/>
              <a:t> </a:t>
            </a:r>
            <a:r>
              <a:rPr lang="en-US" i="1" dirty="0" err="1"/>
              <a:t>untuk</a:t>
            </a:r>
            <a:r>
              <a:rPr lang="en-US" i="1" dirty="0"/>
              <a:t> pasta </a:t>
            </a:r>
            <a:r>
              <a:rPr lang="en-US" i="1" dirty="0" err="1"/>
              <a:t>gandum</a:t>
            </a:r>
            <a:r>
              <a:rPr lang="en-US" i="1" dirty="0"/>
              <a:t> durum </a:t>
            </a:r>
            <a:r>
              <a:rPr lang="en-US" i="1" dirty="0" err="1"/>
              <a:t>kering</a:t>
            </a:r>
            <a:r>
              <a:rPr lang="en-US" i="1" dirty="0" smtClean="0"/>
              <a:t>.</a:t>
            </a:r>
            <a:endParaRPr lang="id-ID" i="1" dirty="0" smtClean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223" y="3083016"/>
            <a:ext cx="2168434" cy="362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134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/>
              <a:t>Spaghetti</a:t>
            </a:r>
          </a:p>
          <a:p>
            <a:pPr marL="0" indent="0">
              <a:buNone/>
            </a:pPr>
            <a:r>
              <a:rPr lang="en-US" i="1" dirty="0"/>
              <a:t>Spaghetti </a:t>
            </a:r>
            <a:r>
              <a:rPr lang="en-US" i="1" dirty="0" err="1"/>
              <a:t>panjang</a:t>
            </a:r>
            <a:r>
              <a:rPr lang="en-US" i="1" dirty="0"/>
              <a:t>, tipis,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bulat</a:t>
            </a:r>
            <a:r>
              <a:rPr lang="en-US" i="1" dirty="0"/>
              <a:t> </a:t>
            </a:r>
            <a:r>
              <a:rPr lang="en-US" i="1" dirty="0" smtClean="0"/>
              <a:t> </a:t>
            </a:r>
            <a:r>
              <a:rPr lang="en-US" i="1" dirty="0" err="1"/>
              <a:t>adalah</a:t>
            </a:r>
            <a:r>
              <a:rPr lang="en-US" i="1" dirty="0"/>
              <a:t> </a:t>
            </a:r>
            <a:r>
              <a:rPr lang="en-US" i="1" dirty="0" err="1"/>
              <a:t>bentuk</a:t>
            </a:r>
            <a:r>
              <a:rPr lang="en-US" i="1" dirty="0"/>
              <a:t> pasta yang paling </a:t>
            </a:r>
            <a:r>
              <a:rPr lang="en-US" i="1" dirty="0" err="1"/>
              <a:t>terkenal</a:t>
            </a:r>
            <a:r>
              <a:rPr lang="en-US" i="1" dirty="0"/>
              <a:t> di </a:t>
            </a:r>
            <a:r>
              <a:rPr lang="en-US" i="1" dirty="0" err="1" smtClean="0"/>
              <a:t>dunia</a:t>
            </a:r>
            <a:r>
              <a:rPr lang="id-ID" i="1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768" y="2947852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241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Filini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903" y="2055813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9585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27906"/>
            <a:ext cx="10515600" cy="4351338"/>
          </a:xfrm>
        </p:spPr>
        <p:txBody>
          <a:bodyPr/>
          <a:lstStyle/>
          <a:p>
            <a:r>
              <a:rPr lang="id-ID" dirty="0"/>
              <a:t>Orecchiette</a:t>
            </a:r>
          </a:p>
          <a:p>
            <a:r>
              <a:rPr lang="en-US" i="1" dirty="0" err="1"/>
              <a:t>Keistimewaan</a:t>
            </a:r>
            <a:r>
              <a:rPr lang="en-US" i="1" dirty="0"/>
              <a:t> </a:t>
            </a:r>
            <a:r>
              <a:rPr lang="en-US" i="1" dirty="0" err="1"/>
              <a:t>Puglian</a:t>
            </a:r>
            <a:r>
              <a:rPr lang="en-US" i="1" dirty="0"/>
              <a:t> </a:t>
            </a:r>
            <a:r>
              <a:rPr lang="en-US" i="1" dirty="0" err="1"/>
              <a:t>ini</a:t>
            </a:r>
            <a:r>
              <a:rPr lang="en-US" i="1" dirty="0"/>
              <a:t> </a:t>
            </a:r>
            <a:r>
              <a:rPr lang="en-US" i="1" dirty="0" err="1"/>
              <a:t>dapat</a:t>
            </a:r>
            <a:r>
              <a:rPr lang="en-US" i="1" dirty="0"/>
              <a:t> </a:t>
            </a:r>
            <a:r>
              <a:rPr lang="en-US" i="1" dirty="0" err="1"/>
              <a:t>ditemukan</a:t>
            </a:r>
            <a:r>
              <a:rPr lang="en-US" i="1" dirty="0"/>
              <a:t> </a:t>
            </a:r>
            <a:r>
              <a:rPr lang="en-US" i="1" dirty="0" err="1"/>
              <a:t>dijual</a:t>
            </a:r>
            <a:r>
              <a:rPr lang="en-US" i="1" dirty="0"/>
              <a:t> </a:t>
            </a:r>
            <a:r>
              <a:rPr lang="en-US" i="1" dirty="0" err="1"/>
              <a:t>kering</a:t>
            </a:r>
            <a:r>
              <a:rPr lang="en-US" i="1" dirty="0"/>
              <a:t> </a:t>
            </a:r>
            <a:r>
              <a:rPr lang="en-US" i="1" dirty="0" err="1"/>
              <a:t>atau</a:t>
            </a:r>
            <a:r>
              <a:rPr lang="en-US" i="1" dirty="0"/>
              <a:t> </a:t>
            </a:r>
            <a:r>
              <a:rPr lang="en-US" i="1" dirty="0" err="1"/>
              <a:t>segar</a:t>
            </a:r>
            <a:r>
              <a:rPr lang="en-US" i="1" dirty="0"/>
              <a:t> (yang </a:t>
            </a:r>
            <a:r>
              <a:rPr lang="en-US" i="1" dirty="0" err="1"/>
              <a:t>tidak</a:t>
            </a:r>
            <a:r>
              <a:rPr lang="en-US" i="1" dirty="0"/>
              <a:t> </a:t>
            </a:r>
            <a:r>
              <a:rPr lang="en-US" i="1" dirty="0" err="1"/>
              <a:t>berbentuk</a:t>
            </a:r>
            <a:r>
              <a:rPr lang="en-US" i="1" dirty="0"/>
              <a:t> </a:t>
            </a:r>
            <a:r>
              <a:rPr lang="en-US" i="1" dirty="0" err="1"/>
              <a:t>telur</a:t>
            </a:r>
            <a:r>
              <a:rPr lang="en-US" i="1" dirty="0"/>
              <a:t>),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terkadang</a:t>
            </a:r>
            <a:r>
              <a:rPr lang="en-US" i="1" dirty="0"/>
              <a:t> </a:t>
            </a:r>
            <a:r>
              <a:rPr lang="en-US" i="1" dirty="0" err="1"/>
              <a:t>berwarna</a:t>
            </a:r>
            <a:r>
              <a:rPr lang="en-US" i="1" dirty="0"/>
              <a:t>. </a:t>
            </a:r>
            <a:r>
              <a:rPr lang="en-US" i="1" dirty="0" err="1"/>
              <a:t>Bentuk</a:t>
            </a:r>
            <a:r>
              <a:rPr lang="en-US" i="1" dirty="0"/>
              <a:t> </a:t>
            </a:r>
            <a:r>
              <a:rPr lang="en-US" i="1" dirty="0" err="1"/>
              <a:t>mangkuk</a:t>
            </a:r>
            <a:r>
              <a:rPr lang="en-US" i="1" dirty="0"/>
              <a:t> orecchiette (</a:t>
            </a:r>
            <a:r>
              <a:rPr lang="en-US" i="1" dirty="0" err="1"/>
              <a:t>berarti</a:t>
            </a:r>
            <a:r>
              <a:rPr lang="en-US" i="1" dirty="0"/>
              <a:t> "</a:t>
            </a:r>
            <a:r>
              <a:rPr lang="en-US" i="1" dirty="0" err="1"/>
              <a:t>telinga</a:t>
            </a:r>
            <a:r>
              <a:rPr lang="en-US" i="1" dirty="0"/>
              <a:t> </a:t>
            </a:r>
            <a:r>
              <a:rPr lang="en-US" i="1" dirty="0" err="1"/>
              <a:t>kecil</a:t>
            </a:r>
            <a:r>
              <a:rPr lang="en-US" i="1" dirty="0"/>
              <a:t>") </a:t>
            </a:r>
            <a:r>
              <a:rPr lang="en-US" i="1" dirty="0" err="1"/>
              <a:t>sangat</a:t>
            </a:r>
            <a:r>
              <a:rPr lang="en-US" i="1" dirty="0"/>
              <a:t> ideal </a:t>
            </a: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sayuran</a:t>
            </a:r>
            <a:r>
              <a:rPr lang="en-US" i="1" dirty="0"/>
              <a:t> </a:t>
            </a:r>
            <a:r>
              <a:rPr lang="en-US" i="1" dirty="0" err="1"/>
              <a:t>atau</a:t>
            </a:r>
            <a:r>
              <a:rPr lang="en-US" i="1" dirty="0"/>
              <a:t> </a:t>
            </a:r>
            <a:r>
              <a:rPr lang="en-US" i="1" dirty="0" err="1"/>
              <a:t>saus</a:t>
            </a:r>
            <a:r>
              <a:rPr lang="en-US" i="1" dirty="0"/>
              <a:t> chunky </a:t>
            </a:r>
            <a:r>
              <a:rPr lang="en-US" i="1" dirty="0" err="1"/>
              <a:t>karena</a:t>
            </a:r>
            <a:r>
              <a:rPr lang="en-US" i="1" dirty="0"/>
              <a:t> </a:t>
            </a:r>
            <a:r>
              <a:rPr lang="en-US" i="1" dirty="0" err="1"/>
              <a:t>bahannya</a:t>
            </a:r>
            <a:r>
              <a:rPr lang="en-US" i="1" dirty="0"/>
              <a:t> </a:t>
            </a:r>
            <a:r>
              <a:rPr lang="en-US" i="1" dirty="0" err="1"/>
              <a:t>ada</a:t>
            </a:r>
            <a:r>
              <a:rPr lang="en-US" i="1" dirty="0"/>
              <a:t> di </a:t>
            </a:r>
            <a:r>
              <a:rPr lang="en-US" i="1" dirty="0" err="1"/>
              <a:t>dalamnya</a:t>
            </a:r>
            <a:r>
              <a:rPr lang="en-US" i="1" dirty="0"/>
              <a:t>. </a:t>
            </a:r>
            <a:r>
              <a:rPr lang="en-US" i="1" dirty="0" err="1"/>
              <a:t>Ini</a:t>
            </a:r>
            <a:r>
              <a:rPr lang="en-US" i="1" dirty="0"/>
              <a:t> </a:t>
            </a:r>
            <a:r>
              <a:rPr lang="en-US" i="1" dirty="0" err="1"/>
              <a:t>juga</a:t>
            </a:r>
            <a:r>
              <a:rPr lang="en-US" i="1" dirty="0"/>
              <a:t> </a:t>
            </a:r>
            <a:r>
              <a:rPr lang="en-US" i="1" dirty="0" err="1"/>
              <a:t>bisa</a:t>
            </a:r>
            <a:r>
              <a:rPr lang="en-US" i="1" dirty="0"/>
              <a:t> </a:t>
            </a:r>
            <a:r>
              <a:rPr lang="en-US" i="1" dirty="0" err="1"/>
              <a:t>digunakan</a:t>
            </a:r>
            <a:r>
              <a:rPr lang="en-US" i="1" dirty="0"/>
              <a:t> </a:t>
            </a:r>
            <a:r>
              <a:rPr lang="en-US" i="1" dirty="0" err="1"/>
              <a:t>untuk</a:t>
            </a:r>
            <a:r>
              <a:rPr lang="en-US" i="1" dirty="0"/>
              <a:t> salad</a:t>
            </a:r>
            <a:r>
              <a:rPr lang="en-US" i="1" dirty="0" smtClean="0"/>
              <a:t>.</a:t>
            </a:r>
            <a:endParaRPr lang="id-ID" dirty="0" smtClean="0"/>
          </a:p>
          <a:p>
            <a:pPr marL="0" indent="0">
              <a:buNone/>
            </a:pPr>
            <a:endParaRPr lang="id-ID" i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406" y="3302736"/>
            <a:ext cx="3875314" cy="29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029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Vermicelli</a:t>
            </a:r>
          </a:p>
          <a:p>
            <a:pPr marL="0" indent="0">
              <a:buNone/>
            </a:pPr>
            <a:r>
              <a:rPr lang="id-ID" dirty="0" smtClean="0"/>
              <a:t>Vermicelli </a:t>
            </a:r>
            <a:r>
              <a:rPr lang="en-US" i="1" dirty="0" smtClean="0"/>
              <a:t> </a:t>
            </a:r>
            <a:r>
              <a:rPr lang="id-ID" i="1" dirty="0" smtClean="0"/>
              <a:t>adalah </a:t>
            </a:r>
            <a:r>
              <a:rPr lang="en-US" i="1" dirty="0" smtClean="0"/>
              <a:t> </a:t>
            </a:r>
            <a:r>
              <a:rPr lang="en-US" i="1" dirty="0" err="1"/>
              <a:t>gandum</a:t>
            </a:r>
            <a:r>
              <a:rPr lang="en-US" i="1" dirty="0"/>
              <a:t> pasta </a:t>
            </a:r>
            <a:r>
              <a:rPr lang="en-US" i="1" dirty="0" err="1"/>
              <a:t>mirip</a:t>
            </a:r>
            <a:r>
              <a:rPr lang="en-US" i="1" dirty="0"/>
              <a:t> </a:t>
            </a:r>
            <a:r>
              <a:rPr lang="en-US" i="1" dirty="0" err="1"/>
              <a:t>dengan</a:t>
            </a:r>
            <a:r>
              <a:rPr lang="en-US" i="1" dirty="0"/>
              <a:t> spaghetti </a:t>
            </a:r>
            <a:r>
              <a:rPr lang="en-US" i="1" dirty="0" err="1"/>
              <a:t>dalam</a:t>
            </a:r>
            <a:r>
              <a:rPr lang="en-US" i="1" dirty="0"/>
              <a:t> </a:t>
            </a:r>
            <a:r>
              <a:rPr lang="en-US" i="1" dirty="0" err="1"/>
              <a:t>bentuk</a:t>
            </a:r>
            <a:r>
              <a:rPr lang="en-US" i="1" dirty="0"/>
              <a:t> </a:t>
            </a:r>
            <a:r>
              <a:rPr lang="en-US" i="1" dirty="0" err="1"/>
              <a:t>tapi</a:t>
            </a:r>
            <a:r>
              <a:rPr lang="en-US" i="1" dirty="0"/>
              <a:t> </a:t>
            </a:r>
            <a:r>
              <a:rPr lang="en-US" i="1" dirty="0" err="1"/>
              <a:t>lebih</a:t>
            </a:r>
            <a:r>
              <a:rPr lang="en-US" i="1" dirty="0"/>
              <a:t> tipis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lebih</a:t>
            </a:r>
            <a:r>
              <a:rPr lang="en-US" i="1" dirty="0"/>
              <a:t> </a:t>
            </a:r>
            <a:r>
              <a:rPr lang="en-US" i="1" dirty="0" err="1"/>
              <a:t>cepat</a:t>
            </a:r>
            <a:r>
              <a:rPr lang="en-US" i="1" dirty="0"/>
              <a:t> </a:t>
            </a: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memasak</a:t>
            </a:r>
            <a:r>
              <a:rPr lang="en-US" i="1" dirty="0"/>
              <a:t> (5 </a:t>
            </a:r>
            <a:r>
              <a:rPr lang="en-US" i="1" dirty="0" err="1"/>
              <a:t>sampai</a:t>
            </a:r>
            <a:r>
              <a:rPr lang="en-US" i="1" dirty="0"/>
              <a:t> 6 </a:t>
            </a:r>
            <a:r>
              <a:rPr lang="en-US" i="1" dirty="0" err="1"/>
              <a:t>menit</a:t>
            </a:r>
            <a:r>
              <a:rPr lang="en-US" i="1" dirty="0"/>
              <a:t>). </a:t>
            </a:r>
            <a:endParaRPr lang="id-ID" i="1" dirty="0" smtClean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435" y="3282407"/>
            <a:ext cx="3252652" cy="325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89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Fusilli</a:t>
            </a:r>
          </a:p>
          <a:p>
            <a:pPr marL="0" indent="0">
              <a:buNone/>
            </a:pPr>
            <a:r>
              <a:rPr lang="en-US" i="1" dirty="0"/>
              <a:t>Pasta spiral </a:t>
            </a:r>
            <a:r>
              <a:rPr lang="en-US" i="1" dirty="0" err="1"/>
              <a:t>dari</a:t>
            </a:r>
            <a:r>
              <a:rPr lang="en-US" i="1" dirty="0"/>
              <a:t> </a:t>
            </a:r>
            <a:r>
              <a:rPr lang="en-US" i="1" dirty="0" err="1"/>
              <a:t>segala</a:t>
            </a:r>
            <a:r>
              <a:rPr lang="en-US" i="1" dirty="0"/>
              <a:t> </a:t>
            </a:r>
            <a:r>
              <a:rPr lang="en-US" i="1" dirty="0" err="1"/>
              <a:t>jenis</a:t>
            </a:r>
            <a:r>
              <a:rPr lang="en-US" i="1" dirty="0"/>
              <a:t> </a:t>
            </a:r>
            <a:r>
              <a:rPr lang="en-US" i="1" dirty="0" err="1"/>
              <a:t>sangat</a:t>
            </a:r>
            <a:r>
              <a:rPr lang="en-US" i="1" dirty="0"/>
              <a:t> </a:t>
            </a:r>
            <a:r>
              <a:rPr lang="en-US" i="1" dirty="0" err="1"/>
              <a:t>populer</a:t>
            </a:r>
            <a:r>
              <a:rPr lang="en-US" i="1" dirty="0" smtClean="0"/>
              <a:t>.</a:t>
            </a:r>
            <a:endParaRPr lang="id-ID" i="1" dirty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890" y="2832408"/>
            <a:ext cx="5159103" cy="368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149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Orzo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295" y="2133599"/>
            <a:ext cx="4896330" cy="324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1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Almond</a:t>
            </a:r>
          </a:p>
          <a:p>
            <a:pPr marL="0" indent="0">
              <a:buNone/>
            </a:pPr>
            <a:r>
              <a:rPr lang="id-ID" dirty="0" smtClean="0"/>
              <a:t>Almond dibudidayakan di banyak tempat Iklim tipe mediterania Sana</a:t>
            </a:r>
          </a:p>
          <a:p>
            <a:pPr marL="0" indent="0">
              <a:buNone/>
            </a:pPr>
            <a:r>
              <a:rPr lang="id-ID" dirty="0" smtClean="0"/>
              <a:t>Ada dua jenis: </a:t>
            </a:r>
          </a:p>
          <a:p>
            <a:pPr marL="0" indent="0">
              <a:buNone/>
            </a:pPr>
            <a:r>
              <a:rPr lang="id-ID" dirty="0" smtClean="0"/>
              <a:t>1. almond pahit</a:t>
            </a:r>
            <a:r>
              <a:rPr lang="id-ID" dirty="0"/>
              <a:t>.</a:t>
            </a:r>
            <a:endParaRPr lang="id-ID" dirty="0" smtClean="0"/>
          </a:p>
          <a:p>
            <a:pPr marL="0" indent="0">
              <a:buNone/>
            </a:pPr>
            <a:r>
              <a:rPr lang="id-ID" dirty="0" smtClean="0"/>
              <a:t>2. almond manis</a:t>
            </a:r>
            <a:r>
              <a:rPr lang="id-ID" dirty="0"/>
              <a:t>.</a:t>
            </a:r>
            <a:endParaRPr lang="id-ID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956" y="4744235"/>
            <a:ext cx="3256944" cy="198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375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/>
              <a:t>Macaroni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662" y="2243750"/>
            <a:ext cx="4273731" cy="4273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06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Tagliatelle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437" y="2262188"/>
            <a:ext cx="59531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541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Dried </a:t>
            </a:r>
            <a:r>
              <a:rPr lang="id-ID" dirty="0" smtClean="0"/>
              <a:t>lasagne</a:t>
            </a:r>
            <a:endParaRPr lang="id-ID" dirty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663" y="2927033"/>
            <a:ext cx="3249930" cy="3249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048" y="2820670"/>
            <a:ext cx="4817791" cy="321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4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Penne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909" y="2311400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0595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Linguine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2" y="2312942"/>
            <a:ext cx="4718957" cy="35392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02" y="2433003"/>
            <a:ext cx="5615940" cy="374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4647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Conchiglie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194" y="2481240"/>
            <a:ext cx="7177611" cy="403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8068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Rigatoni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171" y="2516982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092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Black ink </a:t>
            </a:r>
            <a:r>
              <a:rPr lang="id-ID" dirty="0" smtClean="0"/>
              <a:t>pasta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532" y="2649992"/>
            <a:ext cx="4702628" cy="352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359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Trofie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908" y="2282734"/>
            <a:ext cx="5926183" cy="44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445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/>
              <a:t>Flavoured </a:t>
            </a:r>
            <a:r>
              <a:rPr lang="id-ID" dirty="0" smtClean="0"/>
              <a:t>pasta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932" y="2720182"/>
            <a:ext cx="7620000" cy="37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04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 smtClean="0"/>
              <a:t>CANDLENUTS</a:t>
            </a:r>
          </a:p>
          <a:p>
            <a:pPr marL="0" indent="0">
              <a:buNone/>
            </a:pPr>
            <a:r>
              <a:rPr lang="id-ID" dirty="0" smtClean="0"/>
              <a:t>Luas tumbuh di seluruh tropis daerah, dari India sampai </a:t>
            </a:r>
            <a:r>
              <a:rPr lang="id-ID" dirty="0" smtClean="0"/>
              <a:t>Pasifik.</a:t>
            </a:r>
            <a:endParaRPr lang="id-ID" dirty="0" smtClean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4" y="3157069"/>
            <a:ext cx="4740866" cy="315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285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Tagliatelle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8" y="2497136"/>
            <a:ext cx="3814764" cy="38147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129" y="2704011"/>
            <a:ext cx="4480860" cy="336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828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b="1" dirty="0"/>
              <a:t>FILLED </a:t>
            </a:r>
            <a:r>
              <a:rPr lang="id-ID" b="1" dirty="0" smtClean="0"/>
              <a:t>PASTA</a:t>
            </a:r>
          </a:p>
          <a:p>
            <a:r>
              <a:rPr lang="id-ID" dirty="0" smtClean="0"/>
              <a:t>Cappelletti</a:t>
            </a:r>
          </a:p>
          <a:p>
            <a:pPr marL="0" indent="0">
              <a:buNone/>
            </a:pPr>
            <a:endParaRPr lang="id-ID" dirty="0"/>
          </a:p>
          <a:p>
            <a:pPr marL="0" indent="0">
              <a:buNone/>
            </a:pPr>
            <a:r>
              <a:rPr lang="en-US" i="1" dirty="0" smtClean="0"/>
              <a:t>.</a:t>
            </a: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166" y="3025633"/>
            <a:ext cx="2402068" cy="32134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434" y="3326865"/>
            <a:ext cx="4273061" cy="285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782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Lunette</a:t>
            </a:r>
            <a:endParaRPr lang="id-ID" dirty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394" y="3231532"/>
            <a:ext cx="2464774" cy="16409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985" y="2519907"/>
            <a:ext cx="3937410" cy="335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6677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Ravioli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672" y="2486797"/>
            <a:ext cx="3246664" cy="38959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808" y="3085434"/>
            <a:ext cx="5145024" cy="3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5608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4588" y="1904003"/>
            <a:ext cx="10515600" cy="4351338"/>
          </a:xfrm>
        </p:spPr>
        <p:txBody>
          <a:bodyPr/>
          <a:lstStyle/>
          <a:p>
            <a:r>
              <a:rPr lang="id-ID" dirty="0" smtClean="0"/>
              <a:t>Girasole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956084"/>
            <a:ext cx="3962400" cy="2636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823" y="2700125"/>
            <a:ext cx="4267200" cy="2843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0132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Tortellini</a:t>
            </a:r>
            <a:endParaRPr lang="id-ID" dirty="0"/>
          </a:p>
          <a:p>
            <a:endParaRPr lang="id-ID" dirty="0" smtClean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085" y="2207623"/>
            <a:ext cx="4206240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016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Rice sticks</a:t>
            </a:r>
          </a:p>
          <a:p>
            <a:pPr marL="0" indent="0">
              <a:buNone/>
            </a:pPr>
            <a:r>
              <a:rPr lang="en-US" i="1" dirty="0" err="1" smtClean="0"/>
              <a:t>Mereka</a:t>
            </a:r>
            <a:r>
              <a:rPr lang="en-US" i="1" dirty="0" smtClean="0"/>
              <a:t> </a:t>
            </a:r>
            <a:r>
              <a:rPr lang="en-US" i="1" dirty="0" err="1"/>
              <a:t>terkenal</a:t>
            </a:r>
            <a:r>
              <a:rPr lang="en-US" i="1" dirty="0"/>
              <a:t> </a:t>
            </a:r>
            <a:r>
              <a:rPr lang="en-US" i="1" dirty="0" err="1"/>
              <a:t>karena</a:t>
            </a:r>
            <a:r>
              <a:rPr lang="en-US" i="1" dirty="0"/>
              <a:t> </a:t>
            </a:r>
            <a:r>
              <a:rPr lang="en-US" i="1" dirty="0" err="1"/>
              <a:t>penggunaannya</a:t>
            </a:r>
            <a:r>
              <a:rPr lang="en-US" i="1" dirty="0"/>
              <a:t> di pad Thai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teksturnya</a:t>
            </a:r>
            <a:r>
              <a:rPr lang="en-US" i="1" dirty="0"/>
              <a:t> yang </a:t>
            </a:r>
            <a:r>
              <a:rPr lang="en-US" i="1" dirty="0" err="1"/>
              <a:t>kuat</a:t>
            </a:r>
            <a:r>
              <a:rPr lang="en-US" i="1" dirty="0"/>
              <a:t> </a:t>
            </a:r>
            <a:r>
              <a:rPr lang="en-US" i="1" dirty="0" err="1"/>
              <a:t>membuat</a:t>
            </a:r>
            <a:r>
              <a:rPr lang="en-US" i="1" dirty="0"/>
              <a:t> </a:t>
            </a:r>
            <a:r>
              <a:rPr lang="en-US" i="1" dirty="0" err="1"/>
              <a:t>mereka</a:t>
            </a:r>
            <a:r>
              <a:rPr lang="en-US" i="1" dirty="0"/>
              <a:t> ideal </a:t>
            </a: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kentang</a:t>
            </a:r>
            <a:r>
              <a:rPr lang="en-US" i="1" dirty="0"/>
              <a:t> </a:t>
            </a:r>
            <a:r>
              <a:rPr lang="en-US" i="1" dirty="0" err="1"/>
              <a:t>goreng</a:t>
            </a:r>
            <a:r>
              <a:rPr lang="en-US" i="1" dirty="0" smtClean="0"/>
              <a:t>.</a:t>
            </a:r>
            <a:endParaRPr lang="id-ID" i="1" dirty="0" smtClean="0"/>
          </a:p>
          <a:p>
            <a:pPr marL="0" indent="0">
              <a:buNone/>
            </a:pPr>
            <a:endParaRPr lang="id-ID" i="1" dirty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049" y="3883025"/>
            <a:ext cx="32956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3084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28345"/>
            <a:ext cx="10515600" cy="4351338"/>
          </a:xfrm>
        </p:spPr>
        <p:txBody>
          <a:bodyPr/>
          <a:lstStyle/>
          <a:p>
            <a:r>
              <a:rPr lang="id-ID" dirty="0"/>
              <a:t>Rice vermicelli</a:t>
            </a:r>
          </a:p>
          <a:p>
            <a:pPr marL="0" indent="0">
              <a:buNone/>
            </a:pPr>
            <a:r>
              <a:rPr lang="en-US" i="1" dirty="0"/>
              <a:t>Mie </a:t>
            </a:r>
            <a:r>
              <a:rPr lang="en-US" i="1" dirty="0" err="1"/>
              <a:t>kering</a:t>
            </a:r>
            <a:r>
              <a:rPr lang="en-US" i="1" dirty="0"/>
              <a:t> yang </a:t>
            </a:r>
            <a:r>
              <a:rPr lang="en-US" i="1" dirty="0" err="1"/>
              <a:t>sangat</a:t>
            </a:r>
            <a:r>
              <a:rPr lang="en-US" i="1" dirty="0"/>
              <a:t> tipis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mengering</a:t>
            </a:r>
            <a:r>
              <a:rPr lang="en-US" i="1" dirty="0"/>
              <a:t> </a:t>
            </a:r>
            <a:r>
              <a:rPr lang="en-US" i="1" dirty="0" err="1"/>
              <a:t>dijual</a:t>
            </a:r>
            <a:r>
              <a:rPr lang="en-US" i="1" dirty="0"/>
              <a:t>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kulit</a:t>
            </a:r>
            <a:r>
              <a:rPr lang="en-US" i="1" dirty="0"/>
              <a:t> </a:t>
            </a:r>
            <a:r>
              <a:rPr lang="en-US" i="1" dirty="0" err="1"/>
              <a:t>keriput</a:t>
            </a:r>
            <a:r>
              <a:rPr lang="en-US" i="1" dirty="0"/>
              <a:t>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digunakan</a:t>
            </a:r>
            <a:r>
              <a:rPr lang="en-US" i="1" dirty="0"/>
              <a:t> di </a:t>
            </a:r>
            <a:r>
              <a:rPr lang="en-US" i="1" dirty="0" err="1"/>
              <a:t>Timur</a:t>
            </a:r>
            <a:r>
              <a:rPr lang="en-US" i="1" dirty="0"/>
              <a:t> </a:t>
            </a:r>
            <a:r>
              <a:rPr lang="en-US" i="1" dirty="0" err="1"/>
              <a:t>Jauh</a:t>
            </a:r>
            <a:r>
              <a:rPr lang="en-US" i="1" dirty="0"/>
              <a:t> </a:t>
            </a:r>
            <a:r>
              <a:rPr lang="en-US" i="1" dirty="0" err="1"/>
              <a:t>dan</a:t>
            </a:r>
            <a:r>
              <a:rPr lang="en-US" i="1" dirty="0"/>
              <a:t> Asia Tenggara. </a:t>
            </a:r>
            <a:r>
              <a:rPr lang="en-US" i="1" dirty="0" err="1"/>
              <a:t>Mereka</a:t>
            </a:r>
            <a:r>
              <a:rPr lang="en-US" i="1" dirty="0"/>
              <a:t> </a:t>
            </a:r>
            <a:r>
              <a:rPr lang="en-US" i="1" dirty="0" err="1"/>
              <a:t>digunakan</a:t>
            </a:r>
            <a:r>
              <a:rPr lang="en-US" i="1" dirty="0"/>
              <a:t> </a:t>
            </a:r>
            <a:r>
              <a:rPr lang="en-US" i="1" dirty="0" err="1"/>
              <a:t>untuk</a:t>
            </a:r>
            <a:r>
              <a:rPr lang="en-US" i="1" dirty="0"/>
              <a:t> </a:t>
            </a:r>
            <a:r>
              <a:rPr lang="en-US" i="1" dirty="0" err="1"/>
              <a:t>menambahkan</a:t>
            </a:r>
            <a:r>
              <a:rPr lang="en-US" i="1" dirty="0"/>
              <a:t> </a:t>
            </a:r>
            <a:r>
              <a:rPr lang="en-US" i="1" dirty="0" err="1"/>
              <a:t>curah</a:t>
            </a:r>
            <a:r>
              <a:rPr lang="en-US" i="1" dirty="0"/>
              <a:t>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tekstur</a:t>
            </a:r>
            <a:r>
              <a:rPr lang="en-US" i="1" dirty="0"/>
              <a:t> </a:t>
            </a:r>
            <a:r>
              <a:rPr lang="en-US" i="1" dirty="0" err="1"/>
              <a:t>ke</a:t>
            </a:r>
            <a:r>
              <a:rPr lang="en-US" i="1" dirty="0"/>
              <a:t> </a:t>
            </a:r>
            <a:r>
              <a:rPr lang="en-US" i="1" dirty="0" err="1"/>
              <a:t>piring</a:t>
            </a:r>
            <a:r>
              <a:rPr lang="en-US" i="1" dirty="0"/>
              <a:t>, </a:t>
            </a:r>
            <a:r>
              <a:rPr lang="en-US" i="1" dirty="0" err="1"/>
              <a:t>namun</a:t>
            </a:r>
            <a:r>
              <a:rPr lang="en-US" i="1" dirty="0"/>
              <a:t> </a:t>
            </a:r>
            <a:r>
              <a:rPr lang="en-US" i="1" dirty="0" err="1"/>
              <a:t>pengaruhnya</a:t>
            </a:r>
            <a:r>
              <a:rPr lang="en-US" i="1" dirty="0"/>
              <a:t> </a:t>
            </a:r>
            <a:r>
              <a:rPr lang="en-US" i="1" dirty="0" err="1"/>
              <a:t>ringan</a:t>
            </a:r>
            <a:r>
              <a:rPr lang="en-US" i="1" dirty="0"/>
              <a:t>, </a:t>
            </a:r>
            <a:r>
              <a:rPr lang="en-US" i="1" dirty="0" err="1"/>
              <a:t>seperti</a:t>
            </a:r>
            <a:r>
              <a:rPr lang="en-US" i="1" dirty="0"/>
              <a:t> </a:t>
            </a:r>
            <a:r>
              <a:rPr lang="en-US" i="1" dirty="0" err="1"/>
              <a:t>saat</a:t>
            </a:r>
            <a:r>
              <a:rPr lang="en-US" i="1" dirty="0"/>
              <a:t> </a:t>
            </a:r>
            <a:r>
              <a:rPr lang="en-US" i="1" dirty="0" err="1"/>
              <a:t>ditampilkan</a:t>
            </a:r>
            <a:r>
              <a:rPr lang="en-US" i="1" dirty="0"/>
              <a:t> di </a:t>
            </a:r>
            <a:r>
              <a:rPr lang="en-US" i="1" dirty="0" err="1"/>
              <a:t>lumpia</a:t>
            </a:r>
            <a:r>
              <a:rPr lang="en-US" i="1" dirty="0"/>
              <a:t> </a:t>
            </a:r>
            <a:r>
              <a:rPr lang="en-US" i="1" dirty="0" err="1"/>
              <a:t>atau</a:t>
            </a:r>
            <a:r>
              <a:rPr lang="en-US" i="1" dirty="0"/>
              <a:t> salad. </a:t>
            </a:r>
            <a:endParaRPr lang="id-ID" i="1" dirty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423" y="3452041"/>
            <a:ext cx="5450114" cy="306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917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Brown udon rice noodles</a:t>
            </a:r>
          </a:p>
          <a:p>
            <a:r>
              <a:rPr lang="en-US" i="1" dirty="0" err="1"/>
              <a:t>Varietas</a:t>
            </a:r>
            <a:r>
              <a:rPr lang="en-US" i="1" dirty="0"/>
              <a:t> yang paling </a:t>
            </a:r>
            <a:r>
              <a:rPr lang="en-US" i="1" dirty="0" err="1"/>
              <a:t>umum</a:t>
            </a:r>
            <a:r>
              <a:rPr lang="en-US" i="1" dirty="0"/>
              <a:t> </a:t>
            </a:r>
            <a:r>
              <a:rPr lang="en-US" i="1" dirty="0" err="1"/>
              <a:t>dari</a:t>
            </a:r>
            <a:r>
              <a:rPr lang="en-US" i="1" dirty="0"/>
              <a:t> </a:t>
            </a:r>
            <a:r>
              <a:rPr lang="en-US" i="1" dirty="0" err="1"/>
              <a:t>mie</a:t>
            </a:r>
            <a:r>
              <a:rPr lang="en-US" i="1" dirty="0"/>
              <a:t> </a:t>
            </a:r>
            <a:r>
              <a:rPr lang="en-US" i="1" dirty="0" err="1"/>
              <a:t>beras</a:t>
            </a:r>
            <a:r>
              <a:rPr lang="en-US" i="1" dirty="0"/>
              <a:t> </a:t>
            </a:r>
            <a:r>
              <a:rPr lang="en-US" i="1" dirty="0" err="1"/>
              <a:t>merah</a:t>
            </a:r>
            <a:r>
              <a:rPr lang="en-US" i="1" dirty="0"/>
              <a:t> </a:t>
            </a:r>
            <a:r>
              <a:rPr lang="en-US" i="1" dirty="0" err="1"/>
              <a:t>adalah</a:t>
            </a:r>
            <a:r>
              <a:rPr lang="en-US" i="1" dirty="0"/>
              <a:t> </a:t>
            </a:r>
            <a:r>
              <a:rPr lang="en-US" i="1" dirty="0" err="1"/>
              <a:t>bihun</a:t>
            </a:r>
            <a:r>
              <a:rPr lang="en-US" i="1" dirty="0"/>
              <a:t> </a:t>
            </a:r>
            <a:r>
              <a:rPr lang="en-US" i="1" dirty="0" err="1"/>
              <a:t>nasi</a:t>
            </a:r>
            <a:r>
              <a:rPr lang="en-US" i="1" dirty="0"/>
              <a:t> Thailand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udon</a:t>
            </a:r>
            <a:r>
              <a:rPr lang="en-US" i="1" dirty="0"/>
              <a:t> </a:t>
            </a:r>
            <a:r>
              <a:rPr lang="en-US" i="1" dirty="0" err="1"/>
              <a:t>beras</a:t>
            </a:r>
            <a:r>
              <a:rPr lang="en-US" i="1" dirty="0"/>
              <a:t> </a:t>
            </a:r>
            <a:r>
              <a:rPr lang="en-US" i="1" dirty="0" err="1"/>
              <a:t>Jepang</a:t>
            </a:r>
            <a:r>
              <a:rPr lang="en-US" i="1" dirty="0"/>
              <a:t>. </a:t>
            </a:r>
            <a:r>
              <a:rPr lang="en-US" i="1" dirty="0" err="1"/>
              <a:t>Periksa</a:t>
            </a:r>
            <a:r>
              <a:rPr lang="en-US" i="1" dirty="0"/>
              <a:t> </a:t>
            </a:r>
            <a:r>
              <a:rPr lang="en-US" i="1" dirty="0" err="1"/>
              <a:t>daftar</a:t>
            </a:r>
            <a:r>
              <a:rPr lang="en-US" i="1" dirty="0"/>
              <a:t> </a:t>
            </a:r>
            <a:r>
              <a:rPr lang="en-US" i="1" dirty="0" err="1"/>
              <a:t>bahan</a:t>
            </a:r>
            <a:r>
              <a:rPr lang="en-US" i="1" dirty="0"/>
              <a:t> </a:t>
            </a:r>
            <a:r>
              <a:rPr lang="en-US" i="1" dirty="0" err="1"/>
              <a:t>pada</a:t>
            </a:r>
            <a:r>
              <a:rPr lang="en-US" i="1" dirty="0"/>
              <a:t> </a:t>
            </a:r>
            <a:r>
              <a:rPr lang="en-US" i="1" dirty="0" err="1"/>
              <a:t>kemasannya</a:t>
            </a:r>
            <a:r>
              <a:rPr lang="en-US" i="1" dirty="0"/>
              <a:t> </a:t>
            </a:r>
            <a:r>
              <a:rPr lang="en-US" i="1" dirty="0" err="1"/>
              <a:t>karena</a:t>
            </a:r>
            <a:r>
              <a:rPr lang="en-US" i="1" dirty="0"/>
              <a:t> </a:t>
            </a:r>
            <a:r>
              <a:rPr lang="en-US" i="1" dirty="0" err="1"/>
              <a:t>udon</a:t>
            </a:r>
            <a:r>
              <a:rPr lang="en-US" i="1" dirty="0"/>
              <a:t> </a:t>
            </a:r>
            <a:r>
              <a:rPr lang="en-US" i="1" dirty="0" err="1"/>
              <a:t>bisa</a:t>
            </a:r>
            <a:r>
              <a:rPr lang="en-US" i="1" dirty="0"/>
              <a:t> </a:t>
            </a:r>
            <a:r>
              <a:rPr lang="en-US" i="1" dirty="0" err="1"/>
              <a:t>dibuat</a:t>
            </a:r>
            <a:r>
              <a:rPr lang="en-US" i="1" dirty="0"/>
              <a:t> </a:t>
            </a:r>
            <a:r>
              <a:rPr lang="en-US" i="1" dirty="0" err="1"/>
              <a:t>dengan</a:t>
            </a:r>
            <a:r>
              <a:rPr lang="en-US" i="1" dirty="0"/>
              <a:t> </a:t>
            </a:r>
            <a:r>
              <a:rPr lang="en-US" i="1" dirty="0" err="1"/>
              <a:t>proporsi</a:t>
            </a:r>
            <a:r>
              <a:rPr lang="en-US" i="1" dirty="0"/>
              <a:t> </a:t>
            </a:r>
            <a:r>
              <a:rPr lang="en-US" i="1" dirty="0" err="1"/>
              <a:t>tepung</a:t>
            </a:r>
            <a:r>
              <a:rPr lang="en-US" i="1" dirty="0"/>
              <a:t> </a:t>
            </a:r>
            <a:r>
              <a:rPr lang="en-US" i="1" dirty="0" err="1"/>
              <a:t>terigu</a:t>
            </a:r>
            <a:r>
              <a:rPr lang="en-US" i="1" dirty="0"/>
              <a:t> - </a:t>
            </a:r>
            <a:r>
              <a:rPr lang="en-US" i="1" dirty="0" err="1"/>
              <a:t>menambahkan</a:t>
            </a:r>
            <a:r>
              <a:rPr lang="en-US" i="1" dirty="0"/>
              <a:t> </a:t>
            </a:r>
            <a:r>
              <a:rPr lang="en-US" i="1" dirty="0" err="1"/>
              <a:t>tepung</a:t>
            </a:r>
            <a:r>
              <a:rPr lang="en-US" i="1" dirty="0"/>
              <a:t> </a:t>
            </a:r>
            <a:r>
              <a:rPr lang="en-US" i="1" dirty="0" err="1"/>
              <a:t>beras</a:t>
            </a:r>
            <a:r>
              <a:rPr lang="en-US" i="1" dirty="0"/>
              <a:t> </a:t>
            </a:r>
            <a:r>
              <a:rPr lang="en-US" i="1" dirty="0" err="1"/>
              <a:t>merah</a:t>
            </a:r>
            <a:r>
              <a:rPr lang="en-US" i="1" dirty="0"/>
              <a:t> </a:t>
            </a:r>
            <a:r>
              <a:rPr lang="en-US" i="1" dirty="0" err="1"/>
              <a:t>memberi</a:t>
            </a:r>
            <a:r>
              <a:rPr lang="en-US" i="1" dirty="0"/>
              <a:t> </a:t>
            </a:r>
            <a:r>
              <a:rPr lang="en-US" i="1" dirty="0" err="1"/>
              <a:t>warna</a:t>
            </a:r>
            <a:r>
              <a:rPr lang="en-US" i="1" dirty="0"/>
              <a:t> </a:t>
            </a:r>
            <a:r>
              <a:rPr lang="en-US" i="1" dirty="0" err="1"/>
              <a:t>lebih</a:t>
            </a:r>
            <a:r>
              <a:rPr lang="en-US" i="1" dirty="0"/>
              <a:t> </a:t>
            </a:r>
            <a:r>
              <a:rPr lang="en-US" i="1" dirty="0" err="1"/>
              <a:t>gelap</a:t>
            </a:r>
            <a:r>
              <a:rPr lang="en-US" i="1" dirty="0"/>
              <a:t>, </a:t>
            </a:r>
            <a:r>
              <a:rPr lang="en-US" i="1" dirty="0" err="1"/>
              <a:t>lebih</a:t>
            </a:r>
            <a:r>
              <a:rPr lang="en-US" i="1" dirty="0"/>
              <a:t> </a:t>
            </a:r>
            <a:r>
              <a:rPr lang="en-US" i="1" dirty="0" err="1"/>
              <a:t>khas</a:t>
            </a:r>
            <a:r>
              <a:rPr lang="en-US" i="1" dirty="0"/>
              <a:t>, </a:t>
            </a:r>
            <a:r>
              <a:rPr lang="en-US" i="1" dirty="0" err="1"/>
              <a:t>dan</a:t>
            </a:r>
            <a:r>
              <a:rPr lang="en-US" i="1" dirty="0"/>
              <a:t> </a:t>
            </a:r>
            <a:r>
              <a:rPr lang="en-US" i="1" dirty="0" err="1"/>
              <a:t>tekstur</a:t>
            </a:r>
            <a:r>
              <a:rPr lang="en-US" i="1" dirty="0"/>
              <a:t> </a:t>
            </a:r>
            <a:r>
              <a:rPr lang="en-US" i="1" dirty="0" err="1"/>
              <a:t>lebih</a:t>
            </a:r>
            <a:r>
              <a:rPr lang="en-US" i="1" dirty="0"/>
              <a:t> </a:t>
            </a:r>
            <a:r>
              <a:rPr lang="en-US" i="1" dirty="0" err="1"/>
              <a:t>kencang</a:t>
            </a:r>
            <a:r>
              <a:rPr lang="en-US" i="1" dirty="0"/>
              <a:t> </a:t>
            </a:r>
            <a:r>
              <a:rPr lang="en-US" i="1" dirty="0" err="1"/>
              <a:t>daripada</a:t>
            </a:r>
            <a:r>
              <a:rPr lang="en-US" i="1" dirty="0"/>
              <a:t> </a:t>
            </a:r>
            <a:r>
              <a:rPr lang="en-US" i="1" dirty="0" err="1"/>
              <a:t>gandum</a:t>
            </a:r>
            <a:r>
              <a:rPr lang="en-US" i="1" dirty="0"/>
              <a:t> </a:t>
            </a:r>
            <a:r>
              <a:rPr lang="en-US" i="1" dirty="0" err="1"/>
              <a:t>biasa</a:t>
            </a:r>
            <a:r>
              <a:rPr lang="en-US" i="1" dirty="0"/>
              <a:t> </a:t>
            </a:r>
            <a:r>
              <a:rPr lang="en-US" i="1" dirty="0" err="1"/>
              <a:t>atau</a:t>
            </a:r>
            <a:r>
              <a:rPr lang="en-US" i="1" dirty="0"/>
              <a:t> </a:t>
            </a:r>
            <a:r>
              <a:rPr lang="en-US" i="1" dirty="0" err="1"/>
              <a:t>mie</a:t>
            </a:r>
            <a:r>
              <a:rPr lang="en-US" i="1" dirty="0"/>
              <a:t> </a:t>
            </a:r>
            <a:r>
              <a:rPr lang="en-US" i="1" dirty="0" err="1"/>
              <a:t>nasi</a:t>
            </a:r>
            <a:r>
              <a:rPr lang="en-US" i="1" dirty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289882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b="1" dirty="0"/>
              <a:t>WHEAT </a:t>
            </a:r>
            <a:r>
              <a:rPr lang="id-ID" b="1" dirty="0" smtClean="0"/>
              <a:t>NOODLES</a:t>
            </a:r>
          </a:p>
          <a:p>
            <a:pPr marL="0" indent="0">
              <a:buNone/>
            </a:pPr>
            <a:r>
              <a:rPr lang="id-ID" dirty="0"/>
              <a:t>Gandum adalah beras kedua di Asia, </a:t>
            </a:r>
            <a:r>
              <a:rPr lang="id-ID" dirty="0" smtClean="0"/>
              <a:t>tapidi </a:t>
            </a:r>
            <a:r>
              <a:rPr lang="id-ID" dirty="0"/>
              <a:t>daerah iklim dingin seperti </a:t>
            </a:r>
            <a:r>
              <a:rPr lang="id-ID" dirty="0" smtClean="0"/>
              <a:t>utara Cina </a:t>
            </a:r>
            <a:r>
              <a:rPr lang="id-ID" dirty="0"/>
              <a:t>itu adalah gandum utama </a:t>
            </a:r>
            <a:r>
              <a:rPr lang="id-ID" dirty="0" smtClean="0"/>
              <a:t>dan mie </a:t>
            </a:r>
            <a:r>
              <a:rPr lang="id-ID" dirty="0"/>
              <a:t>yang terbuat dari itu memainkan peran </a:t>
            </a:r>
            <a:r>
              <a:rPr lang="id-ID" dirty="0" smtClean="0"/>
              <a:t>utama di </a:t>
            </a:r>
            <a:r>
              <a:rPr lang="id-ID" dirty="0"/>
              <a:t>masakan lokal. Dari sana, </a:t>
            </a:r>
            <a:r>
              <a:rPr lang="id-ID" dirty="0" smtClean="0"/>
              <a:t>mereka telah </a:t>
            </a:r>
            <a:r>
              <a:rPr lang="id-ID" dirty="0"/>
              <a:t>menyebar popularitas ke yang </a:t>
            </a:r>
            <a:r>
              <a:rPr lang="id-ID" dirty="0" smtClean="0"/>
              <a:t>lain bagian </a:t>
            </a:r>
            <a:r>
              <a:rPr lang="id-ID" dirty="0"/>
              <a:t>Asia dan dunia: gandum</a:t>
            </a:r>
          </a:p>
          <a:p>
            <a:pPr marL="0" indent="0">
              <a:buNone/>
            </a:pPr>
            <a:r>
              <a:rPr lang="id-ID" dirty="0"/>
              <a:t>mie fitur di banyak </a:t>
            </a:r>
            <a:r>
              <a:rPr lang="id-ID" dirty="0" smtClean="0"/>
              <a:t>dunia Masakan </a:t>
            </a:r>
            <a:r>
              <a:rPr lang="id-ID" dirty="0"/>
              <a:t>mie yang paling terkenal, dari</a:t>
            </a:r>
          </a:p>
          <a:p>
            <a:pPr marL="0" indent="0">
              <a:buNone/>
            </a:pPr>
            <a:r>
              <a:rPr lang="id-ID" dirty="0"/>
              <a:t>sup ayam untuk </a:t>
            </a:r>
            <a:r>
              <a:rPr lang="id-ID" dirty="0" smtClean="0"/>
              <a:t>komersial produk </a:t>
            </a:r>
            <a:r>
              <a:rPr lang="id-ID" dirty="0"/>
              <a:t>mie instan.</a:t>
            </a:r>
          </a:p>
        </p:txBody>
      </p:sp>
    </p:spTree>
    <p:extLst>
      <p:ext uri="{BB962C8B-B14F-4D97-AF65-F5344CB8AC3E}">
        <p14:creationId xmlns:p14="http://schemas.microsoft.com/office/powerpoint/2010/main" val="2246522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 smtClean="0"/>
              <a:t>CASHEWS</a:t>
            </a:r>
          </a:p>
          <a:p>
            <a:pPr marL="0" indent="0">
              <a:buNone/>
            </a:pPr>
            <a:endParaRPr lang="id-ID" dirty="0" smtClean="0"/>
          </a:p>
          <a:p>
            <a:pPr marL="0" indent="0">
              <a:buNone/>
            </a:pPr>
            <a:endParaRPr lang="id-ID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011" y="2337991"/>
            <a:ext cx="6322424" cy="354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052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Indian </a:t>
            </a:r>
            <a:r>
              <a:rPr lang="id-ID" dirty="0" smtClean="0"/>
              <a:t>vermicelli</a:t>
            </a:r>
          </a:p>
          <a:p>
            <a:pPr marL="0" indent="0">
              <a:buNone/>
            </a:pPr>
            <a:r>
              <a:rPr lang="id-ID" dirty="0"/>
              <a:t>Juga dikenal sebagai seviya, sev, dan sevian, </a:t>
            </a:r>
            <a:r>
              <a:rPr lang="id-ID" dirty="0" smtClean="0"/>
              <a:t>ini mie </a:t>
            </a:r>
            <a:r>
              <a:rPr lang="id-ID" dirty="0"/>
              <a:t>gandum bagus dijual polos </a:t>
            </a:r>
            <a:r>
              <a:rPr lang="id-ID" dirty="0" smtClean="0"/>
              <a:t>dan pretoasted</a:t>
            </a:r>
            <a:r>
              <a:rPr lang="id-ID" dirty="0"/>
              <a:t>, sebagai langkah awal banyak resep</a:t>
            </a:r>
          </a:p>
          <a:p>
            <a:pPr marL="0" indent="0">
              <a:buNone/>
            </a:pPr>
            <a:r>
              <a:rPr lang="id-ID" dirty="0"/>
              <a:t>adalah menggorengnya sampai berwarna coklat di ghee. Mereka</a:t>
            </a:r>
          </a:p>
          <a:p>
            <a:pPr marL="0" indent="0">
              <a:buNone/>
            </a:pPr>
            <a:r>
              <a:rPr lang="id-ID" dirty="0"/>
              <a:t>digunakan dalam masakan gurih di India, Pakistan, </a:t>
            </a:r>
            <a:r>
              <a:rPr lang="id-ID" dirty="0" smtClean="0"/>
              <a:t>dan Malaysia </a:t>
            </a:r>
            <a:r>
              <a:rPr lang="id-ID" dirty="0"/>
              <a:t>tapi yang paling umum </a:t>
            </a:r>
            <a:r>
              <a:rPr lang="id-ID" dirty="0" smtClean="0"/>
              <a:t>digunakan untuk Puding </a:t>
            </a:r>
            <a:r>
              <a:rPr lang="id-ID" dirty="0"/>
              <a:t>susu ringan dibumbui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508" y="4517690"/>
            <a:ext cx="2486124" cy="247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108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Udon</a:t>
            </a:r>
          </a:p>
          <a:p>
            <a:pPr marL="0" indent="0">
              <a:buNone/>
            </a:pPr>
            <a:r>
              <a:rPr lang="id-ID" dirty="0"/>
              <a:t>Mie mie gandum putih kasar </a:t>
            </a:r>
            <a:r>
              <a:rPr lang="id-ID" dirty="0" smtClean="0"/>
              <a:t>ini dari </a:t>
            </a:r>
            <a:r>
              <a:rPr lang="id-ID" dirty="0"/>
              <a:t>selatan Jepang adalah pleucaly </a:t>
            </a:r>
            <a:r>
              <a:rPr lang="id-ID" dirty="0" smtClean="0"/>
              <a:t>gemuk dengan </a:t>
            </a:r>
            <a:r>
              <a:rPr lang="id-ID" dirty="0"/>
              <a:t>tepi bulat atau persegi. </a:t>
            </a:r>
            <a:r>
              <a:rPr lang="id-ID" dirty="0" smtClean="0"/>
              <a:t>Mereka Bisa </a:t>
            </a:r>
            <a:r>
              <a:rPr lang="id-ID" dirty="0"/>
              <a:t>dibeli segar atau dikeringkan dan </a:t>
            </a:r>
            <a:r>
              <a:rPr lang="id-ID" dirty="0" smtClean="0"/>
              <a:t>ada populer </a:t>
            </a:r>
            <a:r>
              <a:rPr lang="id-ID" dirty="0"/>
              <a:t>disajikan dalam kaldu pemanasan dan </a:t>
            </a:r>
            <a:r>
              <a:rPr lang="id-ID" dirty="0" smtClean="0"/>
              <a:t>kental saus </a:t>
            </a:r>
            <a:r>
              <a:rPr lang="id-ID" dirty="0"/>
              <a:t>kari (katsu</a:t>
            </a:r>
            <a:r>
              <a:rPr lang="id-ID" dirty="0" smtClean="0"/>
              <a:t>).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623" y="3657600"/>
            <a:ext cx="28956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9084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Chinese wheat noodles</a:t>
            </a:r>
            <a:endParaRPr lang="id-ID" dirty="0" smtClean="0"/>
          </a:p>
          <a:p>
            <a:pPr marL="0" indent="0">
              <a:buNone/>
            </a:pPr>
            <a:r>
              <a:rPr lang="id-ID" dirty="0" smtClean="0"/>
              <a:t>Mie </a:t>
            </a:r>
            <a:r>
              <a:rPr lang="id-ID" dirty="0"/>
              <a:t>gandum tanpa telur ini </a:t>
            </a:r>
            <a:r>
              <a:rPr lang="id-ID" dirty="0" smtClean="0"/>
              <a:t>dengan Rasa </a:t>
            </a:r>
            <a:r>
              <a:rPr lang="id-ID" dirty="0"/>
              <a:t>tidak enak rasanya kuat dan</a:t>
            </a:r>
          </a:p>
          <a:p>
            <a:pPr marL="0" indent="0">
              <a:buNone/>
            </a:pPr>
            <a:r>
              <a:rPr lang="id-ID" dirty="0"/>
              <a:t>serba guna. Mereka berasal dari Cina </a:t>
            </a:r>
            <a:r>
              <a:rPr lang="id-ID" dirty="0" smtClean="0"/>
              <a:t>utara dan </a:t>
            </a:r>
            <a:r>
              <a:rPr lang="id-ID" dirty="0"/>
              <a:t>tersedia segar atau kering. </a:t>
            </a:r>
            <a:r>
              <a:rPr lang="id-ID" dirty="0" smtClean="0"/>
              <a:t>Memilih mereka </a:t>
            </a:r>
            <a:r>
              <a:rPr lang="id-ID" dirty="0"/>
              <a:t>untuk tumis dan sup hangat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062" y="3898106"/>
            <a:ext cx="374332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7916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Kishimen</a:t>
            </a:r>
          </a:p>
          <a:p>
            <a:pPr marL="0" indent="0">
              <a:buNone/>
            </a:pPr>
            <a:r>
              <a:rPr lang="id-ID" dirty="0"/>
              <a:t>Dari wilayah Nagoya Jepang, mie datar dan lebar </a:t>
            </a:r>
            <a:r>
              <a:rPr lang="id-ID" dirty="0" smtClean="0"/>
              <a:t>ini seperti </a:t>
            </a:r>
            <a:r>
              <a:rPr lang="id-ID" dirty="0"/>
              <a:t>versi licin fettuccine Italia</a:t>
            </a:r>
            <a:r>
              <a:rPr lang="id-ID" dirty="0" smtClean="0"/>
              <a:t>. Mereka </a:t>
            </a:r>
            <a:r>
              <a:rPr lang="id-ID" dirty="0"/>
              <a:t>disajikan dingin dengan saus, berenang masuk</a:t>
            </a:r>
          </a:p>
          <a:p>
            <a:pPr marL="0" indent="0">
              <a:buNone/>
            </a:pPr>
            <a:r>
              <a:rPr lang="id-ID" dirty="0"/>
              <a:t>kaldu panas dengan kue ikan dan tahu, atau dengan tumis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228" y="3743597"/>
            <a:ext cx="40132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39764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Somen</a:t>
            </a:r>
          </a:p>
          <a:p>
            <a:pPr marL="0" indent="0">
              <a:buNone/>
            </a:pPr>
            <a:r>
              <a:rPr lang="id-ID" dirty="0"/>
              <a:t>Mie mie Jepang tipis </a:t>
            </a:r>
            <a:r>
              <a:rPr lang="id-ID" dirty="0" smtClean="0"/>
              <a:t>ini terutama </a:t>
            </a:r>
            <a:r>
              <a:rPr lang="id-ID" dirty="0"/>
              <a:t>terkait dengan waktu musim panas dan </a:t>
            </a:r>
            <a:r>
              <a:rPr lang="id-ID" dirty="0" smtClean="0"/>
              <a:t>biasanya Disajikan </a:t>
            </a:r>
            <a:r>
              <a:rPr lang="id-ID" dirty="0"/>
              <a:t>dingin dengan saus, atau terkadang es.</a:t>
            </a:r>
          </a:p>
          <a:p>
            <a:pPr marL="0" indent="0">
              <a:buNone/>
            </a:pPr>
            <a:r>
              <a:rPr lang="id-ID" dirty="0"/>
              <a:t>Carilah varietas rasa (jeruk, teh hijau</a:t>
            </a:r>
            <a:r>
              <a:rPr lang="id-ID" dirty="0" smtClean="0"/>
              <a:t>, plum</a:t>
            </a:r>
            <a:r>
              <a:rPr lang="id-ID" dirty="0"/>
              <a:t>) di toko dan restoran khusus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63" y="3877614"/>
            <a:ext cx="3958564" cy="2639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766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b="1" dirty="0"/>
              <a:t>OTHER </a:t>
            </a:r>
            <a:r>
              <a:rPr lang="id-ID" b="1" dirty="0" smtClean="0"/>
              <a:t>NOODLES</a:t>
            </a:r>
          </a:p>
          <a:p>
            <a:pPr marL="0" indent="0">
              <a:buNone/>
            </a:pPr>
            <a:r>
              <a:rPr lang="id-ID" dirty="0" smtClean="0"/>
              <a:t>Soba</a:t>
            </a:r>
            <a:endParaRPr lang="id-ID" dirty="0"/>
          </a:p>
          <a:p>
            <a:pPr marL="0" indent="0">
              <a:buNone/>
            </a:pPr>
            <a:r>
              <a:rPr lang="id-ID" dirty="0"/>
              <a:t>Mie Jepang dibuat secara eksklusif </a:t>
            </a:r>
            <a:r>
              <a:rPr lang="id-ID" dirty="0" smtClean="0"/>
              <a:t>dari soba </a:t>
            </a:r>
            <a:r>
              <a:rPr lang="id-ID" dirty="0"/>
              <a:t>gandum, atau campuran</a:t>
            </a:r>
          </a:p>
          <a:p>
            <a:pPr marL="0" indent="0">
              <a:buNone/>
            </a:pPr>
            <a:r>
              <a:rPr lang="id-ID" dirty="0"/>
              <a:t>dari soba dan tepung gandum. </a:t>
            </a:r>
            <a:r>
              <a:rPr lang="id-ID" dirty="0" smtClean="0"/>
              <a:t>Kering versi </a:t>
            </a:r>
            <a:r>
              <a:rPr lang="id-ID" dirty="0"/>
              <a:t>yang paling umum tapi </a:t>
            </a:r>
            <a:r>
              <a:rPr lang="id-ID" dirty="0" smtClean="0"/>
              <a:t>beberapa Toko </a:t>
            </a:r>
            <a:r>
              <a:rPr lang="id-ID" dirty="0"/>
              <a:t>spesialis menjual soba segar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651" y="4001294"/>
            <a:ext cx="3653245" cy="273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5177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Bean thread </a:t>
            </a:r>
            <a:r>
              <a:rPr lang="id-ID" dirty="0" smtClean="0"/>
              <a:t>noodles</a:t>
            </a:r>
          </a:p>
          <a:p>
            <a:pPr marL="0" indent="0">
              <a:buNone/>
            </a:pPr>
            <a:r>
              <a:rPr lang="id-ID" dirty="0"/>
              <a:t>Mi mie sohun ringan </a:t>
            </a:r>
            <a:r>
              <a:rPr lang="id-ID" dirty="0" smtClean="0"/>
              <a:t>juga dikenal </a:t>
            </a:r>
            <a:r>
              <a:rPr lang="id-ID" dirty="0"/>
              <a:t>sebagai plastik, gelas, dan jelly mie terima </a:t>
            </a:r>
            <a:r>
              <a:rPr lang="id-ID" dirty="0" smtClean="0"/>
              <a:t>kasih untuk </a:t>
            </a:r>
            <a:r>
              <a:rPr lang="id-ID" dirty="0"/>
              <a:t>tampilan transparan dan agar agar tekstur mereka</a:t>
            </a:r>
          </a:p>
          <a:p>
            <a:pPr marL="0" indent="0">
              <a:buNone/>
            </a:pPr>
            <a:r>
              <a:rPr lang="id-ID" dirty="0"/>
              <a:t>dapatkan sekali rehidrasi Mereka terbuat dari kacang hijau dan tapioka</a:t>
            </a:r>
          </a:p>
          <a:p>
            <a:pPr marL="0" indent="0">
              <a:buNone/>
            </a:pPr>
            <a:r>
              <a:rPr lang="id-ID" dirty="0"/>
              <a:t>pati dan sangat baik untuk salad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43" y="3716541"/>
            <a:ext cx="3927294" cy="294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32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Green tea noodles</a:t>
            </a:r>
          </a:p>
          <a:p>
            <a:pPr marL="0" indent="0">
              <a:buNone/>
            </a:pPr>
            <a:r>
              <a:rPr lang="id-ID" dirty="0"/>
              <a:t>Varietas hijau yang </a:t>
            </a:r>
            <a:r>
              <a:rPr lang="id-ID" dirty="0" smtClean="0"/>
              <a:t>menarik soba</a:t>
            </a:r>
            <a:r>
              <a:rPr lang="id-ID" dirty="0"/>
              <a:t>, diwarnai dan dibumbui dengan teh </a:t>
            </a:r>
            <a:r>
              <a:rPr lang="id-ID" dirty="0" smtClean="0"/>
              <a:t>hijau Serbuk</a:t>
            </a:r>
            <a:r>
              <a:rPr lang="id-ID" dirty="0"/>
              <a:t>, memberi sedikit rasa vegetal. </a:t>
            </a:r>
            <a:r>
              <a:rPr lang="id-ID" dirty="0" smtClean="0"/>
              <a:t>Biasanya menikmati </a:t>
            </a:r>
            <a:r>
              <a:rPr lang="id-ID" dirty="0"/>
              <a:t>dingin dalam salad atau dengan saus sederhana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4" r="10266"/>
          <a:stretch/>
        </p:blipFill>
        <p:spPr>
          <a:xfrm rot="5400000">
            <a:off x="6940187" y="3470572"/>
            <a:ext cx="3135084" cy="295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02358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Naengmyun</a:t>
            </a:r>
          </a:p>
          <a:p>
            <a:pPr marL="0" indent="0">
              <a:buNone/>
            </a:pPr>
            <a:r>
              <a:rPr lang="id-ID" dirty="0"/>
              <a:t>Terbuat dari campuran soba dan ubi </a:t>
            </a:r>
            <a:r>
              <a:rPr lang="id-ID" dirty="0" smtClean="0"/>
              <a:t>jalar tepung</a:t>
            </a:r>
            <a:r>
              <a:rPr lang="id-ID" dirty="0"/>
              <a:t>, mie Korea yang sangat tipis ini sangat </a:t>
            </a:r>
            <a:r>
              <a:rPr lang="id-ID" dirty="0" smtClean="0"/>
              <a:t>menyenangkan elastis </a:t>
            </a:r>
            <a:r>
              <a:rPr lang="id-ID" dirty="0"/>
              <a:t>dan bisa dimakan panas atau dingin. </a:t>
            </a:r>
            <a:r>
              <a:rPr lang="id-ID" dirty="0" smtClean="0"/>
              <a:t>Mereke Secara </a:t>
            </a:r>
            <a:r>
              <a:rPr lang="id-ID" dirty="0"/>
              <a:t>tradisional dipotong menjadi lebih pendek dengan </a:t>
            </a:r>
            <a:r>
              <a:rPr lang="id-ID" dirty="0" smtClean="0"/>
              <a:t>sepasang dari </a:t>
            </a:r>
            <a:r>
              <a:rPr lang="id-ID" dirty="0"/>
              <a:t>gunting di </a:t>
            </a:r>
            <a:r>
              <a:rPr lang="id-ID" dirty="0" smtClean="0"/>
              <a:t>meja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620" y="3683726"/>
            <a:ext cx="4084320" cy="306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167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451" y="2376805"/>
            <a:ext cx="10515600" cy="1325563"/>
          </a:xfrm>
        </p:spPr>
        <p:txBody>
          <a:bodyPr/>
          <a:lstStyle/>
          <a:p>
            <a:r>
              <a:rPr lang="id-ID" dirty="0" smtClean="0"/>
              <a:t>Oil, Vinegar, and flavouring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13756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 smtClean="0"/>
              <a:t>PEANUTS</a:t>
            </a:r>
          </a:p>
          <a:p>
            <a:pPr marL="0" indent="0">
              <a:buNone/>
            </a:pPr>
            <a:r>
              <a:rPr lang="id-ID" dirty="0" smtClean="0"/>
              <a:t>Benih tanaman ini dalam kacang-kacangan Keluarga berawal dari Tengah dan Selatan Amerika tapi sekarang dibudidayakan di banyak negara negara-negara termasuk China, Indonesia, Amerika Utara, dan Nigeria. 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846" y="4001294"/>
            <a:ext cx="2704011" cy="232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4825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b="1" dirty="0"/>
              <a:t>OLIVE </a:t>
            </a:r>
            <a:r>
              <a:rPr lang="id-ID" b="1" dirty="0" smtClean="0"/>
              <a:t>OILS</a:t>
            </a:r>
          </a:p>
          <a:p>
            <a:pPr marL="0" indent="0">
              <a:buNone/>
            </a:pPr>
            <a:r>
              <a:rPr lang="id-ID" dirty="0"/>
              <a:t>Minyak zaitun unik di antara minyak </a:t>
            </a:r>
            <a:r>
              <a:rPr lang="id-ID" dirty="0" smtClean="0"/>
              <a:t>nabati karena </a:t>
            </a:r>
            <a:r>
              <a:rPr lang="id-ID" dirty="0"/>
              <a:t>itu hanya jus segar </a:t>
            </a:r>
            <a:r>
              <a:rPr lang="id-ID" dirty="0" smtClean="0"/>
              <a:t>dari zaitun </a:t>
            </a:r>
            <a:r>
              <a:rPr lang="id-ID" dirty="0"/>
              <a:t>dengan air dibuang </a:t>
            </a:r>
            <a:r>
              <a:rPr lang="id-ID" dirty="0" smtClean="0"/>
              <a:t>Itu buah </a:t>
            </a:r>
            <a:r>
              <a:rPr lang="id-ID" dirty="0"/>
              <a:t>hancur dan dicampur, </a:t>
            </a:r>
            <a:r>
              <a:rPr lang="id-ID" dirty="0" smtClean="0"/>
              <a:t>maka Minyak </a:t>
            </a:r>
            <a:r>
              <a:rPr lang="id-ID" dirty="0"/>
              <a:t>dipisahkan secara </a:t>
            </a:r>
            <a:r>
              <a:rPr lang="id-ID" dirty="0" smtClean="0"/>
              <a:t>sentrifugal partikel </a:t>
            </a:r>
            <a:r>
              <a:rPr lang="id-ID" dirty="0"/>
              <a:t>vegetal padat dan air. </a:t>
            </a:r>
            <a:r>
              <a:rPr lang="id-ID" dirty="0" smtClean="0"/>
              <a:t>Itu Metode </a:t>
            </a:r>
            <a:r>
              <a:rPr lang="id-ID" dirty="0"/>
              <a:t>tradisional pembuatan minyak </a:t>
            </a:r>
            <a:r>
              <a:rPr lang="id-ID" dirty="0" smtClean="0"/>
              <a:t>zaitun.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911855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id-ID" b="1" dirty="0"/>
              <a:t>NUT </a:t>
            </a:r>
            <a:r>
              <a:rPr lang="id-ID" b="1" dirty="0" smtClean="0"/>
              <a:t>OILS</a:t>
            </a:r>
          </a:p>
          <a:p>
            <a:pPr marL="0" indent="0">
              <a:buNone/>
            </a:pPr>
            <a:r>
              <a:rPr lang="id-ID" dirty="0"/>
              <a:t>Minyak kacang terbaik </a:t>
            </a:r>
            <a:r>
              <a:rPr lang="id-ID" dirty="0" smtClean="0"/>
              <a:t>diekstraksi mekanis </a:t>
            </a:r>
            <a:r>
              <a:rPr lang="id-ID" dirty="0"/>
              <a:t>setelah kacang-kacangan telah</a:t>
            </a:r>
          </a:p>
          <a:p>
            <a:pPr marL="0" indent="0">
              <a:buNone/>
            </a:pPr>
            <a:r>
              <a:rPr lang="id-ID" dirty="0"/>
              <a:t>hancur dan bubur kertas telah </a:t>
            </a:r>
            <a:r>
              <a:rPr lang="id-ID" dirty="0" smtClean="0"/>
              <a:t>lembut dipanggang </a:t>
            </a:r>
            <a:r>
              <a:rPr lang="id-ID" dirty="0"/>
              <a:t>untuk membawa keluar rasa mereka</a:t>
            </a:r>
            <a:r>
              <a:rPr lang="id-ID" dirty="0" smtClean="0"/>
              <a:t>. Minyak </a:t>
            </a:r>
            <a:r>
              <a:rPr lang="id-ID" dirty="0"/>
              <a:t>kacang mentah mentah hampir tidak berasa</a:t>
            </a:r>
            <a:r>
              <a:rPr lang="id-ID" dirty="0" smtClean="0"/>
              <a:t>, jadi </a:t>
            </a:r>
            <a:r>
              <a:rPr lang="id-ID" dirty="0"/>
              <a:t>paling sering digunakan dalam </a:t>
            </a:r>
            <a:r>
              <a:rPr lang="id-ID" dirty="0" smtClean="0"/>
              <a:t>kosmetik dan </a:t>
            </a:r>
            <a:r>
              <a:rPr lang="id-ID" dirty="0"/>
              <a:t>melestarikan kayu. Minyak biji </a:t>
            </a:r>
            <a:r>
              <a:rPr lang="id-ID" dirty="0" smtClean="0"/>
              <a:t>bertahan rasa </a:t>
            </a:r>
            <a:r>
              <a:rPr lang="id-ID" dirty="0"/>
              <a:t>kacang yang </a:t>
            </a:r>
            <a:r>
              <a:rPr lang="id-ID" dirty="0" smtClean="0"/>
              <a:t>darinya mereka </a:t>
            </a:r>
            <a:r>
              <a:rPr lang="id-ID" dirty="0"/>
              <a:t>ditekan, dan jadi lebih baik</a:t>
            </a:r>
          </a:p>
          <a:p>
            <a:pPr marL="0" indent="0">
              <a:buNone/>
            </a:pPr>
            <a:r>
              <a:rPr lang="id-ID" dirty="0"/>
              <a:t>kualitas kacang yang digunakan</a:t>
            </a:r>
            <a:r>
              <a:rPr lang="id-ID" dirty="0" smtClean="0"/>
              <a:t>, lebih </a:t>
            </a:r>
            <a:r>
              <a:rPr lang="id-ID" dirty="0"/>
              <a:t>baik kualitas minyak yang dihasilkan.</a:t>
            </a:r>
          </a:p>
          <a:p>
            <a:pPr marL="0" indent="0">
              <a:buNone/>
            </a:pPr>
            <a:r>
              <a:rPr lang="id-ID" dirty="0"/>
              <a:t>Negara utama untuk mekanik</a:t>
            </a:r>
          </a:p>
        </p:txBody>
      </p:sp>
    </p:spTree>
    <p:extLst>
      <p:ext uri="{BB962C8B-B14F-4D97-AF65-F5344CB8AC3E}">
        <p14:creationId xmlns:p14="http://schemas.microsoft.com/office/powerpoint/2010/main" val="276991330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b="1" dirty="0"/>
              <a:t>RED PALM </a:t>
            </a:r>
            <a:r>
              <a:rPr lang="id-ID" b="1" dirty="0" smtClean="0"/>
              <a:t>OIL</a:t>
            </a:r>
          </a:p>
          <a:p>
            <a:pPr marL="0" indent="0">
              <a:buNone/>
            </a:pPr>
            <a:r>
              <a:rPr lang="id-ID" dirty="0"/>
              <a:t>Dari buah kelapa </a:t>
            </a:r>
            <a:r>
              <a:rPr lang="id-ID" dirty="0" smtClean="0"/>
              <a:t>tropis Asia </a:t>
            </a:r>
            <a:r>
              <a:rPr lang="id-ID" dirty="0"/>
              <a:t>dan Afrika, minyak yang tidak dimurnikan ini </a:t>
            </a:r>
            <a:r>
              <a:rPr lang="id-ID" dirty="0" smtClean="0"/>
              <a:t>didapat warnanya </a:t>
            </a:r>
            <a:r>
              <a:rPr lang="id-ID" dirty="0"/>
              <a:t>dari beta karotennya yang </a:t>
            </a:r>
            <a:r>
              <a:rPr lang="id-ID" dirty="0" smtClean="0"/>
              <a:t>tinggi konten</a:t>
            </a:r>
            <a:r>
              <a:rPr lang="id-ID" dirty="0"/>
              <a:t>. Ini hancur pada saat </a:t>
            </a:r>
            <a:r>
              <a:rPr lang="id-ID" dirty="0" smtClean="0"/>
              <a:t>tinggi suhu</a:t>
            </a:r>
            <a:r>
              <a:rPr lang="id-ID" dirty="0"/>
              <a:t>, meninggalkan minyak putih</a:t>
            </a:r>
            <a:r>
              <a:rPr lang="id-ID" dirty="0" smtClean="0"/>
              <a:t>. Minyak </a:t>
            </a:r>
            <a:r>
              <a:rPr lang="id-ID" dirty="0"/>
              <a:t>kelapa sawit dan kelapa sawit </a:t>
            </a:r>
            <a:r>
              <a:rPr lang="id-ID" dirty="0" smtClean="0"/>
              <a:t>olahan Minyak </a:t>
            </a:r>
            <a:r>
              <a:rPr lang="id-ID" dirty="0"/>
              <a:t>hampir tidak berasa.</a:t>
            </a:r>
          </a:p>
        </p:txBody>
      </p:sp>
    </p:spTree>
    <p:extLst>
      <p:ext uri="{BB962C8B-B14F-4D97-AF65-F5344CB8AC3E}">
        <p14:creationId xmlns:p14="http://schemas.microsoft.com/office/powerpoint/2010/main" val="22669705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b="1" dirty="0"/>
              <a:t>ARGAN </a:t>
            </a:r>
            <a:r>
              <a:rPr lang="id-ID" b="1" dirty="0" smtClean="0"/>
              <a:t>OIL</a:t>
            </a:r>
          </a:p>
          <a:p>
            <a:pPr marL="0" indent="0">
              <a:buNone/>
            </a:pPr>
            <a:r>
              <a:rPr lang="id-ID" dirty="0"/>
              <a:t>Minyak ini berasal dari </a:t>
            </a:r>
            <a:r>
              <a:rPr lang="id-ID" dirty="0" smtClean="0"/>
              <a:t>kernel buah </a:t>
            </a:r>
            <a:r>
              <a:rPr lang="id-ID" dirty="0"/>
              <a:t>pohon argan, yang </a:t>
            </a:r>
            <a:r>
              <a:rPr lang="id-ID" dirty="0" smtClean="0"/>
              <a:t>mana asli </a:t>
            </a:r>
            <a:r>
              <a:rPr lang="id-ID" dirty="0"/>
              <a:t>Maroko barat daya</a:t>
            </a:r>
            <a:r>
              <a:rPr lang="id-ID" dirty="0" smtClean="0"/>
              <a:t>. Kernel </a:t>
            </a:r>
            <a:r>
              <a:rPr lang="id-ID" dirty="0"/>
              <a:t>diekstraksi </a:t>
            </a:r>
            <a:r>
              <a:rPr lang="id-ID" dirty="0" smtClean="0"/>
              <a:t>dari Kerang </a:t>
            </a:r>
            <a:r>
              <a:rPr lang="id-ID" dirty="0"/>
              <a:t>keras, dipanggang, lalu </a:t>
            </a:r>
            <a:r>
              <a:rPr lang="id-ID" dirty="0" smtClean="0"/>
              <a:t>ditumbuk Serbuk </a:t>
            </a:r>
            <a:r>
              <a:rPr lang="id-ID" dirty="0"/>
              <a:t>yang dicampur dengan air</a:t>
            </a:r>
            <a:r>
              <a:rPr lang="id-ID" dirty="0" smtClean="0"/>
              <a:t>. Minyak </a:t>
            </a:r>
            <a:r>
              <a:rPr lang="id-ID" dirty="0"/>
              <a:t>rasa pedas </a:t>
            </a:r>
            <a:r>
              <a:rPr lang="id-ID" dirty="0" smtClean="0"/>
              <a:t>dulu diekstraksi </a:t>
            </a:r>
            <a:r>
              <a:rPr lang="id-ID" dirty="0"/>
              <a:t>dengan tangan, tapi sekarang </a:t>
            </a:r>
            <a:r>
              <a:rPr lang="id-ID" dirty="0" smtClean="0"/>
              <a:t>ekstraksi  adalah </a:t>
            </a:r>
            <a:r>
              <a:rPr lang="id-ID" dirty="0"/>
              <a:t>dengan peralatan mekanis yang </a:t>
            </a:r>
            <a:r>
              <a:rPr lang="id-ID" dirty="0" smtClean="0"/>
              <a:t>serupa untuk </a:t>
            </a:r>
            <a:r>
              <a:rPr lang="id-ID" dirty="0"/>
              <a:t>yang digunakan dalam membuat minyak zaitun</a:t>
            </a:r>
            <a:r>
              <a:rPr lang="id-ID" dirty="0" smtClean="0"/>
              <a:t>. 1 </a:t>
            </a:r>
            <a:r>
              <a:rPr lang="id-ID" dirty="0"/>
              <a:t>BUY Minyak organik murni adalah yang terbaik</a:t>
            </a:r>
          </a:p>
          <a:p>
            <a:pPr marL="0" indent="0">
              <a:buNone/>
            </a:pPr>
            <a:r>
              <a:rPr lang="id-ID" dirty="0"/>
              <a:t>pilihan di dapur</a:t>
            </a:r>
          </a:p>
        </p:txBody>
      </p:sp>
    </p:spTree>
    <p:extLst>
      <p:ext uri="{BB962C8B-B14F-4D97-AF65-F5344CB8AC3E}">
        <p14:creationId xmlns:p14="http://schemas.microsoft.com/office/powerpoint/2010/main" val="124470869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2520" y="191706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b="1" dirty="0"/>
              <a:t>AVOCADO </a:t>
            </a:r>
            <a:r>
              <a:rPr lang="id-ID" b="1" dirty="0" smtClean="0"/>
              <a:t>OIL</a:t>
            </a:r>
          </a:p>
          <a:p>
            <a:pPr marL="0" indent="0">
              <a:buNone/>
            </a:pPr>
            <a:r>
              <a:rPr lang="id-ID" dirty="0"/>
              <a:t>Minyak alpukat dihasilkan dari bubur </a:t>
            </a:r>
            <a:r>
              <a:rPr lang="id-ID" dirty="0" smtClean="0"/>
              <a:t>kertas dari </a:t>
            </a:r>
            <a:r>
              <a:rPr lang="id-ID" dirty="0"/>
              <a:t>buah alpukat tanpa di </a:t>
            </a:r>
            <a:r>
              <a:rPr lang="id-ID" dirty="0" smtClean="0"/>
              <a:t>gunakan pelarut </a:t>
            </a:r>
            <a:r>
              <a:rPr lang="id-ID" dirty="0"/>
              <a:t>kimia. Air </a:t>
            </a:r>
            <a:r>
              <a:rPr lang="id-ID" dirty="0" smtClean="0"/>
              <a:t>ditambahkan Untuk </a:t>
            </a:r>
            <a:r>
              <a:rPr lang="id-ID" dirty="0"/>
              <a:t>buah, campuran dilumatkan </a:t>
            </a:r>
            <a:r>
              <a:rPr lang="id-ID" dirty="0" smtClean="0"/>
              <a:t>ke pasta </a:t>
            </a:r>
            <a:r>
              <a:rPr lang="id-ID" dirty="0"/>
              <a:t>dan minyak kemudian </a:t>
            </a:r>
            <a:r>
              <a:rPr lang="id-ID" dirty="0" smtClean="0"/>
              <a:t>diekstraksi dalam </a:t>
            </a:r>
            <a:r>
              <a:rPr lang="id-ID" dirty="0"/>
              <a:t>centrifuge Bidang </a:t>
            </a:r>
            <a:r>
              <a:rPr lang="id-ID" dirty="0" smtClean="0"/>
              <a:t>utama produksi </a:t>
            </a:r>
            <a:r>
              <a:rPr lang="id-ID" dirty="0"/>
              <a:t>adalah California, Australia</a:t>
            </a:r>
            <a:r>
              <a:rPr lang="id-ID" dirty="0" smtClean="0"/>
              <a:t>, Selandia </a:t>
            </a:r>
            <a:r>
              <a:rPr lang="id-ID" dirty="0"/>
              <a:t>Baru, dan Cile</a:t>
            </a:r>
            <a:r>
              <a:rPr lang="id-ID" dirty="0" smtClean="0"/>
              <a:t>. 1 </a:t>
            </a:r>
            <a:r>
              <a:rPr lang="id-ID" dirty="0"/>
              <a:t>BUY Rasa sangat bervariasi, </a:t>
            </a:r>
            <a:r>
              <a:rPr lang="id-ID" dirty="0" smtClean="0"/>
              <a:t>jadi rasa </a:t>
            </a:r>
            <a:r>
              <a:rPr lang="id-ID" dirty="0"/>
              <a:t>sebelum kamu beli Pilih yang </a:t>
            </a:r>
            <a:r>
              <a:rPr lang="id-ID" dirty="0" smtClean="0"/>
              <a:t>kuat nada </a:t>
            </a:r>
            <a:r>
              <a:rPr lang="id-ID" dirty="0"/>
              <a:t>herby untuk dressing </a:t>
            </a:r>
            <a:r>
              <a:rPr lang="id-ID" dirty="0" smtClean="0"/>
              <a:t>dan marinades</a:t>
            </a:r>
            <a:r>
              <a:rPr lang="id-ID" dirty="0"/>
              <a:t>, minyak ringan untuk memasak.</a:t>
            </a:r>
          </a:p>
        </p:txBody>
      </p:sp>
    </p:spTree>
    <p:extLst>
      <p:ext uri="{BB962C8B-B14F-4D97-AF65-F5344CB8AC3E}">
        <p14:creationId xmlns:p14="http://schemas.microsoft.com/office/powerpoint/2010/main" val="21192966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Macadamia </a:t>
            </a:r>
            <a:r>
              <a:rPr lang="id-ID" dirty="0" smtClean="0"/>
              <a:t>oil</a:t>
            </a:r>
          </a:p>
          <a:p>
            <a:pPr marL="0" indent="0">
              <a:buNone/>
            </a:pPr>
            <a:r>
              <a:rPr lang="en-US" dirty="0"/>
              <a:t>Koki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minyak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stabilitasnya</a:t>
            </a:r>
            <a:r>
              <a:rPr lang="en-US" dirty="0"/>
              <a:t> -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 smtClean="0"/>
              <a:t>digunakan</a:t>
            </a:r>
            <a:r>
              <a:rPr lang="id-ID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/>
              <a:t>memasak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suhu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-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 smtClean="0"/>
              <a:t>untuknya</a:t>
            </a:r>
            <a:r>
              <a:rPr lang="id-ID" dirty="0" smtClean="0"/>
              <a:t> </a:t>
            </a:r>
            <a:r>
              <a:rPr lang="en-US" dirty="0" err="1" smtClean="0"/>
              <a:t>fleksibilitas</a:t>
            </a:r>
            <a:r>
              <a:rPr lang="en-US" dirty="0"/>
              <a:t>.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rasa, </a:t>
            </a:r>
            <a:r>
              <a:rPr lang="en-US" dirty="0" err="1"/>
              <a:t>halus</a:t>
            </a:r>
            <a:r>
              <a:rPr lang="en-US" dirty="0"/>
              <a:t> </a:t>
            </a:r>
            <a:r>
              <a:rPr lang="en-US" dirty="0" err="1"/>
              <a:t>susu</a:t>
            </a:r>
            <a:r>
              <a:rPr lang="en-US" dirty="0"/>
              <a:t>, </a:t>
            </a:r>
            <a:r>
              <a:rPr lang="en-US" dirty="0" err="1" smtClean="0"/>
              <a:t>gila</a:t>
            </a:r>
            <a:r>
              <a:rPr lang="id-ID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/>
              <a:t>bagus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memanggang</a:t>
            </a:r>
            <a:r>
              <a:rPr lang="en-US" dirty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1221677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Almond </a:t>
            </a:r>
            <a:r>
              <a:rPr lang="id-ID" dirty="0" smtClean="0"/>
              <a:t>oil</a:t>
            </a:r>
          </a:p>
          <a:p>
            <a:pPr marL="0" indent="0">
              <a:buNone/>
            </a:pPr>
            <a:r>
              <a:rPr lang="id-ID" dirty="0"/>
              <a:t>Minyak ini memiliki rasa manis almond manis</a:t>
            </a:r>
            <a:r>
              <a:rPr lang="id-ID" dirty="0" smtClean="0"/>
              <a:t>. Gunakan </a:t>
            </a:r>
            <a:r>
              <a:rPr lang="id-ID" dirty="0"/>
              <a:t>untuk mendandani ikan bakar, kacang hijau kukus</a:t>
            </a:r>
            <a:r>
              <a:rPr lang="id-ID" dirty="0" smtClean="0"/>
              <a:t>, dan </a:t>
            </a:r>
            <a:r>
              <a:rPr lang="id-ID" dirty="0"/>
              <a:t>brokoli, atau dalam kembang gula </a:t>
            </a:r>
            <a:r>
              <a:rPr lang="id-ID" dirty="0" smtClean="0"/>
              <a:t>dan </a:t>
            </a:r>
            <a:r>
              <a:rPr lang="id-ID" dirty="0"/>
              <a:t>kue </a:t>
            </a:r>
            <a:r>
              <a:rPr lang="id-ID" dirty="0" smtClean="0"/>
              <a:t>masuk khususnya </a:t>
            </a:r>
            <a:r>
              <a:rPr lang="id-ID" dirty="0"/>
              <a:t>di kue almond dan kue tart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512" y="4001294"/>
            <a:ext cx="3778370" cy="251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1690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Hazelnut oil</a:t>
            </a:r>
          </a:p>
          <a:p>
            <a:pPr marL="0" indent="0">
              <a:buNone/>
            </a:pPr>
            <a:endParaRPr lang="id-ID" dirty="0" smtClean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0" y="2512694"/>
            <a:ext cx="4154533" cy="346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0748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Pine nut </a:t>
            </a:r>
            <a:r>
              <a:rPr lang="id-ID" dirty="0" smtClean="0"/>
              <a:t>oil</a:t>
            </a:r>
          </a:p>
          <a:p>
            <a:pPr marL="0" indent="0">
              <a:buNone/>
            </a:pPr>
            <a:endParaRPr lang="id-ID" dirty="0" smtClean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094" y="2758803"/>
            <a:ext cx="4186681" cy="355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6538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Pistachio </a:t>
            </a:r>
            <a:r>
              <a:rPr lang="id-ID" dirty="0" smtClean="0"/>
              <a:t>oil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77" y="2864667"/>
            <a:ext cx="5203371" cy="344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798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 smtClean="0"/>
              <a:t>HAZELNUTS</a:t>
            </a:r>
          </a:p>
          <a:p>
            <a:pPr marL="0" indent="0">
              <a:buNone/>
            </a:pPr>
            <a:r>
              <a:rPr lang="id-ID" dirty="0" smtClean="0"/>
              <a:t>Lebih dari seratus varietas hazelnut dibudidayakan di banyak daerah beriklim sedang negara, </a:t>
            </a:r>
            <a:r>
              <a:rPr lang="id-ID" dirty="0" smtClean="0"/>
              <a:t>produsen terbesar berasal dari turki.</a:t>
            </a:r>
            <a:endParaRPr lang="id-ID" dirty="0" smtClean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182" y="3553097"/>
            <a:ext cx="4162697" cy="312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5561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d-ID" b="1" dirty="0"/>
              <a:t>SEED </a:t>
            </a:r>
            <a:r>
              <a:rPr lang="id-ID" b="1" dirty="0" smtClean="0"/>
              <a:t>OILS</a:t>
            </a:r>
          </a:p>
          <a:p>
            <a:pPr marL="0" indent="0">
              <a:buNone/>
            </a:pPr>
            <a:r>
              <a:rPr lang="id-ID" dirty="0" smtClean="0"/>
              <a:t>Minyak </a:t>
            </a:r>
            <a:r>
              <a:rPr lang="id-ID" dirty="0"/>
              <a:t>diperoleh dari sel </a:t>
            </a:r>
            <a:r>
              <a:rPr lang="id-ID" dirty="0" smtClean="0"/>
              <a:t>tanaman Benih </a:t>
            </a:r>
            <a:r>
              <a:rPr lang="id-ID" dirty="0"/>
              <a:t>dengan bahan kimia yang </a:t>
            </a:r>
            <a:r>
              <a:rPr lang="id-ID" dirty="0" smtClean="0"/>
              <a:t>rumit proses </a:t>
            </a:r>
            <a:r>
              <a:rPr lang="id-ID" dirty="0"/>
              <a:t>menggunakan pelarut, dan </a:t>
            </a:r>
            <a:r>
              <a:rPr lang="id-ID" dirty="0" smtClean="0"/>
              <a:t>kemudian disempurnakan </a:t>
            </a:r>
            <a:r>
              <a:rPr lang="id-ID" dirty="0"/>
              <a:t>untuk menghapus yang tidak </a:t>
            </a:r>
            <a:r>
              <a:rPr lang="id-ID" dirty="0" smtClean="0"/>
              <a:t>menyenangkan aroma </a:t>
            </a:r>
            <a:r>
              <a:rPr lang="id-ID" dirty="0"/>
              <a:t>dan rasa. Minyak yang </a:t>
            </a:r>
            <a:r>
              <a:rPr lang="id-ID" dirty="0" smtClean="0"/>
              <a:t>dihasilkan memiliki </a:t>
            </a:r>
            <a:r>
              <a:rPr lang="id-ID" dirty="0"/>
              <a:t>sedikit atau tidak ada rasa tapi stabil </a:t>
            </a:r>
            <a:r>
              <a:rPr lang="id-ID" dirty="0" smtClean="0"/>
              <a:t>di suhu </a:t>
            </a:r>
            <a:r>
              <a:rPr lang="id-ID" dirty="0"/>
              <a:t>tinggi. Minyak biji </a:t>
            </a:r>
            <a:r>
              <a:rPr lang="id-ID" dirty="0" smtClean="0"/>
              <a:t>itu dikembangkan </a:t>
            </a:r>
            <a:r>
              <a:rPr lang="id-ID" dirty="0"/>
              <a:t>di paruh </a:t>
            </a:r>
            <a:r>
              <a:rPr lang="id-ID" dirty="0" smtClean="0"/>
              <a:t>kedua abad </a:t>
            </a:r>
            <a:r>
              <a:rPr lang="id-ID" dirty="0"/>
              <a:t>ke-20 untuk nutrisi </a:t>
            </a:r>
            <a:r>
              <a:rPr lang="id-ID" dirty="0" smtClean="0"/>
              <a:t>mereka nilai</a:t>
            </a:r>
            <a:r>
              <a:rPr lang="id-ID" dirty="0"/>
              <a:t>; Sebagian besar kaya dengan </a:t>
            </a:r>
            <a:r>
              <a:rPr lang="id-ID" dirty="0" smtClean="0"/>
              <a:t>polyunsaturated asam </a:t>
            </a:r>
            <a:r>
              <a:rPr lang="id-ID" dirty="0"/>
              <a:t>lemak, yang </a:t>
            </a:r>
            <a:r>
              <a:rPr lang="id-ID" dirty="0" smtClean="0"/>
              <a:t>dianggap bermanfaat </a:t>
            </a:r>
            <a:r>
              <a:rPr lang="id-ID" dirty="0"/>
              <a:t>melawan penyakit jantung</a:t>
            </a:r>
            <a:r>
              <a:rPr lang="id-ID" dirty="0" smtClean="0"/>
              <a:t>. Terkadang </a:t>
            </a:r>
            <a:r>
              <a:rPr lang="id-ID" dirty="0"/>
              <a:t>minyak biji diperoleh semata-mata</a:t>
            </a:r>
          </a:p>
          <a:p>
            <a:pPr marL="0" indent="0">
              <a:buNone/>
            </a:pPr>
            <a:r>
              <a:rPr lang="id-ID" dirty="0"/>
              <a:t>dengan meremas mekanis atau menekan</a:t>
            </a:r>
            <a:r>
              <a:rPr lang="id-ID" dirty="0" smtClean="0"/>
              <a:t>. Minyak </a:t>
            </a:r>
            <a:r>
              <a:rPr lang="id-ID" dirty="0"/>
              <a:t>ini memiliki aroma dan aroma </a:t>
            </a:r>
            <a:r>
              <a:rPr lang="id-ID" dirty="0" smtClean="0"/>
              <a:t>tersendiri rasa</a:t>
            </a:r>
            <a:r>
              <a:rPr lang="id-ID" dirty="0"/>
              <a:t>. Minyak dingin, </a:t>
            </a:r>
            <a:r>
              <a:rPr lang="id-ID" dirty="0" smtClean="0"/>
              <a:t>yang kaya </a:t>
            </a:r>
            <a:r>
              <a:rPr lang="id-ID" dirty="0"/>
              <a:t>akan asam lemak tak jenuh </a:t>
            </a:r>
            <a:r>
              <a:rPr lang="id-ID" dirty="0" smtClean="0"/>
              <a:t>tunggal stabil </a:t>
            </a:r>
            <a:r>
              <a:rPr lang="id-ID" dirty="0"/>
              <a:t>dan tahan </a:t>
            </a:r>
            <a:r>
              <a:rPr lang="id-ID" dirty="0" smtClean="0"/>
              <a:t>tinggi suhu</a:t>
            </a:r>
            <a:r>
              <a:rPr lang="id-ID" dirty="0"/>
              <a:t>; Namun, minyak dengan </a:t>
            </a:r>
            <a:r>
              <a:rPr lang="id-ID" dirty="0" smtClean="0"/>
              <a:t>tinggi Tingkat </a:t>
            </a:r>
            <a:r>
              <a:rPr lang="id-ID" dirty="0"/>
              <a:t>asam lemak tak jenuh ganda </a:t>
            </a:r>
            <a:r>
              <a:rPr lang="id-ID" dirty="0" smtClean="0"/>
              <a:t>adalah tidak </a:t>
            </a:r>
            <a:r>
              <a:rPr lang="id-ID" dirty="0"/>
              <a:t>begitu stabil</a:t>
            </a:r>
          </a:p>
        </p:txBody>
      </p:sp>
    </p:spTree>
    <p:extLst>
      <p:ext uri="{BB962C8B-B14F-4D97-AF65-F5344CB8AC3E}">
        <p14:creationId xmlns:p14="http://schemas.microsoft.com/office/powerpoint/2010/main" val="89390854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Soy oil</a:t>
            </a:r>
          </a:p>
          <a:p>
            <a:r>
              <a:rPr lang="id-ID" dirty="0" smtClean="0"/>
              <a:t>Sunflower oil</a:t>
            </a:r>
          </a:p>
          <a:p>
            <a:r>
              <a:rPr lang="id-ID" dirty="0"/>
              <a:t>Safflower </a:t>
            </a:r>
            <a:r>
              <a:rPr lang="id-ID" dirty="0" smtClean="0"/>
              <a:t>oil</a:t>
            </a:r>
          </a:p>
          <a:p>
            <a:r>
              <a:rPr lang="id-ID" dirty="0"/>
              <a:t>Pumpkin seed </a:t>
            </a:r>
            <a:r>
              <a:rPr lang="id-ID" dirty="0" smtClean="0"/>
              <a:t>oil</a:t>
            </a:r>
          </a:p>
          <a:p>
            <a:r>
              <a:rPr lang="id-ID" dirty="0"/>
              <a:t>Sesame </a:t>
            </a:r>
            <a:r>
              <a:rPr lang="id-ID" dirty="0" smtClean="0"/>
              <a:t>oil</a:t>
            </a:r>
          </a:p>
          <a:p>
            <a:r>
              <a:rPr lang="id-ID" dirty="0"/>
              <a:t>Mustard oil</a:t>
            </a:r>
          </a:p>
        </p:txBody>
      </p:sp>
    </p:spTree>
    <p:extLst>
      <p:ext uri="{BB962C8B-B14F-4D97-AF65-F5344CB8AC3E}">
        <p14:creationId xmlns:p14="http://schemas.microsoft.com/office/powerpoint/2010/main" val="347794078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Corn oil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762249"/>
            <a:ext cx="2478133" cy="247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3621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Rapeseed or canola oil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507" y="2663825"/>
            <a:ext cx="33147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4606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d-ID" b="1" dirty="0"/>
              <a:t>FLAVOURED </a:t>
            </a:r>
            <a:r>
              <a:rPr lang="id-ID" b="1" dirty="0" smtClean="0"/>
              <a:t>OILS</a:t>
            </a:r>
          </a:p>
          <a:p>
            <a:pPr marL="0" indent="0">
              <a:buNone/>
            </a:pPr>
            <a:r>
              <a:rPr lang="id-ID" dirty="0"/>
              <a:t>Minyak rasa terbaik dibuat </a:t>
            </a:r>
            <a:r>
              <a:rPr lang="id-ID" dirty="0" smtClean="0"/>
              <a:t>oleh menghancurkan </a:t>
            </a:r>
            <a:r>
              <a:rPr lang="id-ID" dirty="0"/>
              <a:t>buah pilihan atau ramuan </a:t>
            </a:r>
            <a:r>
              <a:rPr lang="id-ID" dirty="0" smtClean="0"/>
              <a:t>dengan zaitun </a:t>
            </a:r>
            <a:r>
              <a:rPr lang="id-ID" dirty="0"/>
              <a:t>dan pengolahan yang </a:t>
            </a:r>
            <a:r>
              <a:rPr lang="id-ID" dirty="0" smtClean="0"/>
              <a:t>biasa cara</a:t>
            </a:r>
            <a:r>
              <a:rPr lang="id-ID" dirty="0"/>
              <a:t>. Di Italia selatan minyak </a:t>
            </a:r>
            <a:r>
              <a:rPr lang="id-ID" dirty="0" smtClean="0"/>
              <a:t>ini dikenal </a:t>
            </a:r>
            <a:r>
              <a:rPr lang="id-ID" dirty="0"/>
              <a:t>sebagai minyak agrumato Daerah </a:t>
            </a:r>
            <a:r>
              <a:rPr lang="id-ID" dirty="0" smtClean="0"/>
              <a:t>lain menghasilkan </a:t>
            </a:r>
            <a:r>
              <a:rPr lang="id-ID" dirty="0"/>
              <a:t>zaitun rasa berkualitas </a:t>
            </a:r>
            <a:r>
              <a:rPr lang="id-ID" dirty="0" smtClean="0"/>
              <a:t>baik Minyak </a:t>
            </a:r>
            <a:r>
              <a:rPr lang="id-ID" dirty="0"/>
              <a:t>adalah bagian utara Spanyol dan California</a:t>
            </a:r>
            <a:r>
              <a:rPr lang="id-ID" dirty="0" smtClean="0"/>
              <a:t>. Minyak </a:t>
            </a:r>
            <a:r>
              <a:rPr lang="id-ID" dirty="0"/>
              <a:t>rasa juga dibuat dengan </a:t>
            </a:r>
            <a:r>
              <a:rPr lang="id-ID" dirty="0" smtClean="0"/>
              <a:t>menanamkan bumbu </a:t>
            </a:r>
            <a:r>
              <a:rPr lang="id-ID" dirty="0"/>
              <a:t>yang dipilih dalam olive </a:t>
            </a:r>
            <a:r>
              <a:rPr lang="id-ID" dirty="0" smtClean="0"/>
              <a:t>biasa minyak </a:t>
            </a:r>
            <a:r>
              <a:rPr lang="id-ID" dirty="0"/>
              <a:t>atau minyak sayur olahan. </a:t>
            </a:r>
            <a:r>
              <a:rPr lang="id-ID" dirty="0" smtClean="0"/>
              <a:t>Ini harus </a:t>
            </a:r>
            <a:r>
              <a:rPr lang="id-ID" dirty="0"/>
              <a:t>dilakukan secara komersial </a:t>
            </a:r>
            <a:r>
              <a:rPr lang="id-ID" dirty="0" smtClean="0"/>
              <a:t>dengan Perasa </a:t>
            </a:r>
            <a:r>
              <a:rPr lang="id-ID" dirty="0"/>
              <a:t>yang diolah secara khusus, </a:t>
            </a:r>
            <a:r>
              <a:rPr lang="id-ID" dirty="0" smtClean="0"/>
              <a:t>karena Jika </a:t>
            </a:r>
            <a:r>
              <a:rPr lang="id-ID" dirty="0"/>
              <a:t>ini dilakukan di rumah bisa </a:t>
            </a:r>
            <a:r>
              <a:rPr lang="id-ID" dirty="0" smtClean="0"/>
              <a:t>ada masalah </a:t>
            </a:r>
            <a:r>
              <a:rPr lang="id-ID" dirty="0"/>
              <a:t>dengan bakteri dari</a:t>
            </a:r>
          </a:p>
          <a:p>
            <a:pPr marL="0" indent="0">
              <a:buNone/>
            </a:pPr>
            <a:r>
              <a:rPr lang="id-ID" dirty="0"/>
              <a:t>bumbu mengembang dalam minyak </a:t>
            </a:r>
            <a:r>
              <a:rPr lang="id-ID" dirty="0" smtClean="0"/>
              <a:t>dan menyebabkan </a:t>
            </a:r>
            <a:r>
              <a:rPr lang="id-ID" dirty="0"/>
              <a:t>penyakit Beberapa minyak </a:t>
            </a:r>
            <a:r>
              <a:rPr lang="id-ID" dirty="0" smtClean="0"/>
              <a:t>rasa dibuat </a:t>
            </a:r>
            <a:r>
              <a:rPr lang="id-ID" dirty="0"/>
              <a:t>dengan ramuan atau ekstrak buah </a:t>
            </a:r>
            <a:r>
              <a:rPr lang="id-ID" dirty="0" smtClean="0"/>
              <a:t>atau esensi</a:t>
            </a:r>
            <a:r>
              <a:rPr lang="id-ID" dirty="0"/>
              <a:t>; Namun, yang terakhir </a:t>
            </a:r>
            <a:r>
              <a:rPr lang="id-ID" dirty="0" smtClean="0"/>
              <a:t>tidak biasanya </a:t>
            </a:r>
            <a:r>
              <a:rPr lang="id-ID" dirty="0"/>
              <a:t>memiliki rasa yang baik.</a:t>
            </a:r>
          </a:p>
        </p:txBody>
      </p:sp>
    </p:spTree>
    <p:extLst>
      <p:ext uri="{BB962C8B-B14F-4D97-AF65-F5344CB8AC3E}">
        <p14:creationId xmlns:p14="http://schemas.microsoft.com/office/powerpoint/2010/main" val="276660172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Tarragon </a:t>
            </a:r>
            <a:r>
              <a:rPr lang="id-ID" dirty="0" smtClean="0"/>
              <a:t>oil</a:t>
            </a:r>
          </a:p>
          <a:p>
            <a:r>
              <a:rPr lang="id-ID" dirty="0"/>
              <a:t>Orange </a:t>
            </a:r>
            <a:r>
              <a:rPr lang="id-ID" dirty="0" smtClean="0"/>
              <a:t>oil</a:t>
            </a:r>
          </a:p>
          <a:p>
            <a:r>
              <a:rPr lang="id-ID" dirty="0"/>
              <a:t>White truffle </a:t>
            </a:r>
            <a:r>
              <a:rPr lang="id-ID" dirty="0" smtClean="0"/>
              <a:t>oil</a:t>
            </a:r>
          </a:p>
          <a:p>
            <a:r>
              <a:rPr lang="id-ID" dirty="0"/>
              <a:t>Garlic oil</a:t>
            </a:r>
          </a:p>
        </p:txBody>
      </p:sp>
    </p:spTree>
    <p:extLst>
      <p:ext uri="{BB962C8B-B14F-4D97-AF65-F5344CB8AC3E}">
        <p14:creationId xmlns:p14="http://schemas.microsoft.com/office/powerpoint/2010/main" val="388471236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b="1" dirty="0"/>
              <a:t>BALSAMIC </a:t>
            </a:r>
            <a:r>
              <a:rPr lang="id-ID" b="1" dirty="0" smtClean="0"/>
              <a:t>VINEGARS</a:t>
            </a:r>
          </a:p>
          <a:p>
            <a:pPr marL="0" indent="0">
              <a:buNone/>
            </a:pPr>
            <a:r>
              <a:rPr lang="id-ID" dirty="0"/>
              <a:t>Cuka balsamic terbuat dari </a:t>
            </a:r>
            <a:r>
              <a:rPr lang="id-ID" dirty="0" smtClean="0"/>
              <a:t>buah Jus </a:t>
            </a:r>
            <a:r>
              <a:rPr lang="id-ID" dirty="0"/>
              <a:t>yang telah terkonsentrasi </a:t>
            </a:r>
            <a:r>
              <a:rPr lang="id-ID" dirty="0" smtClean="0"/>
              <a:t>oleh memasak</a:t>
            </a:r>
            <a:r>
              <a:rPr lang="id-ID" dirty="0"/>
              <a:t>; ini umumnya </a:t>
            </a:r>
            <a:r>
              <a:rPr lang="id-ID" dirty="0" smtClean="0"/>
              <a:t>anggur  jus</a:t>
            </a:r>
            <a:r>
              <a:rPr lang="id-ID" dirty="0"/>
              <a:t>, tapi apel, elderberry, plum, </a:t>
            </a:r>
            <a:r>
              <a:rPr lang="id-ID" dirty="0" smtClean="0"/>
              <a:t>dan quince </a:t>
            </a:r>
            <a:r>
              <a:rPr lang="id-ID" dirty="0"/>
              <a:t>juga kadangkala digunakan. </a:t>
            </a:r>
            <a:r>
              <a:rPr lang="id-ID" dirty="0" smtClean="0"/>
              <a:t>Itu Rasa </a:t>
            </a:r>
            <a:r>
              <a:rPr lang="id-ID" dirty="0"/>
              <a:t>bisa sangat </a:t>
            </a:r>
            <a:r>
              <a:rPr lang="id-ID" dirty="0" smtClean="0"/>
              <a:t>kompleks.Namun</a:t>
            </a:r>
            <a:r>
              <a:rPr lang="id-ID" dirty="0"/>
              <a:t>, beberapa vinegars balsamik </a:t>
            </a:r>
            <a:r>
              <a:rPr lang="id-ID" dirty="0" smtClean="0"/>
              <a:t>mungkin juga </a:t>
            </a:r>
            <a:r>
              <a:rPr lang="id-ID" dirty="0"/>
              <a:t>memiliki bahan lain di dalamnya</a:t>
            </a:r>
            <a:r>
              <a:rPr lang="id-ID" dirty="0" smtClean="0"/>
              <a:t>.</a:t>
            </a:r>
            <a:endParaRPr lang="id-ID" dirty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872" y="4074864"/>
            <a:ext cx="2435737" cy="244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5123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b="1" dirty="0"/>
              <a:t>GRAIN </a:t>
            </a:r>
            <a:r>
              <a:rPr lang="id-ID" b="1" dirty="0" smtClean="0"/>
              <a:t>VINEGARS</a:t>
            </a:r>
          </a:p>
          <a:p>
            <a:pPr marL="0" indent="0">
              <a:buNone/>
            </a:pPr>
            <a:r>
              <a:rPr lang="id-ID" dirty="0"/>
              <a:t>Vinegar gandum terbuat dari </a:t>
            </a:r>
            <a:r>
              <a:rPr lang="id-ID" dirty="0" smtClean="0"/>
              <a:t>biji-bijian yang </a:t>
            </a:r>
            <a:r>
              <a:rPr lang="id-ID" dirty="0"/>
              <a:t>dimasak untuk melepaskan pati mereka</a:t>
            </a:r>
            <a:r>
              <a:rPr lang="id-ID" dirty="0" smtClean="0"/>
              <a:t>; ini </a:t>
            </a:r>
            <a:r>
              <a:rPr lang="id-ID" dirty="0"/>
              <a:t>kemudian diubah menjadi gula menjadi</a:t>
            </a:r>
          </a:p>
          <a:p>
            <a:pPr marL="0" indent="0">
              <a:buNone/>
            </a:pPr>
            <a:r>
              <a:rPr lang="id-ID" dirty="0"/>
              <a:t>buat cairan manis, </a:t>
            </a:r>
            <a:r>
              <a:rPr lang="id-ID" dirty="0" smtClean="0"/>
              <a:t>yaitu difermentasi </a:t>
            </a:r>
            <a:r>
              <a:rPr lang="id-ID" dirty="0"/>
              <a:t>untuk membuat alkohol ringan</a:t>
            </a:r>
            <a:r>
              <a:rPr lang="id-ID" dirty="0" smtClean="0"/>
              <a:t>.</a:t>
            </a:r>
          </a:p>
          <a:p>
            <a:pPr marL="0" indent="0">
              <a:buNone/>
            </a:pPr>
            <a:r>
              <a:rPr lang="id-ID" dirty="0" smtClean="0"/>
              <a:t> </a:t>
            </a: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023" y="4001294"/>
            <a:ext cx="2496456" cy="249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0807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Chinese white rice </a:t>
            </a:r>
            <a:r>
              <a:rPr lang="id-ID" dirty="0" smtClean="0"/>
              <a:t>vinegar</a:t>
            </a:r>
          </a:p>
          <a:p>
            <a:pPr marL="0" indent="0">
              <a:buNone/>
            </a:pPr>
            <a:r>
              <a:rPr lang="id-ID" dirty="0"/>
              <a:t>Chinese red rice </a:t>
            </a:r>
            <a:r>
              <a:rPr lang="id-ID" dirty="0" smtClean="0"/>
              <a:t>vinegar</a:t>
            </a:r>
          </a:p>
          <a:p>
            <a:pPr marL="0" indent="0">
              <a:buNone/>
            </a:pPr>
            <a:r>
              <a:rPr lang="id-ID" dirty="0"/>
              <a:t>Shanxi aged sorghum </a:t>
            </a:r>
            <a:r>
              <a:rPr lang="id-ID" dirty="0" smtClean="0"/>
              <a:t>vinegar</a:t>
            </a:r>
          </a:p>
          <a:p>
            <a:pPr marL="0" indent="0">
              <a:buNone/>
            </a:pPr>
            <a:r>
              <a:rPr lang="id-ID" dirty="0"/>
              <a:t>Chinese black rice </a:t>
            </a:r>
            <a:r>
              <a:rPr lang="id-ID" dirty="0" smtClean="0"/>
              <a:t>vinegar</a:t>
            </a:r>
          </a:p>
          <a:p>
            <a:pPr marL="0" indent="0">
              <a:buNone/>
            </a:pPr>
            <a:r>
              <a:rPr lang="id-ID" dirty="0"/>
              <a:t>Japanese rice </a:t>
            </a:r>
            <a:r>
              <a:rPr lang="id-ID" dirty="0" smtClean="0"/>
              <a:t>vinegar</a:t>
            </a:r>
          </a:p>
          <a:p>
            <a:pPr marL="0" indent="0">
              <a:buNone/>
            </a:pPr>
            <a:r>
              <a:rPr lang="id-ID" dirty="0"/>
              <a:t>Malt vinegar</a:t>
            </a:r>
          </a:p>
        </p:txBody>
      </p:sp>
    </p:spTree>
    <p:extLst>
      <p:ext uri="{BB962C8B-B14F-4D97-AF65-F5344CB8AC3E}">
        <p14:creationId xmlns:p14="http://schemas.microsoft.com/office/powerpoint/2010/main" val="119773183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 smtClean="0"/>
              <a:t>SUGARS</a:t>
            </a:r>
          </a:p>
          <a:p>
            <a:pPr marL="0" indent="0">
              <a:buNone/>
            </a:pPr>
            <a:r>
              <a:rPr lang="id-ID" dirty="0"/>
              <a:t>Gula adalah sukrosa; itu diambil </a:t>
            </a:r>
            <a:r>
              <a:rPr lang="id-ID" dirty="0" smtClean="0"/>
              <a:t>dariJus </a:t>
            </a:r>
            <a:r>
              <a:rPr lang="id-ID" dirty="0"/>
              <a:t>tebu yang ditumbuk </a:t>
            </a:r>
            <a:r>
              <a:rPr lang="id-ID" dirty="0" smtClean="0"/>
              <a:t>tumbuh di </a:t>
            </a:r>
            <a:r>
              <a:rPr lang="id-ID" dirty="0"/>
              <a:t>daerah tropis, atau dari bit </a:t>
            </a:r>
            <a:r>
              <a:rPr lang="id-ID" dirty="0" smtClean="0"/>
              <a:t>gula tumbuh </a:t>
            </a:r>
            <a:r>
              <a:rPr lang="id-ID" dirty="0"/>
              <a:t>di daerah beriklim sedang</a:t>
            </a:r>
            <a:r>
              <a:rPr lang="id-ID" dirty="0" smtClean="0"/>
              <a:t>. Jus </a:t>
            </a:r>
            <a:r>
              <a:rPr lang="id-ID" dirty="0"/>
              <a:t>tebu juga </a:t>
            </a:r>
            <a:r>
              <a:rPr lang="id-ID" dirty="0" smtClean="0"/>
              <a:t>bisa diproses </a:t>
            </a:r>
            <a:r>
              <a:rPr lang="id-ID" dirty="0"/>
              <a:t>sedemikian rupa untuk </a:t>
            </a:r>
            <a:r>
              <a:rPr lang="id-ID" dirty="0" smtClean="0"/>
              <a:t>mempertahankannya warna </a:t>
            </a:r>
            <a:r>
              <a:rPr lang="id-ID" dirty="0"/>
              <a:t>dan rasa </a:t>
            </a:r>
            <a:r>
              <a:rPr lang="id-ID" dirty="0" smtClean="0"/>
              <a:t>alami</a:t>
            </a:r>
            <a:r>
              <a:rPr lang="id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4804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 smtClean="0"/>
              <a:t>PISTACHIOS</a:t>
            </a:r>
          </a:p>
          <a:p>
            <a:pPr marL="0" indent="0">
              <a:buNone/>
            </a:pPr>
            <a:r>
              <a:rPr lang="id-ID" dirty="0" smtClean="0"/>
              <a:t>Pohon pistachio liar asli Timur Tengah: selama berabad-abad orang Iran</a:t>
            </a:r>
          </a:p>
          <a:p>
            <a:pPr marL="0" indent="0">
              <a:buNone/>
            </a:pPr>
            <a:r>
              <a:rPr lang="id-ID" dirty="0" smtClean="0"/>
              <a:t>memiliki pistachio berharga dan membudidayakan pohon untuk kacang yang berharga Saat ini pistachio juga ditanam secara komersial di Indonesia negara beriklim lainnya.</a:t>
            </a:r>
          </a:p>
          <a:p>
            <a:pPr marL="0" indent="0">
              <a:buNone/>
            </a:pPr>
            <a:endParaRPr lang="id-ID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794" y="3841796"/>
            <a:ext cx="4975316" cy="256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8081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Icing </a:t>
            </a:r>
            <a:r>
              <a:rPr lang="id-ID" dirty="0" smtClean="0"/>
              <a:t>sugar</a:t>
            </a:r>
          </a:p>
          <a:p>
            <a:r>
              <a:rPr lang="id-ID" dirty="0" smtClean="0"/>
              <a:t>Caster sugar</a:t>
            </a:r>
          </a:p>
          <a:p>
            <a:r>
              <a:rPr lang="id-ID" dirty="0"/>
              <a:t>Granulated sugar</a:t>
            </a:r>
          </a:p>
        </p:txBody>
      </p:sp>
    </p:spTree>
    <p:extLst>
      <p:ext uri="{BB962C8B-B14F-4D97-AF65-F5344CB8AC3E}">
        <p14:creationId xmlns:p14="http://schemas.microsoft.com/office/powerpoint/2010/main" val="96902147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/>
              <a:t>SUGAR </a:t>
            </a:r>
            <a:r>
              <a:rPr lang="id-ID" b="1" dirty="0" smtClean="0"/>
              <a:t>SYRUP</a:t>
            </a:r>
          </a:p>
          <a:p>
            <a:pPr marL="0" indent="0">
              <a:buNone/>
            </a:pPr>
            <a:r>
              <a:rPr lang="id-ID" dirty="0"/>
              <a:t>Sirup gula yang paling umum </a:t>
            </a:r>
            <a:r>
              <a:rPr lang="id-ID" dirty="0" smtClean="0"/>
              <a:t>adalah yang </a:t>
            </a:r>
            <a:r>
              <a:rPr lang="id-ID" dirty="0"/>
              <a:t>terbuat dari produk sampingan </a:t>
            </a:r>
            <a:r>
              <a:rPr lang="id-ID" dirty="0" smtClean="0"/>
              <a:t>dari proses </a:t>
            </a:r>
            <a:r>
              <a:rPr lang="id-ID" dirty="0"/>
              <a:t>penyulingan gula. Zat </a:t>
            </a:r>
            <a:r>
              <a:rPr lang="id-ID" dirty="0" smtClean="0"/>
              <a:t>ini itu </a:t>
            </a:r>
            <a:r>
              <a:rPr lang="id-ID" dirty="0"/>
              <a:t>sendiri disempurnakan untuk memberikan berbagai </a:t>
            </a:r>
            <a:r>
              <a:rPr lang="id-ID" dirty="0" smtClean="0"/>
              <a:t>kekuatan sirup</a:t>
            </a:r>
            <a:r>
              <a:rPr lang="id-ID" dirty="0"/>
              <a:t>. Basis gula-sirup </a:t>
            </a:r>
            <a:r>
              <a:rPr lang="id-ID" dirty="0" smtClean="0"/>
              <a:t>mungkin berasal </a:t>
            </a:r>
            <a:r>
              <a:rPr lang="id-ID" dirty="0"/>
              <a:t>dari tebu, bit gula</a:t>
            </a:r>
            <a:r>
              <a:rPr lang="id-ID" dirty="0" smtClean="0"/>
              <a:t>, atau </a:t>
            </a:r>
            <a:r>
              <a:rPr lang="id-ID" dirty="0"/>
              <a:t>sorgum (Yang terakhir </a:t>
            </a:r>
            <a:r>
              <a:rPr lang="id-ID" dirty="0" smtClean="0"/>
              <a:t>tidak dianggap sebagus mantan </a:t>
            </a:r>
            <a:r>
              <a:rPr lang="id-ID" dirty="0"/>
              <a:t>dua.) Beberapa sirup </a:t>
            </a:r>
            <a:r>
              <a:rPr lang="id-ID" dirty="0" smtClean="0"/>
              <a:t>tebu dibuat </a:t>
            </a:r>
            <a:r>
              <a:rPr lang="id-ID" dirty="0"/>
              <a:t>hanya dengan merebus </a:t>
            </a:r>
            <a:r>
              <a:rPr lang="id-ID" dirty="0" smtClean="0"/>
              <a:t>tebu jus </a:t>
            </a:r>
            <a:r>
              <a:rPr lang="id-ID" dirty="0"/>
              <a:t>sehingga menguap </a:t>
            </a:r>
            <a:r>
              <a:rPr lang="id-ID" dirty="0" smtClean="0"/>
              <a:t>dan mengental</a:t>
            </a:r>
            <a:r>
              <a:rPr lang="id-ID" dirty="0"/>
              <a:t>. Sirup jagung adalah sirup </a:t>
            </a:r>
            <a:r>
              <a:rPr lang="id-ID" dirty="0" smtClean="0"/>
              <a:t>gula yang </a:t>
            </a:r>
            <a:r>
              <a:rPr lang="id-ID" dirty="0"/>
              <a:t>diproduksi dengan cara mengobati </a:t>
            </a:r>
            <a:r>
              <a:rPr lang="id-ID" dirty="0" smtClean="0"/>
              <a:t>jagung pati </a:t>
            </a:r>
            <a:r>
              <a:rPr lang="id-ID" dirty="0"/>
              <a:t>dengan enzim.</a:t>
            </a:r>
          </a:p>
        </p:txBody>
      </p:sp>
    </p:spTree>
    <p:extLst>
      <p:ext uri="{BB962C8B-B14F-4D97-AF65-F5344CB8AC3E}">
        <p14:creationId xmlns:p14="http://schemas.microsoft.com/office/powerpoint/2010/main" val="297260357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Honey</a:t>
            </a:r>
          </a:p>
          <a:p>
            <a:pPr marL="0" indent="0">
              <a:buNone/>
            </a:pPr>
            <a:r>
              <a:rPr lang="id-ID" dirty="0" smtClean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2408686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d-ID" b="1" dirty="0"/>
              <a:t>SOY </a:t>
            </a:r>
            <a:r>
              <a:rPr lang="id-ID" b="1" dirty="0" smtClean="0"/>
              <a:t>SAUCES</a:t>
            </a:r>
          </a:p>
          <a:p>
            <a:pPr marL="0" indent="0">
              <a:buNone/>
            </a:pPr>
            <a:r>
              <a:rPr lang="id-ID" dirty="0"/>
              <a:t>Saus kedelai adalah masakan khas </a:t>
            </a:r>
            <a:r>
              <a:rPr lang="id-ID" dirty="0" smtClean="0"/>
              <a:t>Asia dari </a:t>
            </a:r>
            <a:r>
              <a:rPr lang="id-ID" dirty="0"/>
              <a:t>kacang kedelai biasanya dicampur </a:t>
            </a:r>
            <a:r>
              <a:rPr lang="id-ID" dirty="0" smtClean="0"/>
              <a:t>dengan biji-bijian </a:t>
            </a:r>
            <a:r>
              <a:rPr lang="id-ID" dirty="0"/>
              <a:t>panggang seperti gandum, beras</a:t>
            </a:r>
            <a:r>
              <a:rPr lang="id-ID" dirty="0" smtClean="0"/>
              <a:t>, atau </a:t>
            </a:r>
            <a:r>
              <a:rPr lang="id-ID" dirty="0"/>
              <a:t>jelai Campuran ini </a:t>
            </a:r>
            <a:r>
              <a:rPr lang="id-ID" dirty="0" smtClean="0"/>
              <a:t>difermentasi selama </a:t>
            </a:r>
            <a:r>
              <a:rPr lang="id-ID" dirty="0"/>
              <a:t>beberapa bulan </a:t>
            </a:r>
            <a:r>
              <a:rPr lang="id-ID" dirty="0" smtClean="0"/>
              <a:t>sebelumnya tegang </a:t>
            </a:r>
            <a:r>
              <a:rPr lang="id-ID" dirty="0"/>
              <a:t>dan botol. Itu datang dalam </a:t>
            </a:r>
            <a:r>
              <a:rPr lang="id-ID" dirty="0" smtClean="0"/>
              <a:t>terang dan </a:t>
            </a:r>
            <a:r>
              <a:rPr lang="id-ID" dirty="0"/>
              <a:t>versi gelap, versi yang lebih </a:t>
            </a:r>
            <a:r>
              <a:rPr lang="id-ID" dirty="0" smtClean="0"/>
              <a:t>gelap umur </a:t>
            </a:r>
            <a:r>
              <a:rPr lang="id-ID" dirty="0"/>
              <a:t>untuk waktu yang lebih lama </a:t>
            </a:r>
            <a:r>
              <a:rPr lang="id-ID" dirty="0" smtClean="0"/>
              <a:t>Tamari adalah </a:t>
            </a:r>
            <a:r>
              <a:rPr lang="id-ID" dirty="0"/>
              <a:t>kecap Jepang yang </a:t>
            </a:r>
            <a:r>
              <a:rPr lang="id-ID" dirty="0" smtClean="0"/>
              <a:t>dibuat hanya </a:t>
            </a:r>
            <a:r>
              <a:rPr lang="id-ID" dirty="0"/>
              <a:t>dari kacang kedelai fermentasi; </a:t>
            </a:r>
            <a:r>
              <a:rPr lang="id-ID" dirty="0" smtClean="0"/>
              <a:t>tidak Biji-bijian </a:t>
            </a:r>
            <a:r>
              <a:rPr lang="id-ID" dirty="0"/>
              <a:t>ada dalam campuran. Putih </a:t>
            </a:r>
            <a:r>
              <a:rPr lang="id-ID" dirty="0" smtClean="0"/>
              <a:t>jepang kecap </a:t>
            </a:r>
            <a:r>
              <a:rPr lang="id-ID" dirty="0"/>
              <a:t>membalikkan rasio yang </a:t>
            </a:r>
            <a:r>
              <a:rPr lang="id-ID" dirty="0" smtClean="0"/>
              <a:t>biasa gandum </a:t>
            </a:r>
            <a:r>
              <a:rPr lang="id-ID" dirty="0"/>
              <a:t>dan kacang kedelai, menggunakan 80 </a:t>
            </a:r>
            <a:r>
              <a:rPr lang="id-ID" dirty="0" smtClean="0"/>
              <a:t>persen atau </a:t>
            </a:r>
            <a:r>
              <a:rPr lang="id-ID" dirty="0"/>
              <a:t>lebih banyak gandum. Mereka semua </a:t>
            </a:r>
            <a:r>
              <a:rPr lang="id-ID" dirty="0" smtClean="0"/>
              <a:t>asin rasa</a:t>
            </a:r>
            <a:r>
              <a:rPr lang="id-ID" dirty="0"/>
              <a:t>. Kecap manis adalah </a:t>
            </a:r>
            <a:r>
              <a:rPr lang="id-ID" dirty="0" smtClean="0"/>
              <a:t>spesialisasi dari </a:t>
            </a:r>
            <a:r>
              <a:rPr lang="id-ID" dirty="0"/>
              <a:t>Indonesia.</a:t>
            </a:r>
          </a:p>
        </p:txBody>
      </p:sp>
    </p:spTree>
    <p:extLst>
      <p:ext uri="{BB962C8B-B14F-4D97-AF65-F5344CB8AC3E}">
        <p14:creationId xmlns:p14="http://schemas.microsoft.com/office/powerpoint/2010/main" val="23795730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/>
              <a:t>Sweet soy </a:t>
            </a:r>
            <a:r>
              <a:rPr lang="id-ID" dirty="0" smtClean="0"/>
              <a:t>sauce</a:t>
            </a:r>
          </a:p>
          <a:p>
            <a:pPr marL="0" indent="0">
              <a:buNone/>
            </a:pPr>
            <a:r>
              <a:rPr lang="id-ID" dirty="0"/>
              <a:t>Tamari soy </a:t>
            </a:r>
            <a:r>
              <a:rPr lang="id-ID" dirty="0" smtClean="0"/>
              <a:t>sauce</a:t>
            </a:r>
          </a:p>
          <a:p>
            <a:pPr marL="0" indent="0">
              <a:buNone/>
            </a:pPr>
            <a:r>
              <a:rPr lang="id-ID" dirty="0"/>
              <a:t>Chinese light soy </a:t>
            </a:r>
            <a:r>
              <a:rPr lang="id-ID" dirty="0" smtClean="0"/>
              <a:t>sauce</a:t>
            </a:r>
          </a:p>
          <a:p>
            <a:pPr marL="0" indent="0">
              <a:buNone/>
            </a:pPr>
            <a:r>
              <a:rPr lang="id-ID" dirty="0"/>
              <a:t>Chinese dark soy sauce</a:t>
            </a:r>
          </a:p>
        </p:txBody>
      </p:sp>
    </p:spTree>
    <p:extLst>
      <p:ext uri="{BB962C8B-B14F-4D97-AF65-F5344CB8AC3E}">
        <p14:creationId xmlns:p14="http://schemas.microsoft.com/office/powerpoint/2010/main" val="349370868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b="1" dirty="0"/>
              <a:t>FISH </a:t>
            </a:r>
            <a:r>
              <a:rPr lang="id-ID" b="1" dirty="0" smtClean="0"/>
              <a:t>SAUCES</a:t>
            </a:r>
          </a:p>
          <a:p>
            <a:pPr marL="0" indent="0">
              <a:buNone/>
            </a:pPr>
            <a:r>
              <a:rPr lang="id-ID" dirty="0"/>
              <a:t>Ikan kering, asin, dan fermentasi </a:t>
            </a:r>
            <a:r>
              <a:rPr lang="id-ID" dirty="0" smtClean="0"/>
              <a:t>atau Ekstrak </a:t>
            </a:r>
            <a:r>
              <a:rPr lang="id-ID" dirty="0"/>
              <a:t>ikan digunakan dalam jumlah </a:t>
            </a:r>
            <a:r>
              <a:rPr lang="id-ID" dirty="0" smtClean="0"/>
              <a:t>tertentu saus </a:t>
            </a:r>
            <a:r>
              <a:rPr lang="id-ID" dirty="0"/>
              <a:t>Asia Saus tiram </a:t>
            </a:r>
            <a:r>
              <a:rPr lang="id-ID" dirty="0" smtClean="0"/>
              <a:t>Cina dulu </a:t>
            </a:r>
            <a:r>
              <a:rPr lang="id-ID" dirty="0"/>
              <a:t>terbuat dari tiram asin</a:t>
            </a:r>
            <a:r>
              <a:rPr lang="id-ID" dirty="0" smtClean="0"/>
              <a:t>, Tapi </a:t>
            </a:r>
            <a:r>
              <a:rPr lang="id-ID" dirty="0"/>
              <a:t>sekarang diproduksi tiram </a:t>
            </a:r>
            <a:r>
              <a:rPr lang="id-ID" dirty="0" smtClean="0"/>
              <a:t>mendidih ekstrak </a:t>
            </a:r>
            <a:r>
              <a:rPr lang="id-ID" dirty="0"/>
              <a:t>dengan campuran </a:t>
            </a:r>
            <a:r>
              <a:rPr lang="id-ID" dirty="0" smtClean="0"/>
              <a:t>bumbu.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4665831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Thai fish (Nam pla) </a:t>
            </a:r>
            <a:r>
              <a:rPr lang="pl-PL" dirty="0" smtClean="0"/>
              <a:t>sauce</a:t>
            </a:r>
            <a:endParaRPr lang="id-ID" dirty="0" smtClean="0"/>
          </a:p>
          <a:p>
            <a:pPr marL="0" indent="0">
              <a:buNone/>
            </a:pPr>
            <a:r>
              <a:rPr lang="id-ID" dirty="0"/>
              <a:t>Worcestershire </a:t>
            </a:r>
            <a:r>
              <a:rPr lang="id-ID" dirty="0" smtClean="0"/>
              <a:t>sauce</a:t>
            </a:r>
          </a:p>
          <a:p>
            <a:pPr marL="0" indent="0">
              <a:buNone/>
            </a:pPr>
            <a:r>
              <a:rPr lang="id-ID" dirty="0"/>
              <a:t>XO </a:t>
            </a:r>
            <a:r>
              <a:rPr lang="id-ID" dirty="0" smtClean="0"/>
              <a:t>sauce</a:t>
            </a:r>
          </a:p>
          <a:p>
            <a:pPr marL="0" indent="0">
              <a:buNone/>
            </a:pPr>
            <a:r>
              <a:rPr lang="id-ID" dirty="0"/>
              <a:t>Oyster </a:t>
            </a:r>
            <a:r>
              <a:rPr lang="id-ID" dirty="0" smtClean="0"/>
              <a:t>sauce</a:t>
            </a:r>
          </a:p>
          <a:p>
            <a:pPr marL="0" indent="0">
              <a:buNone/>
            </a:pPr>
            <a:r>
              <a:rPr lang="id-ID" b="1" dirty="0"/>
              <a:t>MISO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4653760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d-ID" b="1" dirty="0"/>
              <a:t>VEGETABLE </a:t>
            </a:r>
            <a:r>
              <a:rPr lang="id-ID" b="1" dirty="0" smtClean="0"/>
              <a:t>SAUCES</a:t>
            </a:r>
          </a:p>
          <a:p>
            <a:pPr marL="0" indent="0">
              <a:buNone/>
            </a:pPr>
            <a:r>
              <a:rPr lang="id-ID" dirty="0"/>
              <a:t>Beberapa saus sayuran, seperti di </a:t>
            </a:r>
            <a:r>
              <a:rPr lang="id-ID" dirty="0" smtClean="0"/>
              <a:t>Utara Kecap </a:t>
            </a:r>
            <a:r>
              <a:rPr lang="id-ID" dirty="0"/>
              <a:t>tomat Amerika dan bahasa </a:t>
            </a:r>
            <a:r>
              <a:rPr lang="id-ID" dirty="0" smtClean="0"/>
              <a:t>Inggris kecap </a:t>
            </a:r>
            <a:r>
              <a:rPr lang="id-ID" dirty="0"/>
              <a:t>jamur, dibuat </a:t>
            </a:r>
            <a:r>
              <a:rPr lang="id-ID" dirty="0" smtClean="0"/>
              <a:t>oleh memasak </a:t>
            </a:r>
            <a:r>
              <a:rPr lang="id-ID" dirty="0"/>
              <a:t>sayuran pilihan dengan garam</a:t>
            </a:r>
            <a:r>
              <a:rPr lang="id-ID" dirty="0" smtClean="0"/>
              <a:t>, cuka</a:t>
            </a:r>
            <a:r>
              <a:rPr lang="id-ID" dirty="0"/>
              <a:t>, dan berbagai rempah </a:t>
            </a:r>
            <a:r>
              <a:rPr lang="id-ID" dirty="0" smtClean="0"/>
              <a:t>sampai konsistensi </a:t>
            </a:r>
            <a:r>
              <a:rPr lang="id-ID" dirty="0"/>
              <a:t>mengental dan rasa telah digabungkan Saus </a:t>
            </a:r>
            <a:r>
              <a:rPr lang="id-ID" dirty="0" smtClean="0"/>
              <a:t>itu tegang</a:t>
            </a:r>
            <a:r>
              <a:rPr lang="id-ID" dirty="0"/>
              <a:t>, puréed, dan botol. </a:t>
            </a:r>
            <a:r>
              <a:rPr lang="id-ID" dirty="0" smtClean="0"/>
              <a:t>Lain saus </a:t>
            </a:r>
            <a:r>
              <a:rPr lang="id-ID" dirty="0"/>
              <a:t>sayuran, seperti </a:t>
            </a:r>
            <a:r>
              <a:rPr lang="id-ID" dirty="0" smtClean="0"/>
              <a:t>Tabasco saus </a:t>
            </a:r>
            <a:r>
              <a:rPr lang="id-ID" dirty="0"/>
              <a:t>lada dan berbagai orang </a:t>
            </a:r>
            <a:r>
              <a:rPr lang="id-ID" dirty="0" smtClean="0"/>
              <a:t>cina saus </a:t>
            </a:r>
            <a:r>
              <a:rPr lang="id-ID" dirty="0"/>
              <a:t>kacang kedelai, dibuat dengan tumbuk,</a:t>
            </a:r>
          </a:p>
          <a:p>
            <a:pPr marL="0" indent="0">
              <a:buNone/>
            </a:pPr>
            <a:r>
              <a:rPr lang="id-ID" dirty="0"/>
              <a:t>pengasinan, dan fermentasi yang </a:t>
            </a:r>
            <a:r>
              <a:rPr lang="id-ID" dirty="0" smtClean="0"/>
              <a:t>terpilih sayur </a:t>
            </a:r>
            <a:r>
              <a:rPr lang="id-ID" dirty="0"/>
              <a:t>dalam tong kayu. </a:t>
            </a:r>
            <a:r>
              <a:rPr lang="id-ID" dirty="0" smtClean="0"/>
              <a:t>Itu suhu </a:t>
            </a:r>
            <a:r>
              <a:rPr lang="id-ID" dirty="0"/>
              <a:t>yang lebih tinggi di </a:t>
            </a:r>
            <a:r>
              <a:rPr lang="id-ID" dirty="0" smtClean="0"/>
              <a:t>mana fermentasi </a:t>
            </a:r>
            <a:r>
              <a:rPr lang="id-ID" dirty="0"/>
              <a:t>berlangsung, semakin </a:t>
            </a:r>
            <a:r>
              <a:rPr lang="id-ID" dirty="0" smtClean="0"/>
              <a:t>gelap dalam </a:t>
            </a:r>
            <a:r>
              <a:rPr lang="id-ID" dirty="0"/>
              <a:t>warna saus yang dihasilkan akan</a:t>
            </a:r>
            <a:r>
              <a:rPr lang="id-ID" dirty="0" smtClean="0"/>
              <a:t>. Kacang </a:t>
            </a:r>
            <a:r>
              <a:rPr lang="id-ID" dirty="0"/>
              <a:t>fermentasi bisa </a:t>
            </a:r>
            <a:r>
              <a:rPr lang="id-ID" dirty="0" smtClean="0"/>
              <a:t>matang selama </a:t>
            </a:r>
            <a:r>
              <a:rPr lang="id-ID" dirty="0"/>
              <a:t>beberapa bulan, atau selama beberapa tahun</a:t>
            </a:r>
            <a:r>
              <a:rPr lang="id-ID" dirty="0" smtClean="0"/>
              <a:t>. Saus </a:t>
            </a:r>
            <a:r>
              <a:rPr lang="id-ID" dirty="0"/>
              <a:t>kacang Cina dicampur </a:t>
            </a:r>
            <a:r>
              <a:rPr lang="id-ID" dirty="0" smtClean="0"/>
              <a:t>dengan nasi </a:t>
            </a:r>
            <a:r>
              <a:rPr lang="id-ID" dirty="0"/>
              <a:t>anggur dan gula serta berbagai </a:t>
            </a:r>
            <a:r>
              <a:rPr lang="id-ID" dirty="0" smtClean="0"/>
              <a:t>macam  bahan </a:t>
            </a:r>
            <a:r>
              <a:rPr lang="id-ID" dirty="0"/>
              <a:t>lainnya, tergantung </a:t>
            </a:r>
            <a:r>
              <a:rPr lang="id-ID" dirty="0" smtClean="0"/>
              <a:t>dari produser </a:t>
            </a:r>
            <a:r>
              <a:rPr lang="id-ID" dirty="0"/>
              <a:t>dan tradisi dari wilayah tempat mereka </a:t>
            </a:r>
            <a:r>
              <a:rPr lang="id-ID" dirty="0" smtClean="0"/>
              <a:t>dibuat Saus </a:t>
            </a:r>
            <a:r>
              <a:rPr lang="id-ID" dirty="0"/>
              <a:t>berbasis cabe, dibuat dari </a:t>
            </a:r>
            <a:r>
              <a:rPr lang="id-ID" dirty="0" smtClean="0"/>
              <a:t>segar dan </a:t>
            </a:r>
            <a:r>
              <a:rPr lang="id-ID" dirty="0"/>
              <a:t>paprika yang diawetkan, sangat </a:t>
            </a:r>
            <a:r>
              <a:rPr lang="id-ID" dirty="0" smtClean="0"/>
              <a:t>populer di </a:t>
            </a:r>
            <a:r>
              <a:rPr lang="id-ID" dirty="0"/>
              <a:t>seluruh dunia </a:t>
            </a:r>
            <a:r>
              <a:rPr lang="id-ID" dirty="0" smtClean="0"/>
              <a:t>Tradisional versi </a:t>
            </a:r>
            <a:r>
              <a:rPr lang="id-ID" dirty="0"/>
              <a:t>dapat ditemukan </a:t>
            </a:r>
            <a:r>
              <a:rPr lang="id-ID" dirty="0" smtClean="0"/>
              <a:t>di Karibia</a:t>
            </a:r>
            <a:r>
              <a:rPr lang="id-ID" dirty="0"/>
              <a:t>, di Meksiko, dan di </a:t>
            </a:r>
            <a:r>
              <a:rPr lang="id-ID" dirty="0" smtClean="0"/>
              <a:t>Selatan Amerika</a:t>
            </a:r>
            <a:r>
              <a:rPr lang="id-ID" dirty="0"/>
              <a:t>, China, dan Thailand juga</a:t>
            </a:r>
          </a:p>
          <a:p>
            <a:pPr marL="0" indent="0">
              <a:buNone/>
            </a:pPr>
            <a:r>
              <a:rPr lang="id-ID" dirty="0"/>
              <a:t>seperti di Spanyol, Portugal, dan Amerika Serikat.</a:t>
            </a:r>
          </a:p>
        </p:txBody>
      </p:sp>
    </p:spTree>
    <p:extLst>
      <p:ext uri="{BB962C8B-B14F-4D97-AF65-F5344CB8AC3E}">
        <p14:creationId xmlns:p14="http://schemas.microsoft.com/office/powerpoint/2010/main" val="167867124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Tabasco </a:t>
            </a:r>
            <a:r>
              <a:rPr lang="id-ID" dirty="0" smtClean="0"/>
              <a:t>sauce</a:t>
            </a:r>
          </a:p>
          <a:p>
            <a:r>
              <a:rPr lang="id-ID" dirty="0"/>
              <a:t>Tomato </a:t>
            </a:r>
            <a:r>
              <a:rPr lang="id-ID" dirty="0" smtClean="0"/>
              <a:t>ketchup</a:t>
            </a:r>
          </a:p>
          <a:p>
            <a:r>
              <a:rPr lang="id-ID" dirty="0"/>
              <a:t>Mushroom </a:t>
            </a:r>
            <a:r>
              <a:rPr lang="id-ID" dirty="0" smtClean="0"/>
              <a:t>ketchup</a:t>
            </a:r>
          </a:p>
          <a:p>
            <a:r>
              <a:rPr lang="id-ID" dirty="0"/>
              <a:t>Yellow bean </a:t>
            </a:r>
            <a:r>
              <a:rPr lang="id-ID" dirty="0" smtClean="0"/>
              <a:t>sauce</a:t>
            </a:r>
          </a:p>
          <a:p>
            <a:r>
              <a:rPr lang="id-ID" dirty="0"/>
              <a:t>Black bean </a:t>
            </a:r>
            <a:r>
              <a:rPr lang="id-ID" dirty="0" smtClean="0"/>
              <a:t>sauce</a:t>
            </a:r>
          </a:p>
          <a:p>
            <a:r>
              <a:rPr lang="id-ID" dirty="0"/>
              <a:t>Chinese chilli </a:t>
            </a:r>
            <a:r>
              <a:rPr lang="id-ID" dirty="0" smtClean="0"/>
              <a:t>sauce</a:t>
            </a:r>
          </a:p>
          <a:p>
            <a:r>
              <a:rPr lang="id-ID" dirty="0"/>
              <a:t>Hoisin sauce</a:t>
            </a:r>
          </a:p>
        </p:txBody>
      </p:sp>
    </p:spTree>
    <p:extLst>
      <p:ext uri="{BB962C8B-B14F-4D97-AF65-F5344CB8AC3E}">
        <p14:creationId xmlns:p14="http://schemas.microsoft.com/office/powerpoint/2010/main" val="90052354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 smtClean="0"/>
              <a:t>MISO</a:t>
            </a:r>
          </a:p>
          <a:p>
            <a:pPr marL="0" indent="0">
              <a:buNone/>
            </a:pPr>
            <a:r>
              <a:rPr lang="id-ID" dirty="0"/>
              <a:t>Ini adalah bumbu tradisional </a:t>
            </a:r>
            <a:r>
              <a:rPr lang="id-ID" dirty="0" smtClean="0"/>
              <a:t>Jepang pasta </a:t>
            </a:r>
            <a:r>
              <a:rPr lang="id-ID" dirty="0"/>
              <a:t>yang terbuat dari kacang kedelai dicampur </a:t>
            </a:r>
            <a:r>
              <a:rPr lang="id-ID" dirty="0" smtClean="0"/>
              <a:t>dengan Sereal </a:t>
            </a:r>
            <a:r>
              <a:rPr lang="id-ID" dirty="0"/>
              <a:t>seperti nasi, jelai, gandum, </a:t>
            </a:r>
            <a:r>
              <a:rPr lang="id-ID" dirty="0" smtClean="0"/>
              <a:t>atau rye</a:t>
            </a:r>
            <a:r>
              <a:rPr lang="id-ID" dirty="0"/>
              <a:t>, dan kemudian difermentasi. </a:t>
            </a:r>
          </a:p>
        </p:txBody>
      </p:sp>
    </p:spTree>
    <p:extLst>
      <p:ext uri="{BB962C8B-B14F-4D97-AF65-F5344CB8AC3E}">
        <p14:creationId xmlns:p14="http://schemas.microsoft.com/office/powerpoint/2010/main" val="1507802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44008"/>
            <a:ext cx="10515600" cy="4351338"/>
          </a:xfrm>
        </p:spPr>
        <p:txBody>
          <a:bodyPr>
            <a:normAutofit/>
          </a:bodyPr>
          <a:lstStyle/>
          <a:p>
            <a:r>
              <a:rPr lang="id-ID" b="1" dirty="0"/>
              <a:t>SUNFLOWER </a:t>
            </a:r>
            <a:r>
              <a:rPr lang="id-ID" b="1" dirty="0" smtClean="0"/>
              <a:t>SEEDS</a:t>
            </a:r>
          </a:p>
          <a:p>
            <a:pPr marL="0" indent="0">
              <a:buNone/>
            </a:pPr>
            <a:endParaRPr lang="id-ID" dirty="0" smtClean="0"/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818" y="1825625"/>
            <a:ext cx="6779622" cy="451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6810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d-ID" b="1" dirty="0"/>
              <a:t>VEGETABLE </a:t>
            </a:r>
            <a:r>
              <a:rPr lang="id-ID" b="1" dirty="0" smtClean="0"/>
              <a:t>PASTES</a:t>
            </a:r>
          </a:p>
          <a:p>
            <a:pPr marL="0" indent="0">
              <a:buNone/>
            </a:pPr>
            <a:r>
              <a:rPr lang="id-ID" dirty="0"/>
              <a:t>Pasta sayuran sederhana dibuat </a:t>
            </a:r>
            <a:r>
              <a:rPr lang="id-ID" dirty="0" smtClean="0"/>
              <a:t>oleh hancurkan </a:t>
            </a:r>
            <a:r>
              <a:rPr lang="id-ID" dirty="0"/>
              <a:t>bahan segar yang </a:t>
            </a:r>
            <a:r>
              <a:rPr lang="id-ID" dirty="0" smtClean="0"/>
              <a:t>dipilih dan </a:t>
            </a:r>
            <a:r>
              <a:rPr lang="id-ID" dirty="0"/>
              <a:t>kemudian membotolkannya untuk digunakan nanti, tapi</a:t>
            </a:r>
          </a:p>
          <a:p>
            <a:pPr marL="0" indent="0">
              <a:buNone/>
            </a:pPr>
            <a:r>
              <a:rPr lang="id-ID" dirty="0"/>
              <a:t>Beberapa juga terkonsentrasi dengan </a:t>
            </a:r>
            <a:r>
              <a:rPr lang="id-ID" dirty="0" smtClean="0"/>
              <a:t>memasak sebelum </a:t>
            </a:r>
            <a:r>
              <a:rPr lang="id-ID" dirty="0"/>
              <a:t>pembotolan Pasta sayur </a:t>
            </a:r>
            <a:r>
              <a:rPr lang="id-ID" dirty="0" smtClean="0"/>
              <a:t>mungkin juga </a:t>
            </a:r>
            <a:r>
              <a:rPr lang="id-ID" dirty="0"/>
              <a:t>dibumbui dengan berbagai cara,</a:t>
            </a:r>
          </a:p>
          <a:p>
            <a:pPr marL="0" indent="0">
              <a:buNone/>
            </a:pPr>
            <a:r>
              <a:rPr lang="id-ID" dirty="0"/>
              <a:t>tergantung negara asal</a:t>
            </a:r>
            <a:r>
              <a:rPr lang="id-ID" dirty="0" smtClean="0"/>
              <a:t>. Terkadang </a:t>
            </a:r>
            <a:r>
              <a:rPr lang="id-ID" dirty="0"/>
              <a:t>sayuran yang dipilih adalah</a:t>
            </a:r>
          </a:p>
          <a:p>
            <a:pPr marL="0" indent="0">
              <a:buNone/>
            </a:pPr>
            <a:r>
              <a:rPr lang="id-ID" dirty="0"/>
              <a:t>diawetkan terlebih dahulu dengan cara pengeringan, fermentasi,</a:t>
            </a:r>
          </a:p>
          <a:p>
            <a:pPr marL="0" indent="0">
              <a:buNone/>
            </a:pPr>
            <a:r>
              <a:rPr lang="id-ID" dirty="0"/>
              <a:t>atau menyembuhkan.</a:t>
            </a:r>
          </a:p>
        </p:txBody>
      </p:sp>
    </p:spTree>
    <p:extLst>
      <p:ext uri="{BB962C8B-B14F-4D97-AF65-F5344CB8AC3E}">
        <p14:creationId xmlns:p14="http://schemas.microsoft.com/office/powerpoint/2010/main" val="390807415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d-ID" dirty="0"/>
              <a:t>Tomato </a:t>
            </a:r>
            <a:r>
              <a:rPr lang="id-ID" dirty="0" smtClean="0"/>
              <a:t>purée</a:t>
            </a:r>
          </a:p>
          <a:p>
            <a:r>
              <a:rPr lang="id-ID" dirty="0"/>
              <a:t>Tamarind </a:t>
            </a:r>
            <a:r>
              <a:rPr lang="id-ID" dirty="0" smtClean="0"/>
              <a:t>paste</a:t>
            </a:r>
          </a:p>
          <a:p>
            <a:r>
              <a:rPr lang="id-ID" dirty="0"/>
              <a:t>Chinese chilli </a:t>
            </a:r>
            <a:r>
              <a:rPr lang="id-ID" dirty="0" smtClean="0"/>
              <a:t>paste</a:t>
            </a:r>
          </a:p>
          <a:p>
            <a:r>
              <a:rPr lang="id-ID" dirty="0"/>
              <a:t>Green olive </a:t>
            </a:r>
            <a:r>
              <a:rPr lang="id-ID" dirty="0" smtClean="0"/>
              <a:t>paste</a:t>
            </a:r>
          </a:p>
          <a:p>
            <a:r>
              <a:rPr lang="id-ID" dirty="0"/>
              <a:t>Achiote </a:t>
            </a:r>
            <a:r>
              <a:rPr lang="id-ID" dirty="0" smtClean="0"/>
              <a:t>paste</a:t>
            </a:r>
          </a:p>
          <a:p>
            <a:r>
              <a:rPr lang="id-ID" dirty="0"/>
              <a:t>Garlic </a:t>
            </a:r>
            <a:r>
              <a:rPr lang="id-ID" dirty="0" smtClean="0"/>
              <a:t>paste</a:t>
            </a:r>
          </a:p>
          <a:p>
            <a:r>
              <a:rPr lang="id-ID" dirty="0"/>
              <a:t>Tahini </a:t>
            </a:r>
            <a:r>
              <a:rPr lang="id-ID" dirty="0" smtClean="0"/>
              <a:t>paste</a:t>
            </a:r>
          </a:p>
          <a:p>
            <a:r>
              <a:rPr lang="id-ID" dirty="0"/>
              <a:t>Harissa </a:t>
            </a:r>
            <a:r>
              <a:rPr lang="id-ID" dirty="0" smtClean="0"/>
              <a:t>paste</a:t>
            </a:r>
          </a:p>
          <a:p>
            <a:r>
              <a:rPr lang="id-ID" dirty="0"/>
              <a:t>Sambal ulek paste</a:t>
            </a:r>
          </a:p>
        </p:txBody>
      </p:sp>
    </p:spTree>
    <p:extLst>
      <p:ext uri="{BB962C8B-B14F-4D97-AF65-F5344CB8AC3E}">
        <p14:creationId xmlns:p14="http://schemas.microsoft.com/office/powerpoint/2010/main" val="376782787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b="1" dirty="0"/>
              <a:t>FISH </a:t>
            </a:r>
            <a:r>
              <a:rPr lang="id-ID" b="1" dirty="0" smtClean="0"/>
              <a:t>PASTES</a:t>
            </a:r>
          </a:p>
          <a:p>
            <a:pPr marL="0" indent="0">
              <a:buNone/>
            </a:pPr>
            <a:r>
              <a:rPr lang="id-ID" dirty="0"/>
              <a:t>Dua jenis ikan yang paling </a:t>
            </a:r>
            <a:r>
              <a:rPr lang="id-ID" dirty="0" smtClean="0"/>
              <a:t>umum pasta </a:t>
            </a:r>
            <a:r>
              <a:rPr lang="id-ID" dirty="0"/>
              <a:t>terbuat dari anchovy yang </a:t>
            </a:r>
            <a:r>
              <a:rPr lang="id-ID" dirty="0" smtClean="0"/>
              <a:t>diawetkan di </a:t>
            </a:r>
            <a:r>
              <a:rPr lang="id-ID" dirty="0"/>
              <a:t>Eropa dan dari fermentasi </a:t>
            </a:r>
            <a:r>
              <a:rPr lang="id-ID" dirty="0" smtClean="0"/>
              <a:t>dan udang </a:t>
            </a:r>
            <a:r>
              <a:rPr lang="id-ID" dirty="0"/>
              <a:t>kering dan ikan kecil lainnya di </a:t>
            </a:r>
            <a:r>
              <a:rPr lang="id-ID" dirty="0" smtClean="0"/>
              <a:t>Indonesia Asia</a:t>
            </a:r>
            <a:r>
              <a:rPr lang="id-ID" dirty="0"/>
              <a:t>, Cina selatan, Thailand</a:t>
            </a:r>
            <a:r>
              <a:rPr lang="id-ID" dirty="0" smtClean="0"/>
              <a:t>, Kamboja</a:t>
            </a:r>
            <a:r>
              <a:rPr lang="id-ID" dirty="0"/>
              <a:t>, Vietnam, Malaysia, </a:t>
            </a:r>
            <a:r>
              <a:rPr lang="id-ID" dirty="0" smtClean="0"/>
              <a:t>dan Filipina</a:t>
            </a:r>
            <a:r>
              <a:rPr lang="id-ID" dirty="0"/>
              <a:t>. Ada banyak </a:t>
            </a:r>
            <a:r>
              <a:rPr lang="id-ID" dirty="0" smtClean="0"/>
              <a:t>perbedaan versi </a:t>
            </a:r>
            <a:r>
              <a:rPr lang="id-ID" dirty="0"/>
              <a:t>yang tersedia, tergantung </a:t>
            </a:r>
            <a:r>
              <a:rPr lang="id-ID" dirty="0" smtClean="0"/>
              <a:t>padajenis </a:t>
            </a:r>
            <a:r>
              <a:rPr lang="id-ID" dirty="0"/>
              <a:t>ikan atau kerang yang digunakan, </a:t>
            </a:r>
            <a:r>
              <a:rPr lang="id-ID" dirty="0" smtClean="0"/>
              <a:t>dan Lama </a:t>
            </a:r>
            <a:r>
              <a:rPr lang="id-ID" dirty="0"/>
              <a:t>waktu mereka difermentasi</a:t>
            </a:r>
            <a:r>
              <a:rPr lang="id-ID" dirty="0" smtClean="0"/>
              <a:t>. Mereka </a:t>
            </a:r>
            <a:r>
              <a:rPr lang="id-ID" dirty="0"/>
              <a:t>semua kuat dalam rasa, </a:t>
            </a:r>
            <a:r>
              <a:rPr lang="id-ID" dirty="0" smtClean="0"/>
              <a:t>tapi yang </a:t>
            </a:r>
            <a:r>
              <a:rPr lang="id-ID" dirty="0"/>
              <a:t>difermentasi paling lama</a:t>
            </a:r>
            <a:r>
              <a:rPr lang="id-ID" dirty="0" smtClean="0"/>
              <a:t>, seperti </a:t>
            </a:r>
            <a:r>
              <a:rPr lang="id-ID" dirty="0"/>
              <a:t>yang berasal dari Kamboja, </a:t>
            </a:r>
            <a:r>
              <a:rPr lang="id-ID" dirty="0" smtClean="0"/>
              <a:t>adalah sangat </a:t>
            </a:r>
            <a:r>
              <a:rPr lang="id-ID" dirty="0"/>
              <a:t>pedas memang Beberapa </a:t>
            </a:r>
            <a:r>
              <a:rPr lang="id-ID" dirty="0" smtClean="0"/>
              <a:t>dari pasta </a:t>
            </a:r>
            <a:r>
              <a:rPr lang="id-ID" dirty="0"/>
              <a:t>fermentasi terpanjang </a:t>
            </a:r>
            <a:r>
              <a:rPr lang="id-ID" dirty="0" smtClean="0"/>
              <a:t>dikeringkanmenjadi blok. </a:t>
            </a:r>
            <a:r>
              <a:rPr lang="id-ID" dirty="0"/>
              <a:t>Anchovy </a:t>
            </a:r>
            <a:r>
              <a:rPr lang="id-ID" dirty="0" smtClean="0"/>
              <a:t>paste, asian shrimp paste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5470180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d-ID" b="1" dirty="0" smtClean="0"/>
              <a:t>SALTS</a:t>
            </a:r>
          </a:p>
          <a:p>
            <a:pPr marL="0" indent="0">
              <a:buNone/>
            </a:pPr>
            <a:r>
              <a:rPr lang="id-ID" dirty="0"/>
              <a:t>Garam terbuat dari kristal </a:t>
            </a:r>
            <a:r>
              <a:rPr lang="id-ID" dirty="0" smtClean="0"/>
              <a:t>natriumkhlorida</a:t>
            </a:r>
            <a:r>
              <a:rPr lang="id-ID" dirty="0"/>
              <a:t>. Kebanyakan garam meja adalah </a:t>
            </a:r>
            <a:r>
              <a:rPr lang="id-ID" dirty="0" smtClean="0"/>
              <a:t>halus jenis </a:t>
            </a:r>
            <a:r>
              <a:rPr lang="id-ID" dirty="0"/>
              <a:t>garam batu, yang </a:t>
            </a:r>
            <a:r>
              <a:rPr lang="id-ID" dirty="0" smtClean="0"/>
              <a:t>ditambangbawah </a:t>
            </a:r>
            <a:r>
              <a:rPr lang="id-ID" dirty="0"/>
              <a:t>tanah, digiling menjadi sangat </a:t>
            </a:r>
            <a:r>
              <a:rPr lang="id-ID" dirty="0" smtClean="0"/>
              <a:t>kecil biji-bijian </a:t>
            </a:r>
            <a:r>
              <a:rPr lang="id-ID" dirty="0"/>
              <a:t>dan diobati untuk </a:t>
            </a:r>
            <a:r>
              <a:rPr lang="id-ID" dirty="0" smtClean="0"/>
              <a:t>memastikannya menuangkan </a:t>
            </a:r>
            <a:r>
              <a:rPr lang="id-ID" dirty="0"/>
              <a:t>dengan mudah. Beberapa merek telah </a:t>
            </a:r>
            <a:r>
              <a:rPr lang="id-ID" dirty="0" smtClean="0"/>
              <a:t>menambahkan yodium </a:t>
            </a:r>
            <a:r>
              <a:rPr lang="id-ID" dirty="0"/>
              <a:t>bagi mereka yang lebih suka. </a:t>
            </a:r>
            <a:r>
              <a:rPr lang="id-ID" dirty="0" smtClean="0"/>
              <a:t>Kurang Yang </a:t>
            </a:r>
            <a:r>
              <a:rPr lang="id-ID" dirty="0"/>
              <a:t>umum adalah garam laut, terkadang </a:t>
            </a:r>
            <a:r>
              <a:rPr lang="id-ID" dirty="0" smtClean="0"/>
              <a:t>diketahui seperti </a:t>
            </a:r>
            <a:r>
              <a:rPr lang="id-ID" dirty="0"/>
              <a:t>gros sel atau "cooking salt", </a:t>
            </a:r>
            <a:r>
              <a:rPr lang="id-ID" dirty="0" smtClean="0"/>
              <a:t>yaitu diperoleh </a:t>
            </a:r>
            <a:r>
              <a:rPr lang="id-ID" dirty="0"/>
              <a:t>penguapan </a:t>
            </a:r>
            <a:r>
              <a:rPr lang="id-ID" dirty="0" smtClean="0"/>
              <a:t>garam dari </a:t>
            </a:r>
            <a:r>
              <a:rPr lang="id-ID" dirty="0"/>
              <a:t>air laut Kristalnya </a:t>
            </a:r>
            <a:r>
              <a:rPr lang="id-ID" dirty="0" smtClean="0"/>
              <a:t>adalah biasanya </a:t>
            </a:r>
            <a:r>
              <a:rPr lang="id-ID" dirty="0"/>
              <a:t>lebih besar dan mungkin memiliki </a:t>
            </a:r>
            <a:r>
              <a:rPr lang="id-ID" dirty="0" smtClean="0"/>
              <a:t>cahaya rasa </a:t>
            </a:r>
            <a:r>
              <a:rPr lang="id-ID" dirty="0"/>
              <a:t>mereka sendiri, karena </a:t>
            </a:r>
            <a:r>
              <a:rPr lang="id-ID" dirty="0" smtClean="0"/>
              <a:t>minor kotoran </a:t>
            </a:r>
            <a:r>
              <a:rPr lang="id-ID" dirty="0"/>
              <a:t>yang tersisa di dalam garam. </a:t>
            </a:r>
            <a:r>
              <a:rPr lang="id-ID" dirty="0" smtClean="0"/>
              <a:t>Di Beberapa </a:t>
            </a:r>
            <a:r>
              <a:rPr lang="id-ID" dirty="0"/>
              <a:t>daerah metode tradisional </a:t>
            </a:r>
            <a:r>
              <a:rPr lang="id-ID" dirty="0" smtClean="0"/>
              <a:t>adalah digunakan </a:t>
            </a:r>
            <a:r>
              <a:rPr lang="id-ID" dirty="0"/>
              <a:t>untuk menyiapkan garam; air laut </a:t>
            </a:r>
            <a:r>
              <a:rPr lang="id-ID" dirty="0" smtClean="0"/>
              <a:t>adalah disalurkan </a:t>
            </a:r>
            <a:r>
              <a:rPr lang="id-ID" dirty="0"/>
              <a:t>ke panci terbuka dan </a:t>
            </a:r>
            <a:r>
              <a:rPr lang="id-ID" dirty="0" smtClean="0"/>
              <a:t>dibiarkan menguap </a:t>
            </a:r>
            <a:r>
              <a:rPr lang="id-ID" dirty="0"/>
              <a:t>secara alami dalam panasnya</a:t>
            </a:r>
          </a:p>
          <a:p>
            <a:pPr marL="0" indent="0">
              <a:buNone/>
            </a:pPr>
            <a:r>
              <a:rPr lang="id-ID" dirty="0"/>
              <a:t>matahari. Garam juga bisa </a:t>
            </a:r>
            <a:r>
              <a:rPr lang="id-ID" dirty="0" smtClean="0"/>
              <a:t>dibumbui dengan </a:t>
            </a:r>
            <a:r>
              <a:rPr lang="id-ID" dirty="0"/>
              <a:t>bahan lain, seperti campuran</a:t>
            </a:r>
          </a:p>
          <a:p>
            <a:pPr marL="0" indent="0">
              <a:buNone/>
            </a:pPr>
            <a:r>
              <a:rPr lang="id-ID" dirty="0"/>
              <a:t>rempah, seledri, atau bawang putih. Beberapa garam laut adalah</a:t>
            </a:r>
          </a:p>
          <a:p>
            <a:pPr marL="0" indent="0">
              <a:buNone/>
            </a:pPr>
            <a:r>
              <a:rPr lang="id-ID" dirty="0"/>
              <a:t>dingin merokok (diisap dengan </a:t>
            </a:r>
            <a:r>
              <a:rPr lang="id-ID" dirty="0" smtClean="0"/>
              <a:t>kayu kepingan </a:t>
            </a:r>
            <a:r>
              <a:rPr lang="id-ID" dirty="0"/>
              <a:t>pada suhu dingin).</a:t>
            </a:r>
          </a:p>
        </p:txBody>
      </p:sp>
    </p:spTree>
    <p:extLst>
      <p:ext uri="{BB962C8B-B14F-4D97-AF65-F5344CB8AC3E}">
        <p14:creationId xmlns:p14="http://schemas.microsoft.com/office/powerpoint/2010/main" val="385259172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d-ID" dirty="0"/>
              <a:t>Table </a:t>
            </a:r>
            <a:r>
              <a:rPr lang="id-ID" dirty="0" smtClean="0"/>
              <a:t>salt</a:t>
            </a:r>
          </a:p>
          <a:p>
            <a:r>
              <a:rPr lang="id-ID" dirty="0"/>
              <a:t>Rock salt </a:t>
            </a:r>
            <a:r>
              <a:rPr lang="id-ID" dirty="0" smtClean="0"/>
              <a:t>crystals</a:t>
            </a:r>
          </a:p>
          <a:p>
            <a:r>
              <a:rPr lang="id-ID" dirty="0"/>
              <a:t>Black </a:t>
            </a:r>
            <a:r>
              <a:rPr lang="id-ID" dirty="0" smtClean="0"/>
              <a:t>salt</a:t>
            </a:r>
          </a:p>
          <a:p>
            <a:r>
              <a:rPr lang="id-ID" dirty="0"/>
              <a:t>Celery </a:t>
            </a:r>
            <a:r>
              <a:rPr lang="id-ID" dirty="0" smtClean="0"/>
              <a:t>salt</a:t>
            </a:r>
          </a:p>
          <a:p>
            <a:r>
              <a:rPr lang="id-ID" dirty="0"/>
              <a:t>Maldon sea </a:t>
            </a:r>
            <a:r>
              <a:rPr lang="id-ID" dirty="0" smtClean="0"/>
              <a:t>salt</a:t>
            </a:r>
          </a:p>
          <a:p>
            <a:r>
              <a:rPr lang="id-ID" dirty="0"/>
              <a:t>Himalayan rock </a:t>
            </a:r>
            <a:r>
              <a:rPr lang="id-ID" dirty="0" smtClean="0"/>
              <a:t>salt</a:t>
            </a:r>
          </a:p>
          <a:p>
            <a:r>
              <a:rPr lang="id-ID" dirty="0"/>
              <a:t>Murray River pink </a:t>
            </a:r>
            <a:r>
              <a:rPr lang="id-ID" dirty="0" smtClean="0"/>
              <a:t>salt</a:t>
            </a:r>
          </a:p>
          <a:p>
            <a:r>
              <a:rPr lang="es-ES" dirty="0" err="1"/>
              <a:t>Fleur</a:t>
            </a:r>
            <a:r>
              <a:rPr lang="es-ES" dirty="0"/>
              <a:t> de </a:t>
            </a:r>
            <a:r>
              <a:rPr lang="es-ES" dirty="0" err="1"/>
              <a:t>Sel</a:t>
            </a:r>
            <a:r>
              <a:rPr lang="es-ES" dirty="0"/>
              <a:t> sea </a:t>
            </a:r>
            <a:r>
              <a:rPr lang="es-ES" dirty="0" err="1" smtClean="0"/>
              <a:t>salt</a:t>
            </a:r>
            <a:endParaRPr lang="id-ID" dirty="0" smtClean="0"/>
          </a:p>
          <a:p>
            <a:r>
              <a:rPr lang="id-ID" dirty="0"/>
              <a:t>Garlic </a:t>
            </a:r>
            <a:r>
              <a:rPr lang="id-ID" dirty="0" smtClean="0"/>
              <a:t>salt</a:t>
            </a:r>
          </a:p>
          <a:p>
            <a:r>
              <a:rPr lang="id-ID" dirty="0"/>
              <a:t>Sel </a:t>
            </a:r>
            <a:r>
              <a:rPr lang="id-ID" dirty="0" smtClean="0"/>
              <a:t>épicé</a:t>
            </a:r>
          </a:p>
          <a:p>
            <a:r>
              <a:rPr lang="id-ID" dirty="0"/>
              <a:t>Smoked sea salt</a:t>
            </a:r>
          </a:p>
        </p:txBody>
      </p:sp>
    </p:spTree>
    <p:extLst>
      <p:ext uri="{BB962C8B-B14F-4D97-AF65-F5344CB8AC3E}">
        <p14:creationId xmlns:p14="http://schemas.microsoft.com/office/powerpoint/2010/main" val="3506900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2903</Words>
  <Application>Microsoft Office PowerPoint</Application>
  <PresentationFormat>Widescreen</PresentationFormat>
  <Paragraphs>244</Paragraphs>
  <Slides>94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8" baseType="lpstr">
      <vt:lpstr>Arial</vt:lpstr>
      <vt:lpstr>Calibri</vt:lpstr>
      <vt:lpstr>Calibri Light</vt:lpstr>
      <vt:lpstr>Office Theme</vt:lpstr>
      <vt:lpstr>Nuts &amp; Seed</vt:lpstr>
      <vt:lpstr>Fungsi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Grains, rice, pasta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Dried pasta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Oil, Vinegar, and flavouring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Nuts &amp; Seed</dc:title>
  <dc:creator>rezki alhamdi</dc:creator>
  <cp:lastModifiedBy>rezki alhamdi</cp:lastModifiedBy>
  <cp:revision>156</cp:revision>
  <dcterms:created xsi:type="dcterms:W3CDTF">2017-11-28T07:39:55Z</dcterms:created>
  <dcterms:modified xsi:type="dcterms:W3CDTF">2017-11-29T11:24:26Z</dcterms:modified>
</cp:coreProperties>
</file>