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9"/>
  </p:notesMasterIdLst>
  <p:handoutMasterIdLst>
    <p:handoutMasterId r:id="rId20"/>
  </p:handoutMasterIdLst>
  <p:sldIdLst>
    <p:sldId id="295" r:id="rId4"/>
    <p:sldId id="261" r:id="rId5"/>
    <p:sldId id="265" r:id="rId6"/>
    <p:sldId id="297" r:id="rId7"/>
    <p:sldId id="296" r:id="rId8"/>
    <p:sldId id="269" r:id="rId9"/>
    <p:sldId id="299" r:id="rId10"/>
    <p:sldId id="300" r:id="rId11"/>
    <p:sldId id="301" r:id="rId12"/>
    <p:sldId id="302" r:id="rId13"/>
    <p:sldId id="303" r:id="rId14"/>
    <p:sldId id="279" r:id="rId15"/>
    <p:sldId id="277" r:id="rId16"/>
    <p:sldId id="291" r:id="rId17"/>
    <p:sldId id="304" r:id="rId18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15A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87"/>
  </p:normalViewPr>
  <p:slideViewPr>
    <p:cSldViewPr>
      <p:cViewPr varScale="1">
        <p:scale>
          <a:sx n="139" d="100"/>
          <a:sy n="139" d="100"/>
        </p:scale>
        <p:origin x="840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3FC051B8-11DC-459A-A28E-F7D258C7D53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0F659CC9-39DD-4306-BEDB-17D60F687E6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C86991-E156-4BE0-9C0D-02AFA4CF96F9}" type="datetimeFigureOut">
              <a:rPr lang="ko-KR" altLang="en-US" smtClean="0"/>
              <a:t>2021. 11. 8.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E40DBAB0-3D44-4A83-AE92-6B356504C96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B7AF76F5-ADA4-4AAB-ABA0-41F8A5EFB11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083C48-3F79-4EB3-B071-098702D31DC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91099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1132E6-B4F4-402E-A483-88FBBB9B0E4C}" type="datetimeFigureOut">
              <a:rPr lang="ko-KR" altLang="en-US" smtClean="0"/>
              <a:t>2021. 11. 8.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A81622-CD4D-4762-AB75-C7A32FE55F3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71613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A81622-CD4D-4762-AB75-C7A32FE55F3D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34458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221774"/>
            <a:ext cx="251520" cy="18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95684" y="306962"/>
            <a:ext cx="3600400" cy="1152128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>
                <a:ea typeface="+mn-ea"/>
              </a:rPr>
              <a:t>FREE PPT TEMPLATES</a:t>
            </a:r>
            <a:endParaRPr lang="en-US" altLang="ko-KR" b="1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395536" y="1425182"/>
            <a:ext cx="3600400" cy="50405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>
              <a:spcBef>
                <a:spcPts val="0"/>
              </a:spcBef>
              <a:defRPr/>
            </a:pPr>
            <a:r>
              <a:rPr lang="en-US" altLang="ko-KR" sz="1400" b="1" dirty="0"/>
              <a:t>INSERT THE TITLE </a:t>
            </a:r>
          </a:p>
          <a:p>
            <a:pPr>
              <a:spcBef>
                <a:spcPts val="0"/>
              </a:spcBef>
              <a:defRPr/>
            </a:pPr>
            <a:r>
              <a:rPr lang="en-US" altLang="ko-KR" sz="1400" b="1" dirty="0"/>
              <a:t>OF YOUR PRESENTATION HERE</a:t>
            </a:r>
            <a:endParaRPr lang="en-US" altLang="ko-KR" sz="1400" dirty="0"/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305644" y="0"/>
            <a:ext cx="2532712" cy="165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3305644" y="1743750"/>
            <a:ext cx="2532712" cy="165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3305644" y="3487500"/>
            <a:ext cx="2532712" cy="165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76481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249974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637853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5838356" y="0"/>
            <a:ext cx="3305644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305644" y="0"/>
            <a:ext cx="2532712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84469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ame 5"/>
          <p:cNvSpPr/>
          <p:nvPr userDrawn="1"/>
        </p:nvSpPr>
        <p:spPr>
          <a:xfrm>
            <a:off x="1225325" y="1276113"/>
            <a:ext cx="3816000" cy="3312000"/>
          </a:xfrm>
          <a:prstGeom prst="frame">
            <a:avLst>
              <a:gd name="adj1" fmla="val 1918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727001" y="555526"/>
            <a:ext cx="3816424" cy="33120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539028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그림 개체 틀 5">
            <a:extLst>
              <a:ext uri="{FF2B5EF4-FFF2-40B4-BE49-F238E27FC236}">
                <a16:creationId xmlns:a16="http://schemas.microsoft.com/office/drawing/2014/main" id="{A4689631-BD19-446A-8744-6C48B21546F9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707426" y="418289"/>
            <a:ext cx="7969461" cy="4163237"/>
          </a:xfrm>
          <a:custGeom>
            <a:avLst/>
            <a:gdLst>
              <a:gd name="connsiteX0" fmla="*/ 0 w 7969461"/>
              <a:gd name="connsiteY0" fmla="*/ 0 h 4163237"/>
              <a:gd name="connsiteX1" fmla="*/ 7969461 w 7969461"/>
              <a:gd name="connsiteY1" fmla="*/ 0 h 4163237"/>
              <a:gd name="connsiteX2" fmla="*/ 7969461 w 7969461"/>
              <a:gd name="connsiteY2" fmla="*/ 4163237 h 4163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969461" h="4163237">
                <a:moveTo>
                  <a:pt x="0" y="0"/>
                </a:moveTo>
                <a:lnTo>
                  <a:pt x="7969461" y="0"/>
                </a:lnTo>
                <a:lnTo>
                  <a:pt x="7969461" y="416323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360000" anchor="t">
            <a:noAutofit/>
          </a:bodyPr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그림 개체 틀 6">
            <a:extLst>
              <a:ext uri="{FF2B5EF4-FFF2-40B4-BE49-F238E27FC236}">
                <a16:creationId xmlns:a16="http://schemas.microsoft.com/office/drawing/2014/main" id="{E3AF9713-9B3A-4DAB-9E7B-6351A9AA7B18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443152" y="555241"/>
            <a:ext cx="8002200" cy="4183732"/>
          </a:xfrm>
          <a:custGeom>
            <a:avLst/>
            <a:gdLst>
              <a:gd name="connsiteX0" fmla="*/ 19050 w 8002200"/>
              <a:gd name="connsiteY0" fmla="*/ 0 h 4183732"/>
              <a:gd name="connsiteX1" fmla="*/ 8002200 w 8002200"/>
              <a:gd name="connsiteY1" fmla="*/ 4174207 h 4183732"/>
              <a:gd name="connsiteX2" fmla="*/ 0 w 8002200"/>
              <a:gd name="connsiteY2" fmla="*/ 4183732 h 4183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02200" h="4183732">
                <a:moveTo>
                  <a:pt x="19050" y="0"/>
                </a:moveTo>
                <a:lnTo>
                  <a:pt x="8002200" y="4174207"/>
                </a:lnTo>
                <a:lnTo>
                  <a:pt x="0" y="418373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bIns="360000" anchor="b">
            <a:noAutofit/>
          </a:bodyPr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523537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1851672"/>
            <a:ext cx="2232000" cy="288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4608000" y="1851672"/>
            <a:ext cx="2232000" cy="288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6912000" y="1851672"/>
            <a:ext cx="2232000" cy="288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304000" y="1851672"/>
            <a:ext cx="2232000" cy="288000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BF4C512-4DAE-4643-9257-7408E3DC3D6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98EDD950-F5C9-45A4-8368-CFD06C27295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254303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8387278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 userDrawn="1"/>
        </p:nvGrpSpPr>
        <p:grpSpPr>
          <a:xfrm>
            <a:off x="4860032" y="915566"/>
            <a:ext cx="3312368" cy="3312368"/>
            <a:chOff x="5112060" y="1203598"/>
            <a:chExt cx="3312368" cy="3312368"/>
          </a:xfrm>
        </p:grpSpPr>
        <p:sp>
          <p:nvSpPr>
            <p:cNvPr id="3" name="Oval 2"/>
            <p:cNvSpPr/>
            <p:nvPr userDrawn="1"/>
          </p:nvSpPr>
          <p:spPr>
            <a:xfrm>
              <a:off x="5184068" y="1275606"/>
              <a:ext cx="3168352" cy="316835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Oval 6"/>
            <p:cNvSpPr/>
            <p:nvPr userDrawn="1"/>
          </p:nvSpPr>
          <p:spPr>
            <a:xfrm>
              <a:off x="5112060" y="1203598"/>
              <a:ext cx="3312368" cy="3312368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" name="Parallelogram 1"/>
          <p:cNvSpPr/>
          <p:nvPr userDrawn="1"/>
        </p:nvSpPr>
        <p:spPr>
          <a:xfrm>
            <a:off x="0" y="0"/>
            <a:ext cx="4968552" cy="5143500"/>
          </a:xfrm>
          <a:prstGeom prst="parallelogram">
            <a:avLst>
              <a:gd name="adj" fmla="val 5509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932040" y="1923678"/>
            <a:ext cx="3168352" cy="98944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buNone/>
              <a:defRPr sz="3600" b="0" baseline="0">
                <a:solidFill>
                  <a:schemeClr val="accent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932040" y="2890262"/>
            <a:ext cx="3168352" cy="47357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buNone/>
              <a:defRPr sz="1200" b="0" baseline="0">
                <a:solidFill>
                  <a:schemeClr val="accent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446" y="1364637"/>
            <a:ext cx="2316681" cy="241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54595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16011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2" name="Oval 1"/>
          <p:cNvSpPr/>
          <p:nvPr userDrawn="1"/>
        </p:nvSpPr>
        <p:spPr>
          <a:xfrm>
            <a:off x="3203848" y="483518"/>
            <a:ext cx="2736304" cy="273630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1059582"/>
            <a:ext cx="1434734" cy="1495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875712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4876006"/>
            <a:ext cx="9144000" cy="2674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BB950223-00FB-4696-91A1-2942A42439C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53766E37-EEB2-4FF0-8A85-A793B8C241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00392" y="4145959"/>
            <a:ext cx="848311" cy="884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2699792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D15A12"/>
              </a:solidFill>
            </a:endParaRPr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33772" y="2715766"/>
            <a:ext cx="2232248" cy="144016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Columns Style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600" y="3651870"/>
            <a:ext cx="892306" cy="929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7024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d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971600" y="1779662"/>
            <a:ext cx="7272808" cy="2304256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065165" y="633684"/>
            <a:ext cx="3456384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accent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Welcome!!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3065017" y="1247848"/>
            <a:ext cx="3456384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2" name="Oval 1"/>
          <p:cNvSpPr/>
          <p:nvPr userDrawn="1"/>
        </p:nvSpPr>
        <p:spPr>
          <a:xfrm>
            <a:off x="1403648" y="997099"/>
            <a:ext cx="1584176" cy="1584176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247848"/>
            <a:ext cx="951045" cy="991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010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4876006"/>
            <a:ext cx="9144000" cy="2674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Picture Placeholder 2"/>
          <p:cNvSpPr>
            <a:spLocks noGrp="1"/>
          </p:cNvSpPr>
          <p:nvPr>
            <p:ph type="pic" idx="19" hasCustomPrompt="1"/>
          </p:nvPr>
        </p:nvSpPr>
        <p:spPr>
          <a:xfrm>
            <a:off x="702197" y="1650529"/>
            <a:ext cx="1694284" cy="1857325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accent1"/>
            </a:solidFill>
          </a:ln>
          <a:effectLst/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558602" y="1094745"/>
            <a:ext cx="5693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000" b="1" dirty="0">
                <a:solidFill>
                  <a:schemeClr val="accent1"/>
                </a:solidFill>
                <a:latin typeface="+mn-lt"/>
                <a:cs typeface="Arial" pitchFamily="34" charset="0"/>
              </a:rPr>
              <a:t>“</a:t>
            </a:r>
            <a:endParaRPr lang="ko-KR" altLang="en-US" sz="6000" b="1" dirty="0">
              <a:solidFill>
                <a:schemeClr val="accent1"/>
              </a:solidFill>
              <a:latin typeface="+mn-lt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 rot="10800000">
            <a:off x="1971109" y="3507855"/>
            <a:ext cx="5693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000" b="1" dirty="0">
                <a:solidFill>
                  <a:schemeClr val="accent1"/>
                </a:solidFill>
                <a:latin typeface="+mn-lt"/>
                <a:cs typeface="Arial" pitchFamily="34" charset="0"/>
              </a:rPr>
              <a:t>“</a:t>
            </a:r>
            <a:endParaRPr lang="ko-KR" altLang="en-US" sz="6000" b="1" dirty="0">
              <a:solidFill>
                <a:schemeClr val="accent1"/>
              </a:solidFill>
              <a:latin typeface="+mn-lt"/>
              <a:cs typeface="Arial" pitchFamily="34" charset="0"/>
            </a:endParaRPr>
          </a:p>
        </p:txBody>
      </p:sp>
      <p:sp>
        <p:nvSpPr>
          <p:cNvPr id="15" name="Picture Placeholder 2"/>
          <p:cNvSpPr>
            <a:spLocks noGrp="1"/>
          </p:cNvSpPr>
          <p:nvPr>
            <p:ph type="pic" idx="20" hasCustomPrompt="1"/>
          </p:nvPr>
        </p:nvSpPr>
        <p:spPr>
          <a:xfrm>
            <a:off x="2705142" y="1650529"/>
            <a:ext cx="1694284" cy="1857325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accent2"/>
            </a:solidFill>
          </a:ln>
          <a:effectLst/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TextBox 15"/>
          <p:cNvSpPr txBox="1"/>
          <p:nvPr userDrawn="1"/>
        </p:nvSpPr>
        <p:spPr>
          <a:xfrm>
            <a:off x="2561547" y="1094745"/>
            <a:ext cx="5693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000" b="1" dirty="0">
                <a:solidFill>
                  <a:schemeClr val="accent2"/>
                </a:solidFill>
                <a:latin typeface="+mn-lt"/>
                <a:cs typeface="Arial" pitchFamily="34" charset="0"/>
              </a:rPr>
              <a:t>“</a:t>
            </a:r>
            <a:endParaRPr lang="ko-KR" altLang="en-US" sz="6000" b="1" dirty="0">
              <a:solidFill>
                <a:schemeClr val="accent2"/>
              </a:solidFill>
              <a:latin typeface="+mn-lt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 rot="10800000">
            <a:off x="3974054" y="3507854"/>
            <a:ext cx="5693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000" b="1" dirty="0">
                <a:solidFill>
                  <a:schemeClr val="accent2"/>
                </a:solidFill>
                <a:latin typeface="+mn-lt"/>
                <a:cs typeface="Arial" pitchFamily="34" charset="0"/>
              </a:rPr>
              <a:t>“</a:t>
            </a:r>
            <a:endParaRPr lang="ko-KR" altLang="en-US" sz="6000" b="1" dirty="0">
              <a:solidFill>
                <a:schemeClr val="accent2"/>
              </a:solidFill>
              <a:latin typeface="+mn-lt"/>
              <a:cs typeface="Arial" pitchFamily="34" charset="0"/>
            </a:endParaRPr>
          </a:p>
        </p:txBody>
      </p:sp>
      <p:sp>
        <p:nvSpPr>
          <p:cNvPr id="18" name="Picture Placeholder 2"/>
          <p:cNvSpPr>
            <a:spLocks noGrp="1"/>
          </p:cNvSpPr>
          <p:nvPr>
            <p:ph type="pic" idx="21" hasCustomPrompt="1"/>
          </p:nvPr>
        </p:nvSpPr>
        <p:spPr>
          <a:xfrm>
            <a:off x="4708087" y="1650529"/>
            <a:ext cx="1694284" cy="1857325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accent3"/>
            </a:solidFill>
          </a:ln>
          <a:effectLst/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4564492" y="1094745"/>
            <a:ext cx="5693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000" b="1" dirty="0">
                <a:solidFill>
                  <a:schemeClr val="accent3"/>
                </a:solidFill>
                <a:latin typeface="+mn-lt"/>
                <a:cs typeface="Arial" pitchFamily="34" charset="0"/>
              </a:rPr>
              <a:t>“</a:t>
            </a:r>
            <a:endParaRPr lang="ko-KR" altLang="en-US" sz="6000" b="1" dirty="0">
              <a:solidFill>
                <a:schemeClr val="accent3"/>
              </a:solidFill>
              <a:latin typeface="+mn-lt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 rot="10800000">
            <a:off x="5976999" y="3507854"/>
            <a:ext cx="5693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000" b="1" dirty="0">
                <a:solidFill>
                  <a:schemeClr val="accent3"/>
                </a:solidFill>
                <a:latin typeface="+mn-lt"/>
                <a:cs typeface="Arial" pitchFamily="34" charset="0"/>
              </a:rPr>
              <a:t>“</a:t>
            </a:r>
            <a:endParaRPr lang="ko-KR" altLang="en-US" sz="6000" b="1" dirty="0">
              <a:solidFill>
                <a:schemeClr val="accent3"/>
              </a:solidFill>
              <a:latin typeface="+mn-lt"/>
              <a:cs typeface="Arial" pitchFamily="34" charset="0"/>
            </a:endParaRPr>
          </a:p>
        </p:txBody>
      </p:sp>
      <p:sp>
        <p:nvSpPr>
          <p:cNvPr id="24" name="Picture Placeholder 2"/>
          <p:cNvSpPr>
            <a:spLocks noGrp="1"/>
          </p:cNvSpPr>
          <p:nvPr>
            <p:ph type="pic" idx="22" hasCustomPrompt="1"/>
          </p:nvPr>
        </p:nvSpPr>
        <p:spPr>
          <a:xfrm>
            <a:off x="6711032" y="1650529"/>
            <a:ext cx="1694284" cy="1857325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accent4"/>
            </a:solidFill>
          </a:ln>
          <a:effectLst/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5" name="TextBox 24"/>
          <p:cNvSpPr txBox="1"/>
          <p:nvPr userDrawn="1"/>
        </p:nvSpPr>
        <p:spPr>
          <a:xfrm>
            <a:off x="6567437" y="1094745"/>
            <a:ext cx="5693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000" b="1" dirty="0">
                <a:solidFill>
                  <a:schemeClr val="accent4"/>
                </a:solidFill>
                <a:latin typeface="+mn-lt"/>
                <a:cs typeface="Arial" pitchFamily="34" charset="0"/>
              </a:rPr>
              <a:t>“</a:t>
            </a:r>
            <a:endParaRPr lang="ko-KR" altLang="en-US" sz="6000" b="1" dirty="0">
              <a:solidFill>
                <a:schemeClr val="accent4"/>
              </a:solidFill>
              <a:latin typeface="+mn-lt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 userDrawn="1"/>
        </p:nvSpPr>
        <p:spPr>
          <a:xfrm rot="10800000">
            <a:off x="7979944" y="3507854"/>
            <a:ext cx="5693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000" b="1" dirty="0">
                <a:solidFill>
                  <a:schemeClr val="accent4"/>
                </a:solidFill>
                <a:latin typeface="+mn-lt"/>
                <a:cs typeface="Arial" pitchFamily="34" charset="0"/>
              </a:rPr>
              <a:t>“</a:t>
            </a:r>
            <a:endParaRPr lang="ko-KR" altLang="en-US" sz="6000" b="1" dirty="0">
              <a:solidFill>
                <a:schemeClr val="accent4"/>
              </a:solidFill>
              <a:latin typeface="+mn-lt"/>
              <a:cs typeface="Arial" pitchFamily="34" charset="0"/>
            </a:endParaRP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D51F5F4D-AF26-4E42-A648-9F169B4F9C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45905915-7BC8-4C72-B443-E5B791BC98D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00392" y="4145959"/>
            <a:ext cx="848311" cy="884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6827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Fullppt\PNG이미지\핸드폰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85328"/>
            <a:ext cx="3060911" cy="3706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849302" y="1523475"/>
            <a:ext cx="1765288" cy="272682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EDC0AA38-FF1B-46A5-B781-E94C0DAF549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6C57DDDA-918B-4F4E-B705-53DBB230A5C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9255066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 descr="D:\Fullppt\005-PNG이미지\모니터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8247" y="1275606"/>
            <a:ext cx="2526010" cy="2518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D:\Fullppt\005-PNG이미지\모니터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8607" y="1275606"/>
            <a:ext cx="2526010" cy="2518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748616" y="1374406"/>
            <a:ext cx="2319328" cy="158483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4986924" y="1374406"/>
            <a:ext cx="2319328" cy="158483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586A1ABE-161D-4DB1-B774-1153E4471A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67369799-0345-405E-A17B-2F89B880EF7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515016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2" r:id="rId2"/>
    <p:sldLayoutId id="2147483660" r:id="rId3"/>
    <p:sldLayoutId id="2147483668" r:id="rId4"/>
    <p:sldLayoutId id="2147483669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70" r:id="rId11"/>
    <p:sldLayoutId id="2147483666" r:id="rId12"/>
    <p:sldLayoutId id="2147483667" r:id="rId13"/>
    <p:sldLayoutId id="2147483671" r:id="rId14"/>
    <p:sldLayoutId id="2147483656" r:id="rId15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jpg"/><Relationship Id="rId5" Type="http://schemas.openxmlformats.org/officeDocument/2006/relationships/image" Target="../media/image22.jpeg"/><Relationship Id="rId4" Type="http://schemas.openxmlformats.org/officeDocument/2006/relationships/image" Target="../media/image2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95536" y="627534"/>
            <a:ext cx="3600400" cy="1152128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b="1" dirty="0">
                <a:latin typeface="Andalus" pitchFamily="18" charset="-78"/>
                <a:cs typeface="Andalus" pitchFamily="18" charset="-78"/>
              </a:rPr>
              <a:t>POULTRY</a:t>
            </a:r>
          </a:p>
        </p:txBody>
      </p:sp>
    </p:spTree>
    <p:extLst>
      <p:ext uri="{BB962C8B-B14F-4D97-AF65-F5344CB8AC3E}">
        <p14:creationId xmlns:p14="http://schemas.microsoft.com/office/powerpoint/2010/main" val="4586577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>
                <a:latin typeface="Andalus" pitchFamily="18" charset="-78"/>
                <a:cs typeface="Andalus" pitchFamily="18" charset="-78"/>
              </a:rPr>
              <a:t>Poultry Market Forms</a:t>
            </a:r>
            <a:endParaRPr lang="ko-KR" altLang="en-US" dirty="0"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13817" y="2878251"/>
            <a:ext cx="7920000" cy="72008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5" name="Rectangle 4"/>
          <p:cNvSpPr/>
          <p:nvPr/>
        </p:nvSpPr>
        <p:spPr>
          <a:xfrm>
            <a:off x="613817" y="2735376"/>
            <a:ext cx="108000" cy="36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7" name="Rectangle 6"/>
          <p:cNvSpPr/>
          <p:nvPr/>
        </p:nvSpPr>
        <p:spPr>
          <a:xfrm>
            <a:off x="1915817" y="2735376"/>
            <a:ext cx="108000" cy="36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8" name="Rectangle 7"/>
          <p:cNvSpPr/>
          <p:nvPr/>
        </p:nvSpPr>
        <p:spPr>
          <a:xfrm>
            <a:off x="3217817" y="2735376"/>
            <a:ext cx="108000" cy="36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1" name="Rectangle 10"/>
          <p:cNvSpPr/>
          <p:nvPr/>
        </p:nvSpPr>
        <p:spPr>
          <a:xfrm>
            <a:off x="8425817" y="2735376"/>
            <a:ext cx="108000" cy="36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2" name="Rectangle 11"/>
          <p:cNvSpPr/>
          <p:nvPr/>
        </p:nvSpPr>
        <p:spPr>
          <a:xfrm>
            <a:off x="5821817" y="2735376"/>
            <a:ext cx="108000" cy="36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7123817" y="2735376"/>
            <a:ext cx="108000" cy="36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1400526" y="3219822"/>
            <a:ext cx="113858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Half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71801" y="2243896"/>
            <a:ext cx="108012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Quarter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957548" y="2240840"/>
            <a:ext cx="104453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Wings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67211" y="2243896"/>
            <a:ext cx="81721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Crown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38979" y="2245950"/>
            <a:ext cx="1165675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Whole 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565749" y="3272426"/>
            <a:ext cx="1224135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Supreme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latin typeface="Andalus" pitchFamily="18" charset="-78"/>
                <a:cs typeface="Andalus" pitchFamily="18" charset="-78"/>
              </a:rPr>
              <a:t>Poultry can be purchased whole or cut up of </a:t>
            </a:r>
            <a:r>
              <a:rPr lang="en-US" dirty="0" err="1">
                <a:latin typeface="Andalus" pitchFamily="18" charset="-78"/>
                <a:cs typeface="Andalus" pitchFamily="18" charset="-78"/>
              </a:rPr>
              <a:t>spesific</a:t>
            </a:r>
            <a:r>
              <a:rPr lang="en-US" dirty="0">
                <a:latin typeface="Andalus" pitchFamily="18" charset="-78"/>
                <a:cs typeface="Andalus" pitchFamily="18" charset="-78"/>
              </a:rPr>
              <a:t> parts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817" y="1021075"/>
            <a:ext cx="1529409" cy="117314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3817" y="3556852"/>
            <a:ext cx="1915225" cy="127681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0592" y="1068979"/>
            <a:ext cx="1806486" cy="120432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7183" y="1034938"/>
            <a:ext cx="1272406" cy="127240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3589154"/>
            <a:ext cx="1725057" cy="1431123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3817" y="1071514"/>
            <a:ext cx="1608393" cy="1072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6165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>
                <a:latin typeface="Andalus" pitchFamily="18" charset="-78"/>
                <a:cs typeface="Andalus" pitchFamily="18" charset="-78"/>
              </a:rPr>
              <a:t>Poultry Market Forms</a:t>
            </a:r>
            <a:endParaRPr lang="ko-KR" altLang="en-US" dirty="0"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13817" y="2878251"/>
            <a:ext cx="7920000" cy="72008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5" name="Rectangle 4"/>
          <p:cNvSpPr/>
          <p:nvPr/>
        </p:nvSpPr>
        <p:spPr>
          <a:xfrm>
            <a:off x="613817" y="2735376"/>
            <a:ext cx="108000" cy="36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7" name="Rectangle 6"/>
          <p:cNvSpPr/>
          <p:nvPr/>
        </p:nvSpPr>
        <p:spPr>
          <a:xfrm>
            <a:off x="1915817" y="2735376"/>
            <a:ext cx="108000" cy="36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8" name="Rectangle 7"/>
          <p:cNvSpPr/>
          <p:nvPr/>
        </p:nvSpPr>
        <p:spPr>
          <a:xfrm>
            <a:off x="3217817" y="2735376"/>
            <a:ext cx="108000" cy="36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1" name="Rectangle 10"/>
          <p:cNvSpPr/>
          <p:nvPr/>
        </p:nvSpPr>
        <p:spPr>
          <a:xfrm>
            <a:off x="8425817" y="2735376"/>
            <a:ext cx="108000" cy="36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2" name="Rectangle 11"/>
          <p:cNvSpPr/>
          <p:nvPr/>
        </p:nvSpPr>
        <p:spPr>
          <a:xfrm>
            <a:off x="5821817" y="2735376"/>
            <a:ext cx="108000" cy="36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7123817" y="2735376"/>
            <a:ext cx="108000" cy="36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1354116" y="3117015"/>
            <a:ext cx="113858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Breast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79802" y="2235640"/>
            <a:ext cx="132358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Goujons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957548" y="2240840"/>
            <a:ext cx="104453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Giblets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227031" y="2137959"/>
            <a:ext cx="1189572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Thighs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00844" y="2235640"/>
            <a:ext cx="1534394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Drumstick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565749" y="3272426"/>
            <a:ext cx="1224135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Ground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3528" y="903674"/>
            <a:ext cx="1806486" cy="120432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3373" y="3486347"/>
            <a:ext cx="1890515" cy="147460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0252" y="896828"/>
            <a:ext cx="1368152" cy="136815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150" y="3574876"/>
            <a:ext cx="1373138" cy="137313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04" t="15968" r="7738" b="15770"/>
          <a:stretch/>
        </p:blipFill>
        <p:spPr>
          <a:xfrm>
            <a:off x="4788024" y="958741"/>
            <a:ext cx="1868759" cy="112415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903674"/>
            <a:ext cx="1234285" cy="1234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9160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>
                <a:latin typeface="Andalus" pitchFamily="18" charset="-78"/>
                <a:cs typeface="Andalus" pitchFamily="18" charset="-78"/>
              </a:rPr>
              <a:t>Guide to Buy A Poultry</a:t>
            </a:r>
            <a:endParaRPr lang="ko-KR" altLang="en-US" dirty="0"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en-US" altLang="ko-KR" dirty="0">
                <a:latin typeface="Andalus" pitchFamily="18" charset="-78"/>
                <a:cs typeface="Andalus" pitchFamily="18" charset="-78"/>
              </a:rPr>
              <a:t>There are four main ways to judge a good quality or acceptable product of poultry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4211960" y="1635645"/>
            <a:ext cx="434302" cy="3264744"/>
            <a:chOff x="4211960" y="1264200"/>
            <a:chExt cx="434302" cy="3683814"/>
          </a:xfrm>
        </p:grpSpPr>
        <p:sp>
          <p:nvSpPr>
            <p:cNvPr id="4" name="Rectangle 3"/>
            <p:cNvSpPr/>
            <p:nvPr/>
          </p:nvSpPr>
          <p:spPr>
            <a:xfrm>
              <a:off x="4466262" y="1264200"/>
              <a:ext cx="180000" cy="360000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5" name="Rounded Rectangle 3"/>
            <p:cNvSpPr/>
            <p:nvPr/>
          </p:nvSpPr>
          <p:spPr>
            <a:xfrm rot="10800000">
              <a:off x="4211960" y="1272212"/>
              <a:ext cx="434302" cy="3675802"/>
            </a:xfrm>
            <a:custGeom>
              <a:avLst/>
              <a:gdLst/>
              <a:ahLst/>
              <a:cxnLst/>
              <a:rect l="l" t="t" r="r" b="b"/>
              <a:pathLst>
                <a:path w="727470" h="5112569">
                  <a:moveTo>
                    <a:pt x="727470" y="3816423"/>
                  </a:moveTo>
                  <a:lnTo>
                    <a:pt x="727470" y="5112569"/>
                  </a:lnTo>
                  <a:lnTo>
                    <a:pt x="6695" y="5112569"/>
                  </a:lnTo>
                  <a:lnTo>
                    <a:pt x="6695" y="3816425"/>
                  </a:lnTo>
                  <a:lnTo>
                    <a:pt x="1" y="3816425"/>
                  </a:lnTo>
                  <a:lnTo>
                    <a:pt x="1" y="2520281"/>
                  </a:lnTo>
                  <a:lnTo>
                    <a:pt x="0" y="2520281"/>
                  </a:lnTo>
                  <a:lnTo>
                    <a:pt x="0" y="1224135"/>
                  </a:lnTo>
                  <a:lnTo>
                    <a:pt x="0" y="768850"/>
                  </a:lnTo>
                  <a:lnTo>
                    <a:pt x="0" y="120129"/>
                  </a:lnTo>
                  <a:cubicBezTo>
                    <a:pt x="0" y="53784"/>
                    <a:pt x="53784" y="0"/>
                    <a:pt x="120129" y="0"/>
                  </a:cubicBezTo>
                  <a:cubicBezTo>
                    <a:pt x="186474" y="0"/>
                    <a:pt x="240258" y="53784"/>
                    <a:pt x="240258" y="120129"/>
                  </a:cubicBezTo>
                  <a:lnTo>
                    <a:pt x="240258" y="120152"/>
                  </a:lnTo>
                  <a:cubicBezTo>
                    <a:pt x="240258" y="53807"/>
                    <a:pt x="294042" y="23"/>
                    <a:pt x="360387" y="23"/>
                  </a:cubicBezTo>
                  <a:cubicBezTo>
                    <a:pt x="426733" y="23"/>
                    <a:pt x="480516" y="53807"/>
                    <a:pt x="480516" y="120152"/>
                  </a:cubicBezTo>
                  <a:lnTo>
                    <a:pt x="480516" y="120175"/>
                  </a:lnTo>
                  <a:cubicBezTo>
                    <a:pt x="480516" y="53829"/>
                    <a:pt x="534300" y="45"/>
                    <a:pt x="600645" y="45"/>
                  </a:cubicBezTo>
                  <a:cubicBezTo>
                    <a:pt x="666991" y="45"/>
                    <a:pt x="720775" y="53829"/>
                    <a:pt x="720775" y="120175"/>
                  </a:cubicBezTo>
                  <a:lnTo>
                    <a:pt x="720775" y="768849"/>
                  </a:lnTo>
                  <a:lnTo>
                    <a:pt x="720775" y="1224135"/>
                  </a:lnTo>
                  <a:lnTo>
                    <a:pt x="720775" y="2520279"/>
                  </a:lnTo>
                  <a:lnTo>
                    <a:pt x="720776" y="2520279"/>
                  </a:lnTo>
                  <a:lnTo>
                    <a:pt x="720776" y="3816423"/>
                  </a:lnTo>
                  <a:close/>
                </a:path>
              </a:pathLst>
            </a:custGeom>
            <a:gradFill>
              <a:gsLst>
                <a:gs pos="48000">
                  <a:schemeClr val="tx1">
                    <a:alpha val="0"/>
                  </a:schemeClr>
                </a:gs>
                <a:gs pos="100000">
                  <a:schemeClr val="tx1">
                    <a:alpha val="39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808487" y="1434695"/>
            <a:ext cx="972000" cy="200950"/>
            <a:chOff x="4264755" y="1264200"/>
            <a:chExt cx="381507" cy="3683814"/>
          </a:xfrm>
        </p:grpSpPr>
        <p:sp>
          <p:nvSpPr>
            <p:cNvPr id="9" name="Rectangle 8"/>
            <p:cNvSpPr/>
            <p:nvPr/>
          </p:nvSpPr>
          <p:spPr>
            <a:xfrm>
              <a:off x="4466262" y="1264200"/>
              <a:ext cx="180000" cy="360000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10" name="Rounded Rectangle 3"/>
            <p:cNvSpPr/>
            <p:nvPr/>
          </p:nvSpPr>
          <p:spPr>
            <a:xfrm rot="10800000">
              <a:off x="4264755" y="1272211"/>
              <a:ext cx="381507" cy="3675803"/>
            </a:xfrm>
            <a:custGeom>
              <a:avLst/>
              <a:gdLst/>
              <a:ahLst/>
              <a:cxnLst/>
              <a:rect l="l" t="t" r="r" b="b"/>
              <a:pathLst>
                <a:path w="727470" h="5112569">
                  <a:moveTo>
                    <a:pt x="727470" y="3816423"/>
                  </a:moveTo>
                  <a:lnTo>
                    <a:pt x="727470" y="5112569"/>
                  </a:lnTo>
                  <a:lnTo>
                    <a:pt x="6695" y="5112569"/>
                  </a:lnTo>
                  <a:lnTo>
                    <a:pt x="6695" y="3816425"/>
                  </a:lnTo>
                  <a:lnTo>
                    <a:pt x="1" y="3816425"/>
                  </a:lnTo>
                  <a:lnTo>
                    <a:pt x="1" y="2520281"/>
                  </a:lnTo>
                  <a:lnTo>
                    <a:pt x="0" y="2520281"/>
                  </a:lnTo>
                  <a:lnTo>
                    <a:pt x="0" y="1224135"/>
                  </a:lnTo>
                  <a:lnTo>
                    <a:pt x="0" y="768850"/>
                  </a:lnTo>
                  <a:lnTo>
                    <a:pt x="0" y="120129"/>
                  </a:lnTo>
                  <a:cubicBezTo>
                    <a:pt x="0" y="53784"/>
                    <a:pt x="53784" y="0"/>
                    <a:pt x="120129" y="0"/>
                  </a:cubicBezTo>
                  <a:cubicBezTo>
                    <a:pt x="186474" y="0"/>
                    <a:pt x="240258" y="53784"/>
                    <a:pt x="240258" y="120129"/>
                  </a:cubicBezTo>
                  <a:lnTo>
                    <a:pt x="240258" y="120152"/>
                  </a:lnTo>
                  <a:cubicBezTo>
                    <a:pt x="240258" y="53807"/>
                    <a:pt x="294042" y="23"/>
                    <a:pt x="360387" y="23"/>
                  </a:cubicBezTo>
                  <a:cubicBezTo>
                    <a:pt x="426733" y="23"/>
                    <a:pt x="480516" y="53807"/>
                    <a:pt x="480516" y="120152"/>
                  </a:cubicBezTo>
                  <a:lnTo>
                    <a:pt x="480516" y="120175"/>
                  </a:lnTo>
                  <a:cubicBezTo>
                    <a:pt x="480516" y="53829"/>
                    <a:pt x="534300" y="45"/>
                    <a:pt x="600645" y="45"/>
                  </a:cubicBezTo>
                  <a:cubicBezTo>
                    <a:pt x="666991" y="45"/>
                    <a:pt x="720775" y="53829"/>
                    <a:pt x="720775" y="120175"/>
                  </a:cubicBezTo>
                  <a:lnTo>
                    <a:pt x="720775" y="768849"/>
                  </a:lnTo>
                  <a:lnTo>
                    <a:pt x="720775" y="1224135"/>
                  </a:lnTo>
                  <a:lnTo>
                    <a:pt x="720775" y="2520279"/>
                  </a:lnTo>
                  <a:lnTo>
                    <a:pt x="720776" y="2520279"/>
                  </a:lnTo>
                  <a:lnTo>
                    <a:pt x="720776" y="3816423"/>
                  </a:lnTo>
                  <a:close/>
                </a:path>
              </a:pathLst>
            </a:custGeom>
            <a:gradFill>
              <a:gsLst>
                <a:gs pos="48000">
                  <a:schemeClr val="tx1">
                    <a:alpha val="0"/>
                  </a:schemeClr>
                </a:gs>
                <a:gs pos="100000">
                  <a:schemeClr val="tx1">
                    <a:alpha val="39000"/>
                  </a:schemeClr>
                </a:gs>
              </a:gsLst>
              <a:lin ang="11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Pentagon 11"/>
          <p:cNvSpPr/>
          <p:nvPr/>
        </p:nvSpPr>
        <p:spPr>
          <a:xfrm rot="10800000">
            <a:off x="3068227" y="2064660"/>
            <a:ext cx="2340000" cy="576064"/>
          </a:xfrm>
          <a:prstGeom prst="homePlate">
            <a:avLst>
              <a:gd name="adj" fmla="val 35119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Pentagon 12"/>
          <p:cNvSpPr/>
          <p:nvPr/>
        </p:nvSpPr>
        <p:spPr>
          <a:xfrm>
            <a:off x="3782219" y="2781706"/>
            <a:ext cx="2340000" cy="576064"/>
          </a:xfrm>
          <a:prstGeom prst="homePlate">
            <a:avLst>
              <a:gd name="adj" fmla="val 35119"/>
            </a:avLst>
          </a:pr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7" name="Pie 24"/>
          <p:cNvSpPr/>
          <p:nvPr/>
        </p:nvSpPr>
        <p:spPr>
          <a:xfrm>
            <a:off x="4914152" y="3619637"/>
            <a:ext cx="336154" cy="334293"/>
          </a:xfrm>
          <a:custGeom>
            <a:avLst/>
            <a:gdLst/>
            <a:ahLst/>
            <a:cxnLst/>
            <a:rect l="l" t="t" r="r" b="b"/>
            <a:pathLst>
              <a:path w="3228711" h="3210836">
                <a:moveTo>
                  <a:pt x="351626" y="695968"/>
                </a:moveTo>
                <a:lnTo>
                  <a:pt x="1548007" y="1678300"/>
                </a:lnTo>
                <a:lnTo>
                  <a:pt x="236194" y="2500159"/>
                </a:lnTo>
                <a:cubicBezTo>
                  <a:pt x="-116985" y="1936431"/>
                  <a:pt x="-70514" y="1210092"/>
                  <a:pt x="351626" y="695968"/>
                </a:cubicBezTo>
                <a:close/>
                <a:moveTo>
                  <a:pt x="1957429" y="262366"/>
                </a:moveTo>
                <a:cubicBezTo>
                  <a:pt x="2634256" y="359480"/>
                  <a:pt x="3156733" y="907132"/>
                  <a:pt x="3221913" y="1587776"/>
                </a:cubicBezTo>
                <a:cubicBezTo>
                  <a:pt x="3287093" y="2268421"/>
                  <a:pt x="2878048" y="2905277"/>
                  <a:pt x="2231953" y="3129078"/>
                </a:cubicBezTo>
                <a:cubicBezTo>
                  <a:pt x="1585858" y="3352879"/>
                  <a:pt x="870522" y="3105497"/>
                  <a:pt x="500715" y="2530372"/>
                </a:cubicBezTo>
                <a:lnTo>
                  <a:pt x="1746987" y="1729019"/>
                </a:lnTo>
                <a:close/>
                <a:moveTo>
                  <a:pt x="1604447" y="200"/>
                </a:moveTo>
                <a:cubicBezTo>
                  <a:pt x="1665125" y="-778"/>
                  <a:pt x="1726175" y="1809"/>
                  <a:pt x="1787307" y="8072"/>
                </a:cubicBezTo>
                <a:lnTo>
                  <a:pt x="1629532" y="1548011"/>
                </a:lnTo>
                <a:lnTo>
                  <a:pt x="483856" y="506987"/>
                </a:lnTo>
                <a:cubicBezTo>
                  <a:pt x="773141" y="188622"/>
                  <a:pt x="1179697" y="7051"/>
                  <a:pt x="1604447" y="2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8" name="Frame 17"/>
          <p:cNvSpPr/>
          <p:nvPr/>
        </p:nvSpPr>
        <p:spPr>
          <a:xfrm>
            <a:off x="3992468" y="1484636"/>
            <a:ext cx="302019" cy="302019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899593" y="1157523"/>
            <a:ext cx="2143888" cy="1786687"/>
            <a:chOff x="803640" y="3362835"/>
            <a:chExt cx="2059657" cy="1786687"/>
          </a:xfrm>
        </p:grpSpPr>
        <p:sp>
          <p:nvSpPr>
            <p:cNvPr id="24" name="TextBox 23"/>
            <p:cNvSpPr txBox="1"/>
            <p:nvPr/>
          </p:nvSpPr>
          <p:spPr>
            <a:xfrm>
              <a:off x="803640" y="3579862"/>
              <a:ext cx="2059657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ndalus" pitchFamily="18" charset="-78"/>
                  <a:cs typeface="Andalus" pitchFamily="18" charset="-78"/>
                </a:rPr>
                <a:t>Buy the cut that is most appropriate for the recipe you are cooking, Whole chicken is more cheaper, breast are the most expensive cut &amp; drumstick is the cheaper options.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accent2"/>
                  </a:solidFill>
                  <a:latin typeface="Andalus" pitchFamily="18" charset="-78"/>
                  <a:cs typeface="Andalus" pitchFamily="18" charset="-78"/>
                </a:rPr>
                <a:t>The Cut</a:t>
              </a:r>
              <a:endParaRPr lang="ko-KR" altLang="en-US" sz="1200" b="1" dirty="0">
                <a:solidFill>
                  <a:schemeClr val="accent2"/>
                </a:solidFill>
                <a:latin typeface="Andalus" pitchFamily="18" charset="-78"/>
                <a:cs typeface="Andalus" pitchFamily="18" charset="-78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5868144" y="1342882"/>
            <a:ext cx="1911144" cy="1232690"/>
            <a:chOff x="803640" y="3362835"/>
            <a:chExt cx="2059657" cy="1232690"/>
          </a:xfrm>
        </p:grpSpPr>
        <p:sp>
          <p:nvSpPr>
            <p:cNvPr id="33" name="TextBox 32"/>
            <p:cNvSpPr txBox="1"/>
            <p:nvPr/>
          </p:nvSpPr>
          <p:spPr>
            <a:xfrm>
              <a:off x="803640" y="3579862"/>
              <a:ext cx="205965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ndalus" pitchFamily="18" charset="-78"/>
                  <a:cs typeface="Andalus" pitchFamily="18" charset="-78"/>
                </a:rPr>
                <a:t>The meat of poultry should be plump and firm, the skin shouldn’t have dry patches &amp; bruising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accent3"/>
                  </a:solidFill>
                  <a:latin typeface="Andalus" pitchFamily="18" charset="-78"/>
                  <a:cs typeface="Andalus" pitchFamily="18" charset="-78"/>
                </a:rPr>
                <a:t>Flesh</a:t>
              </a:r>
              <a:endParaRPr lang="ko-KR" altLang="en-US" sz="1200" b="1" dirty="0">
                <a:solidFill>
                  <a:schemeClr val="accent3"/>
                </a:solidFill>
                <a:latin typeface="Andalus" pitchFamily="18" charset="-78"/>
                <a:cs typeface="Andalus" pitchFamily="18" charset="-78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444208" y="2944210"/>
            <a:ext cx="1806066" cy="1417356"/>
            <a:chOff x="803639" y="3362835"/>
            <a:chExt cx="2059658" cy="1417356"/>
          </a:xfrm>
        </p:grpSpPr>
        <p:sp>
          <p:nvSpPr>
            <p:cNvPr id="21" name="TextBox 20"/>
            <p:cNvSpPr txBox="1"/>
            <p:nvPr/>
          </p:nvSpPr>
          <p:spPr>
            <a:xfrm>
              <a:off x="803639" y="3579862"/>
              <a:ext cx="205965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ndalus" pitchFamily="18" charset="-78"/>
                  <a:cs typeface="Andalus" pitchFamily="18" charset="-78"/>
                </a:rPr>
                <a:t>Corn-fed poultry will have yellow skin, otherwise poultry generally should be a pale pink </a:t>
              </a:r>
              <a:r>
                <a:rPr lang="en-US" altLang="ko-KR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ndalus" pitchFamily="18" charset="-78"/>
                  <a:cs typeface="Andalus" pitchFamily="18" charset="-78"/>
                </a:rPr>
                <a:t>colour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ndalus" pitchFamily="18" charset="-78"/>
                  <a:cs typeface="Andalus" pitchFamily="18" charset="-78"/>
                </a:rPr>
                <a:t> with a whitish skin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 err="1">
                  <a:solidFill>
                    <a:schemeClr val="accent3"/>
                  </a:solidFill>
                  <a:latin typeface="Andalus" pitchFamily="18" charset="-78"/>
                  <a:cs typeface="Andalus" pitchFamily="18" charset="-78"/>
                </a:rPr>
                <a:t>Colour</a:t>
              </a:r>
              <a:endParaRPr lang="ko-KR" altLang="en-US" sz="1200" b="1" dirty="0">
                <a:solidFill>
                  <a:schemeClr val="accent3"/>
                </a:solidFill>
                <a:latin typeface="Andalus" pitchFamily="18" charset="-78"/>
                <a:cs typeface="Andalus" pitchFamily="18" charset="-78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475656" y="3271567"/>
            <a:ext cx="1806065" cy="678692"/>
            <a:chOff x="803640" y="3362835"/>
            <a:chExt cx="2059657" cy="678692"/>
          </a:xfrm>
        </p:grpSpPr>
        <p:sp>
          <p:nvSpPr>
            <p:cNvPr id="27" name="TextBox 26"/>
            <p:cNvSpPr txBox="1"/>
            <p:nvPr/>
          </p:nvSpPr>
          <p:spPr>
            <a:xfrm>
              <a:off x="803640" y="3579862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ndalus" pitchFamily="18" charset="-78"/>
                  <a:cs typeface="Andalus" pitchFamily="18" charset="-78"/>
                </a:rPr>
                <a:t>All poultry should have a clean and fresh smell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accent3"/>
                  </a:solidFill>
                  <a:latin typeface="Andalus" pitchFamily="18" charset="-78"/>
                  <a:cs typeface="Andalus" pitchFamily="18" charset="-78"/>
                </a:rPr>
                <a:t>Aroma</a:t>
              </a:r>
              <a:endParaRPr lang="ko-KR" altLang="en-US" sz="1200" b="1" dirty="0">
                <a:solidFill>
                  <a:schemeClr val="accent3"/>
                </a:solidFill>
                <a:latin typeface="Andalus" pitchFamily="18" charset="-78"/>
                <a:cs typeface="Andalus" pitchFamily="18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26444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b="1" dirty="0">
                <a:latin typeface="Andalus" pitchFamily="18" charset="-78"/>
                <a:cs typeface="Andalus" pitchFamily="18" charset="-78"/>
              </a:rPr>
              <a:t>Poultry Storage</a:t>
            </a:r>
            <a:endParaRPr lang="ko-KR" altLang="en-US" b="1" dirty="0">
              <a:latin typeface="Andalus" pitchFamily="18" charset="-78"/>
              <a:cs typeface="Andalus" pitchFamily="18" charset="-78"/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 flipV="1">
            <a:off x="4534795" y="2200842"/>
            <a:ext cx="1" cy="395985"/>
          </a:xfrm>
          <a:prstGeom prst="straightConnector1">
            <a:avLst/>
          </a:prstGeom>
          <a:ln w="25400">
            <a:solidFill>
              <a:schemeClr val="accent5"/>
            </a:solidFill>
            <a:prstDash val="sysDot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 flipV="1">
            <a:off x="4534795" y="2283718"/>
            <a:ext cx="1078091" cy="313110"/>
          </a:xfrm>
          <a:prstGeom prst="straightConnector1">
            <a:avLst/>
          </a:prstGeom>
          <a:ln w="25400">
            <a:solidFill>
              <a:schemeClr val="accent4"/>
            </a:solidFill>
            <a:prstDash val="sysDot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 flipV="1">
            <a:off x="3394782" y="2224462"/>
            <a:ext cx="1109052" cy="372365"/>
          </a:xfrm>
          <a:prstGeom prst="straightConnector1">
            <a:avLst/>
          </a:prstGeom>
          <a:ln w="25400">
            <a:solidFill>
              <a:schemeClr val="accent2"/>
            </a:solidFill>
            <a:prstDash val="sysDot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3261712" y="2600898"/>
            <a:ext cx="1273760" cy="978964"/>
          </a:xfrm>
          <a:prstGeom prst="straightConnector1">
            <a:avLst/>
          </a:prstGeom>
          <a:ln w="25400">
            <a:solidFill>
              <a:schemeClr val="accent1"/>
            </a:solidFill>
            <a:prstDash val="sysDot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4535472" y="2600898"/>
            <a:ext cx="1260664" cy="978964"/>
          </a:xfrm>
          <a:prstGeom prst="straightConnector1">
            <a:avLst/>
          </a:prstGeom>
          <a:ln w="25400">
            <a:solidFill>
              <a:schemeClr val="accent3"/>
            </a:solidFill>
            <a:prstDash val="sysDot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23"/>
          <p:cNvSpPr/>
          <p:nvPr/>
        </p:nvSpPr>
        <p:spPr>
          <a:xfrm>
            <a:off x="3918798" y="1415565"/>
            <a:ext cx="1231995" cy="724691"/>
          </a:xfrm>
          <a:custGeom>
            <a:avLst/>
            <a:gdLst/>
            <a:ahLst/>
            <a:cxnLst/>
            <a:rect l="l" t="t" r="r" b="b"/>
            <a:pathLst>
              <a:path w="4529836" h="2664566">
                <a:moveTo>
                  <a:pt x="1861969" y="0"/>
                </a:moveTo>
                <a:cubicBezTo>
                  <a:pt x="2177122" y="0"/>
                  <a:pt x="2455874" y="155855"/>
                  <a:pt x="2611443" y="404565"/>
                </a:cubicBezTo>
                <a:cubicBezTo>
                  <a:pt x="2709453" y="315054"/>
                  <a:pt x="2840684" y="266178"/>
                  <a:pt x="2983336" y="266178"/>
                </a:cubicBezTo>
                <a:cubicBezTo>
                  <a:pt x="3293144" y="266178"/>
                  <a:pt x="3549108" y="496718"/>
                  <a:pt x="3578241" y="797044"/>
                </a:cubicBezTo>
                <a:cubicBezTo>
                  <a:pt x="3583592" y="793823"/>
                  <a:pt x="3589010" y="793774"/>
                  <a:pt x="3594440" y="793774"/>
                </a:cubicBezTo>
                <a:cubicBezTo>
                  <a:pt x="4111042" y="793774"/>
                  <a:pt x="4529836" y="1212568"/>
                  <a:pt x="4529836" y="1729170"/>
                </a:cubicBezTo>
                <a:cubicBezTo>
                  <a:pt x="4529836" y="2216938"/>
                  <a:pt x="4156487" y="2617512"/>
                  <a:pt x="3679930" y="2660249"/>
                </a:cubicBezTo>
                <a:lnTo>
                  <a:pt x="3679930" y="2664566"/>
                </a:lnTo>
                <a:lnTo>
                  <a:pt x="3594440" y="2664566"/>
                </a:lnTo>
                <a:lnTo>
                  <a:pt x="1043912" y="2664566"/>
                </a:lnTo>
                <a:lnTo>
                  <a:pt x="1043912" y="2657589"/>
                </a:lnTo>
                <a:cubicBezTo>
                  <a:pt x="1008374" y="2662448"/>
                  <a:pt x="972132" y="2664566"/>
                  <a:pt x="935396" y="2664566"/>
                </a:cubicBezTo>
                <a:cubicBezTo>
                  <a:pt x="418794" y="2664566"/>
                  <a:pt x="0" y="2245772"/>
                  <a:pt x="0" y="1729170"/>
                </a:cubicBezTo>
                <a:cubicBezTo>
                  <a:pt x="0" y="1212568"/>
                  <a:pt x="418794" y="793774"/>
                  <a:pt x="935396" y="793774"/>
                </a:cubicBezTo>
                <a:lnTo>
                  <a:pt x="954395" y="797612"/>
                </a:lnTo>
                <a:cubicBezTo>
                  <a:pt x="1004779" y="344999"/>
                  <a:pt x="1393085" y="0"/>
                  <a:pt x="186196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Rectangle 23"/>
          <p:cNvSpPr/>
          <p:nvPr/>
        </p:nvSpPr>
        <p:spPr>
          <a:xfrm>
            <a:off x="2388518" y="2127049"/>
            <a:ext cx="1231995" cy="724691"/>
          </a:xfrm>
          <a:custGeom>
            <a:avLst/>
            <a:gdLst/>
            <a:ahLst/>
            <a:cxnLst/>
            <a:rect l="l" t="t" r="r" b="b"/>
            <a:pathLst>
              <a:path w="4529836" h="2664566">
                <a:moveTo>
                  <a:pt x="1861969" y="0"/>
                </a:moveTo>
                <a:cubicBezTo>
                  <a:pt x="2177122" y="0"/>
                  <a:pt x="2455874" y="155855"/>
                  <a:pt x="2611443" y="404565"/>
                </a:cubicBezTo>
                <a:cubicBezTo>
                  <a:pt x="2709453" y="315054"/>
                  <a:pt x="2840684" y="266178"/>
                  <a:pt x="2983336" y="266178"/>
                </a:cubicBezTo>
                <a:cubicBezTo>
                  <a:pt x="3293144" y="266178"/>
                  <a:pt x="3549108" y="496718"/>
                  <a:pt x="3578241" y="797044"/>
                </a:cubicBezTo>
                <a:cubicBezTo>
                  <a:pt x="3583592" y="793823"/>
                  <a:pt x="3589010" y="793774"/>
                  <a:pt x="3594440" y="793774"/>
                </a:cubicBezTo>
                <a:cubicBezTo>
                  <a:pt x="4111042" y="793774"/>
                  <a:pt x="4529836" y="1212568"/>
                  <a:pt x="4529836" y="1729170"/>
                </a:cubicBezTo>
                <a:cubicBezTo>
                  <a:pt x="4529836" y="2216938"/>
                  <a:pt x="4156487" y="2617512"/>
                  <a:pt x="3679930" y="2660249"/>
                </a:cubicBezTo>
                <a:lnTo>
                  <a:pt x="3679930" y="2664566"/>
                </a:lnTo>
                <a:lnTo>
                  <a:pt x="3594440" y="2664566"/>
                </a:lnTo>
                <a:lnTo>
                  <a:pt x="1043912" y="2664566"/>
                </a:lnTo>
                <a:lnTo>
                  <a:pt x="1043912" y="2657589"/>
                </a:lnTo>
                <a:cubicBezTo>
                  <a:pt x="1008374" y="2662448"/>
                  <a:pt x="972132" y="2664566"/>
                  <a:pt x="935396" y="2664566"/>
                </a:cubicBezTo>
                <a:cubicBezTo>
                  <a:pt x="418794" y="2664566"/>
                  <a:pt x="0" y="2245772"/>
                  <a:pt x="0" y="1729170"/>
                </a:cubicBezTo>
                <a:cubicBezTo>
                  <a:pt x="0" y="1212568"/>
                  <a:pt x="418794" y="793774"/>
                  <a:pt x="935396" y="793774"/>
                </a:cubicBezTo>
                <a:lnTo>
                  <a:pt x="954395" y="797612"/>
                </a:lnTo>
                <a:cubicBezTo>
                  <a:pt x="1004779" y="344999"/>
                  <a:pt x="1393085" y="0"/>
                  <a:pt x="1861969" y="0"/>
                </a:cubicBezTo>
                <a:close/>
              </a:path>
            </a:pathLst>
          </a:custGeom>
          <a:noFill/>
          <a:ln w="38100"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Rectangle 23"/>
          <p:cNvSpPr/>
          <p:nvPr/>
        </p:nvSpPr>
        <p:spPr>
          <a:xfrm>
            <a:off x="2029717" y="3402959"/>
            <a:ext cx="1231995" cy="724691"/>
          </a:xfrm>
          <a:custGeom>
            <a:avLst/>
            <a:gdLst/>
            <a:ahLst/>
            <a:cxnLst/>
            <a:rect l="l" t="t" r="r" b="b"/>
            <a:pathLst>
              <a:path w="4529836" h="2664566">
                <a:moveTo>
                  <a:pt x="1861969" y="0"/>
                </a:moveTo>
                <a:cubicBezTo>
                  <a:pt x="2177122" y="0"/>
                  <a:pt x="2455874" y="155855"/>
                  <a:pt x="2611443" y="404565"/>
                </a:cubicBezTo>
                <a:cubicBezTo>
                  <a:pt x="2709453" y="315054"/>
                  <a:pt x="2840684" y="266178"/>
                  <a:pt x="2983336" y="266178"/>
                </a:cubicBezTo>
                <a:cubicBezTo>
                  <a:pt x="3293144" y="266178"/>
                  <a:pt x="3549108" y="496718"/>
                  <a:pt x="3578241" y="797044"/>
                </a:cubicBezTo>
                <a:cubicBezTo>
                  <a:pt x="3583592" y="793823"/>
                  <a:pt x="3589010" y="793774"/>
                  <a:pt x="3594440" y="793774"/>
                </a:cubicBezTo>
                <a:cubicBezTo>
                  <a:pt x="4111042" y="793774"/>
                  <a:pt x="4529836" y="1212568"/>
                  <a:pt x="4529836" y="1729170"/>
                </a:cubicBezTo>
                <a:cubicBezTo>
                  <a:pt x="4529836" y="2216938"/>
                  <a:pt x="4156487" y="2617512"/>
                  <a:pt x="3679930" y="2660249"/>
                </a:cubicBezTo>
                <a:lnTo>
                  <a:pt x="3679930" y="2664566"/>
                </a:lnTo>
                <a:lnTo>
                  <a:pt x="3594440" y="2664566"/>
                </a:lnTo>
                <a:lnTo>
                  <a:pt x="1043912" y="2664566"/>
                </a:lnTo>
                <a:lnTo>
                  <a:pt x="1043912" y="2657589"/>
                </a:lnTo>
                <a:cubicBezTo>
                  <a:pt x="1008374" y="2662448"/>
                  <a:pt x="972132" y="2664566"/>
                  <a:pt x="935396" y="2664566"/>
                </a:cubicBezTo>
                <a:cubicBezTo>
                  <a:pt x="418794" y="2664566"/>
                  <a:pt x="0" y="2245772"/>
                  <a:pt x="0" y="1729170"/>
                </a:cubicBezTo>
                <a:cubicBezTo>
                  <a:pt x="0" y="1212568"/>
                  <a:pt x="418794" y="793774"/>
                  <a:pt x="935396" y="793774"/>
                </a:cubicBezTo>
                <a:lnTo>
                  <a:pt x="954395" y="797612"/>
                </a:lnTo>
                <a:cubicBezTo>
                  <a:pt x="1004779" y="344999"/>
                  <a:pt x="1393085" y="0"/>
                  <a:pt x="186196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Rectangle 23"/>
          <p:cNvSpPr/>
          <p:nvPr/>
        </p:nvSpPr>
        <p:spPr>
          <a:xfrm>
            <a:off x="5724128" y="3444494"/>
            <a:ext cx="1231995" cy="724691"/>
          </a:xfrm>
          <a:custGeom>
            <a:avLst/>
            <a:gdLst/>
            <a:ahLst/>
            <a:cxnLst/>
            <a:rect l="l" t="t" r="r" b="b"/>
            <a:pathLst>
              <a:path w="4529836" h="2664566">
                <a:moveTo>
                  <a:pt x="1861969" y="0"/>
                </a:moveTo>
                <a:cubicBezTo>
                  <a:pt x="2177122" y="0"/>
                  <a:pt x="2455874" y="155855"/>
                  <a:pt x="2611443" y="404565"/>
                </a:cubicBezTo>
                <a:cubicBezTo>
                  <a:pt x="2709453" y="315054"/>
                  <a:pt x="2840684" y="266178"/>
                  <a:pt x="2983336" y="266178"/>
                </a:cubicBezTo>
                <a:cubicBezTo>
                  <a:pt x="3293144" y="266178"/>
                  <a:pt x="3549108" y="496718"/>
                  <a:pt x="3578241" y="797044"/>
                </a:cubicBezTo>
                <a:cubicBezTo>
                  <a:pt x="3583592" y="793823"/>
                  <a:pt x="3589010" y="793774"/>
                  <a:pt x="3594440" y="793774"/>
                </a:cubicBezTo>
                <a:cubicBezTo>
                  <a:pt x="4111042" y="793774"/>
                  <a:pt x="4529836" y="1212568"/>
                  <a:pt x="4529836" y="1729170"/>
                </a:cubicBezTo>
                <a:cubicBezTo>
                  <a:pt x="4529836" y="2216938"/>
                  <a:pt x="4156487" y="2617512"/>
                  <a:pt x="3679930" y="2660249"/>
                </a:cubicBezTo>
                <a:lnTo>
                  <a:pt x="3679930" y="2664566"/>
                </a:lnTo>
                <a:lnTo>
                  <a:pt x="3594440" y="2664566"/>
                </a:lnTo>
                <a:lnTo>
                  <a:pt x="1043912" y="2664566"/>
                </a:lnTo>
                <a:lnTo>
                  <a:pt x="1043912" y="2657589"/>
                </a:lnTo>
                <a:cubicBezTo>
                  <a:pt x="1008374" y="2662448"/>
                  <a:pt x="972132" y="2664566"/>
                  <a:pt x="935396" y="2664566"/>
                </a:cubicBezTo>
                <a:cubicBezTo>
                  <a:pt x="418794" y="2664566"/>
                  <a:pt x="0" y="2245772"/>
                  <a:pt x="0" y="1729170"/>
                </a:cubicBezTo>
                <a:cubicBezTo>
                  <a:pt x="0" y="1212568"/>
                  <a:pt x="418794" y="793774"/>
                  <a:pt x="935396" y="793774"/>
                </a:cubicBezTo>
                <a:lnTo>
                  <a:pt x="954395" y="797612"/>
                </a:lnTo>
                <a:cubicBezTo>
                  <a:pt x="1004779" y="344999"/>
                  <a:pt x="1393085" y="0"/>
                  <a:pt x="186196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Rectangle 23"/>
          <p:cNvSpPr/>
          <p:nvPr/>
        </p:nvSpPr>
        <p:spPr>
          <a:xfrm>
            <a:off x="5549011" y="2127049"/>
            <a:ext cx="1231995" cy="724691"/>
          </a:xfrm>
          <a:custGeom>
            <a:avLst/>
            <a:gdLst/>
            <a:ahLst/>
            <a:cxnLst/>
            <a:rect l="l" t="t" r="r" b="b"/>
            <a:pathLst>
              <a:path w="4529836" h="2664566">
                <a:moveTo>
                  <a:pt x="1861969" y="0"/>
                </a:moveTo>
                <a:cubicBezTo>
                  <a:pt x="2177122" y="0"/>
                  <a:pt x="2455874" y="155855"/>
                  <a:pt x="2611443" y="404565"/>
                </a:cubicBezTo>
                <a:cubicBezTo>
                  <a:pt x="2709453" y="315054"/>
                  <a:pt x="2840684" y="266178"/>
                  <a:pt x="2983336" y="266178"/>
                </a:cubicBezTo>
                <a:cubicBezTo>
                  <a:pt x="3293144" y="266178"/>
                  <a:pt x="3549108" y="496718"/>
                  <a:pt x="3578241" y="797044"/>
                </a:cubicBezTo>
                <a:cubicBezTo>
                  <a:pt x="3583592" y="793823"/>
                  <a:pt x="3589010" y="793774"/>
                  <a:pt x="3594440" y="793774"/>
                </a:cubicBezTo>
                <a:cubicBezTo>
                  <a:pt x="4111042" y="793774"/>
                  <a:pt x="4529836" y="1212568"/>
                  <a:pt x="4529836" y="1729170"/>
                </a:cubicBezTo>
                <a:cubicBezTo>
                  <a:pt x="4529836" y="2216938"/>
                  <a:pt x="4156487" y="2617512"/>
                  <a:pt x="3679930" y="2660249"/>
                </a:cubicBezTo>
                <a:lnTo>
                  <a:pt x="3679930" y="2664566"/>
                </a:lnTo>
                <a:lnTo>
                  <a:pt x="3594440" y="2664566"/>
                </a:lnTo>
                <a:lnTo>
                  <a:pt x="1043912" y="2664566"/>
                </a:lnTo>
                <a:lnTo>
                  <a:pt x="1043912" y="2657589"/>
                </a:lnTo>
                <a:cubicBezTo>
                  <a:pt x="1008374" y="2662448"/>
                  <a:pt x="972132" y="2664566"/>
                  <a:pt x="935396" y="2664566"/>
                </a:cubicBezTo>
                <a:cubicBezTo>
                  <a:pt x="418794" y="2664566"/>
                  <a:pt x="0" y="2245772"/>
                  <a:pt x="0" y="1729170"/>
                </a:cubicBezTo>
                <a:cubicBezTo>
                  <a:pt x="0" y="1212568"/>
                  <a:pt x="418794" y="793774"/>
                  <a:pt x="935396" y="793774"/>
                </a:cubicBezTo>
                <a:lnTo>
                  <a:pt x="954395" y="797612"/>
                </a:lnTo>
                <a:cubicBezTo>
                  <a:pt x="1004779" y="344999"/>
                  <a:pt x="1393085" y="0"/>
                  <a:pt x="1861969" y="0"/>
                </a:cubicBezTo>
                <a:close/>
              </a:path>
            </a:pathLst>
          </a:custGeom>
          <a:noFill/>
          <a:ln w="38100">
            <a:solidFill>
              <a:schemeClr val="accent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3394782" y="704122"/>
            <a:ext cx="2218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Fresh &amp; frozen poultry must be handled very carefully to avoid food borne illness/spoilage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64291" y="2746442"/>
            <a:ext cx="17883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Frozen poultry should be stored  up to six months at -18ºC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043608" y="1337559"/>
            <a:ext cx="2218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Fresh poultry should be stored in coldest part of the fridge/freezer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063095" y="1350453"/>
            <a:ext cx="2218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Put the poultry in a sealed container where it juices can’t touches or drip on other foods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782316" y="2931108"/>
            <a:ext cx="17883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If the poultry has giblets, remove them and store them separately</a:t>
            </a:r>
          </a:p>
        </p:txBody>
      </p:sp>
    </p:spTree>
    <p:extLst>
      <p:ext uri="{BB962C8B-B14F-4D97-AF65-F5344CB8AC3E}">
        <p14:creationId xmlns:p14="http://schemas.microsoft.com/office/powerpoint/2010/main" val="27249634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1"/>
          <p:cNvSpPr txBox="1">
            <a:spLocks/>
          </p:cNvSpPr>
          <p:nvPr/>
        </p:nvSpPr>
        <p:spPr>
          <a:xfrm>
            <a:off x="251520" y="467746"/>
            <a:ext cx="3240360" cy="1944464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b="1" dirty="0">
                <a:solidFill>
                  <a:schemeClr val="accent1"/>
                </a:solidFill>
                <a:latin typeface="+mj-lt"/>
                <a:cs typeface="Arial" pitchFamily="34" charset="0"/>
              </a:rPr>
              <a:t>Bibliography</a:t>
            </a:r>
            <a:endParaRPr lang="en-US" altLang="ko-KR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1851670"/>
            <a:ext cx="52565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Gisslen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W. 2011. </a:t>
            </a:r>
            <a:r>
              <a:rPr lang="en-US" altLang="ko-KR" sz="1200" i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Professional Cooking. 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7th ed.</a:t>
            </a:r>
            <a:r>
              <a:rPr lang="en-US" altLang="ko-KR" sz="1200" i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New Jersey: John Wiley &amp; Sons,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Inc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Kindersley, D. 2010. </a:t>
            </a:r>
            <a:r>
              <a:rPr lang="en-US" altLang="ko-KR" sz="1200" i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The Cook’s Book Of Ingredients. 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London: Dorling Kindersley Limited</a:t>
            </a:r>
          </a:p>
          <a:p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Glencoe, 2009. </a:t>
            </a:r>
            <a:r>
              <a:rPr lang="en-US" altLang="ko-KR" sz="1200" i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Culinary Essentials: Johnson &amp; Wales University. 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United States of America: The McGraw-Hill Companies,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Inc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52890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1"/>
          <p:cNvSpPr txBox="1">
            <a:spLocks/>
          </p:cNvSpPr>
          <p:nvPr/>
        </p:nvSpPr>
        <p:spPr>
          <a:xfrm>
            <a:off x="277280" y="195486"/>
            <a:ext cx="4320480" cy="97223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b="1" dirty="0" err="1">
                <a:solidFill>
                  <a:schemeClr val="accent1"/>
                </a:solidFill>
                <a:latin typeface="Andalus" pitchFamily="18" charset="-78"/>
                <a:cs typeface="Andalus" pitchFamily="18" charset="-78"/>
              </a:rPr>
              <a:t>Tugas</a:t>
            </a:r>
            <a:r>
              <a:rPr lang="en-US" altLang="ko-KR" b="1" dirty="0">
                <a:solidFill>
                  <a:schemeClr val="accent1"/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en-US" altLang="ko-KR" b="1" dirty="0" err="1">
                <a:solidFill>
                  <a:schemeClr val="accent1"/>
                </a:solidFill>
                <a:latin typeface="Andalus" pitchFamily="18" charset="-78"/>
                <a:cs typeface="Andalus" pitchFamily="18" charset="-78"/>
              </a:rPr>
              <a:t>Kelompok</a:t>
            </a:r>
            <a:endParaRPr lang="en-US" altLang="ko-KR" b="1" dirty="0">
              <a:solidFill>
                <a:schemeClr val="tx1">
                  <a:lumMod val="75000"/>
                  <a:lumOff val="25000"/>
                </a:schemeClr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7280" y="1167718"/>
            <a:ext cx="52565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Topik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 :</a:t>
            </a:r>
          </a:p>
          <a:p>
            <a:endParaRPr lang="en-US" altLang="ko-KR" sz="1400" b="1" dirty="0">
              <a:solidFill>
                <a:schemeClr val="tx1">
                  <a:lumMod val="75000"/>
                  <a:lumOff val="25000"/>
                </a:schemeClr>
              </a:solidFill>
              <a:latin typeface="Andalus" pitchFamily="18" charset="-78"/>
              <a:cs typeface="Andalus" pitchFamily="18" charset="-78"/>
            </a:endParaRPr>
          </a:p>
          <a:p>
            <a:r>
              <a:rPr lang="en-US" altLang="ko-KR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Kelompok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 1 = Herbs &amp; Spices</a:t>
            </a:r>
          </a:p>
          <a:p>
            <a:r>
              <a:rPr lang="en-US" altLang="ko-KR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Kelompok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 2 = Dairy Product</a:t>
            </a:r>
          </a:p>
          <a:p>
            <a:r>
              <a:rPr lang="en-US" altLang="ko-KR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Kelompok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 3 = Pasta &amp; Grains</a:t>
            </a:r>
          </a:p>
          <a:p>
            <a:r>
              <a:rPr lang="en-US" altLang="ko-KR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Kelompok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 4 = Nuts &amp; Seeds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77280" y="2816858"/>
            <a:ext cx="525658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Kriteria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 :</a:t>
            </a:r>
          </a:p>
          <a:p>
            <a:endParaRPr lang="en-US" altLang="ko-KR" sz="1400" b="1" dirty="0">
              <a:solidFill>
                <a:schemeClr val="tx1">
                  <a:lumMod val="75000"/>
                  <a:lumOff val="25000"/>
                </a:schemeClr>
              </a:solidFill>
              <a:latin typeface="Andalus" pitchFamily="18" charset="-78"/>
              <a:cs typeface="Andalus" pitchFamily="18" charset="-78"/>
            </a:endParaRPr>
          </a:p>
          <a:p>
            <a:pPr marL="171450" indent="-171450">
              <a:buFont typeface="Wingdings" pitchFamily="2" charset="2"/>
              <a:buChar char="v"/>
            </a:pPr>
            <a:r>
              <a:rPr lang="en-US" altLang="ko-KR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Masing-Masing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en-US" altLang="ko-KR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kelompok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en-US" altLang="ko-KR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membuat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en-US" altLang="ko-KR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Powerpoint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 Presentation (PPT) </a:t>
            </a:r>
            <a:r>
              <a:rPr lang="en-US" altLang="ko-KR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berdasarkan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en-US" altLang="ko-KR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topik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en-US" altLang="ko-KR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terpilih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.</a:t>
            </a:r>
          </a:p>
          <a:p>
            <a:pPr marL="171450" indent="-171450">
              <a:buFont typeface="Wingdings" pitchFamily="2" charset="2"/>
              <a:buChar char="v"/>
            </a:pPr>
            <a:r>
              <a:rPr lang="en-US" altLang="ko-KR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Topik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 yang </a:t>
            </a:r>
            <a:r>
              <a:rPr lang="en-US" altLang="ko-KR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dibahas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en-US" altLang="ko-KR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mengenai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en-US" altLang="ko-KR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deskripsi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, </a:t>
            </a:r>
            <a:r>
              <a:rPr lang="en-US" altLang="ko-KR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klasifikasi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/</a:t>
            </a:r>
            <a:r>
              <a:rPr lang="en-US" altLang="ko-KR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kategori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, </a:t>
            </a:r>
            <a:r>
              <a:rPr lang="en-US" altLang="ko-KR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kegunaan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en-US" altLang="ko-KR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dan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en-US" altLang="ko-KR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penyimpanan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.</a:t>
            </a:r>
          </a:p>
          <a:p>
            <a:pPr marL="171450" indent="-171450">
              <a:buFont typeface="Wingdings" pitchFamily="2" charset="2"/>
              <a:buChar char="v"/>
            </a:pP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Submit PPT </a:t>
            </a:r>
            <a:r>
              <a:rPr lang="en-US" altLang="ko-KR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dalam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en-US" altLang="ko-KR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bentuk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 file PDF.</a:t>
            </a:r>
          </a:p>
          <a:p>
            <a:pPr marL="171450" indent="-171450">
              <a:buFont typeface="Wingdings" pitchFamily="2" charset="2"/>
              <a:buChar char="v"/>
            </a:pP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Deadline: 11 November 2021, 23.59</a:t>
            </a:r>
          </a:p>
          <a:p>
            <a:endParaRPr lang="en-US" altLang="ko-KR" sz="1400" b="1" dirty="0">
              <a:solidFill>
                <a:schemeClr val="tx1">
                  <a:lumMod val="75000"/>
                  <a:lumOff val="25000"/>
                </a:schemeClr>
              </a:solidFill>
              <a:latin typeface="Andalus" pitchFamily="18" charset="-78"/>
              <a:cs typeface="Andalus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676660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0"/>
            <a:ext cx="1547664" cy="51435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itle 2"/>
          <p:cNvSpPr txBox="1">
            <a:spLocks/>
          </p:cNvSpPr>
          <p:nvPr/>
        </p:nvSpPr>
        <p:spPr>
          <a:xfrm>
            <a:off x="1978790" y="421779"/>
            <a:ext cx="4321402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b="1" dirty="0">
                <a:latin typeface="Andalus" pitchFamily="18" charset="-78"/>
                <a:cs typeface="Andalus" pitchFamily="18" charset="-78"/>
              </a:rPr>
              <a:t>Table of Contents</a:t>
            </a:r>
          </a:p>
        </p:txBody>
      </p:sp>
      <p:sp>
        <p:nvSpPr>
          <p:cNvPr id="5" name="Right Triangle 4"/>
          <p:cNvSpPr/>
          <p:nvPr/>
        </p:nvSpPr>
        <p:spPr>
          <a:xfrm rot="10800000">
            <a:off x="8513376" y="0"/>
            <a:ext cx="627216" cy="1995686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Rectangle 6"/>
          <p:cNvSpPr/>
          <p:nvPr/>
        </p:nvSpPr>
        <p:spPr>
          <a:xfrm>
            <a:off x="2123728" y="1306005"/>
            <a:ext cx="5544616" cy="648073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Rectangle 8"/>
          <p:cNvSpPr/>
          <p:nvPr/>
        </p:nvSpPr>
        <p:spPr>
          <a:xfrm>
            <a:off x="2123728" y="2139702"/>
            <a:ext cx="5544616" cy="648073"/>
          </a:xfrm>
          <a:prstGeom prst="rect">
            <a:avLst/>
          </a:prstGeom>
          <a:noFill/>
          <a:ln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Rectangle 9"/>
          <p:cNvSpPr/>
          <p:nvPr/>
        </p:nvSpPr>
        <p:spPr>
          <a:xfrm>
            <a:off x="2123728" y="3037706"/>
            <a:ext cx="5544616" cy="648073"/>
          </a:xfrm>
          <a:prstGeom prst="rect">
            <a:avLst/>
          </a:prstGeom>
          <a:noFill/>
          <a:ln>
            <a:solidFill>
              <a:schemeClr val="accent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Rectangle 10"/>
          <p:cNvSpPr/>
          <p:nvPr/>
        </p:nvSpPr>
        <p:spPr>
          <a:xfrm>
            <a:off x="2123728" y="3874293"/>
            <a:ext cx="5544616" cy="648073"/>
          </a:xfrm>
          <a:prstGeom prst="rect">
            <a:avLst/>
          </a:prstGeom>
          <a:noFill/>
          <a:ln>
            <a:solidFill>
              <a:schemeClr val="accent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Right Triangle 7"/>
          <p:cNvSpPr/>
          <p:nvPr/>
        </p:nvSpPr>
        <p:spPr>
          <a:xfrm rot="5400000">
            <a:off x="2124052" y="1306006"/>
            <a:ext cx="653380" cy="653380"/>
          </a:xfrm>
          <a:prstGeom prst="rtTriangl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Right Triangle 12"/>
          <p:cNvSpPr/>
          <p:nvPr/>
        </p:nvSpPr>
        <p:spPr>
          <a:xfrm rot="5400000">
            <a:off x="2118420" y="2139702"/>
            <a:ext cx="653380" cy="653380"/>
          </a:xfrm>
          <a:prstGeom prst="rtTriangle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Right Triangle 13"/>
          <p:cNvSpPr/>
          <p:nvPr/>
        </p:nvSpPr>
        <p:spPr>
          <a:xfrm rot="5400000">
            <a:off x="2118420" y="3003798"/>
            <a:ext cx="653380" cy="653380"/>
          </a:xfrm>
          <a:prstGeom prst="rtTriangle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ight Triangle 14"/>
          <p:cNvSpPr/>
          <p:nvPr/>
        </p:nvSpPr>
        <p:spPr>
          <a:xfrm rot="5400000">
            <a:off x="2124052" y="3892899"/>
            <a:ext cx="653380" cy="653380"/>
          </a:xfrm>
          <a:prstGeom prst="rtTriangle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2118420" y="1306006"/>
            <a:ext cx="4287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24052" y="2139702"/>
            <a:ext cx="4287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2</a:t>
            </a:r>
            <a:endParaRPr lang="ko-KR" altLang="en-US" sz="2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112205" y="3037706"/>
            <a:ext cx="4287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3</a:t>
            </a:r>
            <a:endParaRPr lang="ko-KR" altLang="en-US" sz="2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112205" y="3895848"/>
            <a:ext cx="4287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4</a:t>
            </a:r>
            <a:endParaRPr lang="ko-KR" altLang="en-US" sz="2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699792" y="1459894"/>
            <a:ext cx="4693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chemeClr val="accent1"/>
                </a:solidFill>
                <a:latin typeface="Andalus" pitchFamily="18" charset="-78"/>
                <a:cs typeface="Andalus" pitchFamily="18" charset="-78"/>
              </a:rPr>
              <a:t>Description of Poultry</a:t>
            </a:r>
            <a:endParaRPr lang="ko-KR" altLang="en-US" b="1" dirty="0">
              <a:solidFill>
                <a:schemeClr val="accent1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673718" y="2307333"/>
            <a:ext cx="4693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chemeClr val="accent2"/>
                </a:solidFill>
                <a:latin typeface="Andalus" pitchFamily="18" charset="-78"/>
                <a:cs typeface="Andalus" pitchFamily="18" charset="-78"/>
              </a:rPr>
              <a:t>Classification of Poultry</a:t>
            </a:r>
            <a:endParaRPr lang="ko-KR" altLang="en-US" b="1" dirty="0">
              <a:solidFill>
                <a:schemeClr val="accent2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699792" y="3200077"/>
            <a:ext cx="4693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chemeClr val="accent3"/>
                </a:solidFill>
                <a:latin typeface="Andalus" pitchFamily="18" charset="-78"/>
                <a:cs typeface="Andalus" pitchFamily="18" charset="-78"/>
              </a:rPr>
              <a:t>Poultry</a:t>
            </a:r>
            <a:r>
              <a:rPr lang="en-US" altLang="ko-KR" sz="1400" b="1" dirty="0">
                <a:solidFill>
                  <a:schemeClr val="accent3"/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en-US" altLang="ko-KR" b="1" dirty="0">
                <a:solidFill>
                  <a:schemeClr val="accent3"/>
                </a:solidFill>
                <a:latin typeface="Andalus" pitchFamily="18" charset="-78"/>
                <a:cs typeface="Andalus" pitchFamily="18" charset="-78"/>
              </a:rPr>
              <a:t>Market Forms</a:t>
            </a:r>
            <a:endParaRPr lang="ko-KR" altLang="en-US" b="1" dirty="0">
              <a:solidFill>
                <a:schemeClr val="accent3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699792" y="4059829"/>
            <a:ext cx="4693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chemeClr val="accent4"/>
                </a:solidFill>
                <a:latin typeface="Andalus" pitchFamily="18" charset="-78"/>
                <a:cs typeface="Andalus" pitchFamily="18" charset="-78"/>
              </a:rPr>
              <a:t>Poultry</a:t>
            </a:r>
            <a:r>
              <a:rPr lang="en-US" altLang="ko-KR" sz="1400" b="1" dirty="0">
                <a:solidFill>
                  <a:schemeClr val="accent4"/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en-US" altLang="ko-KR" b="1" dirty="0">
                <a:solidFill>
                  <a:schemeClr val="accent4"/>
                </a:solidFill>
                <a:latin typeface="Andalus" pitchFamily="18" charset="-78"/>
                <a:cs typeface="Andalus" pitchFamily="18" charset="-78"/>
              </a:rPr>
              <a:t>Quality &amp; Storage</a:t>
            </a:r>
            <a:endParaRPr lang="ko-KR" altLang="en-US" b="1" dirty="0">
              <a:solidFill>
                <a:schemeClr val="accent4"/>
              </a:solidFill>
              <a:latin typeface="Andalus" pitchFamily="18" charset="-78"/>
              <a:cs typeface="Andalus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950559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>
                <a:latin typeface="Andalus" pitchFamily="18" charset="-78"/>
                <a:cs typeface="Andalus" pitchFamily="18" charset="-78"/>
              </a:rPr>
              <a:t>POULTRY</a:t>
            </a:r>
            <a:endParaRPr lang="ko-KR" altLang="en-US" dirty="0"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47864" y="2083370"/>
            <a:ext cx="434486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Poultry is a bird that are raised for human consumption. Poultry products are usually less expensive than many meat products and may be adapted to a wide variety of cooking techniques and dishes. Poultry are made up of muscle, connective tissue, fat and bone.</a:t>
            </a:r>
          </a:p>
          <a:p>
            <a:pPr algn="ctr"/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4" name="Oval 3"/>
          <p:cNvSpPr/>
          <p:nvPr/>
        </p:nvSpPr>
        <p:spPr>
          <a:xfrm>
            <a:off x="1523280" y="1172240"/>
            <a:ext cx="1320527" cy="1264786"/>
          </a:xfrm>
          <a:prstGeom prst="ellipse">
            <a:avLst/>
          </a:prstGeom>
          <a:solidFill>
            <a:srgbClr val="D15A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4066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369180" y="2083370"/>
            <a:ext cx="43448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A poultry’s age is commonly called its maturity. Older poultry is tough and a younger poultry is more tender. Tenderness is also affected by the amount of exercise, the more a poultry exercises the more connective tissue is created.</a:t>
            </a:r>
          </a:p>
        </p:txBody>
      </p:sp>
      <p:sp>
        <p:nvSpPr>
          <p:cNvPr id="4" name="Oval 3"/>
          <p:cNvSpPr/>
          <p:nvPr/>
        </p:nvSpPr>
        <p:spPr>
          <a:xfrm>
            <a:off x="1523280" y="1172240"/>
            <a:ext cx="1320527" cy="1264786"/>
          </a:xfrm>
          <a:prstGeom prst="ellipse">
            <a:avLst/>
          </a:prstGeom>
          <a:solidFill>
            <a:srgbClr val="D15A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8522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6"/>
          <p:cNvSpPr/>
          <p:nvPr/>
        </p:nvSpPr>
        <p:spPr>
          <a:xfrm rot="2700000">
            <a:off x="7557337" y="2272472"/>
            <a:ext cx="225833" cy="404877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Pie 24"/>
          <p:cNvSpPr/>
          <p:nvPr/>
        </p:nvSpPr>
        <p:spPr>
          <a:xfrm>
            <a:off x="1237481" y="2307766"/>
            <a:ext cx="336154" cy="334293"/>
          </a:xfrm>
          <a:custGeom>
            <a:avLst/>
            <a:gdLst/>
            <a:ahLst/>
            <a:cxnLst/>
            <a:rect l="l" t="t" r="r" b="b"/>
            <a:pathLst>
              <a:path w="3228711" h="3210836">
                <a:moveTo>
                  <a:pt x="351626" y="695968"/>
                </a:moveTo>
                <a:lnTo>
                  <a:pt x="1548007" y="1678300"/>
                </a:lnTo>
                <a:lnTo>
                  <a:pt x="236194" y="2500159"/>
                </a:lnTo>
                <a:cubicBezTo>
                  <a:pt x="-116985" y="1936431"/>
                  <a:pt x="-70514" y="1210092"/>
                  <a:pt x="351626" y="695968"/>
                </a:cubicBezTo>
                <a:close/>
                <a:moveTo>
                  <a:pt x="1957429" y="262366"/>
                </a:moveTo>
                <a:cubicBezTo>
                  <a:pt x="2634256" y="359480"/>
                  <a:pt x="3156733" y="907132"/>
                  <a:pt x="3221913" y="1587776"/>
                </a:cubicBezTo>
                <a:cubicBezTo>
                  <a:pt x="3287093" y="2268421"/>
                  <a:pt x="2878048" y="2905277"/>
                  <a:pt x="2231953" y="3129078"/>
                </a:cubicBezTo>
                <a:cubicBezTo>
                  <a:pt x="1585858" y="3352879"/>
                  <a:pt x="870522" y="3105497"/>
                  <a:pt x="500715" y="2530372"/>
                </a:cubicBezTo>
                <a:lnTo>
                  <a:pt x="1746987" y="1729019"/>
                </a:lnTo>
                <a:close/>
                <a:moveTo>
                  <a:pt x="1604447" y="200"/>
                </a:moveTo>
                <a:cubicBezTo>
                  <a:pt x="1665125" y="-778"/>
                  <a:pt x="1726175" y="1809"/>
                  <a:pt x="1787307" y="8072"/>
                </a:cubicBezTo>
                <a:lnTo>
                  <a:pt x="1629532" y="1548011"/>
                </a:lnTo>
                <a:lnTo>
                  <a:pt x="483856" y="506987"/>
                </a:lnTo>
                <a:cubicBezTo>
                  <a:pt x="773141" y="188622"/>
                  <a:pt x="1179697" y="7051"/>
                  <a:pt x="1604447" y="2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439257" y="2353638"/>
            <a:ext cx="2194032" cy="1817465"/>
            <a:chOff x="803640" y="3362835"/>
            <a:chExt cx="2059657" cy="1817465"/>
          </a:xfrm>
        </p:grpSpPr>
        <p:sp>
          <p:nvSpPr>
            <p:cNvPr id="15" name="TextBox 14"/>
            <p:cNvSpPr txBox="1"/>
            <p:nvPr/>
          </p:nvSpPr>
          <p:spPr>
            <a:xfrm>
              <a:off x="803640" y="3579862"/>
              <a:ext cx="2059657" cy="16004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ndalus" pitchFamily="18" charset="-78"/>
                  <a:cs typeface="Andalus" pitchFamily="18" charset="-78"/>
                </a:rPr>
                <a:t>Have lighter-colored wing &amp; breast meat. Usually in birds that rarely fly, such as turkeys and chicken.</a:t>
              </a:r>
            </a:p>
            <a:p>
              <a:pPr algn="ctr"/>
              <a:r>
                <a:rPr lang="en-US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ndalus" pitchFamily="18" charset="-78"/>
                  <a:cs typeface="Andalus" pitchFamily="18" charset="-78"/>
                </a:rPr>
                <a:t>Light meat has less fat and cooked faster than dark meat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803640" y="3362835"/>
              <a:ext cx="20596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ndalus" pitchFamily="18" charset="-78"/>
                  <a:cs typeface="Andalus" pitchFamily="18" charset="-78"/>
                </a:rPr>
                <a:t>Light Meat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5311465" y="2353638"/>
            <a:ext cx="2932943" cy="2018312"/>
            <a:chOff x="803640" y="3362835"/>
            <a:chExt cx="2059657" cy="2248352"/>
          </a:xfrm>
        </p:grpSpPr>
        <p:sp>
          <p:nvSpPr>
            <p:cNvPr id="33" name="TextBox 32"/>
            <p:cNvSpPr txBox="1"/>
            <p:nvPr/>
          </p:nvSpPr>
          <p:spPr>
            <a:xfrm>
              <a:off x="803640" y="3579862"/>
              <a:ext cx="2059657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ndalus" pitchFamily="18" charset="-78"/>
                  <a:cs typeface="Andalus" pitchFamily="18" charset="-78"/>
                </a:rPr>
                <a:t>The parts of a bird that have more muscle and connective tissue, such as thighs and legs are darker in </a:t>
              </a:r>
              <a:r>
                <a:rPr lang="en-US" altLang="ko-KR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ndalus" pitchFamily="18" charset="-78"/>
                  <a:cs typeface="Andalus" pitchFamily="18" charset="-78"/>
                </a:rPr>
                <a:t>colour</a:t>
              </a:r>
              <a:r>
                <a:rPr lang="en-US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ndalus" pitchFamily="18" charset="-78"/>
                  <a:cs typeface="Andalus" pitchFamily="18" charset="-78"/>
                </a:rPr>
                <a:t> such as goose and duck.</a:t>
              </a:r>
            </a:p>
            <a:p>
              <a:pPr algn="ctr"/>
              <a:r>
                <a:rPr lang="en-US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ndalus" pitchFamily="18" charset="-78"/>
                  <a:cs typeface="Andalus" pitchFamily="18" charset="-78"/>
                </a:rPr>
                <a:t>Dark meat has more fat and generally takes a longer time to cook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803640" y="3362835"/>
              <a:ext cx="20596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ndalus" pitchFamily="18" charset="-78"/>
                  <a:cs typeface="Andalus" pitchFamily="18" charset="-78"/>
                </a:rPr>
                <a:t>Dark Meat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152" y="524429"/>
            <a:ext cx="1841998" cy="18419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743350"/>
            <a:ext cx="1872208" cy="140415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963" y="705979"/>
            <a:ext cx="1757189" cy="141754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563808"/>
            <a:ext cx="1599091" cy="1599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8068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>
                <a:latin typeface="Andalus" pitchFamily="18" charset="-78"/>
                <a:cs typeface="Andalus" pitchFamily="18" charset="-78"/>
              </a:rPr>
              <a:t>Classification of Poultry</a:t>
            </a:r>
            <a:endParaRPr lang="ko-KR" altLang="en-US" dirty="0"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67817" y="1131590"/>
            <a:ext cx="8166605" cy="680996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ts val="0"/>
              </a:spcBef>
            </a:pPr>
            <a:r>
              <a:rPr lang="en-US" altLang="ko-KR" sz="2000" dirty="0">
                <a:latin typeface="Andalus" pitchFamily="18" charset="-78"/>
                <a:cs typeface="Andalus" pitchFamily="18" charset="-78"/>
              </a:rPr>
              <a:t>The United States Department of Agriculture (USDA) categorizes poultry according to species or kind. The kinds of poultry include :</a:t>
            </a:r>
          </a:p>
          <a:p>
            <a:pPr lvl="0"/>
            <a:endParaRPr lang="en-US" altLang="ko-KR" dirty="0"/>
          </a:p>
        </p:txBody>
      </p:sp>
      <p:sp>
        <p:nvSpPr>
          <p:cNvPr id="4" name="Rectangle 3"/>
          <p:cNvSpPr/>
          <p:nvPr/>
        </p:nvSpPr>
        <p:spPr>
          <a:xfrm>
            <a:off x="613817" y="2878251"/>
            <a:ext cx="7920000" cy="72008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5" name="Rectangle 4"/>
          <p:cNvSpPr/>
          <p:nvPr/>
        </p:nvSpPr>
        <p:spPr>
          <a:xfrm>
            <a:off x="613817" y="2735376"/>
            <a:ext cx="108000" cy="36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7" name="Rectangle 6"/>
          <p:cNvSpPr/>
          <p:nvPr/>
        </p:nvSpPr>
        <p:spPr>
          <a:xfrm>
            <a:off x="1915817" y="2735376"/>
            <a:ext cx="108000" cy="36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8" name="Rectangle 7"/>
          <p:cNvSpPr/>
          <p:nvPr/>
        </p:nvSpPr>
        <p:spPr>
          <a:xfrm>
            <a:off x="3217817" y="2735376"/>
            <a:ext cx="108000" cy="36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1" name="Rectangle 10"/>
          <p:cNvSpPr/>
          <p:nvPr/>
        </p:nvSpPr>
        <p:spPr>
          <a:xfrm>
            <a:off x="8425817" y="2735376"/>
            <a:ext cx="108000" cy="36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2" name="Rectangle 11"/>
          <p:cNvSpPr/>
          <p:nvPr/>
        </p:nvSpPr>
        <p:spPr>
          <a:xfrm>
            <a:off x="5821817" y="2735376"/>
            <a:ext cx="108000" cy="36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/>
        </p:nvSpPr>
        <p:spPr>
          <a:xfrm>
            <a:off x="7123817" y="2735376"/>
            <a:ext cx="108000" cy="36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1400526" y="3247312"/>
            <a:ext cx="113858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Turkey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71801" y="2243896"/>
            <a:ext cx="108012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Goose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957548" y="2240840"/>
            <a:ext cx="104453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Guinea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67211" y="2243896"/>
            <a:ext cx="81721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Duck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38979" y="2245950"/>
            <a:ext cx="1165675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Chicken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565749" y="3272426"/>
            <a:ext cx="1224135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Pigeon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ndalus" pitchFamily="18" charset="-78"/>
              <a:cs typeface="Andalus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946321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683568" y="3348404"/>
            <a:ext cx="33843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Chicken is the most popular &amp; widely eaten poultry in the world. Its contains both light &amp; dark meat, chicken can be cooked by almost any method. Usually older chicken is best for stewed or braised.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0"/>
          </p:nvPr>
        </p:nvSpPr>
        <p:spPr>
          <a:xfrm>
            <a:off x="684103" y="277060"/>
            <a:ext cx="3258108" cy="576064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>
                <a:latin typeface="Andalus" pitchFamily="18" charset="-78"/>
                <a:cs typeface="Andalus" pitchFamily="18" charset="-78"/>
              </a:rPr>
              <a:t>Chicken</a:t>
            </a:r>
          </a:p>
        </p:txBody>
      </p:sp>
      <p:sp>
        <p:nvSpPr>
          <p:cNvPr id="29" name="Text Placeholder 26"/>
          <p:cNvSpPr>
            <a:spLocks noGrp="1"/>
          </p:cNvSpPr>
          <p:nvPr>
            <p:ph type="body" sz="quarter" idx="10"/>
          </p:nvPr>
        </p:nvSpPr>
        <p:spPr>
          <a:xfrm>
            <a:off x="5292080" y="267494"/>
            <a:ext cx="3456385" cy="576064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>
                <a:latin typeface="Andalus" pitchFamily="18" charset="-78"/>
                <a:cs typeface="Andalus" pitchFamily="18" charset="-78"/>
              </a:rPr>
              <a:t>Turkey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292080" y="3363838"/>
            <a:ext cx="33123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Turkey is the second most popular category of poultry in United States (thanksgiving). It has both light and dark meat, and usually they have relatively small amount of fat.</a:t>
            </a: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891759"/>
            <a:ext cx="2309954" cy="2256055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33" r="8371" b="13477"/>
          <a:stretch/>
        </p:blipFill>
        <p:spPr>
          <a:xfrm>
            <a:off x="5764443" y="1092955"/>
            <a:ext cx="2367642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481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395536" y="3348404"/>
            <a:ext cx="38884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A goose contains only dark meat and has very fatty skin. A goose often served with an acidic fruit based sauce to balancing or offset the fattiness.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0"/>
          </p:nvPr>
        </p:nvSpPr>
        <p:spPr>
          <a:xfrm>
            <a:off x="836712" y="195486"/>
            <a:ext cx="3006080" cy="57606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>
                <a:latin typeface="Andalus" pitchFamily="18" charset="-78"/>
                <a:cs typeface="Andalus" pitchFamily="18" charset="-78"/>
              </a:rPr>
              <a:t>Goose</a:t>
            </a:r>
          </a:p>
        </p:txBody>
      </p:sp>
      <p:sp>
        <p:nvSpPr>
          <p:cNvPr id="29" name="Text Placeholder 26"/>
          <p:cNvSpPr>
            <a:spLocks noGrp="1"/>
          </p:cNvSpPr>
          <p:nvPr>
            <p:ph type="body" sz="quarter" idx="10"/>
          </p:nvPr>
        </p:nvSpPr>
        <p:spPr>
          <a:xfrm>
            <a:off x="5348618" y="195486"/>
            <a:ext cx="3127284" cy="57606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>
                <a:latin typeface="Andalus" pitchFamily="18" charset="-78"/>
                <a:cs typeface="Andalus" pitchFamily="18" charset="-78"/>
              </a:rPr>
              <a:t>Duck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148064" y="3396937"/>
            <a:ext cx="35283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A duck contains only dark meat and large amount of fat. Duck has a high percentage of bone and fat to meat.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1097407"/>
            <a:ext cx="1800200" cy="205874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996" y="817115"/>
            <a:ext cx="2189512" cy="2432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5119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611560" y="3348404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Pigeon has a dark meat and has very little fat and benefits from barding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0"/>
          </p:nvPr>
        </p:nvSpPr>
        <p:spPr>
          <a:xfrm>
            <a:off x="618406" y="267494"/>
            <a:ext cx="3131840" cy="57606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>
                <a:latin typeface="Andalus" pitchFamily="18" charset="-78"/>
                <a:cs typeface="Andalus" pitchFamily="18" charset="-78"/>
              </a:rPr>
              <a:t>Pigeon</a:t>
            </a:r>
          </a:p>
        </p:txBody>
      </p:sp>
      <p:sp>
        <p:nvSpPr>
          <p:cNvPr id="29" name="Text Placeholder 26"/>
          <p:cNvSpPr>
            <a:spLocks noGrp="1"/>
          </p:cNvSpPr>
          <p:nvPr>
            <p:ph type="body" sz="quarter" idx="10"/>
          </p:nvPr>
        </p:nvSpPr>
        <p:spPr>
          <a:xfrm>
            <a:off x="5261268" y="267494"/>
            <a:ext cx="2983140" cy="57606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>
                <a:latin typeface="Andalus" pitchFamily="18" charset="-78"/>
                <a:cs typeface="Andalus" pitchFamily="18" charset="-78"/>
              </a:rPr>
              <a:t>Guinea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148064" y="3315637"/>
            <a:ext cx="33843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ndalus" pitchFamily="18" charset="-78"/>
                <a:cs typeface="Andalus" pitchFamily="18" charset="-78"/>
              </a:rPr>
              <a:t>A guinea is the domesticated of a game bird it has both light and dark meat. It contains little amount of fat and it’s relatively expensive.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947077"/>
            <a:ext cx="2857500" cy="1905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060" y="1088809"/>
            <a:ext cx="2438400" cy="1621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329606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1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15A12"/>
      </a:accent1>
      <a:accent2>
        <a:srgbClr val="D15A12"/>
      </a:accent2>
      <a:accent3>
        <a:srgbClr val="D15A12"/>
      </a:accent3>
      <a:accent4>
        <a:srgbClr val="D15A12"/>
      </a:accent4>
      <a:accent5>
        <a:srgbClr val="D15A12"/>
      </a:accent5>
      <a:accent6>
        <a:srgbClr val="D15A12"/>
      </a:accent6>
      <a:hlink>
        <a:srgbClr val="3F3F3F"/>
      </a:hlink>
      <a:folHlink>
        <a:srgbClr val="3F3F3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1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15A12"/>
      </a:accent1>
      <a:accent2>
        <a:srgbClr val="D15A12"/>
      </a:accent2>
      <a:accent3>
        <a:srgbClr val="D15A12"/>
      </a:accent3>
      <a:accent4>
        <a:srgbClr val="D15A12"/>
      </a:accent4>
      <a:accent5>
        <a:srgbClr val="D15A12"/>
      </a:accent5>
      <a:accent6>
        <a:srgbClr val="D15A12"/>
      </a:accent6>
      <a:hlink>
        <a:srgbClr val="3F3F3F"/>
      </a:hlink>
      <a:folHlink>
        <a:srgbClr val="3F3F3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D15A1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1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15A12"/>
      </a:accent1>
      <a:accent2>
        <a:srgbClr val="D15A12"/>
      </a:accent2>
      <a:accent3>
        <a:srgbClr val="D15A12"/>
      </a:accent3>
      <a:accent4>
        <a:srgbClr val="D15A12"/>
      </a:accent4>
      <a:accent5>
        <a:srgbClr val="D15A12"/>
      </a:accent5>
      <a:accent6>
        <a:srgbClr val="D15A12"/>
      </a:accent6>
      <a:hlink>
        <a:srgbClr val="3F3F3F"/>
      </a:hlink>
      <a:folHlink>
        <a:srgbClr val="3F3F3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1489</TotalTime>
  <Words>733</Words>
  <Application>Microsoft Macintosh PowerPoint</Application>
  <PresentationFormat>On-screen Show (16:9)</PresentationFormat>
  <Paragraphs>88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맑은 고딕</vt:lpstr>
      <vt:lpstr>Andalus</vt:lpstr>
      <vt:lpstr>Arial</vt:lpstr>
      <vt:lpstr>Wingdings</vt:lpstr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christina koh</cp:lastModifiedBy>
  <cp:revision>111</cp:revision>
  <dcterms:created xsi:type="dcterms:W3CDTF">2016-12-05T23:26:54Z</dcterms:created>
  <dcterms:modified xsi:type="dcterms:W3CDTF">2021-11-08T08:35:43Z</dcterms:modified>
</cp:coreProperties>
</file>