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flv" ContentType="video/unknown"/>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21"/>
  </p:notesMasterIdLst>
  <p:sldIdLst>
    <p:sldId id="256" r:id="rId3"/>
    <p:sldId id="278" r:id="rId4"/>
    <p:sldId id="257" r:id="rId5"/>
    <p:sldId id="258" r:id="rId6"/>
    <p:sldId id="259" r:id="rId7"/>
    <p:sldId id="260" r:id="rId8"/>
    <p:sldId id="261" r:id="rId9"/>
    <p:sldId id="262" r:id="rId10"/>
    <p:sldId id="263" r:id="rId11"/>
    <p:sldId id="265" r:id="rId12"/>
    <p:sldId id="264" r:id="rId13"/>
    <p:sldId id="280" r:id="rId14"/>
    <p:sldId id="266" r:id="rId15"/>
    <p:sldId id="268" r:id="rId16"/>
    <p:sldId id="270" r:id="rId17"/>
    <p:sldId id="271" r:id="rId18"/>
    <p:sldId id="279"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1560"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A4CBB8-AF78-4B49-82D6-65192D9441B9}" type="datetimeFigureOut">
              <a:rPr lang="en-US" smtClean="0"/>
              <a:t>9/20/2017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EBB350-DE84-4EE6-BAE8-6936550C37E4}" type="slidenum">
              <a:rPr lang="en-US" smtClean="0"/>
              <a:t>‹#›</a:t>
            </a:fld>
            <a:endParaRPr lang="en-US"/>
          </a:p>
        </p:txBody>
      </p:sp>
    </p:spTree>
    <p:extLst>
      <p:ext uri="{BB962C8B-B14F-4D97-AF65-F5344CB8AC3E}">
        <p14:creationId xmlns:p14="http://schemas.microsoft.com/office/powerpoint/2010/main" val="1384557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EBB350-DE84-4EE6-BAE8-6936550C37E4}" type="slidenum">
              <a:rPr lang="en-US" smtClean="0"/>
              <a:t>4</a:t>
            </a:fld>
            <a:endParaRPr lang="en-US"/>
          </a:p>
        </p:txBody>
      </p:sp>
    </p:spTree>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F5704E5-4BA9-4E40-87D8-8768F4D43C0B}" type="datetimeFigureOut">
              <a:rPr lang="en-US" smtClean="0"/>
              <a:t>9/20/2017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2277C08-D588-457E-8D19-AC7857C27462}"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5704E5-4BA9-4E40-87D8-8768F4D43C0B}"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277C08-D588-457E-8D19-AC7857C27462}"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42277C08-D588-457E-8D19-AC7857C27462}"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F5704E5-4BA9-4E40-87D8-8768F4D43C0B}"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F5704E5-4BA9-4E40-87D8-8768F4D43C0B}" type="datetimeFigureOut">
              <a:rPr lang="en-US" smtClean="0"/>
              <a:t>9/20/2017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42277C08-D588-457E-8D19-AC7857C27462}"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5F5704E5-4BA9-4E40-87D8-8768F4D43C0B}" type="datetimeFigureOut">
              <a:rPr lang="en-US" smtClean="0"/>
              <a:t>9/20/2017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42277C08-D588-457E-8D19-AC7857C27462}"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5F5704E5-4BA9-4E40-87D8-8768F4D43C0B}" type="datetimeFigureOut">
              <a:rPr lang="en-US" smtClean="0"/>
              <a:t>9/20/2017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277C08-D588-457E-8D19-AC7857C27462}"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F5704E5-4BA9-4E40-87D8-8768F4D43C0B}" type="datetimeFigureOut">
              <a:rPr lang="en-US" smtClean="0"/>
              <a:t>9/20/2017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42277C08-D588-457E-8D19-AC7857C27462}"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F5704E5-4BA9-4E40-87D8-8768F4D43C0B}" type="datetimeFigureOut">
              <a:rPr lang="en-US" smtClean="0"/>
              <a:t>9/20/2017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42277C08-D588-457E-8D19-AC7857C2746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5F5704E5-4BA9-4E40-87D8-8768F4D43C0B}" type="datetimeFigureOut">
              <a:rPr lang="en-US" smtClean="0"/>
              <a:t>9/20/2017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42277C08-D588-457E-8D19-AC7857C2746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42277C08-D588-457E-8D19-AC7857C27462}"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5F5704E5-4BA9-4E40-87D8-8768F4D43C0B}" type="datetimeFigureOut">
              <a:rPr lang="en-US" smtClean="0"/>
              <a:t>9/20/2017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42277C08-D588-457E-8D19-AC7857C27462}"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5F5704E5-4BA9-4E40-87D8-8768F4D43C0B}" type="datetimeFigureOut">
              <a:rPr lang="en-US" smtClean="0"/>
              <a:t>9/20/2017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F5704E5-4BA9-4E40-87D8-8768F4D43C0B}" type="datetimeFigureOut">
              <a:rPr lang="en-US" smtClean="0"/>
              <a:t>9/20/2017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42277C08-D588-457E-8D19-AC7857C27462}"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media" Target="../media/video1.flv"/><Relationship Id="rId2" Type="http://schemas.openxmlformats.org/officeDocument/2006/relationships/slideLayout" Target="../slideLayouts/slideLayout2.xml"/><Relationship Id="rId1" Type="http://schemas.openxmlformats.org/officeDocument/2006/relationships/video" Target="\ppt\media\video1.flv" TargetMode="Externa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38400" y="4267200"/>
            <a:ext cx="4724400" cy="533400"/>
          </a:xfrm>
        </p:spPr>
        <p:txBody>
          <a:bodyPr/>
          <a:lstStyle/>
          <a:p>
            <a:endParaRPr lang="en-US" dirty="0"/>
          </a:p>
        </p:txBody>
      </p:sp>
      <p:pic>
        <p:nvPicPr>
          <p:cNvPr id="4" name="Picture 3"/>
          <p:cNvPicPr>
            <a:picLocks noChangeAspect="1"/>
          </p:cNvPicPr>
          <p:nvPr/>
        </p:nvPicPr>
        <p:blipFill>
          <a:blip r:embed="rId2">
            <a:extLst/>
          </a:blip>
          <a:stretch>
            <a:fillRect/>
          </a:stretch>
        </p:blipFill>
        <p:spPr>
          <a:xfrm>
            <a:off x="381001" y="4867275"/>
            <a:ext cx="1371600" cy="1371600"/>
          </a:xfrm>
          <a:prstGeom prst="rect">
            <a:avLst/>
          </a:prstGeom>
        </p:spPr>
      </p:pic>
      <p:pic>
        <p:nvPicPr>
          <p:cNvPr id="5" name="Picture 4"/>
          <p:cNvPicPr>
            <a:picLocks noChangeAspect="1"/>
          </p:cNvPicPr>
          <p:nvPr/>
        </p:nvPicPr>
        <p:blipFill>
          <a:blip r:embed="rId3">
            <a:extLst/>
          </a:blip>
          <a:stretch>
            <a:fillRect/>
          </a:stretch>
        </p:blipFill>
        <p:spPr>
          <a:xfrm>
            <a:off x="2362201" y="4856906"/>
            <a:ext cx="2057400" cy="1362919"/>
          </a:xfrm>
          <a:prstGeom prst="rect">
            <a:avLst/>
          </a:prstGeom>
        </p:spPr>
      </p:pic>
      <p:pic>
        <p:nvPicPr>
          <p:cNvPr id="6" name="Picture 5"/>
          <p:cNvPicPr>
            <a:picLocks noChangeAspect="1"/>
          </p:cNvPicPr>
          <p:nvPr/>
        </p:nvPicPr>
        <p:blipFill>
          <a:blip r:embed="rId4">
            <a:extLst/>
          </a:blip>
          <a:stretch>
            <a:fillRect/>
          </a:stretch>
        </p:blipFill>
        <p:spPr>
          <a:xfrm>
            <a:off x="4953000" y="4951588"/>
            <a:ext cx="1676400" cy="1334911"/>
          </a:xfrm>
          <a:prstGeom prst="rect">
            <a:avLst/>
          </a:prstGeom>
        </p:spPr>
      </p:pic>
      <p:pic>
        <p:nvPicPr>
          <p:cNvPr id="7" name="Picture 6"/>
          <p:cNvPicPr>
            <a:picLocks noChangeAspect="1"/>
          </p:cNvPicPr>
          <p:nvPr/>
        </p:nvPicPr>
        <p:blipFill>
          <a:blip r:embed="rId5">
            <a:extLst/>
          </a:blip>
          <a:stretch>
            <a:fillRect/>
          </a:stretch>
        </p:blipFill>
        <p:spPr>
          <a:xfrm>
            <a:off x="7086600" y="4953000"/>
            <a:ext cx="1816980" cy="1352550"/>
          </a:xfrm>
          <a:prstGeom prst="rect">
            <a:avLst/>
          </a:prstGeom>
        </p:spPr>
      </p:pic>
      <p:sp>
        <p:nvSpPr>
          <p:cNvPr id="9" name="Rectangle 8"/>
          <p:cNvSpPr/>
          <p:nvPr/>
        </p:nvSpPr>
        <p:spPr>
          <a:xfrm>
            <a:off x="1829106" y="347752"/>
            <a:ext cx="5485796" cy="1862048"/>
          </a:xfrm>
          <a:prstGeom prst="rect">
            <a:avLst/>
          </a:prstGeom>
          <a:noFill/>
        </p:spPr>
        <p:txBody>
          <a:bodyPr wrap="none" lIns="91440" tIns="45720" rIns="91440" bIns="45720">
            <a:spAutoFit/>
          </a:bodyPr>
          <a:lstStyle/>
          <a:p>
            <a:pPr algn="ctr"/>
            <a:r>
              <a:rPr lang="en-US" sz="115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PASTA</a:t>
            </a:r>
            <a:endParaRPr lang="en-US" sz="115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par>
                                <p:cTn id="13" presetID="16" presetClass="entr" presetSubtype="2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16" presetClass="entr" presetSubtype="2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Horizontal)">
                                      <p:cBhvr>
                                        <p:cTn id="18" dur="500"/>
                                        <p:tgtEl>
                                          <p:spTgt spid="6"/>
                                        </p:tgtEl>
                                      </p:cBhvr>
                                    </p:animEffect>
                                  </p:childTnLst>
                                </p:cTn>
                              </p:par>
                              <p:par>
                                <p:cTn id="19" presetID="16" presetClass="entr" presetSubtype="2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lnSpcReduction="10000"/>
          </a:bodyPr>
          <a:lstStyle/>
          <a:p>
            <a:r>
              <a:rPr lang="id-ID" dirty="0"/>
              <a:t>Semolina mengandung 2 jenis protein yaitu gliadin  dan glutenin. </a:t>
            </a:r>
            <a:r>
              <a:rPr lang="id-ID" dirty="0" smtClean="0"/>
              <a:t>Kedua   </a:t>
            </a:r>
            <a:r>
              <a:rPr lang="id-ID" dirty="0"/>
              <a:t>rotein ini sangat menentukan hasil  pasta yang tahan banting, tegar, dan lentur. </a:t>
            </a:r>
            <a:endParaRPr lang="en-US" dirty="0" smtClean="0"/>
          </a:p>
          <a:p>
            <a:r>
              <a:rPr lang="id-ID" dirty="0" smtClean="0"/>
              <a:t>Gliadin </a:t>
            </a:r>
            <a:r>
              <a:rPr lang="id-ID" dirty="0"/>
              <a:t>adalah  protein yang larut dalam air dan membentuk massa yang  encer dengan larutan garam</a:t>
            </a:r>
            <a:r>
              <a:rPr lang="id-ID" dirty="0" smtClean="0"/>
              <a:t>.</a:t>
            </a:r>
            <a:endParaRPr lang="en-US" dirty="0" smtClean="0"/>
          </a:p>
          <a:p>
            <a:r>
              <a:rPr lang="id-ID" dirty="0" smtClean="0"/>
              <a:t>glutenin </a:t>
            </a:r>
            <a:r>
              <a:rPr lang="id-ID" dirty="0"/>
              <a:t>adalah  protein yang tidak larut dalam air. Perpaduan antara gliadin  dengan glutenin menghasilkan pasta dengan permukaan  yang halus, liat dan kompak serta hasil pasta yang direbus  sangat kenyal dan tidak berlendir</a:t>
            </a:r>
            <a:endParaRPr lang="en-US" dirty="0"/>
          </a:p>
        </p:txBody>
      </p:sp>
    </p:spTree>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JENIS  PASTA</a:t>
            </a:r>
            <a:endParaRPr lang="en-US" dirty="0"/>
          </a:p>
        </p:txBody>
      </p:sp>
      <p:pic>
        <p:nvPicPr>
          <p:cNvPr id="4" name="Content Placeholder 3"/>
          <p:cNvPicPr>
            <a:picLocks noGrp="1" noChangeAspect="1"/>
          </p:cNvPicPr>
          <p:nvPr>
            <p:ph sz="quarter" idx="1"/>
          </p:nvPr>
        </p:nvPicPr>
        <p:blipFill>
          <a:blip r:embed="rId2"/>
          <a:stretch>
            <a:fillRect/>
          </a:stretch>
        </p:blipFill>
        <p:spPr>
          <a:xfrm>
            <a:off x="990600" y="1143000"/>
            <a:ext cx="7010400" cy="5234432"/>
          </a:xfrm>
        </p:spPr>
      </p:pic>
    </p:spTree>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cstate="print">
            <a:extLst/>
          </a:blip>
          <a:stretch>
            <a:fillRect/>
          </a:stretch>
        </p:blipFill>
        <p:spPr>
          <a:xfrm>
            <a:off x="1828800" y="381001"/>
            <a:ext cx="5257800" cy="6248400"/>
          </a:xfrm>
          <a:prstGeom prst="rect">
            <a:avLst/>
          </a:prstGeom>
          <a:ln>
            <a:noFill/>
          </a:ln>
          <a:effectLst>
            <a:softEdge rad="112500"/>
          </a:effectLst>
        </p:spPr>
      </p:pic>
    </p:spTree>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Teknik Pengolahan Pasta</a:t>
            </a:r>
            <a:endParaRPr lang="en-US" dirty="0"/>
          </a:p>
        </p:txBody>
      </p:sp>
      <p:sp>
        <p:nvSpPr>
          <p:cNvPr id="3" name="Content Placeholder 2"/>
          <p:cNvSpPr>
            <a:spLocks noGrp="1"/>
          </p:cNvSpPr>
          <p:nvPr>
            <p:ph sz="quarter" idx="1"/>
          </p:nvPr>
        </p:nvSpPr>
        <p:spPr/>
        <p:txBody>
          <a:bodyPr/>
          <a:lstStyle/>
          <a:p>
            <a:r>
              <a:rPr lang="en-US" dirty="0" smtClean="0"/>
              <a:t>SCR  UMUM DIBAGI MENJADI 2 :</a:t>
            </a:r>
          </a:p>
          <a:p>
            <a:endParaRPr lang="en-US" dirty="0" smtClean="0"/>
          </a:p>
          <a:p>
            <a:r>
              <a:rPr lang="en-US" dirty="0" smtClean="0"/>
              <a:t>FRES PASTA</a:t>
            </a:r>
          </a:p>
          <a:p>
            <a:endParaRPr lang="en-US" dirty="0"/>
          </a:p>
          <a:p>
            <a:r>
              <a:rPr lang="en-US" dirty="0" smtClean="0"/>
              <a:t>DRED PASTA</a:t>
            </a:r>
            <a:endParaRPr lang="en-US" dirty="0"/>
          </a:p>
        </p:txBody>
      </p:sp>
    </p:spTree>
    <p:extLst/>
  </p:cSld>
  <p:clrMapOvr>
    <a:masterClrMapping/>
  </p:clrMapOvr>
  <mc:AlternateContent xmlns:mc="http://schemas.openxmlformats.org/markup-compatibility/2006">
    <mc:Choice xmlns="" xmlns:p14="http://schemas.microsoft.com/office/powerpoint/2007/7/12/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CONTOH PEMBUATAN :</a:t>
            </a:r>
          </a:p>
        </p:txBody>
      </p:sp>
      <p:pic>
        <p:nvPicPr>
          <p:cNvPr id="4" name="How to Make Egg Pasta Video – 5min.com.flv">
            <a:hlinkClick r:id="" action="ppaction://media"/>
          </p:cNvPr>
          <p:cNvPicPr>
            <a:picLocks noGrp="1" noChangeAspect="1"/>
          </p:cNvPicPr>
          <p:nvPr>
            <p:ph sz="quarter" idx="1"/>
            <a:videoFile r:link="rId1"/>
            <p:extLst>
              <p:ext uri="{F8B40766-3117-49D6-85D0-CBC5EB6F0422}">
                <pav:media xmlns="" xmlns:pav="http://schemas.microsoft.com/office/2007/6/19/audiovideo">
                  <pav:srcMedia r:embed="rId3">
                    <pav:bmkLst/>
                  </pav:srcMedia>
                </pav:media>
              </p:ext>
            </p:extLst>
          </p:nvPr>
        </p:nvPicPr>
        <p:blipFill>
          <a:blip r:embed="rId4"/>
          <a:stretch>
            <a:fillRect/>
          </a:stretch>
        </p:blipFill>
        <p:spPr>
          <a:xfrm>
            <a:off x="520700" y="1527175"/>
            <a:ext cx="8067675" cy="4572000"/>
          </a:xfrm>
        </p:spPr>
      </p:pic>
    </p:spTree>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PENYIMPANAN</a:t>
            </a:r>
            <a:endParaRPr lang="en-US" dirty="0"/>
          </a:p>
        </p:txBody>
      </p:sp>
      <p:sp>
        <p:nvSpPr>
          <p:cNvPr id="3" name="Content Placeholder 2"/>
          <p:cNvSpPr>
            <a:spLocks noGrp="1"/>
          </p:cNvSpPr>
          <p:nvPr>
            <p:ph sz="quarter" idx="1"/>
          </p:nvPr>
        </p:nvSpPr>
        <p:spPr/>
        <p:txBody>
          <a:bodyPr/>
          <a:lstStyle/>
          <a:p>
            <a:endParaRPr lang="en-US" dirty="0" smtClean="0"/>
          </a:p>
          <a:p>
            <a:r>
              <a:rPr lang="en-US" dirty="0" smtClean="0"/>
              <a:t>DRED PASTA </a:t>
            </a:r>
          </a:p>
          <a:p>
            <a:pPr marL="0" indent="0">
              <a:buNone/>
            </a:pPr>
            <a:r>
              <a:rPr lang="en-US" dirty="0"/>
              <a:t>	</a:t>
            </a:r>
            <a:r>
              <a:rPr lang="en-US" dirty="0" smtClean="0"/>
              <a:t>LEBIH LAMA KARNA BUATAN PABRIK</a:t>
            </a:r>
          </a:p>
          <a:p>
            <a:endParaRPr lang="en-US" dirty="0"/>
          </a:p>
          <a:p>
            <a:r>
              <a:rPr lang="en-US" dirty="0" smtClean="0"/>
              <a:t>FRESH PASTA</a:t>
            </a:r>
          </a:p>
          <a:p>
            <a:pPr marL="0" indent="0">
              <a:buNone/>
            </a:pPr>
            <a:r>
              <a:rPr lang="en-US" dirty="0" smtClean="0"/>
              <a:t>	LEBIH SINGKAT KARNA BUATAN SENDIRI</a:t>
            </a:r>
            <a:endParaRPr lang="en-US" dirty="0"/>
          </a:p>
        </p:txBody>
      </p:sp>
    </p:spTree>
    <p:extLst/>
  </p:cSld>
  <p:clrMapOvr>
    <a:masterClrMapping/>
  </p:clrMapOvr>
  <mc:AlternateContent xmlns:mc="http://schemas.openxmlformats.org/markup-compatibility/2006">
    <mc:Choice xmlns="" xmlns:p14="http://schemas.microsoft.com/office/powerpoint/2007/7/12/main"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PENYAJIAN</a:t>
            </a:r>
            <a:endParaRPr lang="en-US" dirty="0"/>
          </a:p>
        </p:txBody>
      </p:sp>
      <p:sp>
        <p:nvSpPr>
          <p:cNvPr id="3" name="Content Placeholder 2"/>
          <p:cNvSpPr>
            <a:spLocks noGrp="1"/>
          </p:cNvSpPr>
          <p:nvPr>
            <p:ph sz="quarter" idx="1"/>
          </p:nvPr>
        </p:nvSpPr>
        <p:spPr/>
        <p:txBody>
          <a:bodyPr>
            <a:normAutofit fontScale="92500" lnSpcReduction="10000"/>
          </a:bodyPr>
          <a:lstStyle/>
          <a:p>
            <a:pPr marL="0" indent="0">
              <a:buNone/>
            </a:pPr>
            <a:r>
              <a:rPr lang="en-US" dirty="0" err="1" smtClean="0"/>
              <a:t>Dpt</a:t>
            </a:r>
            <a:r>
              <a:rPr lang="en-US" dirty="0" smtClean="0"/>
              <a:t> </a:t>
            </a:r>
            <a:r>
              <a:rPr lang="en-US" dirty="0" err="1" smtClean="0"/>
              <a:t>disajikan</a:t>
            </a:r>
            <a:r>
              <a:rPr lang="en-US" dirty="0" smtClean="0"/>
              <a:t> :</a:t>
            </a:r>
          </a:p>
          <a:p>
            <a:pPr marL="0" indent="0">
              <a:buNone/>
            </a:pPr>
            <a:endParaRPr lang="en-US" dirty="0" smtClean="0"/>
          </a:p>
          <a:p>
            <a:pPr lvl="1"/>
            <a:r>
              <a:rPr lang="id-ID" sz="2800" dirty="0">
                <a:solidFill>
                  <a:srgbClr val="002060"/>
                </a:solidFill>
              </a:rPr>
              <a:t>hidangan appetizer, </a:t>
            </a:r>
            <a:endParaRPr lang="en-US" sz="2800" dirty="0" smtClean="0">
              <a:solidFill>
                <a:srgbClr val="002060"/>
              </a:solidFill>
            </a:endParaRPr>
          </a:p>
          <a:p>
            <a:pPr lvl="1"/>
            <a:r>
              <a:rPr lang="id-ID" sz="2800" dirty="0" smtClean="0">
                <a:solidFill>
                  <a:srgbClr val="002060"/>
                </a:solidFill>
              </a:rPr>
              <a:t>soup</a:t>
            </a:r>
            <a:r>
              <a:rPr lang="id-ID" sz="2800" dirty="0">
                <a:solidFill>
                  <a:srgbClr val="002060"/>
                </a:solidFill>
              </a:rPr>
              <a:t>, </a:t>
            </a:r>
            <a:endParaRPr lang="en-US" sz="2800" dirty="0" smtClean="0">
              <a:solidFill>
                <a:srgbClr val="002060"/>
              </a:solidFill>
            </a:endParaRPr>
          </a:p>
          <a:p>
            <a:pPr lvl="1"/>
            <a:r>
              <a:rPr lang="id-ID" sz="2800" dirty="0" smtClean="0">
                <a:solidFill>
                  <a:srgbClr val="002060"/>
                </a:solidFill>
              </a:rPr>
              <a:t>main </a:t>
            </a:r>
            <a:r>
              <a:rPr lang="id-ID" sz="2800" dirty="0">
                <a:solidFill>
                  <a:srgbClr val="002060"/>
                </a:solidFill>
              </a:rPr>
              <a:t>couse, </a:t>
            </a:r>
            <a:endParaRPr lang="en-US" sz="2800" dirty="0" smtClean="0">
              <a:solidFill>
                <a:srgbClr val="002060"/>
              </a:solidFill>
            </a:endParaRPr>
          </a:p>
          <a:p>
            <a:pPr lvl="1"/>
            <a:r>
              <a:rPr lang="id-ID" sz="2800" dirty="0" smtClean="0">
                <a:solidFill>
                  <a:srgbClr val="002060"/>
                </a:solidFill>
              </a:rPr>
              <a:t>main </a:t>
            </a:r>
            <a:r>
              <a:rPr lang="id-ID" sz="2800" dirty="0">
                <a:solidFill>
                  <a:srgbClr val="002060"/>
                </a:solidFill>
              </a:rPr>
              <a:t>dish, dan </a:t>
            </a:r>
            <a:endParaRPr lang="en-US" sz="2800" dirty="0" smtClean="0">
              <a:solidFill>
                <a:srgbClr val="002060"/>
              </a:solidFill>
            </a:endParaRPr>
          </a:p>
          <a:p>
            <a:pPr lvl="1"/>
            <a:r>
              <a:rPr lang="id-ID" sz="2800" dirty="0" smtClean="0">
                <a:solidFill>
                  <a:srgbClr val="002060"/>
                </a:solidFill>
              </a:rPr>
              <a:t>one </a:t>
            </a:r>
            <a:r>
              <a:rPr lang="id-ID" sz="2800" dirty="0">
                <a:solidFill>
                  <a:srgbClr val="002060"/>
                </a:solidFill>
              </a:rPr>
              <a:t>dish meal dan dessert</a:t>
            </a:r>
            <a:r>
              <a:rPr lang="id-ID" sz="2800" dirty="0" smtClean="0">
                <a:solidFill>
                  <a:srgbClr val="002060"/>
                </a:solidFill>
              </a:rPr>
              <a:t>.</a:t>
            </a:r>
            <a:endParaRPr lang="en-US" sz="2800" dirty="0" smtClean="0">
              <a:solidFill>
                <a:srgbClr val="002060"/>
              </a:solidFill>
            </a:endParaRPr>
          </a:p>
          <a:p>
            <a:pPr marL="0" indent="0">
              <a:buNone/>
            </a:pPr>
            <a:endParaRPr lang="en-US" dirty="0"/>
          </a:p>
          <a:p>
            <a:pPr marL="0" indent="0">
              <a:buNone/>
            </a:pPr>
            <a:endParaRPr lang="en-US" dirty="0" smtClean="0"/>
          </a:p>
          <a:p>
            <a:pPr marL="0" indent="0">
              <a:buNone/>
            </a:pPr>
            <a:r>
              <a:rPr lang="id-ID" dirty="0" smtClean="0"/>
              <a:t> </a:t>
            </a:r>
            <a:r>
              <a:rPr lang="id-ID" dirty="0"/>
              <a:t>Penyajian pasta biasanya terletak pada porsi.</a:t>
            </a:r>
            <a:endParaRPr lang="en-US" dirty="0"/>
          </a:p>
        </p:txBody>
      </p:sp>
    </p:spTree>
    <p:extLst/>
  </p:cSld>
  <p:clrMapOvr>
    <a:masterClrMapping/>
  </p:clrMapOvr>
  <p:transition spd="slow">
    <p:randomBar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extLst/>
          </a:blip>
          <a:stretch>
            <a:fillRect/>
          </a:stretch>
        </p:blipFill>
        <p:spPr>
          <a:xfrm>
            <a:off x="762000" y="609600"/>
            <a:ext cx="7467600" cy="5630571"/>
          </a:xfrm>
          <a:ln>
            <a:noFill/>
          </a:ln>
          <a:effectLst>
            <a:glow rad="127000">
              <a:srgbClr val="00FF00"/>
            </a:glow>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Tree>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dirty="0"/>
          </a:p>
        </p:txBody>
      </p:sp>
      <p:sp>
        <p:nvSpPr>
          <p:cNvPr id="2" name="Title 1"/>
          <p:cNvSpPr>
            <a:spLocks noGrp="1"/>
          </p:cNvSpPr>
          <p:nvPr>
            <p:ph type="title"/>
          </p:nvPr>
        </p:nvSpPr>
        <p:spPr>
          <a:xfrm>
            <a:off x="301752" y="2895600"/>
            <a:ext cx="8534400" cy="2286000"/>
          </a:xfrm>
        </p:spPr>
        <p:txBody>
          <a:bodyPr>
            <a:noAutofit/>
          </a:bodyPr>
          <a:lstStyle/>
          <a:p>
            <a:r>
              <a:rPr lang="en-US" sz="11500" dirty="0" err="1" smtClean="0">
                <a:solidFill>
                  <a:srgbClr val="FF0000"/>
                </a:solidFill>
              </a:rPr>
              <a:t>Terimakasih</a:t>
            </a:r>
            <a:r>
              <a:rPr lang="en-US" sz="11500" dirty="0" smtClean="0">
                <a:solidFill>
                  <a:srgbClr val="FF0000"/>
                </a:solidFill>
              </a:rPr>
              <a:t> </a:t>
            </a:r>
            <a:endParaRPr lang="en-US" sz="11500" dirty="0">
              <a:solidFill>
                <a:srgbClr val="FF0000"/>
              </a:solidFill>
            </a:endParaRPr>
          </a:p>
        </p:txBody>
      </p:sp>
    </p:spTree>
    <p:extLst/>
  </p:cSld>
  <p:clrMapOvr>
    <a:masterClrMapping/>
  </p:clrMapOvr>
  <mc:AlternateContent xmlns:mc="http://schemas.openxmlformats.org/markup-compatibility/2006">
    <mc:Choice xmlns="" xmlns:p14="http://schemas.microsoft.com/office/powerpoint/2007/7/12/main" Requires="p14">
      <p:transition spd="slow" p14:dur="1299">
        <p14:pan dir="u"/>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
          </p:nvPr>
        </p:nvPicPr>
        <p:blipFill>
          <a:blip r:embed="rId2"/>
          <a:stretch>
            <a:fillRect/>
          </a:stretch>
        </p:blipFill>
        <p:spPr>
          <a:xfrm>
            <a:off x="986121" y="1296120"/>
            <a:ext cx="6938679" cy="5180880"/>
          </a:xfrm>
        </p:spPr>
      </p:pic>
    </p:spTree>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PENGERTIAN</a:t>
            </a:r>
            <a:endParaRPr lang="en-US" dirty="0"/>
          </a:p>
        </p:txBody>
      </p:sp>
      <p:sp>
        <p:nvSpPr>
          <p:cNvPr id="3" name="Content Placeholder 2"/>
          <p:cNvSpPr>
            <a:spLocks noGrp="1"/>
          </p:cNvSpPr>
          <p:nvPr>
            <p:ph sz="quarter" idx="1"/>
          </p:nvPr>
        </p:nvSpPr>
        <p:spPr/>
        <p:txBody>
          <a:bodyPr/>
          <a:lstStyle/>
          <a:p>
            <a:r>
              <a:rPr lang="id-ID" dirty="0"/>
              <a:t>Nama pasta berasal dari bahasa Itali “Paste”, disebut  paste karena terbuat dari adonan tepung gandum dan air.</a:t>
            </a:r>
            <a:endParaRPr lang="en-US" dirty="0" smtClean="0"/>
          </a:p>
          <a:p>
            <a:endParaRPr lang="en-US" dirty="0"/>
          </a:p>
          <a:p>
            <a:pPr marL="0" indent="0">
              <a:buNone/>
            </a:pPr>
            <a:r>
              <a:rPr lang="en-US" dirty="0" smtClean="0"/>
              <a:t>	</a:t>
            </a:r>
            <a:r>
              <a:rPr lang="id-ID" dirty="0" smtClean="0"/>
              <a:t>adl </a:t>
            </a:r>
            <a:r>
              <a:rPr lang="id-ID" dirty="0"/>
              <a:t>makanan olahan yang digunakan pada  masakan Italia,   dibuat dari campuran tepung terigu, air, telur,  dan garam yang membentuk adonan yang bisa dibuat  menjadi berbagai variasi ukuran dan bentuk.</a:t>
            </a:r>
            <a:endParaRPr lang="en-US" dirty="0"/>
          </a:p>
        </p:txBody>
      </p:sp>
      <p:pic>
        <p:nvPicPr>
          <p:cNvPr id="4" name="Picture 3"/>
          <p:cNvPicPr>
            <a:picLocks noChangeAspect="1"/>
          </p:cNvPicPr>
          <p:nvPr/>
        </p:nvPicPr>
        <p:blipFill>
          <a:blip r:embed="rId2">
            <a:extLst/>
          </a:blip>
          <a:stretch>
            <a:fillRect/>
          </a:stretch>
        </p:blipFill>
        <p:spPr>
          <a:xfrm>
            <a:off x="4038600" y="5486400"/>
            <a:ext cx="857250" cy="685800"/>
          </a:xfrm>
          <a:prstGeom prst="rect">
            <a:avLst/>
          </a:prstGeom>
        </p:spPr>
      </p:pic>
    </p:spTree>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sz="half"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lgn="ctr">
              <a:buNone/>
            </a:pPr>
            <a:r>
              <a:rPr lang="en-US" dirty="0" smtClean="0"/>
              <a:t>LAGSANE</a:t>
            </a:r>
            <a:endParaRPr lang="en-US" dirty="0"/>
          </a:p>
        </p:txBody>
      </p:sp>
      <p:sp>
        <p:nvSpPr>
          <p:cNvPr id="7" name="Content Placeholder 6"/>
          <p:cNvSpPr>
            <a:spLocks noGrp="1"/>
          </p:cNvSpPr>
          <p:nvPr>
            <p:ph sz="half" idx="2"/>
          </p:nvPr>
        </p:nvSpPr>
        <p:spPr/>
        <p:txBody>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lgn="ctr">
              <a:buNone/>
            </a:pPr>
            <a:r>
              <a:rPr lang="id-ID" dirty="0" smtClean="0"/>
              <a:t>Spaggethi </a:t>
            </a:r>
            <a:r>
              <a:rPr lang="id-ID" dirty="0"/>
              <a:t>Bollognaise</a:t>
            </a:r>
            <a:endParaRPr lang="en-US" dirty="0"/>
          </a:p>
        </p:txBody>
      </p:sp>
      <p:pic>
        <p:nvPicPr>
          <p:cNvPr id="4" name="Picture 3"/>
          <p:cNvPicPr/>
          <p:nvPr/>
        </p:nvPicPr>
        <p:blipFill>
          <a:blip r:embed="rId3">
            <a:extLst/>
          </a:blip>
          <a:srcRect/>
          <a:stretch>
            <a:fillRect/>
          </a:stretch>
        </p:blipFill>
        <p:spPr bwMode="auto">
          <a:xfrm>
            <a:off x="964565" y="2372995"/>
            <a:ext cx="2616835" cy="1970405"/>
          </a:xfrm>
          <a:prstGeom prst="rect">
            <a:avLst/>
          </a:prstGeom>
          <a:ln w="9525">
            <a:solidFill>
              <a:srgbClr val="000000"/>
            </a:solidFill>
            <a:miter lim="800000"/>
            <a:headEnd/>
            <a:tailEnd/>
          </a:ln>
          <a:extLst/>
        </p:spPr>
      </p:pic>
      <p:pic>
        <p:nvPicPr>
          <p:cNvPr id="9" name="Picture 8"/>
          <p:cNvPicPr/>
          <p:nvPr/>
        </p:nvPicPr>
        <p:blipFill>
          <a:blip r:embed="rId4">
            <a:extLst/>
          </a:blip>
          <a:srcRect/>
          <a:stretch>
            <a:fillRect/>
          </a:stretch>
        </p:blipFill>
        <p:spPr bwMode="auto">
          <a:xfrm>
            <a:off x="5276215" y="2364740"/>
            <a:ext cx="2648585" cy="1750060"/>
          </a:xfrm>
          <a:prstGeom prst="rect">
            <a:avLst/>
          </a:prstGeom>
          <a:ln w="9525">
            <a:solidFill>
              <a:srgbClr val="000000"/>
            </a:solidFill>
            <a:miter lim="800000"/>
            <a:headEnd/>
            <a:tailEnd/>
          </a:ln>
          <a:extLst/>
        </p:spPr>
      </p:pic>
    </p:spTree>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KANDUNGAN GIZI</a:t>
            </a:r>
            <a:endParaRPr lang="en-US" dirty="0"/>
          </a:p>
        </p:txBody>
      </p:sp>
      <p:graphicFrame>
        <p:nvGraphicFramePr>
          <p:cNvPr id="4" name="Content Placeholder 3"/>
          <p:cNvGraphicFramePr>
            <a:graphicFrameLocks noGrp="1"/>
          </p:cNvGraphicFramePr>
          <p:nvPr>
            <p:ph sz="quarter" idx="1"/>
            <p:extLst/>
          </p:nvPr>
        </p:nvGraphicFramePr>
        <p:xfrm>
          <a:off x="990599" y="1711019"/>
          <a:ext cx="6934201" cy="4384981"/>
        </p:xfrm>
        <a:graphic>
          <a:graphicData uri="http://schemas.openxmlformats.org/drawingml/2006/table">
            <a:tbl>
              <a:tblPr firstRow="1" firstCol="1" bandRow="1">
                <a:tableStyleId>{5C22544A-7EE6-4342-B048-85BDC9FD1C3A}</a:tableStyleId>
              </a:tblPr>
              <a:tblGrid>
                <a:gridCol w="737717"/>
                <a:gridCol w="3867118"/>
                <a:gridCol w="2329366"/>
              </a:tblGrid>
              <a:tr h="464297">
                <a:tc>
                  <a:txBody>
                    <a:bodyPr/>
                    <a:lstStyle/>
                    <a:p>
                      <a:pPr algn="just">
                        <a:lnSpc>
                          <a:spcPct val="115000"/>
                        </a:lnSpc>
                        <a:spcAft>
                          <a:spcPts val="1000"/>
                        </a:spcAft>
                      </a:pPr>
                      <a:r>
                        <a:rPr lang="id-ID" sz="2400" dirty="0">
                          <a:effectLst/>
                        </a:rPr>
                        <a:t>No</a:t>
                      </a:r>
                      <a:endParaRPr lang="en-US" sz="2000" dirty="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dirty="0">
                          <a:effectLst/>
                        </a:rPr>
                        <a:t>Zat gizi</a:t>
                      </a:r>
                      <a:endParaRPr lang="en-US" sz="2000" dirty="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Banyak (gr)</a:t>
                      </a:r>
                      <a:endParaRPr lang="en-US" sz="2000">
                        <a:effectLst/>
                        <a:latin typeface="Calibri"/>
                        <a:ea typeface="Calibri"/>
                        <a:cs typeface="Times New Roman"/>
                      </a:endParaRPr>
                    </a:p>
                  </a:txBody>
                  <a:tcPr marL="68580" marR="68580" marT="0" marB="0"/>
                </a:tc>
              </a:tr>
              <a:tr h="1857836">
                <a:tc>
                  <a:txBody>
                    <a:bodyPr/>
                    <a:lstStyle/>
                    <a:p>
                      <a:pPr algn="just">
                        <a:lnSpc>
                          <a:spcPct val="115000"/>
                        </a:lnSpc>
                        <a:spcAft>
                          <a:spcPts val="1000"/>
                        </a:spcAft>
                      </a:pPr>
                      <a:r>
                        <a:rPr lang="id-ID" sz="2400">
                          <a:effectLst/>
                        </a:rPr>
                        <a:t>1.</a:t>
                      </a:r>
                      <a:endParaRPr lang="en-US" sz="200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Karbohidrat  </a:t>
                      </a:r>
                      <a:endParaRPr lang="en-US" sz="2000">
                        <a:effectLst/>
                      </a:endParaRPr>
                    </a:p>
                    <a:p>
                      <a:pPr algn="just">
                        <a:lnSpc>
                          <a:spcPct val="115000"/>
                        </a:lnSpc>
                        <a:spcAft>
                          <a:spcPts val="1000"/>
                        </a:spcAft>
                      </a:pPr>
                      <a:r>
                        <a:rPr lang="id-ID" sz="2400">
                          <a:effectLst/>
                        </a:rPr>
                        <a:t>Tepung (starch 62 gr) </a:t>
                      </a:r>
                      <a:endParaRPr lang="en-US" sz="2000">
                        <a:effectLst/>
                      </a:endParaRPr>
                    </a:p>
                    <a:p>
                      <a:pPr algn="just">
                        <a:lnSpc>
                          <a:spcPct val="115000"/>
                        </a:lnSpc>
                        <a:spcAft>
                          <a:spcPts val="1000"/>
                        </a:spcAft>
                      </a:pPr>
                      <a:r>
                        <a:rPr lang="id-ID" sz="2400">
                          <a:effectLst/>
                        </a:rPr>
                        <a:t>Gula  (sugars     2 gr)  </a:t>
                      </a:r>
                      <a:endParaRPr lang="en-US" sz="2000">
                        <a:effectLst/>
                      </a:endParaRPr>
                    </a:p>
                    <a:p>
                      <a:pPr algn="just">
                        <a:lnSpc>
                          <a:spcPct val="115000"/>
                        </a:lnSpc>
                        <a:spcAft>
                          <a:spcPts val="1000"/>
                        </a:spcAft>
                      </a:pPr>
                      <a:r>
                        <a:rPr lang="id-ID" sz="2400">
                          <a:effectLst/>
                        </a:rPr>
                        <a:t>Fiber  3 g</a:t>
                      </a:r>
                      <a:endParaRPr lang="en-US" sz="2000">
                        <a:effectLst/>
                        <a:latin typeface="Calibri"/>
                        <a:ea typeface="Calibri"/>
                        <a:cs typeface="Times New Roman"/>
                      </a:endParaRPr>
                    </a:p>
                  </a:txBody>
                  <a:tcPr marL="68580" marR="68580" marT="0" marB="0"/>
                </a:tc>
                <a:tc>
                  <a:txBody>
                    <a:bodyPr/>
                    <a:lstStyle/>
                    <a:p>
                      <a:pPr algn="ctr">
                        <a:lnSpc>
                          <a:spcPct val="115000"/>
                        </a:lnSpc>
                        <a:spcAft>
                          <a:spcPts val="1000"/>
                        </a:spcAft>
                      </a:pPr>
                      <a:r>
                        <a:rPr lang="id-ID" sz="2400">
                          <a:effectLst/>
                        </a:rPr>
                        <a:t>75</a:t>
                      </a:r>
                      <a:endParaRPr lang="en-US" sz="2000">
                        <a:effectLst/>
                        <a:latin typeface="Calibri"/>
                        <a:ea typeface="Calibri"/>
                        <a:cs typeface="Times New Roman"/>
                      </a:endParaRPr>
                    </a:p>
                  </a:txBody>
                  <a:tcPr marL="68580" marR="68580" marT="0" marB="0"/>
                </a:tc>
              </a:tr>
              <a:tr h="464297">
                <a:tc>
                  <a:txBody>
                    <a:bodyPr/>
                    <a:lstStyle/>
                    <a:p>
                      <a:pPr algn="just">
                        <a:lnSpc>
                          <a:spcPct val="115000"/>
                        </a:lnSpc>
                        <a:spcAft>
                          <a:spcPts val="1000"/>
                        </a:spcAft>
                      </a:pPr>
                      <a:r>
                        <a:rPr lang="en-US" sz="2400">
                          <a:effectLst/>
                        </a:rPr>
                        <a:t>2.</a:t>
                      </a:r>
                      <a:endParaRPr lang="en-US" sz="200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Lemak</a:t>
                      </a:r>
                      <a:endParaRPr lang="en-US" sz="2000">
                        <a:effectLst/>
                        <a:latin typeface="Calibri"/>
                        <a:ea typeface="Calibri"/>
                        <a:cs typeface="Times New Roman"/>
                      </a:endParaRPr>
                    </a:p>
                  </a:txBody>
                  <a:tcPr marL="68580" marR="68580" marT="0" marB="0"/>
                </a:tc>
                <a:tc>
                  <a:txBody>
                    <a:bodyPr/>
                    <a:lstStyle/>
                    <a:p>
                      <a:pPr algn="ctr">
                        <a:lnSpc>
                          <a:spcPct val="115000"/>
                        </a:lnSpc>
                        <a:spcAft>
                          <a:spcPts val="1000"/>
                        </a:spcAft>
                      </a:pPr>
                      <a:r>
                        <a:rPr lang="id-ID" sz="2400">
                          <a:effectLst/>
                        </a:rPr>
                        <a:t>1,5</a:t>
                      </a:r>
                      <a:endParaRPr lang="en-US" sz="2000">
                        <a:effectLst/>
                        <a:latin typeface="Calibri"/>
                        <a:ea typeface="Calibri"/>
                        <a:cs typeface="Times New Roman"/>
                      </a:endParaRPr>
                    </a:p>
                  </a:txBody>
                  <a:tcPr marL="68580" marR="68580" marT="0" marB="0"/>
                </a:tc>
              </a:tr>
              <a:tr h="464297">
                <a:tc>
                  <a:txBody>
                    <a:bodyPr/>
                    <a:lstStyle/>
                    <a:p>
                      <a:pPr algn="just">
                        <a:lnSpc>
                          <a:spcPct val="115000"/>
                        </a:lnSpc>
                        <a:spcAft>
                          <a:spcPts val="1000"/>
                        </a:spcAft>
                      </a:pPr>
                      <a:r>
                        <a:rPr lang="en-US" sz="2400">
                          <a:effectLst/>
                        </a:rPr>
                        <a:t>3.</a:t>
                      </a:r>
                      <a:endParaRPr lang="en-US" sz="200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Protein</a:t>
                      </a:r>
                      <a:endParaRPr lang="en-US" sz="2000">
                        <a:effectLst/>
                        <a:latin typeface="Calibri"/>
                        <a:ea typeface="Calibri"/>
                        <a:cs typeface="Times New Roman"/>
                      </a:endParaRPr>
                    </a:p>
                  </a:txBody>
                  <a:tcPr marL="68580" marR="68580" marT="0" marB="0"/>
                </a:tc>
                <a:tc>
                  <a:txBody>
                    <a:bodyPr/>
                    <a:lstStyle/>
                    <a:p>
                      <a:pPr algn="ctr">
                        <a:lnSpc>
                          <a:spcPct val="115000"/>
                        </a:lnSpc>
                        <a:spcAft>
                          <a:spcPts val="1000"/>
                        </a:spcAft>
                      </a:pPr>
                      <a:r>
                        <a:rPr lang="id-ID" sz="2400">
                          <a:effectLst/>
                        </a:rPr>
                        <a:t>13</a:t>
                      </a:r>
                      <a:endParaRPr lang="en-US" sz="2000">
                        <a:effectLst/>
                        <a:latin typeface="Calibri"/>
                        <a:ea typeface="Calibri"/>
                        <a:cs typeface="Times New Roman"/>
                      </a:endParaRPr>
                    </a:p>
                  </a:txBody>
                  <a:tcPr marL="68580" marR="68580" marT="0" marB="0"/>
                </a:tc>
              </a:tr>
              <a:tr h="464297">
                <a:tc>
                  <a:txBody>
                    <a:bodyPr/>
                    <a:lstStyle/>
                    <a:p>
                      <a:pPr algn="just">
                        <a:lnSpc>
                          <a:spcPct val="115000"/>
                        </a:lnSpc>
                        <a:spcAft>
                          <a:spcPts val="1000"/>
                        </a:spcAft>
                      </a:pPr>
                      <a:r>
                        <a:rPr lang="en-US" sz="2400">
                          <a:effectLst/>
                        </a:rPr>
                        <a:t>4.</a:t>
                      </a:r>
                      <a:endParaRPr lang="en-US" sz="200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Air</a:t>
                      </a:r>
                      <a:endParaRPr lang="en-US" sz="2000">
                        <a:effectLst/>
                        <a:latin typeface="Calibri"/>
                        <a:ea typeface="Calibri"/>
                        <a:cs typeface="Times New Roman"/>
                      </a:endParaRPr>
                    </a:p>
                  </a:txBody>
                  <a:tcPr marL="68580" marR="68580" marT="0" marB="0"/>
                </a:tc>
                <a:tc>
                  <a:txBody>
                    <a:bodyPr/>
                    <a:lstStyle/>
                    <a:p>
                      <a:pPr algn="ctr">
                        <a:lnSpc>
                          <a:spcPct val="115000"/>
                        </a:lnSpc>
                        <a:spcAft>
                          <a:spcPts val="1000"/>
                        </a:spcAft>
                      </a:pPr>
                      <a:r>
                        <a:rPr lang="id-ID" sz="2400">
                          <a:effectLst/>
                        </a:rPr>
                        <a:t>10</a:t>
                      </a:r>
                      <a:endParaRPr lang="en-US" sz="2000">
                        <a:effectLst/>
                        <a:latin typeface="Calibri"/>
                        <a:ea typeface="Calibri"/>
                        <a:cs typeface="Times New Roman"/>
                      </a:endParaRPr>
                    </a:p>
                  </a:txBody>
                  <a:tcPr marL="68580" marR="68580" marT="0" marB="0"/>
                </a:tc>
              </a:tr>
              <a:tr h="464297">
                <a:tc>
                  <a:txBody>
                    <a:bodyPr/>
                    <a:lstStyle/>
                    <a:p>
                      <a:pPr algn="just">
                        <a:lnSpc>
                          <a:spcPct val="115000"/>
                        </a:lnSpc>
                        <a:spcAft>
                          <a:spcPts val="1000"/>
                        </a:spcAft>
                      </a:pPr>
                      <a:r>
                        <a:rPr lang="en-US" sz="2400">
                          <a:effectLst/>
                        </a:rPr>
                        <a:t>5.</a:t>
                      </a:r>
                      <a:endParaRPr lang="en-US" sz="2000">
                        <a:effectLst/>
                        <a:latin typeface="Calibri"/>
                        <a:ea typeface="Calibri"/>
                        <a:cs typeface="Times New Roman"/>
                      </a:endParaRPr>
                    </a:p>
                  </a:txBody>
                  <a:tcPr marL="68580" marR="68580" marT="0" marB="0"/>
                </a:tc>
                <a:tc>
                  <a:txBody>
                    <a:bodyPr/>
                    <a:lstStyle/>
                    <a:p>
                      <a:pPr algn="just">
                        <a:lnSpc>
                          <a:spcPct val="115000"/>
                        </a:lnSpc>
                        <a:spcAft>
                          <a:spcPts val="1000"/>
                        </a:spcAft>
                      </a:pPr>
                      <a:r>
                        <a:rPr lang="id-ID" sz="2400">
                          <a:effectLst/>
                        </a:rPr>
                        <a:t>Vit B- 6</a:t>
                      </a:r>
                      <a:endParaRPr lang="en-US" sz="2000">
                        <a:effectLst/>
                        <a:latin typeface="Calibri"/>
                        <a:ea typeface="Calibri"/>
                        <a:cs typeface="Times New Roman"/>
                      </a:endParaRPr>
                    </a:p>
                  </a:txBody>
                  <a:tcPr marL="68580" marR="68580" marT="0" marB="0"/>
                </a:tc>
                <a:tc>
                  <a:txBody>
                    <a:bodyPr/>
                    <a:lstStyle/>
                    <a:p>
                      <a:pPr algn="ctr">
                        <a:lnSpc>
                          <a:spcPct val="115000"/>
                        </a:lnSpc>
                        <a:spcAft>
                          <a:spcPts val="1000"/>
                        </a:spcAft>
                      </a:pPr>
                      <a:r>
                        <a:rPr lang="id-ID" sz="2400" dirty="0">
                          <a:effectLst/>
                        </a:rPr>
                        <a:t>18 (5%)</a:t>
                      </a:r>
                      <a:endParaRPr lang="en-US" sz="2000" dirty="0">
                        <a:effectLst/>
                        <a:latin typeface="Calibri"/>
                        <a:ea typeface="Calibri"/>
                        <a:cs typeface="Times New Roman"/>
                      </a:endParaRPr>
                    </a:p>
                  </a:txBody>
                  <a:tcPr marL="68580" marR="68580" marT="0" marB="0"/>
                </a:tc>
              </a:tr>
            </a:tbl>
          </a:graphicData>
        </a:graphic>
      </p:graphicFrame>
    </p:spTree>
    <p:extLst/>
  </p:cSld>
  <p:clrMapOvr>
    <a:masterClrMapping/>
  </p:clrMapOvr>
  <mc:AlternateContent xmlns:mc="http://schemas.openxmlformats.org/markup-compatibility/2006">
    <mc:Choice xmlns="" xmlns:p14="http://schemas.microsoft.com/office/powerpoint/2007/7/12/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id-ID" dirty="0"/>
              <a:t>Pasta dibuat dari tepung terigu semolina yang  merupakan hasil gilingan biji gandum durum dicampur telur  sehingga sedikit berwarna kuning cerah, dan bila dimasak  dengan benar akan menghasilkan tekstur sedikit kenyal. </a:t>
            </a:r>
            <a:endParaRPr lang="en-US" dirty="0"/>
          </a:p>
        </p:txBody>
      </p:sp>
    </p:spTree>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id-ID" dirty="0"/>
              <a:t> Pasta buatan Amerika sering dibuat dari campuran tepung  terigu Farina dan Semolina, sehingga mempunyai tekstur  yang lebih lembut untuk dijadikan hidangan seperti kaserol</a:t>
            </a:r>
            <a:endParaRPr lang="en-US" dirty="0"/>
          </a:p>
        </p:txBody>
      </p:sp>
    </p:spTree>
    <p:extLst/>
  </p:cSld>
  <p:clrMapOvr>
    <a:masterClrMapping/>
  </p:clrMapOvr>
  <p:transition spd="slow">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Content Placeholder 6"/>
          <p:cNvSpPr>
            <a:spLocks noGrp="1"/>
          </p:cNvSpPr>
          <p:nvPr>
            <p:ph sz="half" idx="1"/>
          </p:nvPr>
        </p:nvSpPr>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ALAT PEMBUAT PASTA TRADISIONAL / HAND MADE</a:t>
            </a:r>
            <a:endParaRPr lang="en-US" dirty="0"/>
          </a:p>
        </p:txBody>
      </p:sp>
      <p:sp>
        <p:nvSpPr>
          <p:cNvPr id="8" name="Content Placeholder 7"/>
          <p:cNvSpPr>
            <a:spLocks noGrp="1"/>
          </p:cNvSpPr>
          <p:nvPr>
            <p:ph sz="half" idx="2"/>
          </p:nvPr>
        </p:nvSpPr>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ALAT PEMBUATAN PASTA MODEREN</a:t>
            </a:r>
            <a:endParaRPr lang="en-US" dirty="0"/>
          </a:p>
        </p:txBody>
      </p:sp>
      <p:pic>
        <p:nvPicPr>
          <p:cNvPr id="4" name="Picture 3"/>
          <p:cNvPicPr/>
          <p:nvPr/>
        </p:nvPicPr>
        <p:blipFill>
          <a:blip r:embed="rId2">
            <a:extLst/>
          </a:blip>
          <a:srcRect/>
          <a:stretch>
            <a:fillRect/>
          </a:stretch>
        </p:blipFill>
        <p:spPr bwMode="auto">
          <a:xfrm>
            <a:off x="762000" y="1676400"/>
            <a:ext cx="3124200" cy="2900680"/>
          </a:xfrm>
          <a:prstGeom prst="rect">
            <a:avLst/>
          </a:prstGeom>
          <a:extLst/>
        </p:spPr>
      </p:pic>
      <p:pic>
        <p:nvPicPr>
          <p:cNvPr id="5" name="Picture 4"/>
          <p:cNvPicPr/>
          <p:nvPr/>
        </p:nvPicPr>
        <p:blipFill>
          <a:blip r:embed="rId3">
            <a:extLst/>
          </a:blip>
          <a:srcRect/>
          <a:stretch>
            <a:fillRect/>
          </a:stretch>
        </p:blipFill>
        <p:spPr bwMode="auto">
          <a:xfrm>
            <a:off x="5486400" y="1600201"/>
            <a:ext cx="2209800" cy="3200400"/>
          </a:xfrm>
          <a:prstGeom prst="rect">
            <a:avLst/>
          </a:prstGeom>
          <a:extLst/>
        </p:spPr>
      </p:pic>
    </p:spTree>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BAHAN PEMBUATAN PASTA</a:t>
            </a:r>
            <a:endParaRPr lang="en-US" dirty="0"/>
          </a:p>
        </p:txBody>
      </p:sp>
      <p:sp>
        <p:nvSpPr>
          <p:cNvPr id="3" name="Content Placeholder 2"/>
          <p:cNvSpPr>
            <a:spLocks noGrp="1"/>
          </p:cNvSpPr>
          <p:nvPr>
            <p:ph sz="quarter" idx="1"/>
          </p:nvPr>
        </p:nvSpPr>
        <p:spPr/>
        <p:txBody>
          <a:bodyPr>
            <a:normAutofit/>
          </a:bodyPr>
          <a:lstStyle/>
          <a:p>
            <a:r>
              <a:rPr lang="id-ID" dirty="0"/>
              <a:t>Kualitas pasta </a:t>
            </a:r>
            <a:r>
              <a:rPr lang="id-ID" dirty="0" smtClean="0"/>
              <a:t>ditentukan jenis </a:t>
            </a:r>
            <a:r>
              <a:rPr lang="id-ID" dirty="0"/>
              <a:t>tepung  gandum yang digunakan, pasta yang menggunakan  semolina akan mempunyai kualitas tinggi karena semolina  mengandung protein tinggi yang merupakan inti dari bagian  gandum</a:t>
            </a:r>
            <a:r>
              <a:rPr lang="id-ID" dirty="0" smtClean="0"/>
              <a:t>..</a:t>
            </a:r>
            <a:endParaRPr lang="en-US" dirty="0"/>
          </a:p>
          <a:p>
            <a:endParaRPr lang="en-US" dirty="0"/>
          </a:p>
        </p:txBody>
      </p:sp>
    </p:spTree>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2010-10-22T15:29:15Z</outs:dateTime>
      <outs:isPinned>true</outs:isPinned>
    </outs:relatedDate>
    <outs:relatedDate>
      <outs:type>2</outs:type>
      <outs:displayName>Created</outs:displayName>
      <outs:dateTime>2010-10-14T00:53:40Z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Kiko</outs:displayName>
          <outs:accountName/>
        </outs:relatedPerson>
      </outs:people>
      <outs:source>0</outs:source>
      <outs:isPinned>true</outs:isPinned>
    </outs:relatedPeopleItem>
    <outs:relatedPeopleItem>
      <outs:category>Last modified by</outs:category>
      <outs:people>
        <outs:relatedPerson>
          <outs:displayName>Kiko</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095DFEDB-103E-4DFC-9E60-DC256AF12D36}">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Civic</Template>
  <TotalTime>615</TotalTime>
  <Words>303</Words>
  <Application>Microsoft Office PowerPoint</Application>
  <PresentationFormat>On-screen Show (4:3)</PresentationFormat>
  <Paragraphs>98</Paragraphs>
  <Slides>18</Slides>
  <Notes>1</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Civic</vt:lpstr>
      <vt:lpstr>PowerPoint Presentation</vt:lpstr>
      <vt:lpstr>PowerPoint Presentation</vt:lpstr>
      <vt:lpstr>PENGERTIAN</vt:lpstr>
      <vt:lpstr>PowerPoint Presentation</vt:lpstr>
      <vt:lpstr>KANDUNGAN GIZI</vt:lpstr>
      <vt:lpstr>PowerPoint Presentation</vt:lpstr>
      <vt:lpstr>PowerPoint Presentation</vt:lpstr>
      <vt:lpstr>PowerPoint Presentation</vt:lpstr>
      <vt:lpstr>BAHAN PEMBUATAN PASTA</vt:lpstr>
      <vt:lpstr>PowerPoint Presentation</vt:lpstr>
      <vt:lpstr>JENIS  PASTA</vt:lpstr>
      <vt:lpstr>PowerPoint Presentation</vt:lpstr>
      <vt:lpstr>Teknik Pengolahan Pasta</vt:lpstr>
      <vt:lpstr>CONTOH PEMBUATAN :</vt:lpstr>
      <vt:lpstr>PENYIMPANAN</vt:lpstr>
      <vt:lpstr>PENYAJIAN</vt:lpstr>
      <vt:lpstr>PowerPoint Presentation</vt:lpstr>
      <vt:lpstr>Terimakasih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PASTA</dc:title>
  <dc:creator>Kiko</dc:creator>
  <cp:lastModifiedBy>dyah</cp:lastModifiedBy>
  <cp:revision>31</cp:revision>
  <dcterms:created xsi:type="dcterms:W3CDTF">2010-10-14T00:53:40Z</dcterms:created>
  <dcterms:modified xsi:type="dcterms:W3CDTF">2017-09-20T08:03:41Z</dcterms:modified>
</cp:coreProperties>
</file>