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82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>
        <p:scale>
          <a:sx n="76" d="100"/>
          <a:sy n="76" d="100"/>
        </p:scale>
        <p:origin x="-1218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221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945EC-BBE1-423E-8A1C-EA64FD3E3207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C9788-0683-4934-ABDD-BFDEDC2A7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32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9788-0683-4934-ABDD-BFDEDC2A71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57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9788-0683-4934-ABDD-BFDEDC2A71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683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9788-0683-4934-ABDD-BFDEDC2A71D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07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EC9788-0683-4934-ABDD-BFDEDC2A71D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89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09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27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7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887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9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969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60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11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93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62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5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83257-0E4F-46B7-B110-2D6BB6F34D62}" type="datetimeFigureOut">
              <a:rPr lang="en-US" smtClean="0"/>
              <a:t>11/27/2018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2A6A2-5545-41FC-B28E-215F7B3691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3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10" Type="http://schemas.openxmlformats.org/officeDocument/2006/relationships/image" Target="../media/image7.jpg"/><Relationship Id="rId4" Type="http://schemas.openxmlformats.org/officeDocument/2006/relationships/image" Target="../media/image2.jp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38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37.jpe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3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.jp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 err="1">
                <a:latin typeface="Times New Roman" pitchFamily="18" charset="0"/>
                <a:cs typeface="Times New Roman" pitchFamily="18" charset="0"/>
              </a:rPr>
              <a:t>Komoditas</a:t>
            </a:r>
            <a:r>
              <a:rPr lang="en-US" sz="8000" dirty="0">
                <a:latin typeface="Times New Roman" pitchFamily="18" charset="0"/>
                <a:cs typeface="Times New Roman" pitchFamily="18" charset="0"/>
              </a:rPr>
              <a:t> Pastry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727" y="0"/>
            <a:ext cx="2633508" cy="21397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742" y="533400"/>
            <a:ext cx="1832005" cy="17747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745" y="4436342"/>
            <a:ext cx="2254131" cy="21843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747" y="315788"/>
            <a:ext cx="2220831" cy="176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34" y="4354875"/>
            <a:ext cx="2099385" cy="21621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38037"/>
            <a:ext cx="2194744" cy="21789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519" y="4367109"/>
            <a:ext cx="2468481" cy="232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9136"/>
            <a:ext cx="89916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Cara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Memeriksa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bantuan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sinar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Merendamnya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juga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elektronik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Kerusakan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Perusakan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infeksi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luar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pori-pori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Sebutir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keasaman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antar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6-7 (pH)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jika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terlalu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lama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(pH)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naik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9.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kehilangan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gas CO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Sebaiknya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dingin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Peranan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Memperkuat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lembek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koagulasi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Ovalbumin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protein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mengeras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ketika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dibakar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dikocok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juga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mengeras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Lipoprotein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perpaduan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protein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melekat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ketika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ketka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didinginkan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dikocok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pengemulsi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warna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pengembang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gizi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229136"/>
            <a:ext cx="2971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8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8893" y="209490"/>
            <a:ext cx="8726507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LEMAK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kimiawi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(fat)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minyak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(oil)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campuran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glycerol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asam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antara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laain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stearine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palmitine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olein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Perbedaan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Minyak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Ditinjau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kimia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Ditinjau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fisik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Macam-macam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Lemak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Padat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Mentega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/ Butter</a:t>
            </a: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Sortening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Margarin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/  margarine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Pastry margarine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Butter filling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Cair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ruangan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871" y="2769255"/>
            <a:ext cx="3124200" cy="19551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4953000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0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7079" y="228600"/>
            <a:ext cx="86883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Fungsi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Lemak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Mengempukkan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menghaluskan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tekstur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Membantu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mengembangkan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fisik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dibakar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kelembaban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remah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memperkaya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roti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aroma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Meningkatkan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Penyimpanan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Lemak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21-26ºC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ditempat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cahaya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matahari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oksigen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Hindarkan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berbau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tajam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bersifat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higroskopis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320494"/>
            <a:ext cx="2819400" cy="187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2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28600"/>
            <a:ext cx="883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CAIRAN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berupa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murni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(air)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campuran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pastry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 bakery.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cairan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/ milk</a:t>
            </a:r>
          </a:p>
          <a:p>
            <a:pPr indent="457200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sekresi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kelenjar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pemerahan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hewan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mamalia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Cair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Fresh milk/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segar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Condensed milk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Evaporated milk</a:t>
            </a:r>
            <a:endParaRPr lang="en-US" sz="2000" dirty="0"/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Bubuk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bubuk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Full cream</a:t>
            </a:r>
          </a:p>
          <a:p>
            <a:pPr marL="342900" indent="-342900">
              <a:buFontTx/>
              <a:buChar char="-"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Skim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powder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388" y="2549338"/>
            <a:ext cx="2246012" cy="25560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56" y="4876800"/>
            <a:ext cx="2159788" cy="161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0783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Fungsi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Susu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kerangka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remah-remah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roti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Memperbaiki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tekstur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shortening agent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cita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aroma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Membantu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pengaturan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warna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nilai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gizi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Cara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Menyimpan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Susu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murni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dipasteurisasi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38-40ºF (3-5ºC)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bubuk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tempat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ditutup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2. Cream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Cream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bagian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diadukan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pengurangan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unsur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Istilah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lain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Whipping cream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Fresh cream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Macam-macam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Cream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Double Cream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Single Cream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Bentuk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Cream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Liquid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Powder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0" y="4572000"/>
            <a:ext cx="2857500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085" y="4533716"/>
            <a:ext cx="2076450" cy="232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9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14400"/>
            <a:ext cx="2990850" cy="1905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8600" y="228600"/>
            <a:ext cx="8763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3. Coconut Milk/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Santan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Kelapa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perasan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kelapa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diparut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kemudian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lalu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diremas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kemudian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disaring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kawat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4. Air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Air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pentingkarena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pH-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berpengaruh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terhadap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keselarasan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formula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ditetapkan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Fungsi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Air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Baking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Memungkinkan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terbentukya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gluten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Mengontrol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kepadatan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Mengontrol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(air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dingin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Melarutkan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garam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Memungkinkan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enzim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Membasahi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mengembangkan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Mempertahankan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roti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lama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4216400"/>
            <a:ext cx="3482788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7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83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GARAM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mengolah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penggunaan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jumlah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garam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normal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diperlukan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sekitar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1-2%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pokok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Syarat-syarat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garam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baik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Larut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pahit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tajam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Bebas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gumpalan-gumpalan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Fungsi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garam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Mengatur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Membangkitkan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leza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Menurunkan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terjadinya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caramel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pemadat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pengeras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	brownies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Membantu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mengatur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ragi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Mencegah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pembentukan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pertumbuhan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bakteri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343400" y="43434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343400"/>
            <a:ext cx="3352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0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28600"/>
            <a:ext cx="8763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LEAVENING AGENT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pengembang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volume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roti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menambahkan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gas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pengocokan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maupun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pemanasan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pengembangan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melalui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3 proses :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udara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uap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gas CO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Macam-macam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Leavening Agent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1. Biological Leavening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Yeast/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Ragi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2. Chemical Leavening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Baking soda (soda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Baking powder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Bread improver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Emulsifier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205472"/>
            <a:ext cx="3052763" cy="16525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237" y="5129272"/>
            <a:ext cx="3052763" cy="16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6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5" t="8345" r="10380" b="13953"/>
          <a:stretch/>
        </p:blipFill>
        <p:spPr>
          <a:xfrm>
            <a:off x="685799" y="4648200"/>
            <a:ext cx="1600201" cy="9089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333085"/>
            <a:ext cx="1905001" cy="1270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228600"/>
            <a:ext cx="8839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CHOCOLATE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Coklat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akhir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cocoa bean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campuran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terdiri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cocoa (cocoa solid)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butir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halus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cocoa butter,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aroma.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Jenis-jenis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Coklat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Block (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padat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Couverture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Baker’s Chocolate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Compound Chocolate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2. Powder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3. Chips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4. Pasta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600200"/>
            <a:ext cx="2085975" cy="1647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943600"/>
            <a:ext cx="212351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28600"/>
            <a:ext cx="8763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REMPAH-REMPAH (SPICES)</a:t>
            </a:r>
          </a:p>
          <a:p>
            <a:pPr indent="457200"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rempah-rempah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rempah-rempah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minyak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menguap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menimbulkan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harum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serta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enak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rempah-rempah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umum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Kayu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(Cinnamon)</a:t>
            </a:r>
          </a:p>
          <a:p>
            <a:pPr marL="457200" indent="-4572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Kapulaga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Cardamon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Jahe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(Ginger)</a:t>
            </a:r>
          </a:p>
          <a:p>
            <a:pPr marL="457200" indent="-4572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Cengkeh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(Clove)</a:t>
            </a: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Pala (Nutmeg)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4711817"/>
            <a:ext cx="1676400" cy="1520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4853"/>
            <a:ext cx="1790600" cy="137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691" y="4495800"/>
            <a:ext cx="1712359" cy="17123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1" y="4505445"/>
            <a:ext cx="2057399" cy="16930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882" y="4793107"/>
            <a:ext cx="1752600" cy="121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1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1" y="304800"/>
            <a:ext cx="8686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KOMODITAS PASTRY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Pengetahuan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baku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sifat-sifatnya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sangatlah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penting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pengolahan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makanan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khususnya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Pastry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Bakery.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Bertujuan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mengindari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kesalahan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mengolah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Bahan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a. Perishable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rusak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memerlukan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tertentu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menyimpannya</a:t>
            </a: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b. Groceries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Kategori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makanan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rusak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memerlukan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tertentu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4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194" y="164068"/>
            <a:ext cx="890585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BAHAN PEMBERI RASA (FAVOURING)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penting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pembuatan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meskipun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sedikit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penggunaanya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harum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aka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menimbulkan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selera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Flavouring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dibedakan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Alami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Sitnetis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BAHAN PEMBERI WARNA (FOOD COLOURING)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pewarna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harus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aman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mengganggu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kesehatan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manusia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pewarna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asli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hewan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tumbuhan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pewarna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err="1">
                <a:latin typeface="Times New Roman" pitchFamily="18" charset="0"/>
                <a:cs typeface="Times New Roman" pitchFamily="18" charset="0"/>
              </a:rPr>
              <a:t>buatan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ter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arang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(coal tar).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pewarna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asli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antara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lain :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Carmine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Saffron</a:t>
            </a:r>
          </a:p>
          <a:p>
            <a:pPr marL="457200" indent="-457200">
              <a:buAutoNum type="alphaL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Turmeric</a:t>
            </a: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Chlorophyl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Annato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Karamel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7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901" y="753035"/>
            <a:ext cx="1971675" cy="21573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187" y="585820"/>
            <a:ext cx="1726033" cy="22616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4052887"/>
            <a:ext cx="2133600" cy="24241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892516" y="4348488"/>
            <a:ext cx="1268052" cy="18999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966" y="4348488"/>
            <a:ext cx="1533525" cy="21285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36" y="694031"/>
            <a:ext cx="1991164" cy="204916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14040" y="152400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Carmine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93872" y="187369"/>
            <a:ext cx="1257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Saffron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40992" y="196334"/>
            <a:ext cx="1507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Turmeric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85800" y="3671887"/>
            <a:ext cx="1819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Chlorophyl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59838" y="3688927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Annato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40992" y="3689866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Karamel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9047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87"/>
          <a:stretch/>
        </p:blipFill>
        <p:spPr>
          <a:xfrm>
            <a:off x="4656217" y="5029200"/>
            <a:ext cx="1733550" cy="185121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107576"/>
            <a:ext cx="8763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BUAH-BUAHAN (FRUITS)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Penggunaan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dessert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disajikan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langsung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segar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diolah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campuran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cake, pudding, garnish,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dll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dibedakan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Fresh fruit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kaleng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Dry fruit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KACANG-KACANGAN (NUTS)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kacang-kacangan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Almond : sliced almond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ground almond</a:t>
            </a:r>
            <a:endParaRPr lang="en-US" sz="2000" dirty="0"/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Walnut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kenari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Pistachio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kenari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hijau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Cashewnut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Peanut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Hazelnut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12"/>
          <a:stretch/>
        </p:blipFill>
        <p:spPr>
          <a:xfrm>
            <a:off x="6324600" y="5181600"/>
            <a:ext cx="1371600" cy="1676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612" y="5353242"/>
            <a:ext cx="1493356" cy="147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99030"/>
            <a:ext cx="1600200" cy="14739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306" y="5353242"/>
            <a:ext cx="1600200" cy="14956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90"/>
          <a:stretch/>
        </p:blipFill>
        <p:spPr>
          <a:xfrm>
            <a:off x="7620000" y="4724401"/>
            <a:ext cx="152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21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839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BIJI-BIJIAN (SEEDS)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biji-bijian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jintan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(Caraway seed)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Wijen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(sesame seed)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Poppy seed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Sun flower seed</a:t>
            </a: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BAHAN PEMBENTUK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Gelatine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Agar-agar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Pectin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Jelly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Gelvicn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(fruit mirror)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14" r="28213"/>
          <a:stretch/>
        </p:blipFill>
        <p:spPr>
          <a:xfrm>
            <a:off x="3478253" y="273840"/>
            <a:ext cx="1233699" cy="12418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12" y="277368"/>
            <a:ext cx="1238288" cy="12382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907" y="409996"/>
            <a:ext cx="1486693" cy="11056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047" y="311931"/>
            <a:ext cx="1301789" cy="130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6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8392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MACAM-MACAM BAHAN KUE ORIENTAL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kue-kue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oriental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padipadian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biji-bijian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umbi-umbian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tanaman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lain.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Beras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(Rice Flour)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gluten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kenyal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elastis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sangat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kue-kue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kecil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Ketan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(Glutinous Flour)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Hampir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sama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namun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kental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kenyal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Tapioka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tapioka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olahan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umbi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biasa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disebut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kanji. 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Jagung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jagung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biasa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disebut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maizena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jagung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digiling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dihilangkan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proteinnya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kemudian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diambil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pengental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pembuatan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filling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ataupun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perekat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755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399" y="152400"/>
            <a:ext cx="883919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Sagu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makanan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karbohidrat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larut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tapi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protein, mineral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rendah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butiraan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mengkilat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berbau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mempunyai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sifatnya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lama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kondisi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basah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± 2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bulan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Hunkwe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kacang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hijau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sifatnya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kenyal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beraroma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wangi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khas</a:t>
            </a:r>
            <a:r>
              <a:rPr lang="en-US" sz="2000" dirty="0"/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Garut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baku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garut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umbi-umbian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Ubi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Kayu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Singkong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umurnya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dibedakan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kelompok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berumur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panjang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berumur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pendek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saja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Setelah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menghitam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pahit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menhindari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keracunan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sebelm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diolah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direndam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sekitar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1 jam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sering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mengganti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airnya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agar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asam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biru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singkong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berkurang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151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3542"/>
            <a:ext cx="2155385" cy="161445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2400" y="76200"/>
            <a:ext cx="88392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Ubi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Jalar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Ubi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jalar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karbohidrat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kalori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potensial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alkohol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perekat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sirup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merupakan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pembuatan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tekstil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Talas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Pemanfaatan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umbi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talas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karbohidrat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Daun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Pandan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Daun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wangi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betawi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wangi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aroma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makanan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minuman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Sedangan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digunakan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pewarna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hijau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alami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Merah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Merah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Jawa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diperoleh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pengolahan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nira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diproses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hingga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36" y="5274918"/>
            <a:ext cx="1873937" cy="15830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58"/>
          <a:stretch/>
        </p:blipFill>
        <p:spPr>
          <a:xfrm>
            <a:off x="3581400" y="5004887"/>
            <a:ext cx="1866900" cy="18422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109" y="5243542"/>
            <a:ext cx="1886065" cy="15596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799" y="5400735"/>
            <a:ext cx="1864660" cy="142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25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152239"/>
            <a:ext cx="6257365" cy="370576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" y="152400"/>
            <a:ext cx="8763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Macam-macam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Kontinental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Oriental</a:t>
            </a:r>
          </a:p>
          <a:p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TEPUNG TERIGU</a:t>
            </a:r>
          </a:p>
          <a:p>
            <a:pPr indent="457200"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Gandum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latin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disebut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tricium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penggilingan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dua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penggilingan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yakni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Wholemeal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Roller Milling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Klasifikasi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gandum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Hard Red Spring Wheat</a:t>
            </a: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Hard Red Winter Wheat</a:t>
            </a: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Soft Red Winter Wheat</a:t>
            </a:r>
          </a:p>
          <a:p>
            <a:pPr marL="457200" indent="-457200" algn="just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Soft Red Spring Wheat</a:t>
            </a:r>
          </a:p>
        </p:txBody>
      </p:sp>
    </p:spTree>
    <p:extLst>
      <p:ext uri="{BB962C8B-B14F-4D97-AF65-F5344CB8AC3E}">
        <p14:creationId xmlns:p14="http://schemas.microsoft.com/office/powerpoint/2010/main" val="20409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8610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Klasifikasi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Pasaran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dipasaran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diklasifikasikan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berdasakan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kekerasan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biji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gandumnya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gandum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hard wheat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berasal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campuran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antara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gadum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hard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soft wheat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berasal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soft wheat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Penyimpanan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Terigu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Cara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menyimpan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baik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Ruang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penyimpanan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ventilasi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Tempat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menyimpan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memakai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Flour Container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dibersihkan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langsung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diatas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lantai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Tidak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boleh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diletakkan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didekat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3000"/>
            <a:ext cx="9144000" cy="192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9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839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Kualitas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Komposis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Gandum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Kualitas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bergantung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kualitas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gandum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dapat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dipengaruhi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iklim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jenis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tanah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benih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kemampuan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petani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mengolah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tanaman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tersebut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Komposisi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gandum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komposisi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rata-rata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terigu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		70%		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		1%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Kelembaban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 	14%		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1%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Protein 		11,5%		Lain-lain	2,1%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Mineral 		0,4% 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Komposisi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gandum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alami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	15%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Lembaga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/gram	2,5%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Endosperm	82,5%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Fungsi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Tepung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Pembuatan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Kue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Roti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kerangka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adonan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udara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selama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proses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pembakaran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06" y="2895600"/>
            <a:ext cx="4762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1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06188"/>
            <a:ext cx="8763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GULA / SUGAR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Istilah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sukrosa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murni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99,9%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sukrosa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murni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berasal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tebu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Termasuk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golongan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majemuk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Gula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Hidrolisis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teknologi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memanfaatkan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Yeast fermentation 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pembantu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fermentasi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Rate of fermentation /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tingkat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fermentasi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Residual sugar/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tinggi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Sweetness and flavor 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Heat susceptibility 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rentan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panas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Browning 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warna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Solubility and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cristalization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/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larut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dan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kristal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Softening /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sifat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lunak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5" b="21359"/>
          <a:stretch/>
        </p:blipFill>
        <p:spPr>
          <a:xfrm>
            <a:off x="129988" y="5118847"/>
            <a:ext cx="2762250" cy="173915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38" y="5434012"/>
            <a:ext cx="2517962" cy="14239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5" b="21359"/>
          <a:stretch/>
        </p:blipFill>
        <p:spPr>
          <a:xfrm>
            <a:off x="6381750" y="5118846"/>
            <a:ext cx="2762250" cy="173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882" y="76200"/>
            <a:ext cx="883471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Fungsi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Gula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Sumber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energi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ragi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rasa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manis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warna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susunan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butiran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menjadi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lebih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halus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lembut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pengkreman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dikocok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pembentuk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dikocok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Menjaga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kualitas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kelembaban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Jenis-jenis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Gula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dibedakan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berdasarkan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warnanya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(white sugar)</a:t>
            </a:r>
          </a:p>
          <a:p>
            <a:pPr indent="457200"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sukrosa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99,7%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0,04%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invert.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Dibedakan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butirannya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a. Granulated Sugar (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butirannya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agak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Caster Sugar (Superfine/Fine Sugar) 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Icing Sugar (Confectioners/Powdered Sugar)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b. Lump Sugar (Cube sugar)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Gula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Coklat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(Brown Sugar)</a:t>
            </a:r>
          </a:p>
          <a:p>
            <a:pPr indent="457200"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sukrosa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85-92%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ditambah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karamel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atau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molases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5" b="21359"/>
          <a:stretch/>
        </p:blipFill>
        <p:spPr>
          <a:xfrm>
            <a:off x="5334000" y="4069976"/>
            <a:ext cx="2762250" cy="17391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434012"/>
            <a:ext cx="1734671" cy="142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9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40" y="1371600"/>
            <a:ext cx="2209800" cy="19777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3245" y="152400"/>
            <a:ext cx="87521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TELUR</a:t>
            </a:r>
          </a:p>
          <a:p>
            <a:pPr indent="457200" algn="just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penggunaan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formula cake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roti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arus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diperitungka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airnya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Karena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sangat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penting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pembuatan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roti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manis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cake.</a:t>
            </a:r>
          </a:p>
          <a:p>
            <a:pPr indent="457200"/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Susunan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Kuning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Komposisi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bagian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luar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terpenting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yakni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keras,kasar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terbuat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zat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kapur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berpori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sehingga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mudah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pecah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menyebabkan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kelembaban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berkurang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Kuning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lecithin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yang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berfungsi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emulsifier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Memiliki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air 50%.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banyak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mengandung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albumin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sulfur,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airnya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86%.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245" y="5165912"/>
            <a:ext cx="402775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152400"/>
            <a:ext cx="8763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adalah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rata-rata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tanpa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kulit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asumsi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utuh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	=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60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gram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Kuning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= 20 gram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Putih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= 30 gram</a:t>
            </a:r>
          </a:p>
          <a:p>
            <a:pPr marL="342900" indent="-342900">
              <a:buFontTx/>
              <a:buChar char="-"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Penyimpanan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Penyimpanan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produk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patiserrie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suhu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1ºC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kelembaban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90%.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Gizi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Telur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Menurut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Direktorat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Gizi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Departemen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kesehatan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R.I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disebutkan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bahwa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kandungan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gizi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telur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sebagai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berikut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Air		= 75%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Protein	= 14%</a:t>
            </a:r>
          </a:p>
          <a:p>
            <a:pPr marL="342900" indent="-342900">
              <a:buFontTx/>
              <a:buChar char="-"/>
            </a:pP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Lemak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= 10%</a:t>
            </a:r>
          </a:p>
          <a:p>
            <a:pPr marL="342900" indent="-342900">
              <a:buFontTx/>
              <a:buChar char="-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Mineral	= 1%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4114800"/>
            <a:ext cx="26289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1832</Words>
  <Application>Microsoft Office PowerPoint</Application>
  <PresentationFormat>On-screen Show (4:3)</PresentationFormat>
  <Paragraphs>355</Paragraphs>
  <Slides>26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Komoditas Pastry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Komoditas Pastry</dc:title>
  <dc:creator>CHEF ENGGAR</dc:creator>
  <cp:lastModifiedBy>Windows User</cp:lastModifiedBy>
  <cp:revision>71</cp:revision>
  <dcterms:created xsi:type="dcterms:W3CDTF">2014-07-01T02:30:42Z</dcterms:created>
  <dcterms:modified xsi:type="dcterms:W3CDTF">2018-11-28T03:57:02Z</dcterms:modified>
</cp:coreProperties>
</file>