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1" r:id="rId4"/>
    <p:sldId id="272" r:id="rId5"/>
    <p:sldId id="273" r:id="rId6"/>
    <p:sldId id="258" r:id="rId7"/>
    <p:sldId id="259" r:id="rId8"/>
    <p:sldId id="260" r:id="rId9"/>
    <p:sldId id="263" r:id="rId10"/>
    <p:sldId id="267" r:id="rId11"/>
    <p:sldId id="268" r:id="rId12"/>
    <p:sldId id="266" r:id="rId13"/>
    <p:sldId id="269" r:id="rId14"/>
    <p:sldId id="262" r:id="rId15"/>
    <p:sldId id="270" r:id="rId16"/>
    <p:sldId id="271" r:id="rId17"/>
    <p:sldId id="274" r:id="rId18"/>
    <p:sldId id="275" r:id="rId19"/>
    <p:sldId id="276" r:id="rId20"/>
    <p:sldId id="277" r:id="rId21"/>
    <p:sldId id="278" r:id="rId22"/>
    <p:sldId id="279" r:id="rId23"/>
    <p:sldId id="280" r:id="rId24"/>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4660"/>
  </p:normalViewPr>
  <p:slideViewPr>
    <p:cSldViewPr>
      <p:cViewPr varScale="1">
        <p:scale>
          <a:sx n="68" d="100"/>
          <a:sy n="68" d="100"/>
        </p:scale>
        <p:origin x="144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705600" y="4206240"/>
            <a:ext cx="960120" cy="457200"/>
          </a:xfrm>
        </p:spPr>
        <p:txBody>
          <a:bodyPr/>
          <a:lstStyle/>
          <a:p>
            <a:fld id="{7046652F-BAB7-4C95-86F3-9B9D212CD398}" type="datetimeFigureOut">
              <a:rPr lang="id-ID" smtClean="0"/>
              <a:t>29/07/2019</a:t>
            </a:fld>
            <a:endParaRPr lang="id-ID"/>
          </a:p>
        </p:txBody>
      </p:sp>
      <p:sp>
        <p:nvSpPr>
          <p:cNvPr id="17" name="Footer Placeholder 16"/>
          <p:cNvSpPr>
            <a:spLocks noGrp="1"/>
          </p:cNvSpPr>
          <p:nvPr>
            <p:ph type="ftr" sz="quarter" idx="11"/>
          </p:nvPr>
        </p:nvSpPr>
        <p:spPr>
          <a:xfrm>
            <a:off x="5410200" y="4205288"/>
            <a:ext cx="1295400" cy="457200"/>
          </a:xfrm>
        </p:spPr>
        <p:txBody>
          <a:bodyPr/>
          <a:lstStyle/>
          <a:p>
            <a:endParaRPr lang="id-ID"/>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4BA9B696-215D-4185-9402-8E43794FE0A9}" type="slidenum">
              <a:rPr lang="id-ID" smtClean="0"/>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046652F-BAB7-4C95-86F3-9B9D212CD398}" type="datetimeFigureOut">
              <a:rPr lang="id-ID" smtClean="0"/>
              <a:t>29/07/2019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046652F-BAB7-4C95-86F3-9B9D212CD398}" type="datetimeFigureOut">
              <a:rPr lang="id-ID" smtClean="0"/>
              <a:t>29/07/2019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046652F-BAB7-4C95-86F3-9B9D212CD398}" type="datetimeFigureOut">
              <a:rPr lang="id-ID" smtClean="0"/>
              <a:t>29/07/2019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7046652F-BAB7-4C95-86F3-9B9D212CD398}" type="datetimeFigureOut">
              <a:rPr lang="id-ID" smtClean="0"/>
              <a:t>29/07/2019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046652F-BAB7-4C95-86F3-9B9D212CD398}" type="datetimeFigureOut">
              <a:rPr lang="id-ID" smtClean="0"/>
              <a:t>29/07/2019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7046652F-BAB7-4C95-86F3-9B9D212CD398}" type="datetimeFigureOut">
              <a:rPr lang="id-ID" smtClean="0"/>
              <a:t>29/07/2019</a:t>
            </a:fld>
            <a:endParaRPr lang="id-ID"/>
          </a:p>
        </p:txBody>
      </p:sp>
      <p:sp>
        <p:nvSpPr>
          <p:cNvPr id="27" name="Slide Number Placeholder 26"/>
          <p:cNvSpPr>
            <a:spLocks noGrp="1"/>
          </p:cNvSpPr>
          <p:nvPr>
            <p:ph type="sldNum" sz="quarter" idx="11"/>
          </p:nvPr>
        </p:nvSpPr>
        <p:spPr/>
        <p:txBody>
          <a:bodyPr rtlCol="0"/>
          <a:lstStyle/>
          <a:p>
            <a:fld id="{4BA9B696-215D-4185-9402-8E43794FE0A9}" type="slidenum">
              <a:rPr lang="id-ID" smtClean="0"/>
              <a:t>‹#›</a:t>
            </a:fld>
            <a:endParaRPr lang="id-ID"/>
          </a:p>
        </p:txBody>
      </p:sp>
      <p:sp>
        <p:nvSpPr>
          <p:cNvPr id="28" name="Footer Placeholder 27"/>
          <p:cNvSpPr>
            <a:spLocks noGrp="1"/>
          </p:cNvSpPr>
          <p:nvPr>
            <p:ph type="ftr" sz="quarter" idx="12"/>
          </p:nvPr>
        </p:nvSpPr>
        <p:spPr/>
        <p:txBody>
          <a:bodyPr rtlCol="0"/>
          <a:lstStyle/>
          <a:p>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6583680" y="612648"/>
            <a:ext cx="957264" cy="457200"/>
          </a:xfrm>
        </p:spPr>
        <p:txBody>
          <a:bodyPr/>
          <a:lstStyle/>
          <a:p>
            <a:fld id="{7046652F-BAB7-4C95-86F3-9B9D212CD398}" type="datetimeFigureOut">
              <a:rPr lang="id-ID" smtClean="0"/>
              <a:t>29/07/2019</a:t>
            </a:fld>
            <a:endParaRPr lang="id-ID"/>
          </a:p>
        </p:txBody>
      </p:sp>
      <p:sp>
        <p:nvSpPr>
          <p:cNvPr id="4" name="Footer Placeholder 3"/>
          <p:cNvSpPr>
            <a:spLocks noGrp="1"/>
          </p:cNvSpPr>
          <p:nvPr>
            <p:ph type="ftr" sz="quarter" idx="11"/>
          </p:nvPr>
        </p:nvSpPr>
        <p:spPr>
          <a:xfrm>
            <a:off x="5257800" y="612648"/>
            <a:ext cx="1325880" cy="457200"/>
          </a:xfrm>
        </p:spPr>
        <p:txBody>
          <a:bodyPr/>
          <a:lstStyle/>
          <a:p>
            <a:endParaRPr lang="id-ID"/>
          </a:p>
        </p:txBody>
      </p:sp>
      <p:sp>
        <p:nvSpPr>
          <p:cNvPr id="5" name="Slide Number Placeholder 4"/>
          <p:cNvSpPr>
            <a:spLocks noGrp="1"/>
          </p:cNvSpPr>
          <p:nvPr>
            <p:ph type="sldNum" sz="quarter" idx="12"/>
          </p:nvPr>
        </p:nvSpPr>
        <p:spPr>
          <a:xfrm>
            <a:off x="8174736" y="2272"/>
            <a:ext cx="762000" cy="365760"/>
          </a:xfrm>
        </p:spPr>
        <p:txBody>
          <a:bodyPr/>
          <a:lstStyle/>
          <a:p>
            <a:fld id="{4BA9B696-215D-4185-9402-8E43794FE0A9}" type="slidenum">
              <a:rPr lang="id-ID" smtClean="0"/>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46652F-BAB7-4C95-86F3-9B9D212CD398}" type="datetimeFigureOut">
              <a:rPr lang="id-ID" smtClean="0"/>
              <a:t>29/07/2019</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046652F-BAB7-4C95-86F3-9B9D212CD398}" type="datetimeFigureOut">
              <a:rPr lang="id-ID" smtClean="0"/>
              <a:t>29/07/2019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046652F-BAB7-4C95-86F3-9B9D212CD398}" type="datetimeFigureOut">
              <a:rPr lang="id-ID" smtClean="0"/>
              <a:t>29/07/2019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4BA9B696-215D-4185-9402-8E43794FE0A9}" type="slidenum">
              <a:rPr lang="id-ID" smtClean="0"/>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046652F-BAB7-4C95-86F3-9B9D212CD398}" type="datetimeFigureOut">
              <a:rPr lang="id-ID" smtClean="0"/>
              <a:t>29/07/2019</a:t>
            </a:fld>
            <a:endParaRPr lang="id-ID"/>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id-ID"/>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4BA9B696-215D-4185-9402-8E43794FE0A9}" type="slidenum">
              <a:rPr lang="id-ID" smtClean="0"/>
              <a:t>‹#›</a:t>
            </a:fld>
            <a:endParaRPr lang="id-ID"/>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00808"/>
            <a:ext cx="7772400" cy="1470025"/>
          </a:xfrm>
        </p:spPr>
        <p:txBody>
          <a:bodyPr>
            <a:normAutofit fontScale="90000"/>
          </a:bodyPr>
          <a:lstStyle/>
          <a:p>
            <a:r>
              <a:rPr lang="id-ID" b="1" dirty="0">
                <a:solidFill>
                  <a:schemeClr val="bg2"/>
                </a:solidFill>
                <a:latin typeface="Algerian" pitchFamily="82" charset="0"/>
              </a:rPr>
              <a:t>Demokrasi pancasila</a:t>
            </a:r>
            <a:br>
              <a:rPr lang="id-ID" b="1" dirty="0">
                <a:solidFill>
                  <a:schemeClr val="bg2"/>
                </a:solidFill>
                <a:latin typeface="Algerian" pitchFamily="82" charset="0"/>
              </a:rPr>
            </a:br>
            <a:r>
              <a:rPr lang="id-ID" sz="2400" b="1" dirty="0">
                <a:solidFill>
                  <a:schemeClr val="bg2"/>
                </a:solidFill>
                <a:latin typeface="Algerian" pitchFamily="82" charset="0"/>
              </a:rPr>
              <a:t>perspektif politik HUKUM</a:t>
            </a:r>
            <a:br>
              <a:rPr lang="id-ID" sz="2400" b="1" dirty="0">
                <a:solidFill>
                  <a:schemeClr val="bg2"/>
                </a:solidFill>
                <a:latin typeface="Algerian" pitchFamily="82" charset="0"/>
              </a:rPr>
            </a:br>
            <a:r>
              <a:rPr lang="id-ID" sz="2400" b="1" dirty="0">
                <a:solidFill>
                  <a:schemeClr val="bg2"/>
                </a:solidFill>
                <a:latin typeface="Algerian" pitchFamily="82" charset="0"/>
              </a:rPr>
              <a:t>DALAM INTERNSHIP MATERI MKU</a:t>
            </a:r>
          </a:p>
        </p:txBody>
      </p:sp>
      <p:sp>
        <p:nvSpPr>
          <p:cNvPr id="3" name="Subtitle 2"/>
          <p:cNvSpPr>
            <a:spLocks noGrp="1"/>
          </p:cNvSpPr>
          <p:nvPr>
            <p:ph type="subTitle" idx="1"/>
          </p:nvPr>
        </p:nvSpPr>
        <p:spPr>
          <a:xfrm>
            <a:off x="1043608" y="4797152"/>
            <a:ext cx="2304256" cy="1008112"/>
          </a:xfrm>
        </p:spPr>
        <p:txBody>
          <a:bodyPr>
            <a:normAutofit/>
          </a:bodyPr>
          <a:lstStyle/>
          <a:p>
            <a:endParaRPr lang="id-ID" sz="2400" dirty="0">
              <a:solidFill>
                <a:schemeClr val="tx1"/>
              </a:solidFill>
              <a:latin typeface="Bodoni MT Condensed" pitchFamily="18" charset="0"/>
            </a:endParaRPr>
          </a:p>
        </p:txBody>
      </p:sp>
    </p:spTree>
    <p:extLst>
      <p:ext uri="{BB962C8B-B14F-4D97-AF65-F5344CB8AC3E}">
        <p14:creationId xmlns:p14="http://schemas.microsoft.com/office/powerpoint/2010/main" val="40895152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sz="2800" b="1" u="sng" dirty="0"/>
              <a:t>CIRI DEMOKRASI PANCASILA</a:t>
            </a:r>
            <a:r>
              <a:rPr lang="id-ID" sz="2800" dirty="0"/>
              <a:t>-IDRIS (2005)-PENDDIKAN PEMBELAJARAN DAN PENYEBARAN KEWARGANEGARAAN</a:t>
            </a:r>
          </a:p>
        </p:txBody>
      </p:sp>
      <p:sp>
        <p:nvSpPr>
          <p:cNvPr id="3" name="Content Placeholder 2"/>
          <p:cNvSpPr>
            <a:spLocks noGrp="1"/>
          </p:cNvSpPr>
          <p:nvPr>
            <p:ph idx="1"/>
          </p:nvPr>
        </p:nvSpPr>
        <p:spPr/>
        <p:txBody>
          <a:bodyPr>
            <a:normAutofit fontScale="77500" lnSpcReduction="20000"/>
          </a:bodyPr>
          <a:lstStyle/>
          <a:p>
            <a:r>
              <a:rPr lang="id-ID" sz="2400" b="1" dirty="0"/>
              <a:t>KEDAULATAN ADA DITANGAN RAKYAT</a:t>
            </a:r>
          </a:p>
          <a:p>
            <a:r>
              <a:rPr lang="id-ID" sz="2400" b="1" dirty="0"/>
              <a:t>SELALU BERDASARKAN KEKELUARGAAN DAN KEGOTONG ROYONGAN</a:t>
            </a:r>
          </a:p>
          <a:p>
            <a:r>
              <a:rPr lang="id-ID" sz="2400" b="1" dirty="0"/>
              <a:t>CARA PENGAMBILAN KEPUTUSAN MELALUI MASYAWARAH UNTUK MENCAPAI MUFAKAT</a:t>
            </a:r>
          </a:p>
          <a:p>
            <a:r>
              <a:rPr lang="id-ID" sz="2400" b="1" dirty="0"/>
              <a:t>TIDAK KENAL ADANYA PARTAI PEMERINTAH DAN PARTAI OPOSISI</a:t>
            </a:r>
          </a:p>
          <a:p>
            <a:r>
              <a:rPr lang="id-ID" sz="2400" b="1" dirty="0"/>
              <a:t>DIAKUI ADANYA KESELARASAN ANTARA HAK DAN KEWAJIBAN</a:t>
            </a:r>
          </a:p>
          <a:p>
            <a:r>
              <a:rPr lang="id-ID" sz="2400" b="1" dirty="0"/>
              <a:t>MENGHARGAI HAK ASASI MANUSIA</a:t>
            </a:r>
          </a:p>
          <a:p>
            <a:r>
              <a:rPr lang="id-ID" sz="2400" b="1" dirty="0"/>
              <a:t>TIDAK MENGANUT SISTEM MONOPARTAI</a:t>
            </a:r>
          </a:p>
          <a:p>
            <a:r>
              <a:rPr lang="id-ID" sz="2400" b="1" dirty="0"/>
              <a:t>PEMILU DILAKSANAKAN SECARA LUBER</a:t>
            </a:r>
          </a:p>
          <a:p>
            <a:r>
              <a:rPr lang="id-ID" sz="2400" b="1" dirty="0"/>
              <a:t>TIDAK KENAL ADANYA DIKTATOR MAYORITAS DAN TIRANI MINORITAS</a:t>
            </a:r>
          </a:p>
          <a:p>
            <a:r>
              <a:rPr lang="id-ID" sz="2400" b="1" dirty="0"/>
              <a:t>MENDAHULUKAN KEPENTINGAN RAKYAT ATAU KEPENTINGAN UMUM</a:t>
            </a:r>
          </a:p>
          <a:p>
            <a:endParaRPr lang="id-ID" dirty="0"/>
          </a:p>
        </p:txBody>
      </p:sp>
    </p:spTree>
    <p:extLst>
      <p:ext uri="{BB962C8B-B14F-4D97-AF65-F5344CB8AC3E}">
        <p14:creationId xmlns:p14="http://schemas.microsoft.com/office/powerpoint/2010/main" val="3325435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UNTUK ITU</a:t>
            </a:r>
          </a:p>
        </p:txBody>
      </p:sp>
      <p:sp>
        <p:nvSpPr>
          <p:cNvPr id="3" name="Content Placeholder 2"/>
          <p:cNvSpPr>
            <a:spLocks noGrp="1"/>
          </p:cNvSpPr>
          <p:nvPr>
            <p:ph idx="1"/>
          </p:nvPr>
        </p:nvSpPr>
        <p:spPr/>
        <p:txBody>
          <a:bodyPr/>
          <a:lstStyle/>
          <a:p>
            <a:r>
              <a:rPr lang="id-ID" dirty="0"/>
              <a:t>DEMOKRASI PANCASILA </a:t>
            </a:r>
            <a:r>
              <a:rPr lang="id-ID" b="1" dirty="0"/>
              <a:t> BENTUKNYA </a:t>
            </a:r>
            <a:r>
              <a:rPr lang="id-ID" dirty="0"/>
              <a:t>HENDAKNYA DIDASARKAN ATAS PERMUSYAWARATAN/PERWAKILAN, DAN </a:t>
            </a:r>
            <a:r>
              <a:rPr lang="id-ID" b="1" dirty="0"/>
              <a:t>ISINYA</a:t>
            </a:r>
            <a:r>
              <a:rPr lang="id-ID" dirty="0"/>
              <a:t> YAITU HASIL KEBIJAKSANAAN DAN KEPUTUSAN YANG DIAMBIL HARUS MENDAHULUKAN KEPENTINGAN RAKYAT DAN TIDAK MEMIHAK KEPADA KEPENTINGAN KELOMPOK, GOLONGAN DAN PERORANGAN.</a:t>
            </a:r>
          </a:p>
        </p:txBody>
      </p:sp>
    </p:spTree>
    <p:extLst>
      <p:ext uri="{BB962C8B-B14F-4D97-AF65-F5344CB8AC3E}">
        <p14:creationId xmlns:p14="http://schemas.microsoft.com/office/powerpoint/2010/main" val="2982854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normAutofit/>
          </a:bodyPr>
          <a:lstStyle/>
          <a:p>
            <a:pPr algn="ctr"/>
            <a:r>
              <a:rPr lang="id-ID" sz="3200" dirty="0">
                <a:solidFill>
                  <a:srgbClr val="C00000"/>
                </a:solidFill>
                <a:latin typeface="Algerian" pitchFamily="82" charset="0"/>
              </a:rPr>
              <a:t>PENJABARAN KEDAULATAN RAKYAT DALAM BATANG TUBUH UUD 1945</a:t>
            </a:r>
          </a:p>
        </p:txBody>
      </p:sp>
      <p:sp>
        <p:nvSpPr>
          <p:cNvPr id="3" name="Content Placeholder 2"/>
          <p:cNvSpPr>
            <a:spLocks noGrp="1"/>
          </p:cNvSpPr>
          <p:nvPr>
            <p:ph idx="1"/>
          </p:nvPr>
        </p:nvSpPr>
        <p:spPr>
          <a:xfrm>
            <a:off x="395536" y="1916832"/>
            <a:ext cx="8229600" cy="4325112"/>
          </a:xfrm>
        </p:spPr>
        <p:txBody>
          <a:bodyPr>
            <a:noAutofit/>
          </a:bodyPr>
          <a:lstStyle/>
          <a:p>
            <a:pPr algn="just">
              <a:lnSpc>
                <a:spcPct val="120000"/>
              </a:lnSpc>
            </a:pPr>
            <a:r>
              <a:rPr lang="id-ID" sz="2000" dirty="0">
                <a:latin typeface="Times New Roman" pitchFamily="18" charset="0"/>
                <a:cs typeface="Times New Roman" pitchFamily="18" charset="0"/>
              </a:rPr>
              <a:t>PASAL 1 AYAY(1) : </a:t>
            </a:r>
            <a:r>
              <a:rPr lang="id-ID" sz="2000" b="1" dirty="0">
                <a:latin typeface="Times New Roman" pitchFamily="18" charset="0"/>
                <a:cs typeface="Times New Roman" pitchFamily="18" charset="0"/>
              </a:rPr>
              <a:t>KEDAULATAN BERADA DITANGAN RAKYAT</a:t>
            </a:r>
            <a:r>
              <a:rPr lang="id-ID" sz="2000" dirty="0">
                <a:latin typeface="Times New Roman" pitchFamily="18" charset="0"/>
                <a:cs typeface="Times New Roman" pitchFamily="18" charset="0"/>
              </a:rPr>
              <a:t> DAN DILAKSANAKAN MENURUT UUD</a:t>
            </a:r>
          </a:p>
          <a:p>
            <a:pPr algn="just">
              <a:lnSpc>
                <a:spcPct val="120000"/>
              </a:lnSpc>
            </a:pPr>
            <a:r>
              <a:rPr lang="id-ID" sz="2000" dirty="0">
                <a:latin typeface="Times New Roman" pitchFamily="18" charset="0"/>
                <a:cs typeface="Times New Roman" pitchFamily="18" charset="0"/>
              </a:rPr>
              <a:t>PASAL 2 AYAT(1) : MPR TERDIRI ATAS ANGGOTA DPR DAN DPD YANG </a:t>
            </a:r>
            <a:r>
              <a:rPr lang="id-ID" sz="2000" b="1" dirty="0">
                <a:latin typeface="Times New Roman" pitchFamily="18" charset="0"/>
                <a:cs typeface="Times New Roman" pitchFamily="18" charset="0"/>
              </a:rPr>
              <a:t>DIPILIH MELALUI PEMILU</a:t>
            </a:r>
            <a:r>
              <a:rPr lang="id-ID" sz="2000" dirty="0">
                <a:latin typeface="Times New Roman" pitchFamily="18" charset="0"/>
                <a:cs typeface="Times New Roman" pitchFamily="18" charset="0"/>
              </a:rPr>
              <a:t> DAN DIATUR LEBIH LANJUT DENGAN UU</a:t>
            </a:r>
          </a:p>
          <a:p>
            <a:pPr algn="just">
              <a:lnSpc>
                <a:spcPct val="120000"/>
              </a:lnSpc>
            </a:pPr>
            <a:r>
              <a:rPr lang="id-ID" sz="2000" dirty="0">
                <a:latin typeface="Times New Roman" pitchFamily="18" charset="0"/>
                <a:cs typeface="Times New Roman" pitchFamily="18" charset="0"/>
              </a:rPr>
              <a:t>PASAL 6A AYAT(1) : PRESIDEN DAN WAKIL PRESIDEN DIPILIH DALAM SATU PASANGAN </a:t>
            </a:r>
            <a:r>
              <a:rPr lang="id-ID" sz="2000" b="1" dirty="0">
                <a:latin typeface="Times New Roman" pitchFamily="18" charset="0"/>
                <a:cs typeface="Times New Roman" pitchFamily="18" charset="0"/>
              </a:rPr>
              <a:t>SECARA LANGSUNG</a:t>
            </a:r>
            <a:r>
              <a:rPr lang="id-ID" sz="2000" dirty="0">
                <a:latin typeface="Times New Roman" pitchFamily="18" charset="0"/>
                <a:cs typeface="Times New Roman" pitchFamily="18" charset="0"/>
              </a:rPr>
              <a:t> OLEH RAKYAT</a:t>
            </a:r>
          </a:p>
          <a:p>
            <a:pPr algn="just">
              <a:lnSpc>
                <a:spcPct val="120000"/>
              </a:lnSpc>
            </a:pPr>
            <a:r>
              <a:rPr lang="id-ID" sz="2000" dirty="0">
                <a:latin typeface="Times New Roman" pitchFamily="18" charset="0"/>
                <a:cs typeface="Times New Roman" pitchFamily="18" charset="0"/>
              </a:rPr>
              <a:t>PASAL 18 AYAT (3) : PEMERINTAHAN DAERAH PROVINSI. DAERAH KABUPATEN, DAN KOTA  MEMILIKI DPRD YANG </a:t>
            </a:r>
            <a:r>
              <a:rPr lang="id-ID" sz="2000" b="1" dirty="0">
                <a:latin typeface="Times New Roman" pitchFamily="18" charset="0"/>
                <a:cs typeface="Times New Roman" pitchFamily="18" charset="0"/>
              </a:rPr>
              <a:t>ANGGOTA-ANGGOTANYA DIPILIH MELALUI PEMILU</a:t>
            </a:r>
            <a:r>
              <a:rPr lang="id-ID" sz="1800" b="1" dirty="0">
                <a:latin typeface="Times New Roman" pitchFamily="18" charset="0"/>
                <a:cs typeface="Times New Roman" pitchFamily="18" charset="0"/>
              </a:rPr>
              <a:t> </a:t>
            </a:r>
            <a:r>
              <a:rPr lang="id-ID" sz="1800" dirty="0">
                <a:latin typeface="Times New Roman" pitchFamily="18" charset="0"/>
                <a:cs typeface="Times New Roman" pitchFamily="18" charset="0"/>
              </a:rPr>
              <a:t> </a:t>
            </a:r>
          </a:p>
          <a:p>
            <a:pPr algn="just">
              <a:lnSpc>
                <a:spcPct val="120000"/>
              </a:lnSpc>
            </a:pPr>
            <a:endParaRPr lang="id-ID" sz="1800" dirty="0">
              <a:latin typeface="Times New Roman" pitchFamily="18" charset="0"/>
              <a:cs typeface="Times New Roman" pitchFamily="18" charset="0"/>
            </a:endParaRPr>
          </a:p>
        </p:txBody>
      </p:sp>
    </p:spTree>
    <p:extLst>
      <p:ext uri="{BB962C8B-B14F-4D97-AF65-F5344CB8AC3E}">
        <p14:creationId xmlns:p14="http://schemas.microsoft.com/office/powerpoint/2010/main" val="3584532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LANJUTAN</a:t>
            </a:r>
          </a:p>
        </p:txBody>
      </p:sp>
      <p:sp>
        <p:nvSpPr>
          <p:cNvPr id="3" name="Content Placeholder 2"/>
          <p:cNvSpPr>
            <a:spLocks noGrp="1"/>
          </p:cNvSpPr>
          <p:nvPr>
            <p:ph idx="1"/>
          </p:nvPr>
        </p:nvSpPr>
        <p:spPr/>
        <p:txBody>
          <a:bodyPr/>
          <a:lstStyle/>
          <a:p>
            <a:pPr lvl="0" algn="just">
              <a:lnSpc>
                <a:spcPct val="120000"/>
              </a:lnSpc>
              <a:buClr>
                <a:srgbClr val="A04DA3"/>
              </a:buClr>
            </a:pPr>
            <a:r>
              <a:rPr lang="id-ID" sz="2000" dirty="0">
                <a:solidFill>
                  <a:prstClr val="black"/>
                </a:solidFill>
                <a:latin typeface="Times New Roman" pitchFamily="18" charset="0"/>
                <a:cs typeface="Times New Roman" pitchFamily="18" charset="0"/>
              </a:rPr>
              <a:t>PASAL 19 AYAT (1) : </a:t>
            </a:r>
            <a:r>
              <a:rPr lang="id-ID" sz="2000" b="1" dirty="0">
                <a:solidFill>
                  <a:prstClr val="black"/>
                </a:solidFill>
                <a:latin typeface="Times New Roman" pitchFamily="18" charset="0"/>
                <a:cs typeface="Times New Roman" pitchFamily="18" charset="0"/>
              </a:rPr>
              <a:t>ANGGOTA DPR DIPILIH MELALUI PEMILU</a:t>
            </a:r>
          </a:p>
          <a:p>
            <a:pPr lvl="0" algn="just">
              <a:lnSpc>
                <a:spcPct val="120000"/>
              </a:lnSpc>
              <a:buClr>
                <a:srgbClr val="A04DA3"/>
              </a:buClr>
            </a:pPr>
            <a:r>
              <a:rPr lang="id-ID" sz="2000" dirty="0">
                <a:solidFill>
                  <a:prstClr val="black"/>
                </a:solidFill>
                <a:latin typeface="Times New Roman" pitchFamily="18" charset="0"/>
                <a:cs typeface="Times New Roman" pitchFamily="18" charset="0"/>
              </a:rPr>
              <a:t>PASAL 22C AYAT (1) :</a:t>
            </a:r>
            <a:r>
              <a:rPr lang="id-ID" sz="2000" b="1" dirty="0">
                <a:solidFill>
                  <a:prstClr val="black"/>
                </a:solidFill>
                <a:latin typeface="Times New Roman" pitchFamily="18" charset="0"/>
                <a:cs typeface="Times New Roman" pitchFamily="18" charset="0"/>
              </a:rPr>
              <a:t> ANGGOTA DPD DIPILIH DARI SETIAP PROVINSI MELALUI PEMILU</a:t>
            </a:r>
          </a:p>
          <a:p>
            <a:pPr lvl="0" algn="just">
              <a:lnSpc>
                <a:spcPct val="120000"/>
              </a:lnSpc>
              <a:buClr>
                <a:srgbClr val="A04DA3"/>
              </a:buClr>
            </a:pPr>
            <a:r>
              <a:rPr lang="id-ID" sz="2000" dirty="0">
                <a:solidFill>
                  <a:prstClr val="black"/>
                </a:solidFill>
                <a:latin typeface="Times New Roman" pitchFamily="18" charset="0"/>
                <a:cs typeface="Times New Roman" pitchFamily="18" charset="0"/>
              </a:rPr>
              <a:t>PASAL 22E : </a:t>
            </a:r>
            <a:r>
              <a:rPr lang="id-ID" sz="2000" b="1" dirty="0">
                <a:solidFill>
                  <a:prstClr val="black"/>
                </a:solidFill>
                <a:latin typeface="Times New Roman" pitchFamily="18" charset="0"/>
                <a:cs typeface="Times New Roman" pitchFamily="18" charset="0"/>
              </a:rPr>
              <a:t>PEMILU DISELENGGARAKAN UNTUK MEMILIH ANGGOTA DPR,DPD, PRESIDEN DAN WAKIL PRESIDEN DAN DPRD</a:t>
            </a:r>
            <a:endParaRPr lang="id-ID" sz="2000" dirty="0">
              <a:solidFill>
                <a:prstClr val="black"/>
              </a:solidFill>
              <a:latin typeface="Times New Roman" pitchFamily="18" charset="0"/>
              <a:cs typeface="Times New Roman" pitchFamily="18" charset="0"/>
            </a:endParaRPr>
          </a:p>
          <a:p>
            <a:pPr lvl="0" algn="just">
              <a:lnSpc>
                <a:spcPct val="120000"/>
              </a:lnSpc>
              <a:buClr>
                <a:srgbClr val="A04DA3"/>
              </a:buClr>
            </a:pPr>
            <a:r>
              <a:rPr lang="id-ID" sz="2000" dirty="0">
                <a:solidFill>
                  <a:prstClr val="black"/>
                </a:solidFill>
                <a:latin typeface="Times New Roman" pitchFamily="18" charset="0"/>
                <a:cs typeface="Times New Roman" pitchFamily="18" charset="0"/>
              </a:rPr>
              <a:t>PASAL 28 :</a:t>
            </a:r>
            <a:r>
              <a:rPr lang="id-ID" sz="2000" b="1" dirty="0">
                <a:solidFill>
                  <a:prstClr val="black"/>
                </a:solidFill>
                <a:latin typeface="Times New Roman" pitchFamily="18" charset="0"/>
                <a:cs typeface="Times New Roman" pitchFamily="18" charset="0"/>
              </a:rPr>
              <a:t> KEMERDEKAAN BERSERIKAT DAN BERKUMPUL, MENGELUARKAN POKIRAN DENGAN LISAN DAN TULISAN DAN SEBAGAINYA DITETPAK DENGAN UU</a:t>
            </a:r>
          </a:p>
          <a:p>
            <a:endParaRPr lang="id-ID" dirty="0"/>
          </a:p>
        </p:txBody>
      </p:sp>
    </p:spTree>
    <p:extLst>
      <p:ext uri="{BB962C8B-B14F-4D97-AF65-F5344CB8AC3E}">
        <p14:creationId xmlns:p14="http://schemas.microsoft.com/office/powerpoint/2010/main" val="2939383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066800"/>
          </a:xfrm>
        </p:spPr>
        <p:txBody>
          <a:bodyPr>
            <a:normAutofit fontScale="90000"/>
          </a:bodyPr>
          <a:lstStyle/>
          <a:p>
            <a:pPr algn="ctr"/>
            <a:r>
              <a:rPr lang="id-ID" sz="3600" dirty="0">
                <a:solidFill>
                  <a:srgbClr val="C00000"/>
                </a:solidFill>
                <a:latin typeface="Algerian" pitchFamily="82" charset="0"/>
              </a:rPr>
              <a:t>ELEMEN DEMOKRASI PANCASILA DALAM UUD 1945</a:t>
            </a:r>
          </a:p>
        </p:txBody>
      </p:sp>
      <p:sp>
        <p:nvSpPr>
          <p:cNvPr id="3" name="Content Placeholder 2"/>
          <p:cNvSpPr>
            <a:spLocks noGrp="1"/>
          </p:cNvSpPr>
          <p:nvPr>
            <p:ph idx="1"/>
          </p:nvPr>
        </p:nvSpPr>
        <p:spPr>
          <a:xfrm>
            <a:off x="395536" y="1268760"/>
            <a:ext cx="8229600" cy="4525963"/>
          </a:xfrm>
        </p:spPr>
        <p:txBody>
          <a:bodyPr>
            <a:noAutofit/>
          </a:bodyPr>
          <a:lstStyle/>
          <a:p>
            <a:pPr marL="0" indent="0" algn="just">
              <a:buNone/>
            </a:pPr>
            <a:endParaRPr lang="id-ID" sz="2400" dirty="0">
              <a:latin typeface="Times New Roman" pitchFamily="18" charset="0"/>
              <a:cs typeface="Times New Roman" pitchFamily="18" charset="0"/>
            </a:endParaRPr>
          </a:p>
          <a:p>
            <a:pPr marL="342900" indent="-342900" algn="just">
              <a:buAutoNum type="arabicPeriod"/>
            </a:pPr>
            <a:r>
              <a:rPr lang="id-ID" sz="2400" dirty="0">
                <a:latin typeface="Times New Roman" pitchFamily="18" charset="0"/>
                <a:cs typeface="Times New Roman" pitchFamily="18" charset="0"/>
              </a:rPr>
              <a:t>NEGARA HUKUM </a:t>
            </a:r>
            <a:r>
              <a:rPr lang="id-ID" sz="2400" i="1" dirty="0">
                <a:latin typeface="Times New Roman" pitchFamily="18" charset="0"/>
                <a:cs typeface="Times New Roman" pitchFamily="18" charset="0"/>
              </a:rPr>
              <a:t>(RECHTSSTAAT) : </a:t>
            </a:r>
            <a:r>
              <a:rPr lang="id-ID" sz="2400" dirty="0">
                <a:latin typeface="Times New Roman" pitchFamily="18" charset="0"/>
                <a:cs typeface="Times New Roman" pitchFamily="18" charset="0"/>
              </a:rPr>
              <a:t>SUPREMASI HUKUM ATAU MENTAATI SEMUA PERATURAN PERUNDANG-UNDANGAN : PASAL 1 AYAT(3) : NEGARA IN DONESIA ADALAH NEGARA HUKUM</a:t>
            </a:r>
          </a:p>
          <a:p>
            <a:pPr marL="342900" indent="-342900" algn="just">
              <a:buAutoNum type="arabicPeriod"/>
            </a:pPr>
            <a:r>
              <a:rPr lang="id-ID" sz="2400" dirty="0">
                <a:latin typeface="Times New Roman" pitchFamily="18" charset="0"/>
                <a:cs typeface="Times New Roman" pitchFamily="18" charset="0"/>
              </a:rPr>
              <a:t>RAKYAT BERDAULAT ( KEDAULATAN RAKYAT )  : ALINEA KEEMPAT PEMBUKAAN UUD 1945 DAN PASAL 1 AYAT(2)</a:t>
            </a:r>
          </a:p>
          <a:p>
            <a:pPr marL="342900" indent="-342900" algn="just">
              <a:buAutoNum type="arabicPeriod"/>
            </a:pPr>
            <a:r>
              <a:rPr lang="id-ID" sz="2400" dirty="0">
                <a:latin typeface="Times New Roman" pitchFamily="18" charset="0"/>
                <a:cs typeface="Times New Roman" pitchFamily="18" charset="0"/>
              </a:rPr>
              <a:t>KEPENTINGAN UMUM (</a:t>
            </a:r>
            <a:r>
              <a:rPr lang="id-ID" sz="2400" i="1" dirty="0">
                <a:latin typeface="Times New Roman" pitchFamily="18" charset="0"/>
                <a:cs typeface="Times New Roman" pitchFamily="18" charset="0"/>
              </a:rPr>
              <a:t>RESPUBLICA</a:t>
            </a:r>
            <a:r>
              <a:rPr lang="id-ID" sz="2400" dirty="0">
                <a:latin typeface="Times New Roman" pitchFamily="18" charset="0"/>
                <a:cs typeface="Times New Roman" pitchFamily="18" charset="0"/>
              </a:rPr>
              <a:t>) :PASAL 1 AYAT (1) NEGARA INDONESIA IALAH NEGARA YANG BERBENTUK REPUBLIK</a:t>
            </a:r>
          </a:p>
          <a:p>
            <a:pPr marL="342900" indent="-342900" algn="just">
              <a:buAutoNum type="arabicPeriod"/>
            </a:pPr>
            <a:r>
              <a:rPr lang="id-ID" sz="2400" dirty="0">
                <a:latin typeface="Times New Roman" pitchFamily="18" charset="0"/>
                <a:cs typeface="Times New Roman" pitchFamily="18" charset="0"/>
              </a:rPr>
              <a:t>ADANYA LEMBAGA PERWAKILAN : MPR,DPR,DPD DAN DPRD</a:t>
            </a:r>
          </a:p>
          <a:p>
            <a:pPr marL="342900" indent="-342900" algn="just">
              <a:buAutoNum type="arabicPeriod"/>
            </a:pPr>
            <a:r>
              <a:rPr lang="id-ID" sz="2400" dirty="0">
                <a:latin typeface="Times New Roman" pitchFamily="18" charset="0"/>
                <a:cs typeface="Times New Roman" pitchFamily="18" charset="0"/>
              </a:rPr>
              <a:t>MENGHARGAI HAK ASASI MANUSIA: Pasal 28 A s/d  J</a:t>
            </a:r>
          </a:p>
        </p:txBody>
      </p:sp>
    </p:spTree>
    <p:extLst>
      <p:ext uri="{BB962C8B-B14F-4D97-AF65-F5344CB8AC3E}">
        <p14:creationId xmlns:p14="http://schemas.microsoft.com/office/powerpoint/2010/main" val="28122032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solidFill>
                  <a:srgbClr val="FF0000"/>
                </a:solidFill>
              </a:rPr>
              <a:t>Politik Hukum=Per Per UU an</a:t>
            </a:r>
          </a:p>
        </p:txBody>
      </p:sp>
      <p:sp>
        <p:nvSpPr>
          <p:cNvPr id="3" name="Content Placeholder 2"/>
          <p:cNvSpPr>
            <a:spLocks noGrp="1"/>
          </p:cNvSpPr>
          <p:nvPr>
            <p:ph idx="1"/>
          </p:nvPr>
        </p:nvSpPr>
        <p:spPr/>
        <p:txBody>
          <a:bodyPr/>
          <a:lstStyle/>
          <a:p>
            <a:r>
              <a:rPr lang="id-ID" dirty="0"/>
              <a:t>PERATURAN PERUNDANG-UNDANGAN ADALAH : PERATURAN TERTULIS YANG MEMUAT NORMA HUKUM , YANG MENGIKAT SECARA UMUM DAN DIBENTUK ATAU DITETAPKAN OLEH LEMBAGA NEGARA ATAU PEJABAT YANG BERWENANG MELALUI PROSEDUR YANG DITETAPKAN DALAM PERATURAN PERUNDANG-UNDANGAN ( UU 12/2011 PASAL 1 AYAT (2)</a:t>
            </a:r>
            <a:r>
              <a:rPr lang="id-ID" sz="2400" dirty="0"/>
              <a:t> )</a:t>
            </a:r>
          </a:p>
        </p:txBody>
      </p:sp>
    </p:spTree>
    <p:extLst>
      <p:ext uri="{BB962C8B-B14F-4D97-AF65-F5344CB8AC3E}">
        <p14:creationId xmlns:p14="http://schemas.microsoft.com/office/powerpoint/2010/main" val="597188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a:solidFill>
                  <a:srgbClr val="FF0000"/>
                </a:solidFill>
              </a:rPr>
              <a:t>HIRARKI PERATURAN PER UU AN- PASAL 7 UU 12/2011</a:t>
            </a:r>
          </a:p>
        </p:txBody>
      </p:sp>
      <p:sp>
        <p:nvSpPr>
          <p:cNvPr id="3" name="Content Placeholder 2"/>
          <p:cNvSpPr>
            <a:spLocks noGrp="1"/>
          </p:cNvSpPr>
          <p:nvPr>
            <p:ph idx="1"/>
          </p:nvPr>
        </p:nvSpPr>
        <p:spPr/>
        <p:txBody>
          <a:bodyPr/>
          <a:lstStyle/>
          <a:p>
            <a:r>
              <a:rPr lang="id-ID" dirty="0"/>
              <a:t>UUD 1945</a:t>
            </a:r>
          </a:p>
          <a:p>
            <a:r>
              <a:rPr lang="id-ID" dirty="0"/>
              <a:t>TAP MPR</a:t>
            </a:r>
          </a:p>
          <a:p>
            <a:r>
              <a:rPr lang="id-ID" dirty="0"/>
              <a:t>UNDANG-UNDANG</a:t>
            </a:r>
          </a:p>
          <a:p>
            <a:r>
              <a:rPr lang="id-ID" dirty="0"/>
              <a:t>PERATURAN PEMERINTAH PENGGATI UU</a:t>
            </a:r>
          </a:p>
          <a:p>
            <a:r>
              <a:rPr lang="id-ID" dirty="0"/>
              <a:t>PERATURAN PEMERINTAH</a:t>
            </a:r>
          </a:p>
          <a:p>
            <a:r>
              <a:rPr lang="id-ID" dirty="0"/>
              <a:t>PERATURAN PRESIDEN</a:t>
            </a:r>
          </a:p>
          <a:p>
            <a:r>
              <a:rPr lang="id-ID" dirty="0"/>
              <a:t>PERATURAN DAERAH : PROVINSI, KABUPATEN DAN KOTA</a:t>
            </a:r>
          </a:p>
          <a:p>
            <a:endParaRPr lang="id-ID" dirty="0"/>
          </a:p>
        </p:txBody>
      </p:sp>
    </p:spTree>
    <p:extLst>
      <p:ext uri="{BB962C8B-B14F-4D97-AF65-F5344CB8AC3E}">
        <p14:creationId xmlns:p14="http://schemas.microsoft.com/office/powerpoint/2010/main" val="3867835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2800" b="1" u="sng" dirty="0">
                <a:solidFill>
                  <a:srgbClr val="FF0000"/>
                </a:solidFill>
              </a:rPr>
              <a:t>DEMOKRASI</a:t>
            </a:r>
            <a:r>
              <a:rPr lang="id-ID" sz="2800" b="1" dirty="0"/>
              <a:t>-KEDAULATAN RAKYAT DAN PEMILU</a:t>
            </a:r>
          </a:p>
        </p:txBody>
      </p:sp>
      <p:sp>
        <p:nvSpPr>
          <p:cNvPr id="3" name="Content Placeholder 2"/>
          <p:cNvSpPr>
            <a:spLocks noGrp="1"/>
          </p:cNvSpPr>
          <p:nvPr>
            <p:ph idx="1"/>
          </p:nvPr>
        </p:nvSpPr>
        <p:spPr/>
        <p:txBody>
          <a:bodyPr>
            <a:normAutofit fontScale="92500"/>
          </a:bodyPr>
          <a:lstStyle/>
          <a:p>
            <a:r>
              <a:rPr lang="id-ID" b="1" dirty="0">
                <a:solidFill>
                  <a:srgbClr val="FF0000"/>
                </a:solidFill>
              </a:rPr>
              <a:t>Unsur demokrasi yang dikemukakan oleh para Ahli adalah sebagai berikut:</a:t>
            </a:r>
            <a:r>
              <a:rPr lang="id-ID" baseline="30000" dirty="0"/>
              <a:t>  </a:t>
            </a:r>
            <a:r>
              <a:rPr lang="id-ID" dirty="0"/>
              <a:t> - Agustam (hlm 85 Jurnal TAPIs Vol 7,2011)</a:t>
            </a:r>
          </a:p>
          <a:p>
            <a:pPr algn="just"/>
            <a:r>
              <a:rPr lang="id-ID" b="1" dirty="0"/>
              <a:t>1) Menurut </a:t>
            </a:r>
            <a:r>
              <a:rPr lang="id-ID" b="1" i="1"/>
              <a:t>Sargen, Lyman Tower </a:t>
            </a:r>
            <a:r>
              <a:rPr lang="id-ID" b="1"/>
              <a:t>(1987), yaitu </a:t>
            </a:r>
            <a:r>
              <a:rPr lang="id-ID" b="1" dirty="0"/>
              <a:t>keterlibatan rakyat dalam mengambil keputusan </a:t>
            </a:r>
            <a:r>
              <a:rPr lang="id-ID" b="1"/>
              <a:t>politik, tingkat </a:t>
            </a:r>
            <a:r>
              <a:rPr lang="id-ID" b="1" dirty="0"/>
              <a:t>persamaan hak </a:t>
            </a:r>
            <a:r>
              <a:rPr lang="id-ID" b="1"/>
              <a:t>antarmanusia, tingkat </a:t>
            </a:r>
            <a:r>
              <a:rPr lang="id-ID" b="1" dirty="0"/>
              <a:t>kebebasan dan kemerdekaan yang dimiliki oleh warga negara , sistim perwakilan dan sistim pemilihan ketentuan  manyoritas</a:t>
            </a:r>
          </a:p>
        </p:txBody>
      </p:sp>
    </p:spTree>
    <p:extLst>
      <p:ext uri="{BB962C8B-B14F-4D97-AF65-F5344CB8AC3E}">
        <p14:creationId xmlns:p14="http://schemas.microsoft.com/office/powerpoint/2010/main" val="42686291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lanjutan</a:t>
            </a:r>
          </a:p>
        </p:txBody>
      </p:sp>
      <p:sp>
        <p:nvSpPr>
          <p:cNvPr id="3" name="Content Placeholder 2"/>
          <p:cNvSpPr>
            <a:spLocks noGrp="1"/>
          </p:cNvSpPr>
          <p:nvPr>
            <p:ph idx="1"/>
          </p:nvPr>
        </p:nvSpPr>
        <p:spPr/>
        <p:txBody>
          <a:bodyPr>
            <a:normAutofit fontScale="92500" lnSpcReduction="20000"/>
          </a:bodyPr>
          <a:lstStyle/>
          <a:p>
            <a:pPr marL="109728" indent="0">
              <a:buNone/>
            </a:pPr>
            <a:r>
              <a:rPr lang="id-ID" dirty="0"/>
              <a:t> </a:t>
            </a:r>
            <a:endParaRPr lang="id-ID" b="1" dirty="0"/>
          </a:p>
          <a:p>
            <a:pPr algn="just"/>
            <a:r>
              <a:rPr lang="id-ID" sz="3000" b="1" dirty="0"/>
              <a:t>2) Munurut </a:t>
            </a:r>
            <a:r>
              <a:rPr lang="id-ID" sz="3000" b="1" i="1" dirty="0"/>
              <a:t>Afan Gaffar </a:t>
            </a:r>
            <a:r>
              <a:rPr lang="id-ID" sz="3000" b="1" dirty="0"/>
              <a:t>(1999) ,Yaitu akuntabilitas, rotasi kekuasaan ,rekruitmen politik yang terbuka, pemilihan umum,dan hak-hak dasar. </a:t>
            </a:r>
          </a:p>
          <a:p>
            <a:pPr algn="just"/>
            <a:r>
              <a:rPr lang="id-ID" sz="3000" b="1" dirty="0"/>
              <a:t>3) Menurut </a:t>
            </a:r>
            <a:r>
              <a:rPr lang="id-ID" sz="3000" b="1" i="1" dirty="0"/>
              <a:t>Merriam Budiardjo </a:t>
            </a:r>
            <a:r>
              <a:rPr lang="id-ID" sz="3000" b="1" dirty="0"/>
              <a:t>(1977), perlunya dibentuk lembaga-lembaga demoktasi untuk melaksanakan nilai-nilai demoktasi ,yaitu pemerintahan yang bertanggung jawab,Dewan Perwakilan Rakyat, organisasi politik, pers dan media.</a:t>
            </a:r>
            <a:r>
              <a:rPr lang="id-ID" dirty="0"/>
              <a:t> </a:t>
            </a:r>
          </a:p>
        </p:txBody>
      </p:sp>
    </p:spTree>
    <p:extLst>
      <p:ext uri="{BB962C8B-B14F-4D97-AF65-F5344CB8AC3E}">
        <p14:creationId xmlns:p14="http://schemas.microsoft.com/office/powerpoint/2010/main" val="2514648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lanjutan</a:t>
            </a:r>
          </a:p>
        </p:txBody>
      </p:sp>
      <p:sp>
        <p:nvSpPr>
          <p:cNvPr id="3" name="Content Placeholder 2"/>
          <p:cNvSpPr>
            <a:spLocks noGrp="1"/>
          </p:cNvSpPr>
          <p:nvPr>
            <p:ph idx="1"/>
          </p:nvPr>
        </p:nvSpPr>
        <p:spPr/>
        <p:txBody>
          <a:bodyPr>
            <a:normAutofit fontScale="92500" lnSpcReduction="10000"/>
          </a:bodyPr>
          <a:lstStyle/>
          <a:p>
            <a:endParaRPr lang="id-ID" sz="3200" b="1" dirty="0"/>
          </a:p>
          <a:p>
            <a:pPr algn="just"/>
            <a:r>
              <a:rPr lang="id-ID" sz="3200" b="1" dirty="0"/>
              <a:t>4) Menurut </a:t>
            </a:r>
            <a:r>
              <a:rPr lang="id-ID" sz="3200" b="1" i="1" dirty="0"/>
              <a:t>Frans Magnis Suseno </a:t>
            </a:r>
            <a:r>
              <a:rPr lang="id-ID" sz="3200" b="1" dirty="0"/>
              <a:t>(1997). menyebutkan ada lima gugus ciri hakiki Negara demokrasi. Kelima gugus demokrasi tersebut adalah Negara hukum, pemerintahan dibawah control nyata masyarakat, pemilihan umum yang bebas, prinsip manyoritas dan adanya jaminan terhadap hak-hak demokrasi.</a:t>
            </a:r>
            <a:r>
              <a:rPr lang="id-ID" dirty="0"/>
              <a:t> </a:t>
            </a:r>
          </a:p>
        </p:txBody>
      </p:sp>
    </p:spTree>
    <p:extLst>
      <p:ext uri="{BB962C8B-B14F-4D97-AF65-F5344CB8AC3E}">
        <p14:creationId xmlns:p14="http://schemas.microsoft.com/office/powerpoint/2010/main" val="280407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id-ID" sz="3600" dirty="0">
                <a:solidFill>
                  <a:srgbClr val="C00000"/>
                </a:solidFill>
                <a:latin typeface="Algerian" pitchFamily="82" charset="0"/>
              </a:rPr>
              <a:t>Pengertian</a:t>
            </a:r>
            <a:br>
              <a:rPr lang="id-ID" sz="3600" dirty="0">
                <a:solidFill>
                  <a:srgbClr val="C00000"/>
                </a:solidFill>
                <a:latin typeface="Algerian" pitchFamily="82" charset="0"/>
              </a:rPr>
            </a:br>
            <a:r>
              <a:rPr lang="id-ID" sz="3600" dirty="0">
                <a:solidFill>
                  <a:srgbClr val="C00000"/>
                </a:solidFill>
                <a:latin typeface="Algerian" pitchFamily="82" charset="0"/>
              </a:rPr>
              <a:t>demokrasi-demokrasi pancasila</a:t>
            </a:r>
          </a:p>
        </p:txBody>
      </p:sp>
      <p:sp>
        <p:nvSpPr>
          <p:cNvPr id="3" name="Content Placeholder 2"/>
          <p:cNvSpPr>
            <a:spLocks noGrp="1"/>
          </p:cNvSpPr>
          <p:nvPr>
            <p:ph idx="1"/>
          </p:nvPr>
        </p:nvSpPr>
        <p:spPr/>
        <p:txBody>
          <a:bodyPr>
            <a:normAutofit fontScale="92500" lnSpcReduction="10000"/>
          </a:bodyPr>
          <a:lstStyle/>
          <a:p>
            <a:pPr marL="0" indent="0" algn="just">
              <a:buNone/>
            </a:pPr>
            <a:r>
              <a:rPr lang="id-ID" b="1" u="sng" dirty="0">
                <a:latin typeface="Times New Roman" pitchFamily="18" charset="0"/>
                <a:cs typeface="Times New Roman" pitchFamily="18" charset="0"/>
              </a:rPr>
              <a:t>DEMOKRASI</a:t>
            </a:r>
            <a:r>
              <a:rPr lang="id-ID" dirty="0">
                <a:latin typeface="Times New Roman" pitchFamily="18" charset="0"/>
                <a:cs typeface="Times New Roman" pitchFamily="18" charset="0"/>
              </a:rPr>
              <a:t> BERASAL DARI </a:t>
            </a:r>
            <a:r>
              <a:rPr lang="id-ID" b="1" i="1" dirty="0">
                <a:latin typeface="Times New Roman" pitchFamily="18" charset="0"/>
                <a:cs typeface="Times New Roman" pitchFamily="18" charset="0"/>
              </a:rPr>
              <a:t> DEMOS</a:t>
            </a:r>
            <a:r>
              <a:rPr lang="id-ID" dirty="0">
                <a:latin typeface="Times New Roman" pitchFamily="18" charset="0"/>
                <a:cs typeface="Times New Roman" pitchFamily="18" charset="0"/>
              </a:rPr>
              <a:t>=RAKYAT DAN </a:t>
            </a:r>
            <a:r>
              <a:rPr lang="id-ID" b="1" i="1" dirty="0">
                <a:latin typeface="Times New Roman" pitchFamily="18" charset="0"/>
                <a:cs typeface="Times New Roman" pitchFamily="18" charset="0"/>
              </a:rPr>
              <a:t>CRATEIN</a:t>
            </a:r>
            <a:r>
              <a:rPr lang="id-ID" dirty="0">
                <a:latin typeface="Times New Roman" pitchFamily="18" charset="0"/>
                <a:cs typeface="Times New Roman" pitchFamily="18" charset="0"/>
              </a:rPr>
              <a:t>= MEMERINTAH- Yunani.</a:t>
            </a:r>
          </a:p>
          <a:p>
            <a:pPr marL="0" indent="0" algn="just">
              <a:buNone/>
            </a:pPr>
            <a:endParaRPr lang="id-ID" dirty="0">
              <a:latin typeface="Times New Roman" pitchFamily="18" charset="0"/>
              <a:cs typeface="Times New Roman" pitchFamily="18" charset="0"/>
            </a:endParaRPr>
          </a:p>
          <a:p>
            <a:pPr marL="0" indent="0" algn="just">
              <a:buNone/>
            </a:pPr>
            <a:r>
              <a:rPr lang="id-ID" dirty="0">
                <a:latin typeface="Times New Roman" pitchFamily="18" charset="0"/>
                <a:cs typeface="Times New Roman" pitchFamily="18" charset="0"/>
              </a:rPr>
              <a:t>PEMERINTAHAN RAKYAT = PEMERINTAHAN DARI RAKYAT(</a:t>
            </a:r>
            <a:r>
              <a:rPr lang="id-ID" b="1" i="1" dirty="0">
                <a:latin typeface="Times New Roman" pitchFamily="18" charset="0"/>
                <a:cs typeface="Times New Roman" pitchFamily="18" charset="0"/>
              </a:rPr>
              <a:t>from the people</a:t>
            </a:r>
            <a:r>
              <a:rPr lang="id-ID" dirty="0">
                <a:latin typeface="Times New Roman" pitchFamily="18" charset="0"/>
                <a:cs typeface="Times New Roman" pitchFamily="18" charset="0"/>
              </a:rPr>
              <a:t>), UNTUK RAKYAT(</a:t>
            </a:r>
            <a:r>
              <a:rPr lang="id-ID" b="1" i="1" dirty="0">
                <a:latin typeface="Times New Roman" pitchFamily="18" charset="0"/>
                <a:cs typeface="Times New Roman" pitchFamily="18" charset="0"/>
              </a:rPr>
              <a:t>for the people</a:t>
            </a:r>
            <a:r>
              <a:rPr lang="id-ID" dirty="0">
                <a:latin typeface="Times New Roman" pitchFamily="18" charset="0"/>
                <a:cs typeface="Times New Roman" pitchFamily="18" charset="0"/>
              </a:rPr>
              <a:t>) DAN OLEH RAKYAT </a:t>
            </a:r>
            <a:r>
              <a:rPr lang="id-ID" b="1" i="1" dirty="0">
                <a:latin typeface="Times New Roman" pitchFamily="18" charset="0"/>
                <a:cs typeface="Times New Roman" pitchFamily="18" charset="0"/>
              </a:rPr>
              <a:t>(by the people</a:t>
            </a:r>
            <a:r>
              <a:rPr lang="id-ID" dirty="0">
                <a:latin typeface="Times New Roman" pitchFamily="18" charset="0"/>
                <a:cs typeface="Times New Roman" pitchFamily="18" charset="0"/>
              </a:rPr>
              <a:t>)- Abraham Lincoln.</a:t>
            </a:r>
          </a:p>
          <a:p>
            <a:pPr marL="0" indent="0" algn="just">
              <a:buNone/>
            </a:pPr>
            <a:endParaRPr lang="id-ID" dirty="0">
              <a:latin typeface="Times New Roman" pitchFamily="18" charset="0"/>
              <a:cs typeface="Times New Roman" pitchFamily="18" charset="0"/>
            </a:endParaRPr>
          </a:p>
          <a:p>
            <a:pPr marL="0" indent="0" algn="just">
              <a:buNone/>
            </a:pPr>
            <a:r>
              <a:rPr lang="id-ID" b="1" u="sng" dirty="0">
                <a:latin typeface="Times New Roman" pitchFamily="18" charset="0"/>
                <a:cs typeface="Times New Roman" pitchFamily="18" charset="0"/>
              </a:rPr>
              <a:t>UNTUK ITU</a:t>
            </a:r>
            <a:r>
              <a:rPr lang="id-ID" b="1" dirty="0">
                <a:latin typeface="Times New Roman" pitchFamily="18" charset="0"/>
                <a:cs typeface="Times New Roman" pitchFamily="18" charset="0"/>
              </a:rPr>
              <a:t> : DEMOKRASI DAPAT DIMAKNAI SEBAGAI SUATU SISTEM PEMERINTAHAN YANG HARUS MELIBATKAN RAKYAT.</a:t>
            </a:r>
          </a:p>
          <a:p>
            <a:pPr marL="0" indent="0" algn="just">
              <a:buNone/>
            </a:pPr>
            <a:endParaRPr lang="id-ID" dirty="0">
              <a:latin typeface="Times New Roman" pitchFamily="18" charset="0"/>
              <a:cs typeface="Times New Roman" pitchFamily="18" charset="0"/>
            </a:endParaRPr>
          </a:p>
          <a:p>
            <a:pPr marL="0" indent="0" algn="just">
              <a:buNone/>
            </a:pPr>
            <a:endParaRPr lang="id-ID" dirty="0">
              <a:latin typeface="Times New Roman" pitchFamily="18" charset="0"/>
              <a:cs typeface="Times New Roman" pitchFamily="18" charset="0"/>
            </a:endParaRPr>
          </a:p>
        </p:txBody>
      </p:sp>
    </p:spTree>
    <p:extLst>
      <p:ext uri="{BB962C8B-B14F-4D97-AF65-F5344CB8AC3E}">
        <p14:creationId xmlns:p14="http://schemas.microsoft.com/office/powerpoint/2010/main" val="488485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3200" dirty="0">
                <a:solidFill>
                  <a:srgbClr val="FF0000"/>
                </a:solidFill>
              </a:rPr>
              <a:t>TUJUAN PEMILU-HUNTINGTON(2001-18)</a:t>
            </a:r>
          </a:p>
        </p:txBody>
      </p:sp>
      <p:sp>
        <p:nvSpPr>
          <p:cNvPr id="3" name="Content Placeholder 2"/>
          <p:cNvSpPr>
            <a:spLocks noGrp="1"/>
          </p:cNvSpPr>
          <p:nvPr>
            <p:ph idx="1"/>
          </p:nvPr>
        </p:nvSpPr>
        <p:spPr/>
        <p:txBody>
          <a:bodyPr>
            <a:normAutofit fontScale="25000" lnSpcReduction="20000"/>
          </a:bodyPr>
          <a:lstStyle/>
          <a:p>
            <a:pPr algn="just"/>
            <a:r>
              <a:rPr lang="id-ID" sz="9600" b="1" dirty="0"/>
              <a:t>Pemilu sebagai implementasi perwujudan kedaulatan rakyat. Asumsi demokrasi adalah kedaulatan terletak di tangan rakyat.</a:t>
            </a:r>
          </a:p>
          <a:p>
            <a:pPr algn="just"/>
            <a:r>
              <a:rPr lang="id-ID" sz="9600" b="1" dirty="0"/>
              <a:t>Pemilu sebagai sarana untuk membentuk perwakilan politik. Melalui pemilu, rakyat dapat memilih wakil-wakilnya yang dipercaya dapat mengartikulasikan aspirasi dan kepentingannya. </a:t>
            </a:r>
          </a:p>
          <a:p>
            <a:pPr algn="just"/>
            <a:r>
              <a:rPr lang="id-ID" sz="9600" b="1" dirty="0"/>
              <a:t>Pemilu sebagai sarana untuk melakukan penggantian pemimpin secara konstitusional. </a:t>
            </a:r>
          </a:p>
          <a:p>
            <a:pPr algn="just"/>
            <a:r>
              <a:rPr lang="id-ID" sz="9600" b="1" dirty="0"/>
              <a:t>Pemilu sebagai sarana bagi pemimpin politik untuk memperoleh legitimasi. </a:t>
            </a:r>
          </a:p>
          <a:p>
            <a:pPr algn="just"/>
            <a:r>
              <a:rPr lang="id-ID" sz="9600" b="1" dirty="0"/>
              <a:t>Pemilu sebagai sarana partisipasi politik masyarakat untuk turut serta menetapkan kebijakan publik.</a:t>
            </a:r>
            <a:r>
              <a:rPr lang="id-ID" dirty="0"/>
              <a:t> </a:t>
            </a:r>
          </a:p>
        </p:txBody>
      </p:sp>
    </p:spTree>
    <p:extLst>
      <p:ext uri="{BB962C8B-B14F-4D97-AF65-F5344CB8AC3E}">
        <p14:creationId xmlns:p14="http://schemas.microsoft.com/office/powerpoint/2010/main" val="1917539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sz="2400" dirty="0">
                <a:solidFill>
                  <a:srgbClr val="FF0000"/>
                </a:solidFill>
              </a:rPr>
              <a:t>Lanjutan-</a:t>
            </a:r>
            <a:br>
              <a:rPr lang="id-ID" sz="2400" dirty="0">
                <a:solidFill>
                  <a:srgbClr val="FF0000"/>
                </a:solidFill>
              </a:rPr>
            </a:br>
            <a:r>
              <a:rPr lang="id-ID" sz="2400" dirty="0">
                <a:solidFill>
                  <a:srgbClr val="FF0000"/>
                </a:solidFill>
              </a:rPr>
              <a:t>Tujuan Pemilu :Rose Dan Mossawir Dalam Muhadam Labolo/T.Ilham(2015-53)</a:t>
            </a:r>
          </a:p>
        </p:txBody>
      </p:sp>
      <p:sp>
        <p:nvSpPr>
          <p:cNvPr id="3" name="Content Placeholder 2"/>
          <p:cNvSpPr>
            <a:spLocks noGrp="1"/>
          </p:cNvSpPr>
          <p:nvPr>
            <p:ph idx="1"/>
          </p:nvPr>
        </p:nvSpPr>
        <p:spPr/>
        <p:txBody>
          <a:bodyPr/>
          <a:lstStyle/>
          <a:p>
            <a:pPr algn="just"/>
            <a:r>
              <a:rPr lang="id-ID" dirty="0"/>
              <a:t>MENENTUKAN PEMERINTAHAN SECARA LANGSUNG MAUPUN TAK LANGSUNG</a:t>
            </a:r>
          </a:p>
          <a:p>
            <a:pPr algn="just"/>
            <a:r>
              <a:rPr lang="id-ID" dirty="0"/>
              <a:t>SEBAGAI WAHANA UMPAN BALIK ANTARA PEMILIK SUARA DAN PEMERINTAH</a:t>
            </a:r>
          </a:p>
          <a:p>
            <a:pPr algn="just"/>
            <a:r>
              <a:rPr lang="id-ID" dirty="0"/>
              <a:t>BAROMETER DUKUNGAN RAKYAT TERHADAP PENGUASA</a:t>
            </a:r>
          </a:p>
          <a:p>
            <a:pPr algn="just"/>
            <a:r>
              <a:rPr lang="id-ID" dirty="0"/>
              <a:t>SARANA RAKRUTMEN POLITIK</a:t>
            </a:r>
          </a:p>
          <a:p>
            <a:pPr algn="just"/>
            <a:r>
              <a:rPr lang="id-ID" dirty="0"/>
              <a:t>ALAT UNTUK MEMPERTAJAM KEPEKAAN PEMERINTAH TERHADAP RAKYAT</a:t>
            </a:r>
          </a:p>
        </p:txBody>
      </p:sp>
    </p:spTree>
    <p:extLst>
      <p:ext uri="{BB962C8B-B14F-4D97-AF65-F5344CB8AC3E}">
        <p14:creationId xmlns:p14="http://schemas.microsoft.com/office/powerpoint/2010/main" val="24750025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a:t>Lanjutan-JIMLY ASSHIDDIQIE Dalam Muhadam Labolo/T.Ilham(2015-56)</a:t>
            </a:r>
          </a:p>
        </p:txBody>
      </p:sp>
      <p:sp>
        <p:nvSpPr>
          <p:cNvPr id="3" name="Content Placeholder 2"/>
          <p:cNvSpPr>
            <a:spLocks noGrp="1"/>
          </p:cNvSpPr>
          <p:nvPr>
            <p:ph idx="1"/>
          </p:nvPr>
        </p:nvSpPr>
        <p:spPr/>
        <p:txBody>
          <a:bodyPr>
            <a:normAutofit fontScale="92500" lnSpcReduction="10000"/>
          </a:bodyPr>
          <a:lstStyle/>
          <a:p>
            <a:r>
              <a:rPr lang="id-ID" b="1" u="sng" dirty="0">
                <a:solidFill>
                  <a:srgbClr val="FF0000"/>
                </a:solidFill>
              </a:rPr>
              <a:t>Tujuan Penyelenggaraan Pemilu</a:t>
            </a:r>
            <a:r>
              <a:rPr lang="id-ID" dirty="0"/>
              <a:t> :</a:t>
            </a:r>
          </a:p>
          <a:p>
            <a:pPr algn="just"/>
            <a:r>
              <a:rPr lang="id-ID" dirty="0"/>
              <a:t>Untuk memungkinkan terjadinya pergantian</a:t>
            </a:r>
            <a:r>
              <a:rPr lang="id-ID" b="1" dirty="0">
                <a:solidFill>
                  <a:srgbClr val="FF0000"/>
                </a:solidFill>
              </a:rPr>
              <a:t> kepemimpinan pemerintahan </a:t>
            </a:r>
            <a:r>
              <a:rPr lang="id-ID" dirty="0"/>
              <a:t>secara tertib dan damai</a:t>
            </a:r>
          </a:p>
          <a:p>
            <a:pPr algn="just"/>
            <a:r>
              <a:rPr lang="id-ID" dirty="0"/>
              <a:t>Untuk memungkinkan terjadinya pergantian </a:t>
            </a:r>
            <a:r>
              <a:rPr lang="id-ID" b="1" dirty="0">
                <a:solidFill>
                  <a:srgbClr val="FF0000"/>
                </a:solidFill>
              </a:rPr>
              <a:t>pejabat yang mewakili kepentingan rakyat di lembaga perwakilan  </a:t>
            </a:r>
          </a:p>
          <a:p>
            <a:pPr algn="just"/>
            <a:r>
              <a:rPr lang="id-ID" dirty="0"/>
              <a:t>Untuk melaksanakan</a:t>
            </a:r>
            <a:r>
              <a:rPr lang="id-ID" b="1" dirty="0">
                <a:solidFill>
                  <a:srgbClr val="FF0000"/>
                </a:solidFill>
              </a:rPr>
              <a:t> prinsip kedaulatan rakyat </a:t>
            </a:r>
            <a:r>
              <a:rPr lang="id-ID" dirty="0"/>
              <a:t>dilembaga perwakilan</a:t>
            </a:r>
            <a:r>
              <a:rPr lang="id-ID" b="1" dirty="0">
                <a:solidFill>
                  <a:srgbClr val="FF0000"/>
                </a:solidFill>
              </a:rPr>
              <a:t> </a:t>
            </a:r>
          </a:p>
          <a:p>
            <a:pPr algn="just"/>
            <a:r>
              <a:rPr lang="id-ID" dirty="0"/>
              <a:t>Untuk melaksanakan</a:t>
            </a:r>
            <a:r>
              <a:rPr lang="id-ID" b="1" dirty="0">
                <a:solidFill>
                  <a:srgbClr val="FF0000"/>
                </a:solidFill>
              </a:rPr>
              <a:t> prinsip hak-hak asasi warga negara</a:t>
            </a:r>
          </a:p>
          <a:p>
            <a:pPr algn="just"/>
            <a:endParaRPr lang="id-ID" b="1" dirty="0">
              <a:solidFill>
                <a:srgbClr val="FF0000"/>
              </a:solidFill>
            </a:endParaRPr>
          </a:p>
          <a:p>
            <a:pPr marL="109728" indent="0" algn="just">
              <a:buNone/>
            </a:pPr>
            <a:endParaRPr lang="id-ID" dirty="0"/>
          </a:p>
          <a:p>
            <a:pPr algn="just"/>
            <a:endParaRPr lang="id-ID" dirty="0"/>
          </a:p>
          <a:p>
            <a:endParaRPr lang="id-ID" dirty="0"/>
          </a:p>
        </p:txBody>
      </p:sp>
    </p:spTree>
    <p:extLst>
      <p:ext uri="{BB962C8B-B14F-4D97-AF65-F5344CB8AC3E}">
        <p14:creationId xmlns:p14="http://schemas.microsoft.com/office/powerpoint/2010/main" val="989943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br>
              <a:rPr lang="id-ID" dirty="0"/>
            </a:br>
            <a:br>
              <a:rPr lang="id-ID" dirty="0"/>
            </a:br>
            <a:br>
              <a:rPr lang="id-ID" dirty="0"/>
            </a:br>
            <a:br>
              <a:rPr lang="id-ID" dirty="0"/>
            </a:br>
            <a:r>
              <a:rPr lang="id-ID" dirty="0"/>
              <a:t>TERIMA KASIH</a:t>
            </a:r>
          </a:p>
        </p:txBody>
      </p:sp>
      <p:sp>
        <p:nvSpPr>
          <p:cNvPr id="3" name="Content Placeholder 2"/>
          <p:cNvSpPr>
            <a:spLocks noGrp="1"/>
          </p:cNvSpPr>
          <p:nvPr>
            <p:ph idx="1"/>
          </p:nvPr>
        </p:nvSpPr>
        <p:spPr/>
        <p:txBody>
          <a:bodyPr/>
          <a:lstStyle/>
          <a:p>
            <a:pPr algn="ctr"/>
            <a:endParaRPr lang="id-ID" dirty="0"/>
          </a:p>
          <a:p>
            <a:pPr algn="ctr"/>
            <a:endParaRPr lang="id-ID" dirty="0"/>
          </a:p>
          <a:p>
            <a:pPr algn="ctr"/>
            <a:r>
              <a:rPr lang="id-ID" dirty="0"/>
              <a:t>MOHON MAAF-WASSALAM</a:t>
            </a:r>
          </a:p>
        </p:txBody>
      </p:sp>
    </p:spTree>
    <p:extLst>
      <p:ext uri="{BB962C8B-B14F-4D97-AF65-F5344CB8AC3E}">
        <p14:creationId xmlns:p14="http://schemas.microsoft.com/office/powerpoint/2010/main" val="886289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66800"/>
          </a:xfrm>
        </p:spPr>
        <p:txBody>
          <a:bodyPr>
            <a:noAutofit/>
          </a:bodyPr>
          <a:lstStyle/>
          <a:p>
            <a:pPr algn="ctr"/>
            <a:r>
              <a:rPr lang="id-ID" sz="3600" dirty="0">
                <a:solidFill>
                  <a:srgbClr val="C00000"/>
                </a:solidFill>
                <a:latin typeface="Algerian" pitchFamily="82" charset="0"/>
              </a:rPr>
              <a:t>lanjutan</a:t>
            </a:r>
          </a:p>
        </p:txBody>
      </p:sp>
      <p:sp>
        <p:nvSpPr>
          <p:cNvPr id="3" name="Content Placeholder 2"/>
          <p:cNvSpPr>
            <a:spLocks noGrp="1"/>
          </p:cNvSpPr>
          <p:nvPr>
            <p:ph idx="1"/>
          </p:nvPr>
        </p:nvSpPr>
        <p:spPr>
          <a:xfrm>
            <a:off x="467544" y="2060848"/>
            <a:ext cx="8229600" cy="4525963"/>
          </a:xfrm>
        </p:spPr>
        <p:txBody>
          <a:bodyPr>
            <a:normAutofit fontScale="85000" lnSpcReduction="10000"/>
          </a:bodyPr>
          <a:lstStyle/>
          <a:p>
            <a:pPr marL="0" indent="0" algn="just">
              <a:buNone/>
            </a:pPr>
            <a:r>
              <a:rPr lang="id-ID" b="1" dirty="0">
                <a:latin typeface="Times New Roman" pitchFamily="18" charset="0"/>
                <a:cs typeface="Times New Roman" pitchFamily="18" charset="0"/>
              </a:rPr>
              <a:t>DEMOKRASI PANCASILA </a:t>
            </a:r>
            <a:r>
              <a:rPr lang="id-ID" dirty="0">
                <a:latin typeface="Times New Roman" pitchFamily="18" charset="0"/>
                <a:cs typeface="Times New Roman" pitchFamily="18" charset="0"/>
              </a:rPr>
              <a:t>: Adlh MERUPAKAN PAHAM DEMOKRASI YANG BERSUMBER DARI </a:t>
            </a:r>
            <a:r>
              <a:rPr lang="id-ID" b="1" u="sng" dirty="0">
                <a:latin typeface="Times New Roman" pitchFamily="18" charset="0"/>
                <a:cs typeface="Times New Roman" pitchFamily="18" charset="0"/>
              </a:rPr>
              <a:t>KEPRIBADIAN DAN FALSAFAH</a:t>
            </a:r>
            <a:r>
              <a:rPr lang="id-ID" dirty="0">
                <a:latin typeface="Times New Roman" pitchFamily="18" charset="0"/>
                <a:cs typeface="Times New Roman" pitchFamily="18" charset="0"/>
              </a:rPr>
              <a:t> HIDUP BANGSA INDONESIA, YANG PERWUJUDANNYA SEPERTI DALAM KETENTUAN PEMBUKAAN UUD 1945-Prof.Darji Darmo Dihardjo.</a:t>
            </a:r>
          </a:p>
          <a:p>
            <a:pPr marL="0" indent="0" algn="just">
              <a:buNone/>
            </a:pPr>
            <a:r>
              <a:rPr lang="id-ID" b="1" dirty="0">
                <a:latin typeface="Times New Roman" pitchFamily="18" charset="0"/>
                <a:cs typeface="Times New Roman" pitchFamily="18" charset="0"/>
              </a:rPr>
              <a:t>DEMOKRASI PANCASILA </a:t>
            </a:r>
            <a:r>
              <a:rPr lang="id-ID" dirty="0">
                <a:latin typeface="Times New Roman" pitchFamily="18" charset="0"/>
                <a:cs typeface="Times New Roman" pitchFamily="18" charset="0"/>
              </a:rPr>
              <a:t>: ADALAH KERAKYATAN YANG DIPIMPIN OLEH HIKMAT KEBIJAKSANAAN DALAM PERMUSYAWARATAN/PERWAKILAN YANG BERKETUHANAN YANG MAHA ESA, YANG BERKEMANUSIAN YANG ADIL DAN BERADAB, YANG MEMPERSATUKAN INDONESIA, DAN BERKEADILAN SOSIAL BAGI SELURUH RAKYAT INDDONESIA-Prof.Notonegoro</a:t>
            </a:r>
          </a:p>
        </p:txBody>
      </p:sp>
    </p:spTree>
    <p:extLst>
      <p:ext uri="{BB962C8B-B14F-4D97-AF65-F5344CB8AC3E}">
        <p14:creationId xmlns:p14="http://schemas.microsoft.com/office/powerpoint/2010/main" val="1871855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solidFill>
                  <a:srgbClr val="FF0000"/>
                </a:solidFill>
              </a:rPr>
              <a:t>lanjutan</a:t>
            </a:r>
          </a:p>
        </p:txBody>
      </p:sp>
      <p:sp>
        <p:nvSpPr>
          <p:cNvPr id="3" name="Content Placeholder 2"/>
          <p:cNvSpPr>
            <a:spLocks noGrp="1"/>
          </p:cNvSpPr>
          <p:nvPr>
            <p:ph idx="1"/>
          </p:nvPr>
        </p:nvSpPr>
        <p:spPr/>
        <p:txBody>
          <a:bodyPr>
            <a:normAutofit fontScale="62500" lnSpcReduction="20000"/>
          </a:bodyPr>
          <a:lstStyle/>
          <a:p>
            <a:r>
              <a:rPr lang="id-ID" sz="3400" b="1" dirty="0"/>
              <a:t>Secara ringkas menurut AGUSTAM dalam Jurnal TAPIs VOL 7, 2011 (hlm 82), demokrasi Pancasila memiliki beberapa pengertian sebagai berikut:</a:t>
            </a:r>
            <a:r>
              <a:rPr lang="id-ID" dirty="0"/>
              <a:t> </a:t>
            </a:r>
          </a:p>
          <a:p>
            <a:endParaRPr lang="id-ID" dirty="0"/>
          </a:p>
          <a:p>
            <a:r>
              <a:rPr lang="id-ID" sz="3400" b="1" dirty="0"/>
              <a:t>1. Demokrasi Pancasila adalah demokrasi yang berdasarkan kekeluargaan dan gotong-royong yang ditujukan kepada kesejahteraan rakyat, yang mengandung unsur-unsur berkesadaran religius, berdasarkan kebenaran, kecintaan dan budi pekerti luhur, berkepribadian Indonesia dan berkesinambungan.</a:t>
            </a:r>
          </a:p>
          <a:p>
            <a:r>
              <a:rPr lang="id-ID" sz="3400" b="1" dirty="0"/>
              <a:t>2. Dalam demokrasi Pancasila, sistem pengorganisasian negara dilakukan oleh rakyat sendiri atau dengan persetujuan rakyat.</a:t>
            </a:r>
          </a:p>
          <a:p>
            <a:endParaRPr lang="id-ID" dirty="0"/>
          </a:p>
          <a:p>
            <a:endParaRPr lang="id-ID" dirty="0"/>
          </a:p>
        </p:txBody>
      </p:sp>
    </p:spTree>
    <p:extLst>
      <p:ext uri="{BB962C8B-B14F-4D97-AF65-F5344CB8AC3E}">
        <p14:creationId xmlns:p14="http://schemas.microsoft.com/office/powerpoint/2010/main" val="2307101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lanjutan</a:t>
            </a:r>
          </a:p>
        </p:txBody>
      </p:sp>
      <p:sp>
        <p:nvSpPr>
          <p:cNvPr id="3" name="Content Placeholder 2"/>
          <p:cNvSpPr>
            <a:spLocks noGrp="1"/>
          </p:cNvSpPr>
          <p:nvPr>
            <p:ph idx="1"/>
          </p:nvPr>
        </p:nvSpPr>
        <p:spPr/>
        <p:txBody>
          <a:bodyPr>
            <a:normAutofit fontScale="92500"/>
          </a:bodyPr>
          <a:lstStyle/>
          <a:p>
            <a:pPr marL="109728" indent="0">
              <a:buNone/>
            </a:pPr>
            <a:endParaRPr lang="id-ID" b="1" dirty="0"/>
          </a:p>
          <a:p>
            <a:r>
              <a:rPr lang="id-ID" b="1" dirty="0"/>
              <a:t>3. Dalam demokrasi Pancasila kebebasan individu tidak bersifat mutlak, tetapi harus diselaraskan dengan tanggung jawab sosial.</a:t>
            </a:r>
          </a:p>
          <a:p>
            <a:r>
              <a:rPr lang="id-ID" b="1" dirty="0"/>
              <a:t>4. Dalam demokrasi Pancasila, keuniversalan cita-cita demokrasi dipadukan dengan cita-cita hidup bangsa Indonesia yang dijiwai oleh semangat kekeluargaan, sehingga tidak ada dominasi mayoritas atau minoritas</a:t>
            </a:r>
          </a:p>
        </p:txBody>
      </p:sp>
    </p:spTree>
    <p:extLst>
      <p:ext uri="{BB962C8B-B14F-4D97-AF65-F5344CB8AC3E}">
        <p14:creationId xmlns:p14="http://schemas.microsoft.com/office/powerpoint/2010/main" val="1725182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548680"/>
            <a:ext cx="6965245" cy="1202485"/>
          </a:xfrm>
        </p:spPr>
        <p:txBody>
          <a:bodyPr>
            <a:normAutofit/>
          </a:bodyPr>
          <a:lstStyle/>
          <a:p>
            <a:r>
              <a:rPr lang="id-ID" sz="4400" dirty="0">
                <a:solidFill>
                  <a:srgbClr val="C00000"/>
                </a:solidFill>
                <a:latin typeface="Algerian" pitchFamily="82" charset="0"/>
              </a:rPr>
              <a:t>LANJUTAN</a:t>
            </a:r>
          </a:p>
        </p:txBody>
      </p:sp>
      <p:sp>
        <p:nvSpPr>
          <p:cNvPr id="3" name="Content Placeholder 2"/>
          <p:cNvSpPr>
            <a:spLocks noGrp="1"/>
          </p:cNvSpPr>
          <p:nvPr>
            <p:ph idx="1"/>
          </p:nvPr>
        </p:nvSpPr>
        <p:spPr>
          <a:xfrm>
            <a:off x="467544" y="1484784"/>
            <a:ext cx="8229600" cy="4525963"/>
          </a:xfrm>
        </p:spPr>
        <p:txBody>
          <a:bodyPr>
            <a:noAutofit/>
          </a:bodyPr>
          <a:lstStyle/>
          <a:p>
            <a:pPr marL="0" indent="0" algn="just">
              <a:buNone/>
            </a:pPr>
            <a:r>
              <a:rPr lang="id-ID" b="1" u="sng" dirty="0">
                <a:latin typeface="Times New Roman" pitchFamily="18" charset="0"/>
                <a:cs typeface="Times New Roman" pitchFamily="18" charset="0"/>
              </a:rPr>
              <a:t>UNTUK ITU</a:t>
            </a:r>
            <a:r>
              <a:rPr lang="id-ID" b="1" dirty="0">
                <a:latin typeface="Times New Roman" pitchFamily="18" charset="0"/>
                <a:cs typeface="Times New Roman" pitchFamily="18" charset="0"/>
              </a:rPr>
              <a:t>  : DEMOKRASI PANCASILA</a:t>
            </a:r>
            <a:r>
              <a:rPr lang="id-ID" dirty="0">
                <a:latin typeface="Times New Roman" pitchFamily="18" charset="0"/>
                <a:cs typeface="Times New Roman" pitchFamily="18" charset="0"/>
              </a:rPr>
              <a:t> DAPAT DIMAKNAI SEBAGAI PAHAM DEMOKRASI YANG </a:t>
            </a:r>
            <a:r>
              <a:rPr lang="id-ID" b="1" u="sng" dirty="0">
                <a:latin typeface="Times New Roman" pitchFamily="18" charset="0"/>
                <a:cs typeface="Times New Roman" pitchFamily="18" charset="0"/>
              </a:rPr>
              <a:t>DILIPUTI, DISEMANGATI DAN DIJIWAI</a:t>
            </a:r>
            <a:r>
              <a:rPr lang="id-ID" dirty="0">
                <a:latin typeface="Times New Roman" pitchFamily="18" charset="0"/>
                <a:cs typeface="Times New Roman" pitchFamily="18" charset="0"/>
              </a:rPr>
              <a:t> OLEH </a:t>
            </a:r>
            <a:r>
              <a:rPr lang="id-ID" b="1" dirty="0">
                <a:latin typeface="Times New Roman" pitchFamily="18" charset="0"/>
                <a:cs typeface="Times New Roman" pitchFamily="18" charset="0"/>
              </a:rPr>
              <a:t>NILAI </a:t>
            </a:r>
            <a:r>
              <a:rPr lang="id-ID" dirty="0">
                <a:latin typeface="Times New Roman" pitchFamily="18" charset="0"/>
                <a:cs typeface="Times New Roman" pitchFamily="18" charset="0"/>
              </a:rPr>
              <a:t>SILA-SILA PANCASILA DAN DIATUR DALAM UUD 1945.</a:t>
            </a:r>
          </a:p>
          <a:p>
            <a:pPr marL="0" indent="0" algn="just">
              <a:buNone/>
            </a:pPr>
            <a:r>
              <a:rPr lang="id-ID" b="1" u="sng" dirty="0">
                <a:latin typeface="Times New Roman" pitchFamily="18" charset="0"/>
                <a:cs typeface="Times New Roman" pitchFamily="18" charset="0"/>
              </a:rPr>
              <a:t>ASAS KERAKYATAN</a:t>
            </a:r>
            <a:r>
              <a:rPr lang="id-ID" dirty="0">
                <a:latin typeface="Times New Roman" pitchFamily="18" charset="0"/>
                <a:cs typeface="Times New Roman" pitchFamily="18" charset="0"/>
              </a:rPr>
              <a:t> </a:t>
            </a:r>
            <a:r>
              <a:rPr lang="id-ID" b="1" dirty="0">
                <a:latin typeface="Times New Roman" pitchFamily="18" charset="0"/>
                <a:cs typeface="Times New Roman" pitchFamily="18" charset="0"/>
              </a:rPr>
              <a:t>(KEDAULATAN RAKYAT</a:t>
            </a:r>
            <a:r>
              <a:rPr lang="id-ID" dirty="0">
                <a:latin typeface="Times New Roman" pitchFamily="18" charset="0"/>
                <a:cs typeface="Times New Roman" pitchFamily="18" charset="0"/>
              </a:rPr>
              <a:t>) YANG TERMUAT PADA SILA KEEMPAT PANCASILA : KERAKYATAN YANG DIPIMPIN OLEH HIKMAT KEBIJAKSANAAN DALAM PERMUSYAWARATAN/PERWAKILAN  DIJABARKAN DALAM PASAL 1(2) UUD 1945 </a:t>
            </a:r>
          </a:p>
          <a:p>
            <a:pPr marL="0" indent="0" algn="just">
              <a:buNone/>
            </a:pPr>
            <a:endParaRPr lang="id-ID" dirty="0">
              <a:latin typeface="Times New Roman" pitchFamily="18" charset="0"/>
              <a:cs typeface="Times New Roman" pitchFamily="18" charset="0"/>
            </a:endParaRPr>
          </a:p>
          <a:p>
            <a:pPr marL="0" indent="0" algn="just">
              <a:buNone/>
            </a:pPr>
            <a:endParaRPr lang="id-ID" sz="2000" dirty="0">
              <a:latin typeface="Times New Roman" pitchFamily="18" charset="0"/>
              <a:cs typeface="Times New Roman" pitchFamily="18" charset="0"/>
            </a:endParaRPr>
          </a:p>
        </p:txBody>
      </p:sp>
    </p:spTree>
    <p:extLst>
      <p:ext uri="{BB962C8B-B14F-4D97-AF65-F5344CB8AC3E}">
        <p14:creationId xmlns:p14="http://schemas.microsoft.com/office/powerpoint/2010/main" val="1628043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404664"/>
            <a:ext cx="8219256" cy="5865515"/>
          </a:xfrm>
        </p:spPr>
        <p:txBody>
          <a:bodyPr>
            <a:noAutofit/>
          </a:bodyPr>
          <a:lstStyle/>
          <a:p>
            <a:pPr marL="0" indent="0" algn="just">
              <a:buNone/>
            </a:pPr>
            <a:endParaRPr lang="id-ID" sz="2400" dirty="0">
              <a:latin typeface="Times New Roman" pitchFamily="18" charset="0"/>
              <a:cs typeface="Times New Roman" pitchFamily="18" charset="0"/>
            </a:endParaRPr>
          </a:p>
          <a:p>
            <a:pPr marL="0" indent="0" algn="just">
              <a:buNone/>
            </a:pPr>
            <a:r>
              <a:rPr lang="id-ID" sz="2400" dirty="0">
                <a:latin typeface="Times New Roman" pitchFamily="18" charset="0"/>
                <a:cs typeface="Times New Roman" pitchFamily="18" charset="0"/>
              </a:rPr>
              <a:t>PASAL 1 AYAT (2) UUD 1945 (AMANDEMEN)  : “KEDAULATAN BERADA DITANGAN RAKYAT DAN DILAKSANAKAN MENURUT UNDANG-UNDANG DASAR” –</a:t>
            </a:r>
            <a:r>
              <a:rPr lang="id-ID" sz="2400" b="1" u="sng" dirty="0">
                <a:latin typeface="Times New Roman" pitchFamily="18" charset="0"/>
                <a:cs typeface="Times New Roman" pitchFamily="18" charset="0"/>
              </a:rPr>
              <a:t> SEBELUM AMANDEMEN</a:t>
            </a:r>
            <a:r>
              <a:rPr lang="id-ID" sz="2400" dirty="0">
                <a:latin typeface="Times New Roman" pitchFamily="18" charset="0"/>
                <a:cs typeface="Times New Roman" pitchFamily="18" charset="0"/>
              </a:rPr>
              <a:t> :”KEDAULATAN ADALAH DITANGAN RAKYAT, DAN DILAKUKAN SEPENUHNYA OLEH MAJELIS PERMUSYAWARATAN RAKYAT</a:t>
            </a:r>
          </a:p>
          <a:p>
            <a:pPr marL="0" indent="0" algn="just">
              <a:buNone/>
            </a:pPr>
            <a:endParaRPr lang="id-ID" sz="2400" dirty="0">
              <a:latin typeface="Times New Roman" pitchFamily="18" charset="0"/>
              <a:cs typeface="Times New Roman" pitchFamily="18" charset="0"/>
            </a:endParaRPr>
          </a:p>
          <a:p>
            <a:pPr marL="0" indent="0" algn="just">
              <a:buNone/>
            </a:pPr>
            <a:r>
              <a:rPr lang="id-ID" sz="2400" dirty="0">
                <a:latin typeface="Times New Roman" pitchFamily="18" charset="0"/>
                <a:cs typeface="Times New Roman" pitchFamily="18" charset="0"/>
              </a:rPr>
              <a:t>ASAS KERAKYATAN (KEDAULATAN RAKYAT ) SUDAH </a:t>
            </a:r>
            <a:r>
              <a:rPr lang="id-ID" sz="2400" b="1" dirty="0">
                <a:latin typeface="Times New Roman" pitchFamily="18" charset="0"/>
                <a:cs typeface="Times New Roman" pitchFamily="18" charset="0"/>
              </a:rPr>
              <a:t>MELIBATKAN RAKYAT DALAM PROSES POLITIK SECARA LANGSUNG</a:t>
            </a:r>
            <a:r>
              <a:rPr lang="id-ID" sz="2400" dirty="0">
                <a:latin typeface="Times New Roman" pitchFamily="18" charset="0"/>
                <a:cs typeface="Times New Roman" pitchFamily="18" charset="0"/>
              </a:rPr>
              <a:t>, SEHINGGA RAKYAT DIIKUTKAN DALAM PROSES PEMBENTUKAN LEMBAGA-LEMBAGA NEGARA TERUTAMA PRESIDEN/WAKIL PRESDIEN, LEGISLATIF (DPR,DPD,MPR, DPRD DAN GUBERNUR, WALIKOTA DAN BUPATI</a:t>
            </a:r>
          </a:p>
        </p:txBody>
      </p:sp>
    </p:spTree>
    <p:extLst>
      <p:ext uri="{BB962C8B-B14F-4D97-AF65-F5344CB8AC3E}">
        <p14:creationId xmlns:p14="http://schemas.microsoft.com/office/powerpoint/2010/main" val="1974345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66800"/>
          </a:xfrm>
        </p:spPr>
        <p:txBody>
          <a:bodyPr>
            <a:noAutofit/>
          </a:bodyPr>
          <a:lstStyle/>
          <a:p>
            <a:pPr algn="ctr"/>
            <a:r>
              <a:rPr lang="id-ID" sz="3600" dirty="0">
                <a:solidFill>
                  <a:srgbClr val="C00000"/>
                </a:solidFill>
                <a:latin typeface="Algerian" pitchFamily="82" charset="0"/>
              </a:rPr>
              <a:t>LANJUTAN</a:t>
            </a:r>
          </a:p>
        </p:txBody>
      </p:sp>
      <p:sp>
        <p:nvSpPr>
          <p:cNvPr id="3" name="Content Placeholder 2"/>
          <p:cNvSpPr>
            <a:spLocks noGrp="1"/>
          </p:cNvSpPr>
          <p:nvPr>
            <p:ph idx="1"/>
          </p:nvPr>
        </p:nvSpPr>
        <p:spPr>
          <a:xfrm>
            <a:off x="467544" y="1988840"/>
            <a:ext cx="8229600" cy="4525963"/>
          </a:xfrm>
        </p:spPr>
        <p:txBody>
          <a:bodyPr>
            <a:normAutofit fontScale="92500"/>
          </a:bodyPr>
          <a:lstStyle/>
          <a:p>
            <a:pPr marL="0" indent="0" algn="just">
              <a:buNone/>
            </a:pPr>
            <a:r>
              <a:rPr lang="id-ID" sz="3600" b="1" dirty="0">
                <a:latin typeface="Times New Roman" pitchFamily="18" charset="0"/>
                <a:cs typeface="Times New Roman" pitchFamily="18" charset="0"/>
              </a:rPr>
              <a:t>MAKANYA</a:t>
            </a:r>
          </a:p>
          <a:p>
            <a:pPr marL="514350" indent="-514350" algn="just">
              <a:buFont typeface="+mj-lt"/>
              <a:buAutoNum type="arabicPeriod"/>
            </a:pPr>
            <a:r>
              <a:rPr lang="id-ID" sz="3600" dirty="0">
                <a:latin typeface="Times New Roman" pitchFamily="18" charset="0"/>
                <a:cs typeface="Times New Roman" pitchFamily="18" charset="0"/>
              </a:rPr>
              <a:t>ADA PEMILIHAN UMUM YANG DIATUR DALAM BAB VII B PASAL 22E- </a:t>
            </a:r>
            <a:r>
              <a:rPr lang="id-ID" sz="3600" b="1" dirty="0">
                <a:latin typeface="Times New Roman" pitchFamily="18" charset="0"/>
                <a:cs typeface="Times New Roman" pitchFamily="18" charset="0"/>
              </a:rPr>
              <a:t>REZIM PEMILU</a:t>
            </a:r>
          </a:p>
          <a:p>
            <a:pPr marL="514350" indent="-514350" algn="just">
              <a:buFont typeface="+mj-lt"/>
              <a:buAutoNum type="arabicPeriod"/>
            </a:pPr>
            <a:r>
              <a:rPr lang="id-ID" sz="3600" dirty="0">
                <a:latin typeface="Times New Roman" pitchFamily="18" charset="0"/>
                <a:cs typeface="Times New Roman" pitchFamily="18" charset="0"/>
              </a:rPr>
              <a:t>ADANYA PEMILIHAN GUBERNUR, BUPATI DAN WALIKOTA DALAM BAB VI PEMERINTAHAN DAERAH PASAL 18(4) – </a:t>
            </a:r>
            <a:r>
              <a:rPr lang="id-ID" sz="3600" b="1" dirty="0">
                <a:latin typeface="Times New Roman" pitchFamily="18" charset="0"/>
                <a:cs typeface="Times New Roman" pitchFamily="18" charset="0"/>
              </a:rPr>
              <a:t>REZIM OTONOMI DAERAH</a:t>
            </a:r>
          </a:p>
          <a:p>
            <a:pPr algn="just"/>
            <a:endParaRPr lang="id-ID" sz="3600" dirty="0">
              <a:latin typeface="Times New Roman" pitchFamily="18" charset="0"/>
              <a:cs typeface="Times New Roman" pitchFamily="18" charset="0"/>
            </a:endParaRPr>
          </a:p>
        </p:txBody>
      </p:sp>
    </p:spTree>
    <p:extLst>
      <p:ext uri="{BB962C8B-B14F-4D97-AF65-F5344CB8AC3E}">
        <p14:creationId xmlns:p14="http://schemas.microsoft.com/office/powerpoint/2010/main" val="1383046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1066800"/>
          </a:xfrm>
        </p:spPr>
        <p:txBody>
          <a:bodyPr>
            <a:normAutofit/>
          </a:bodyPr>
          <a:lstStyle/>
          <a:p>
            <a:pPr algn="ctr"/>
            <a:r>
              <a:rPr lang="id-ID" dirty="0">
                <a:solidFill>
                  <a:srgbClr val="C00000"/>
                </a:solidFill>
                <a:latin typeface="Algerian" pitchFamily="82" charset="0"/>
                <a:cs typeface="FrankRuehl" pitchFamily="34" charset="-79"/>
              </a:rPr>
              <a:t>LANJUTAN</a:t>
            </a:r>
          </a:p>
        </p:txBody>
      </p:sp>
      <p:sp>
        <p:nvSpPr>
          <p:cNvPr id="3" name="Content Placeholder 2"/>
          <p:cNvSpPr>
            <a:spLocks noGrp="1"/>
          </p:cNvSpPr>
          <p:nvPr>
            <p:ph idx="1"/>
          </p:nvPr>
        </p:nvSpPr>
        <p:spPr>
          <a:xfrm>
            <a:off x="467544" y="2348880"/>
            <a:ext cx="8229600" cy="4325112"/>
          </a:xfrm>
        </p:spPr>
        <p:txBody>
          <a:bodyPr>
            <a:normAutofit lnSpcReduction="10000"/>
          </a:bodyPr>
          <a:lstStyle/>
          <a:p>
            <a:pPr marL="0" indent="0" algn="just">
              <a:lnSpc>
                <a:spcPct val="80000"/>
              </a:lnSpc>
              <a:spcBef>
                <a:spcPct val="0"/>
              </a:spcBef>
              <a:buNone/>
            </a:pPr>
            <a:r>
              <a:rPr lang="id-ID" dirty="0">
                <a:latin typeface="Times New Roman" pitchFamily="18" charset="0"/>
                <a:cs typeface="Times New Roman" pitchFamily="18" charset="0"/>
              </a:rPr>
              <a:t>AYAT 1 PASAL 22E : PEMILIHAN UMUM DILAKSANAK SECALA LANGSUNG, UMUM, BEBAS, RAHASIA, JUJUR DAN ADIL SETIAP LIMA TAHUN SEKALI.</a:t>
            </a:r>
          </a:p>
          <a:p>
            <a:pPr marL="0" indent="0" algn="just">
              <a:lnSpc>
                <a:spcPct val="80000"/>
              </a:lnSpc>
              <a:spcBef>
                <a:spcPct val="0"/>
              </a:spcBef>
              <a:buNone/>
            </a:pPr>
            <a:endParaRPr lang="id-ID" dirty="0">
              <a:latin typeface="Times New Roman" pitchFamily="18" charset="0"/>
              <a:cs typeface="Times New Roman" pitchFamily="18" charset="0"/>
            </a:endParaRPr>
          </a:p>
          <a:p>
            <a:pPr marL="0" indent="0" algn="just">
              <a:lnSpc>
                <a:spcPct val="80000"/>
              </a:lnSpc>
              <a:spcBef>
                <a:spcPct val="0"/>
              </a:spcBef>
              <a:buNone/>
            </a:pPr>
            <a:r>
              <a:rPr lang="id-ID" dirty="0">
                <a:latin typeface="Times New Roman" pitchFamily="18" charset="0"/>
                <a:cs typeface="Times New Roman" pitchFamily="18" charset="0"/>
              </a:rPr>
              <a:t>AYAT 2 PASAL 22E : PEMILIHAN UMUM  DISELENGGARAN UNTUK MEMILIH ANGGOTA DPR,DPD. PRESIDEN DAN WAKIL PRESIDEN DAN DPRD</a:t>
            </a:r>
          </a:p>
          <a:p>
            <a:pPr marL="0" indent="0" algn="just">
              <a:lnSpc>
                <a:spcPct val="80000"/>
              </a:lnSpc>
              <a:spcBef>
                <a:spcPct val="0"/>
              </a:spcBef>
              <a:buNone/>
            </a:pPr>
            <a:endParaRPr lang="id-ID" dirty="0">
              <a:latin typeface="Times New Roman" pitchFamily="18" charset="0"/>
              <a:cs typeface="Times New Roman" pitchFamily="18" charset="0"/>
            </a:endParaRPr>
          </a:p>
          <a:p>
            <a:pPr marL="0" indent="0" algn="just">
              <a:lnSpc>
                <a:spcPct val="80000"/>
              </a:lnSpc>
              <a:spcBef>
                <a:spcPct val="0"/>
              </a:spcBef>
              <a:buNone/>
            </a:pPr>
            <a:r>
              <a:rPr lang="id-ID" dirty="0">
                <a:latin typeface="Times New Roman" pitchFamily="18" charset="0"/>
                <a:cs typeface="Times New Roman" pitchFamily="18" charset="0"/>
              </a:rPr>
              <a:t>AYAT 4 PASAL 18 : GUBERNUR, BUPATI DAN WALIKOTA MASING-MASING SEBAGAI KEPALA PEMERINTAH DAERAH DIPILIH SECARA</a:t>
            </a:r>
            <a:r>
              <a:rPr lang="id-ID" b="1" dirty="0">
                <a:latin typeface="Times New Roman" pitchFamily="18" charset="0"/>
                <a:cs typeface="Times New Roman" pitchFamily="18" charset="0"/>
              </a:rPr>
              <a:t> DEMOKRATIS</a:t>
            </a:r>
            <a:r>
              <a:rPr lang="id-ID" dirty="0">
                <a:latin typeface="Times New Roman" pitchFamily="18" charset="0"/>
                <a:cs typeface="Times New Roman" pitchFamily="18" charset="0"/>
              </a:rPr>
              <a:t>     </a:t>
            </a:r>
          </a:p>
        </p:txBody>
      </p:sp>
    </p:spTree>
    <p:extLst>
      <p:ext uri="{BB962C8B-B14F-4D97-AF65-F5344CB8AC3E}">
        <p14:creationId xmlns:p14="http://schemas.microsoft.com/office/powerpoint/2010/main" val="13409706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390</TotalTime>
  <Words>1268</Words>
  <Application>Microsoft Office PowerPoint</Application>
  <PresentationFormat>On-screen Show (4:3)</PresentationFormat>
  <Paragraphs>110</Paragraphs>
  <Slides>23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Algerian</vt:lpstr>
      <vt:lpstr>Bodoni MT Condensed</vt:lpstr>
      <vt:lpstr>Georgia</vt:lpstr>
      <vt:lpstr>Times New Roman</vt:lpstr>
      <vt:lpstr>Trebuchet MS</vt:lpstr>
      <vt:lpstr>Wingdings 2</vt:lpstr>
      <vt:lpstr>Urban</vt:lpstr>
      <vt:lpstr>Demokrasi pancasila perspektif politik HUKUM DALAM INTERNSHIP MATERI MKU</vt:lpstr>
      <vt:lpstr>Pengertian demokrasi-demokrasi pancasila</vt:lpstr>
      <vt:lpstr>lanjutan</vt:lpstr>
      <vt:lpstr>lanjutan</vt:lpstr>
      <vt:lpstr>lanjutan</vt:lpstr>
      <vt:lpstr>LANJUTAN</vt:lpstr>
      <vt:lpstr>PowerPoint Presentation</vt:lpstr>
      <vt:lpstr>LANJUTAN</vt:lpstr>
      <vt:lpstr>LANJUTAN</vt:lpstr>
      <vt:lpstr>CIRI DEMOKRASI PANCASILA-IDRIS (2005)-PENDDIKAN PEMBELAJARAN DAN PENYEBARAN KEWARGANEGARAAN</vt:lpstr>
      <vt:lpstr>UNTUK ITU</vt:lpstr>
      <vt:lpstr>PENJABARAN KEDAULATAN RAKYAT DALAM BATANG TUBUH UUD 1945</vt:lpstr>
      <vt:lpstr>LANJUTAN</vt:lpstr>
      <vt:lpstr>ELEMEN DEMOKRASI PANCASILA DALAM UUD 1945</vt:lpstr>
      <vt:lpstr>Politik Hukum=Per Per UU an</vt:lpstr>
      <vt:lpstr>HIRARKI PERATURAN PER UU AN- PASAL 7 UU 12/2011</vt:lpstr>
      <vt:lpstr>DEMOKRASI-KEDAULATAN RAKYAT DAN PEMILU</vt:lpstr>
      <vt:lpstr>lanjutan</vt:lpstr>
      <vt:lpstr>lanjutan</vt:lpstr>
      <vt:lpstr>TUJUAN PEMILU-HUNTINGTON(2001-18)</vt:lpstr>
      <vt:lpstr>Lanjutan- Tujuan Pemilu :Rose Dan Mossawir Dalam Muhadam Labolo/T.Ilham(2015-53)</vt:lpstr>
      <vt:lpstr>Lanjutan-JIMLY ASSHIDDIQIE Dalam Muhadam Labolo/T.Ilham(2015-56)</vt:lpstr>
      <vt:lpstr>    TERIMA 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Miratia</cp:lastModifiedBy>
  <cp:revision>52</cp:revision>
  <dcterms:created xsi:type="dcterms:W3CDTF">2015-08-18T13:41:05Z</dcterms:created>
  <dcterms:modified xsi:type="dcterms:W3CDTF">2019-07-29T03:46:36Z</dcterms:modified>
</cp:coreProperties>
</file>