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9"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94660"/>
  </p:normalViewPr>
  <p:slideViewPr>
    <p:cSldViewPr snapToGrid="0">
      <p:cViewPr varScale="1">
        <p:scale>
          <a:sx n="78" d="100"/>
          <a:sy n="78" d="100"/>
        </p:scale>
        <p:origin x="84" y="2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a:xfrm>
            <a:off x="2692397" y="5037663"/>
            <a:ext cx="5214635" cy="279400"/>
          </a:xfrm>
        </p:spPr>
        <p:txBody>
          <a:bodyPr/>
          <a:lstStyle/>
          <a:p>
            <a:endParaRPr lang="id-ID"/>
          </a:p>
        </p:txBody>
      </p:sp>
      <p:sp>
        <p:nvSpPr>
          <p:cNvPr id="6" name="Slide Number Placeholder 5"/>
          <p:cNvSpPr>
            <a:spLocks noGrp="1"/>
          </p:cNvSpPr>
          <p:nvPr>
            <p:ph type="sldNum" sz="quarter" idx="12"/>
          </p:nvPr>
        </p:nvSpPr>
        <p:spPr>
          <a:xfrm>
            <a:off x="8956900" y="5037663"/>
            <a:ext cx="551167" cy="279400"/>
          </a:xfrm>
        </p:spPr>
        <p:txBody>
          <a:bodyPr/>
          <a:lstStyle/>
          <a:p>
            <a:fld id="{FA5C6BAD-189F-4B7A-9B63-956088152AD9}" type="slidenum">
              <a:rPr lang="id-ID" smtClean="0"/>
              <a:t>‹#›</a:t>
            </a:fld>
            <a:endParaRPr lang="id-ID"/>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59288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7007DA-787C-432D-B12F-644C9AC65CB7}" type="datetimeFigureOut">
              <a:rPr lang="id-ID" smtClean="0"/>
              <a:t>06/05/2020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A5C6BAD-189F-4B7A-9B63-956088152AD9}" type="slidenum">
              <a:rPr lang="id-ID" smtClean="0"/>
              <a:t>‹#›</a:t>
            </a:fld>
            <a:endParaRPr lang="id-ID"/>
          </a:p>
        </p:txBody>
      </p:sp>
    </p:spTree>
    <p:extLst>
      <p:ext uri="{BB962C8B-B14F-4D97-AF65-F5344CB8AC3E}">
        <p14:creationId xmlns:p14="http://schemas.microsoft.com/office/powerpoint/2010/main" val="21718738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A5C6BAD-189F-4B7A-9B63-956088152AD9}" type="slidenum">
              <a:rPr lang="id-ID" smtClean="0"/>
              <a:t>‹#›</a:t>
            </a:fld>
            <a:endParaRPr lang="id-ID"/>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47711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A5C6BAD-189F-4B7A-9B63-956088152AD9}" type="slidenum">
              <a:rPr lang="id-ID" smtClean="0"/>
              <a:t>‹#›</a:t>
            </a:fld>
            <a:endParaRPr lang="id-ID"/>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69140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A5C6BAD-189F-4B7A-9B63-956088152AD9}" type="slidenum">
              <a:rPr lang="id-ID" smtClean="0"/>
              <a:t>‹#›</a:t>
            </a:fld>
            <a:endParaRPr lang="id-ID"/>
          </a:p>
        </p:txBody>
      </p:sp>
    </p:spTree>
    <p:extLst>
      <p:ext uri="{BB962C8B-B14F-4D97-AF65-F5344CB8AC3E}">
        <p14:creationId xmlns:p14="http://schemas.microsoft.com/office/powerpoint/2010/main" val="8298801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A5C6BAD-189F-4B7A-9B63-956088152AD9}" type="slidenum">
              <a:rPr lang="id-ID" smtClean="0"/>
              <a:t>‹#›</a:t>
            </a:fld>
            <a:endParaRPr lang="id-ID"/>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27689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A5C6BAD-189F-4B7A-9B63-956088152AD9}" type="slidenum">
              <a:rPr lang="id-ID" smtClean="0"/>
              <a:t>‹#›</a:t>
            </a:fld>
            <a:endParaRPr lang="id-ID"/>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2471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A5C6BAD-189F-4B7A-9B63-956088152AD9}" type="slidenum">
              <a:rPr lang="id-ID" smtClean="0"/>
              <a:t>‹#›</a:t>
            </a:fld>
            <a:endParaRPr lang="id-ID"/>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2409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A5C6BAD-189F-4B7A-9B63-956088152AD9}" type="slidenum">
              <a:rPr lang="id-ID" smtClean="0"/>
              <a:t>‹#›</a:t>
            </a:fld>
            <a:endParaRPr lang="id-ID"/>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0307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A5C6BAD-189F-4B7A-9B63-956088152AD9}" type="slidenum">
              <a:rPr lang="id-ID" smtClean="0"/>
              <a:t>‹#›</a:t>
            </a:fld>
            <a:endParaRPr lang="id-ID"/>
          </a:p>
        </p:txBody>
      </p:sp>
    </p:spTree>
    <p:extLst>
      <p:ext uri="{BB962C8B-B14F-4D97-AF65-F5344CB8AC3E}">
        <p14:creationId xmlns:p14="http://schemas.microsoft.com/office/powerpoint/2010/main" val="1036188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7007DA-787C-432D-B12F-644C9AC65CB7}" type="datetimeFigureOut">
              <a:rPr lang="id-ID" smtClean="0"/>
              <a:t>06/05/2020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A5C6BAD-189F-4B7A-9B63-956088152AD9}" type="slidenum">
              <a:rPr lang="id-ID" smtClean="0"/>
              <a:t>‹#›</a:t>
            </a:fld>
            <a:endParaRPr lang="id-ID"/>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8946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D7007DA-787C-432D-B12F-644C9AC65CB7}" type="datetimeFigureOut">
              <a:rPr lang="id-ID" smtClean="0"/>
              <a:t>06/05/2020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A5C6BAD-189F-4B7A-9B63-956088152AD9}" type="slidenum">
              <a:rPr lang="id-ID" smtClean="0"/>
              <a:t>‹#›</a:t>
            </a:fld>
            <a:endParaRPr lang="id-ID"/>
          </a:p>
        </p:txBody>
      </p:sp>
    </p:spTree>
    <p:extLst>
      <p:ext uri="{BB962C8B-B14F-4D97-AF65-F5344CB8AC3E}">
        <p14:creationId xmlns:p14="http://schemas.microsoft.com/office/powerpoint/2010/main" val="2394358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D7007DA-787C-432D-B12F-644C9AC65CB7}" type="datetimeFigureOut">
              <a:rPr lang="id-ID" smtClean="0"/>
              <a:t>06/05/2020</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FA5C6BAD-189F-4B7A-9B63-956088152AD9}" type="slidenum">
              <a:rPr lang="id-ID" smtClean="0"/>
              <a:t>‹#›</a:t>
            </a:fld>
            <a:endParaRPr lang="id-ID"/>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8696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D7007DA-787C-432D-B12F-644C9AC65CB7}" type="datetimeFigureOut">
              <a:rPr lang="id-ID" smtClean="0"/>
              <a:t>06/05/2020</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FA5C6BAD-189F-4B7A-9B63-956088152AD9}" type="slidenum">
              <a:rPr lang="id-ID" smtClean="0"/>
              <a:t>‹#›</a:t>
            </a:fld>
            <a:endParaRPr lang="id-ID"/>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4936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7007DA-787C-432D-B12F-644C9AC65CB7}" type="datetimeFigureOut">
              <a:rPr lang="id-ID" smtClean="0"/>
              <a:t>06/05/2020</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FA5C6BAD-189F-4B7A-9B63-956088152AD9}" type="slidenum">
              <a:rPr lang="id-ID" smtClean="0"/>
              <a:t>‹#›</a:t>
            </a:fld>
            <a:endParaRPr lang="id-ID"/>
          </a:p>
        </p:txBody>
      </p:sp>
    </p:spTree>
    <p:extLst>
      <p:ext uri="{BB962C8B-B14F-4D97-AF65-F5344CB8AC3E}">
        <p14:creationId xmlns:p14="http://schemas.microsoft.com/office/powerpoint/2010/main" val="3209892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7007DA-787C-432D-B12F-644C9AC65CB7}" type="datetimeFigureOut">
              <a:rPr lang="id-ID" smtClean="0"/>
              <a:t>06/05/2020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A5C6BAD-189F-4B7A-9B63-956088152AD9}" type="slidenum">
              <a:rPr lang="id-ID" smtClean="0"/>
              <a:t>‹#›</a:t>
            </a:fld>
            <a:endParaRPr lang="id-ID"/>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5527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7007DA-787C-432D-B12F-644C9AC65CB7}" type="datetimeFigureOut">
              <a:rPr lang="id-ID" smtClean="0"/>
              <a:t>06/05/2020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A5C6BAD-189F-4B7A-9B63-956088152AD9}" type="slidenum">
              <a:rPr lang="id-ID" smtClean="0"/>
              <a:t>‹#›</a:t>
            </a:fld>
            <a:endParaRPr lang="id-ID"/>
          </a:p>
        </p:txBody>
      </p:sp>
    </p:spTree>
    <p:extLst>
      <p:ext uri="{BB962C8B-B14F-4D97-AF65-F5344CB8AC3E}">
        <p14:creationId xmlns:p14="http://schemas.microsoft.com/office/powerpoint/2010/main" val="1854670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D7007DA-787C-432D-B12F-644C9AC65CB7}" type="datetimeFigureOut">
              <a:rPr lang="id-ID" smtClean="0"/>
              <a:t>06/05/2020</a:t>
            </a:fld>
            <a:endParaRPr lang="id-ID"/>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id-ID"/>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A5C6BAD-189F-4B7A-9B63-956088152AD9}" type="slidenum">
              <a:rPr lang="id-ID" smtClean="0"/>
              <a:t>‹#›</a:t>
            </a:fld>
            <a:endParaRPr lang="id-ID"/>
          </a:p>
        </p:txBody>
      </p:sp>
    </p:spTree>
    <p:extLst>
      <p:ext uri="{BB962C8B-B14F-4D97-AF65-F5344CB8AC3E}">
        <p14:creationId xmlns:p14="http://schemas.microsoft.com/office/powerpoint/2010/main" val="29794365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65248" y="1633728"/>
            <a:ext cx="7534656" cy="1487424"/>
          </a:xfrm>
        </p:spPr>
        <p:txBody>
          <a:bodyPr>
            <a:normAutofit/>
          </a:bodyPr>
          <a:lstStyle/>
          <a:p>
            <a:r>
              <a:rPr lang="id-ID" sz="3200" dirty="0" smtClean="0"/>
              <a:t>Kontribusi </a:t>
            </a:r>
            <a:r>
              <a:rPr lang="id-ID" sz="3200" dirty="0"/>
              <a:t>Islam dalam Pengembangan Peradaban Dunia</a:t>
            </a:r>
            <a:endParaRPr lang="id-ID" sz="3200" dirty="0"/>
          </a:p>
        </p:txBody>
      </p:sp>
      <p:sp>
        <p:nvSpPr>
          <p:cNvPr id="3" name="Subtitle 2"/>
          <p:cNvSpPr>
            <a:spLocks noGrp="1"/>
          </p:cNvSpPr>
          <p:nvPr>
            <p:ph type="subTitle" idx="1"/>
          </p:nvPr>
        </p:nvSpPr>
        <p:spPr>
          <a:xfrm>
            <a:off x="2279904" y="3523488"/>
            <a:ext cx="7620000" cy="1767840"/>
          </a:xfrm>
        </p:spPr>
        <p:txBody>
          <a:bodyPr>
            <a:normAutofit lnSpcReduction="10000"/>
          </a:bodyPr>
          <a:lstStyle/>
          <a:p>
            <a:endParaRPr lang="id-ID" dirty="0" smtClean="0">
              <a:effectLst/>
            </a:endParaRPr>
          </a:p>
          <a:p>
            <a:r>
              <a:rPr lang="id-ID" dirty="0" smtClean="0">
                <a:effectLst/>
              </a:rPr>
              <a:t>DISUSUN</a:t>
            </a:r>
          </a:p>
          <a:p>
            <a:r>
              <a:rPr lang="id-ID" dirty="0" smtClean="0"/>
              <a:t>OLEH </a:t>
            </a:r>
          </a:p>
          <a:p>
            <a:r>
              <a:rPr lang="id-ID" dirty="0" smtClean="0">
                <a:effectLst/>
              </a:rPr>
              <a:t>DAILAMI, M.Pd</a:t>
            </a:r>
            <a:endParaRPr lang="id-ID" dirty="0" smtClean="0">
              <a:effectLst/>
            </a:endParaRPr>
          </a:p>
        </p:txBody>
      </p:sp>
    </p:spTree>
    <p:extLst>
      <p:ext uri="{BB962C8B-B14F-4D97-AF65-F5344CB8AC3E}">
        <p14:creationId xmlns:p14="http://schemas.microsoft.com/office/powerpoint/2010/main" val="3656181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655" y="1291717"/>
            <a:ext cx="10838688" cy="890651"/>
          </a:xfrm>
        </p:spPr>
        <p:txBody>
          <a:bodyPr>
            <a:normAutofit fontScale="90000"/>
          </a:bodyPr>
          <a:lstStyle/>
          <a:p>
            <a:r>
              <a:rPr lang="id-ID" sz="3200" dirty="0" smtClean="0"/>
              <a:t>B. Menanyakan </a:t>
            </a:r>
            <a:r>
              <a:rPr lang="id-ID" sz="3200" dirty="0"/>
              <a:t>faktor penyebab kemajuan dan kemunduran </a:t>
            </a:r>
            <a:r>
              <a:rPr lang="id-ID" sz="3200" dirty="0" smtClean="0"/>
              <a:t/>
            </a:r>
            <a:br>
              <a:rPr lang="id-ID" sz="3200" dirty="0" smtClean="0"/>
            </a:br>
            <a:r>
              <a:rPr lang="id-ID" sz="3200" dirty="0"/>
              <a:t> </a:t>
            </a:r>
            <a:r>
              <a:rPr lang="id-ID" sz="3200" dirty="0" smtClean="0"/>
              <a:t>    peradaban </a:t>
            </a:r>
            <a:r>
              <a:rPr lang="id-ID" sz="3200" dirty="0"/>
              <a:t>islam</a:t>
            </a:r>
          </a:p>
        </p:txBody>
      </p:sp>
      <p:sp>
        <p:nvSpPr>
          <p:cNvPr id="3" name="Content Placeholder 2"/>
          <p:cNvSpPr>
            <a:spLocks noGrp="1"/>
          </p:cNvSpPr>
          <p:nvPr>
            <p:ph idx="1"/>
          </p:nvPr>
        </p:nvSpPr>
        <p:spPr/>
        <p:txBody>
          <a:bodyPr/>
          <a:lstStyle/>
          <a:p>
            <a:r>
              <a:rPr lang="id-ID" dirty="0"/>
              <a:t>Pada sebuah artikel berjudul science and islam in conflict dikatakan bahwa diseluruh penjuru dunia meskipun ada perbedaan budaya dan Bahasa. Ilmu&amp;sains berkembang bertolak dari konsep-konsep dan dasar-dasar ilmiah, kecuali dunia islam yang menjadikan Al-Qur’an sebagai induk ilmu pengetahuan. Pernyataan diatas seolah-olah semakin memperoleh penguatan disebabkan secara impirik kehidupan beberapa negara yang di identikkan dengan islam menunjukkan keadaan yang tidak baik.</a:t>
            </a:r>
          </a:p>
          <a:p>
            <a:endParaRPr lang="id-ID" dirty="0"/>
          </a:p>
        </p:txBody>
      </p:sp>
    </p:spTree>
    <p:extLst>
      <p:ext uri="{BB962C8B-B14F-4D97-AF65-F5344CB8AC3E}">
        <p14:creationId xmlns:p14="http://schemas.microsoft.com/office/powerpoint/2010/main" val="1316295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24256"/>
            <a:ext cx="10515600" cy="5652707"/>
          </a:xfrm>
        </p:spPr>
        <p:txBody>
          <a:bodyPr>
            <a:normAutofit fontScale="92500" lnSpcReduction="20000"/>
          </a:bodyPr>
          <a:lstStyle/>
          <a:p>
            <a:r>
              <a:rPr lang="id-ID" dirty="0"/>
              <a:t>Dinamika peradaban islam dipengaruhi oleh konteks social,politik,budaya,dan agama yang melekat di dalamnya. Peradaban islam pada masa awal / klasik, pertengahan, sampai modern memiliki nuansa atau dimensi peradaban yang berbeda satu sama lain. Peradaban islam pada masa Rasullah ditandai adanya pengaruh wahyu Allah yang diturunkan kepada Muhammad terhadap budaya arab jahiliyah. Fokus misi Rasullah, selain menyeru kepada tauhid, adalah pembentukan akhlak manusia dan menghapus tradisi fanatisme golongan. Sebelum kedatangan islam Arab diselimuti oleh kekuatan primordialisme yang mengakar kuat di dalam masyarakat. Ajaran islam merupakan rahmat bagi alam, mengajarkan kasih sayang, perdamaian, dan persatuan bagi seluruh umat manusia.  </a:t>
            </a:r>
          </a:p>
          <a:p>
            <a:pPr marL="0" indent="0">
              <a:buNone/>
            </a:pPr>
            <a:endParaRPr lang="id-ID" dirty="0"/>
          </a:p>
          <a:p>
            <a:r>
              <a:rPr lang="id-ID" dirty="0"/>
              <a:t>Setelah terbunuhnya Ali bin Abi Thalib, kepemimpinan islam digantikan oleh Muawiyah bin Abi sufyan (661-679 M). Ia merupakan pendiri Dinasti Bani Umayyah banyak pihak mengatakan bahwa keberhasilannya karena diawali oleh hubungan diplomasi yang licik terhadap Ali bin Abi Thalib. Namun, terlepas dari itu semua, Bani Umayyah merupakan sebuah kerajaan islam yang memberikan kontribusi yang tidak sedikit bagi peradaban islam. Selain perluasan wilayah islam ke dalam beberapa wilayah, Bani Umayyah memberikan kontribusi bagi peradaban islam, seperti pengembangan Bahasa Arab, seni, dan ilmu-ilmu agama pada umumnya yang berupa fikih, tafsir, hadits, dll.</a:t>
            </a:r>
          </a:p>
        </p:txBody>
      </p:sp>
    </p:spTree>
    <p:extLst>
      <p:ext uri="{BB962C8B-B14F-4D97-AF65-F5344CB8AC3E}">
        <p14:creationId xmlns:p14="http://schemas.microsoft.com/office/powerpoint/2010/main" val="6044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33984"/>
            <a:ext cx="10515600" cy="5542979"/>
          </a:xfrm>
        </p:spPr>
        <p:txBody>
          <a:bodyPr>
            <a:normAutofit fontScale="92500"/>
          </a:bodyPr>
          <a:lstStyle/>
          <a:p>
            <a:r>
              <a:rPr lang="id-ID" dirty="0"/>
              <a:t>Setelah hancurnya bani umayyah munculah Bani Abbasiyah yang menggantikan kekhalifaan bani umayyah. Era ini bahkan sering disebut-sebut sebagai masa kemajuan islam. Masa kejayaan Bani Abbasiyah terjadi pada masa Khalifah Harun Al-Rasyid dan anaknya Al-Ma’mun. Pada masa ini ilmu pengetahuan agama dan ilmu pengetahuan umum berkembang pesat. Perkembangan ilmu agama meliputi, Pembukuan sejumlah bidang agama, yaitu : Fikih, Hadist, Kalam, dan Tasawuf. Dalam bidang ilmu pengetahuan umum meliputi Filsafat, Ilmu kedokteran, Ilmu astronomi, Geografi, Sejarah, Bahasa,dll. Kemajuan ini disebabkan pada orientasi peradaban yang diarahkan pada kemajuan ilmu pengetahuan, dan bukan pada ekspansi perluasan wilayah. Kemajuan peradaban islam pada masa Bani Abbasiyah ini ditentukan setidaknya oleh dua faktor, yaitu :</a:t>
            </a:r>
          </a:p>
          <a:p>
            <a:pPr marL="0" indent="0">
              <a:buNone/>
            </a:pPr>
            <a:endParaRPr lang="id-ID" dirty="0" smtClean="0"/>
          </a:p>
          <a:p>
            <a:pPr marL="514350" indent="-514350">
              <a:buAutoNum type="arabicPeriod"/>
            </a:pPr>
            <a:r>
              <a:rPr lang="id-ID" dirty="0" smtClean="0"/>
              <a:t>Terjadinya </a:t>
            </a:r>
            <a:r>
              <a:rPr lang="id-ID" dirty="0"/>
              <a:t>asimilasi antara bangsa arab dengan bangsa-bangsa lain yang  </a:t>
            </a:r>
            <a:r>
              <a:rPr lang="id-ID" dirty="0" smtClean="0"/>
              <a:t> telah </a:t>
            </a:r>
            <a:r>
              <a:rPr lang="id-ID" dirty="0"/>
              <a:t>mengalami perkembangan ilmu </a:t>
            </a:r>
            <a:r>
              <a:rPr lang="id-ID" dirty="0" smtClean="0"/>
              <a:t>pengetahuan.</a:t>
            </a:r>
            <a:endParaRPr lang="id-ID" dirty="0"/>
          </a:p>
          <a:p>
            <a:pPr marL="514350" indent="-514350">
              <a:buAutoNum type="arabicPeriod"/>
            </a:pPr>
            <a:r>
              <a:rPr lang="id-ID" dirty="0" smtClean="0"/>
              <a:t>Adanya </a:t>
            </a:r>
            <a:r>
              <a:rPr lang="id-ID" dirty="0"/>
              <a:t>gerakan penerjemahan buku-buku kebudayaan Yunani ke Bahasa Arab.</a:t>
            </a:r>
            <a:endParaRPr lang="id-ID" dirty="0" smtClean="0">
              <a:effectLst/>
            </a:endParaRPr>
          </a:p>
          <a:p>
            <a:endParaRPr lang="id-ID" dirty="0"/>
          </a:p>
        </p:txBody>
      </p:sp>
    </p:spTree>
    <p:extLst>
      <p:ext uri="{BB962C8B-B14F-4D97-AF65-F5344CB8AC3E}">
        <p14:creationId xmlns:p14="http://schemas.microsoft.com/office/powerpoint/2010/main" val="1206285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1" y="1231392"/>
            <a:ext cx="9601196" cy="4644476"/>
          </a:xfrm>
        </p:spPr>
        <p:txBody>
          <a:bodyPr>
            <a:normAutofit/>
          </a:bodyPr>
          <a:lstStyle/>
          <a:p>
            <a:r>
              <a:rPr lang="id-ID" dirty="0"/>
              <a:t>Keterbukaan islam terhadap peradaban bangsa lain membuat islam semakin maju dan tinggi dalam hal peradaban. Masa kejayaan islam itu selanjutnya mulai memudar seiring runtuhnya kerajaan Bani Abbasiyah. Akhir kekuasaan Dinasti Abbasiyah ( 1000-1800 M ) merupakan periode pertenganhan, saat menyurutnya kontribusi islam bagi kemajuan peradaban. Hal ini dikarenakan pada masa ini umat islam hanya sibuk dengan urusan perang untuk mempertahankan sekaligus merebut kekuasaan. Prestasi dalam hal ekspansi wilayah pada masa ini adalah ditaklukkannya Konstatinopel oleh Sultan Muhammad Al-Fatih dibawah kerajaan Turki Utsmani pada tahun 1453 M. Namun ini hanya merupakan keberhasilan islam dalam hal perluasan wilayah kekuasaan, tetapi tidak dalam hal perkembangan ilmu pengetahuan.</a:t>
            </a:r>
          </a:p>
        </p:txBody>
      </p:sp>
    </p:spTree>
    <p:extLst>
      <p:ext uri="{BB962C8B-B14F-4D97-AF65-F5344CB8AC3E}">
        <p14:creationId xmlns:p14="http://schemas.microsoft.com/office/powerpoint/2010/main" val="2531934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48641"/>
            <a:ext cx="10515600" cy="646175"/>
          </a:xfrm>
        </p:spPr>
        <p:txBody>
          <a:bodyPr>
            <a:normAutofit fontScale="90000"/>
          </a:bodyPr>
          <a:lstStyle/>
          <a:p>
            <a:r>
              <a:rPr lang="id-ID" sz="3600" dirty="0" smtClean="0"/>
              <a:t>C. Menggali </a:t>
            </a:r>
            <a:r>
              <a:rPr lang="id-ID" sz="3600" dirty="0"/>
              <a:t>sumber historis, sosiologis, filosofis dan teologis </a:t>
            </a:r>
            <a:r>
              <a:rPr lang="id-ID" sz="3600" dirty="0" smtClean="0"/>
              <a:t/>
            </a:r>
            <a:br>
              <a:rPr lang="id-ID" sz="3600" dirty="0" smtClean="0"/>
            </a:br>
            <a:r>
              <a:rPr lang="id-ID" sz="3600" dirty="0"/>
              <a:t> </a:t>
            </a:r>
            <a:r>
              <a:rPr lang="id-ID" sz="3600" dirty="0" smtClean="0"/>
              <a:t>    kontribusi </a:t>
            </a:r>
            <a:r>
              <a:rPr lang="id-ID" sz="3600" dirty="0"/>
              <a:t>islam bagi peradaban dunia</a:t>
            </a:r>
          </a:p>
        </p:txBody>
      </p:sp>
      <p:sp>
        <p:nvSpPr>
          <p:cNvPr id="3" name="Content Placeholder 2"/>
          <p:cNvSpPr>
            <a:spLocks noGrp="1"/>
          </p:cNvSpPr>
          <p:nvPr>
            <p:ph idx="1"/>
          </p:nvPr>
        </p:nvSpPr>
        <p:spPr>
          <a:xfrm>
            <a:off x="838200" y="1304544"/>
            <a:ext cx="10515600" cy="5035296"/>
          </a:xfrm>
        </p:spPr>
        <p:txBody>
          <a:bodyPr>
            <a:normAutofit fontScale="85000" lnSpcReduction="10000"/>
          </a:bodyPr>
          <a:lstStyle/>
          <a:p>
            <a:pPr marL="0" indent="0">
              <a:buNone/>
            </a:pPr>
            <a:r>
              <a:rPr lang="id-ID" dirty="0"/>
              <a:t>1. </a:t>
            </a:r>
            <a:r>
              <a:rPr lang="id-ID" dirty="0" smtClean="0"/>
              <a:t>Menggali </a:t>
            </a:r>
            <a:r>
              <a:rPr lang="id-ID" dirty="0"/>
              <a:t>Sumber Historis </a:t>
            </a:r>
            <a:endParaRPr lang="id-ID" dirty="0" smtClean="0">
              <a:effectLst/>
            </a:endParaRPr>
          </a:p>
          <a:p>
            <a:pPr marL="0" indent="0">
              <a:buNone/>
            </a:pPr>
            <a:endParaRPr lang="id-ID" dirty="0" smtClean="0">
              <a:effectLst/>
            </a:endParaRPr>
          </a:p>
          <a:p>
            <a:r>
              <a:rPr lang="id-ID" dirty="0"/>
              <a:t>Banyak peradaban yang hancur (mati) kerena ‘bunuh diri’ bukan karena benturan dengan kekuatan luar. Peradaban hancur karena peradaban tersebut tidak dibangun diatas nilai-nilai spritualitas yang kokoh.</a:t>
            </a:r>
            <a:endParaRPr lang="id-ID" dirty="0" smtClean="0">
              <a:effectLst/>
            </a:endParaRPr>
          </a:p>
          <a:p>
            <a:r>
              <a:rPr lang="id-ID" dirty="0"/>
              <a:t>Apabila kita menengok pemerintahan islam secara umum, para khalifah dari Bani umayyah  seperti Abu hasyim khalid bin yazid Merintis penerjemah karya-karya Yunani di Syria juga ketika masa bani abbasiyah memiliki kepedulian yang tinggi terhadap kegiatan intelektual yang menjadikan proses transpormasi intelektual bergerak cepat. Gerakan penerjemah ini menghasilkan banyak sarjana, seperti sarjana kimia Jabir bin hayyan Al-Azdi Ath-Thusi Ash-Shuff yang mengharumkan istana khalifah harun al-Rasyid sarjana yang meiliki prestasi besar seperti Ar-Razi .dan masih banyak lagi.</a:t>
            </a:r>
            <a:endParaRPr lang="id-ID" dirty="0" smtClean="0">
              <a:effectLst/>
            </a:endParaRPr>
          </a:p>
          <a:p>
            <a:r>
              <a:rPr lang="id-ID" dirty="0"/>
              <a:t>Peradaban dunia saat ini tidaklah harus dipertentangkan antara dunia islam (Timur) dan dunia non-islam(Barat). Pandangan tentang dunia timur yang dilihat oleh orang-orang Barat dan dunia Barat yang dilihat oleh orang-orang timur, memang selalau ada dan tidak dapat seluruhnya terhindarkan. Akan tetapi, jika kita kembalikan bahwa timur dan barat adalah milik tuhan dan bahwa manusia barat dan manusia timur adalah manusia yang sama, maka hal itu tidak terjadi.</a:t>
            </a:r>
          </a:p>
        </p:txBody>
      </p:sp>
    </p:spTree>
    <p:extLst>
      <p:ext uri="{BB962C8B-B14F-4D97-AF65-F5344CB8AC3E}">
        <p14:creationId xmlns:p14="http://schemas.microsoft.com/office/powerpoint/2010/main" val="2841129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45541"/>
            <a:ext cx="10515600" cy="305435"/>
          </a:xfrm>
        </p:spPr>
        <p:txBody>
          <a:bodyPr>
            <a:noAutofit/>
          </a:bodyPr>
          <a:lstStyle/>
          <a:p>
            <a:r>
              <a:rPr lang="id-ID" sz="3200" dirty="0" smtClean="0"/>
              <a:t>2. Menggali Sumber Sosioligis </a:t>
            </a:r>
            <a:endParaRPr lang="id-ID" sz="3200" dirty="0" smtClean="0">
              <a:effectLst/>
            </a:endParaRPr>
          </a:p>
        </p:txBody>
      </p:sp>
      <p:sp>
        <p:nvSpPr>
          <p:cNvPr id="3" name="Content Placeholder 2"/>
          <p:cNvSpPr>
            <a:spLocks noGrp="1"/>
          </p:cNvSpPr>
          <p:nvPr>
            <p:ph idx="1"/>
          </p:nvPr>
        </p:nvSpPr>
        <p:spPr>
          <a:xfrm>
            <a:off x="670560" y="1036320"/>
            <a:ext cx="10850880" cy="5498592"/>
          </a:xfrm>
        </p:spPr>
        <p:txBody>
          <a:bodyPr>
            <a:normAutofit lnSpcReduction="10000"/>
          </a:bodyPr>
          <a:lstStyle/>
          <a:p>
            <a:r>
              <a:rPr lang="id-ID" dirty="0" smtClean="0"/>
              <a:t>Secara </a:t>
            </a:r>
            <a:r>
              <a:rPr lang="id-ID" dirty="0"/>
              <a:t>kultural agama islam yang lahir diluar hegermoni 2 dinasti yang berkuasa yakni Romawi dan Persia menjadikan umat islam memiliki sikap terbuka sehingga sikap mereka positif terhadap berbagai budaya bangsa-bangsa lain. Dengan demikian, peradaban islam yang pertama kali menyatukan khazanah Bersama secara internasional dan kosmopolit.</a:t>
            </a:r>
            <a:endParaRPr lang="id-ID" dirty="0" smtClean="0">
              <a:effectLst/>
            </a:endParaRPr>
          </a:p>
          <a:p>
            <a:r>
              <a:rPr lang="id-ID" dirty="0"/>
              <a:t>Sebelum peradaban Islam, ilmu pengetahuan memang telah ada, namun sifat dan semangatnya sangat nasionalistis dan parokialistis, dengan ketertutupan masing-masing bangsa dari pengaruh luar karena masing-masing bangsa dari pengaruh luar karen merasa paling benar. Para peneliti modern tentang sejarah ilmu pengetahuan berselisih pendapat tentang nilai orisinalitas konstribusi dan peranan orang-orang muslim. Betrand Russel, misalnya, cenderung meremehkan tingkat orisinalitas konstribusi Islam di bidang filsafat, namun tetap mengisyaratkan adanya tingkat orisinalitas yang tinggi di bidang matematika dan ilmu kimia. Menurutnya, meskipun kemampuan filsafat</a:t>
            </a:r>
          </a:p>
          <a:p>
            <a:r>
              <a:rPr lang="id-ID" dirty="0"/>
              <a:t>orang-orang Islam tidak dapat diremehkan tetapi kemampuan orang-orang Islam itu hanyalah pemindah (transmitter) dari Yunani Kuno ke Eropa Barat.</a:t>
            </a:r>
          </a:p>
        </p:txBody>
      </p:sp>
    </p:spTree>
    <p:extLst>
      <p:ext uri="{BB962C8B-B14F-4D97-AF65-F5344CB8AC3E}">
        <p14:creationId xmlns:p14="http://schemas.microsoft.com/office/powerpoint/2010/main" val="2151494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10515600" cy="5567363"/>
          </a:xfrm>
        </p:spPr>
        <p:txBody>
          <a:bodyPr>
            <a:normAutofit fontScale="85000" lnSpcReduction="20000"/>
          </a:bodyPr>
          <a:lstStyle/>
          <a:p>
            <a:r>
              <a:rPr lang="id-ID" dirty="0"/>
              <a:t>Teradapat dua pendapat mengenai sumbangan peradaban Islam terhadap filsafat dan ilmu pengetahuan yang terus berkembang hingga saat ini. Pendapat pertama mengatakan, “Bahwa orang Eropa belajar filsafat dari filsuf Yunani seperti Aristoteles, melalui kitab-kitab yang disalin oleh St. Agustine (354-430 M), yang kemudian diteruskan oleh Anicius Manlius Boethius (480-524 M) dan John Scotus.” Pendapat</a:t>
            </a:r>
          </a:p>
          <a:p>
            <a:r>
              <a:rPr lang="id-ID" dirty="0"/>
              <a:t>kedua menyatakan , “Bahwa orang Eropa belajar filsafat orang-orang Yunani dari buku-buku filsafat Yunani yang telah diterjemahkan kedalam bahasa Arab oleh filsuf Islam seperti Al-Kindi dan Al-Farabi.” Terhadap pendapat pertama Hoesin (1961) dengan tegas menolaknya. Alasan yang dikemukakan Hoesin salinan buku filsafat Aristoteles</a:t>
            </a:r>
          </a:p>
          <a:p>
            <a:r>
              <a:rPr lang="id-ID" dirty="0"/>
              <a:t>seperti Isagoge, Catageroies, dan Porphyry telah dimusnahkan oleh pemerintah Romawi bersamaan dengana eksekusi mati terhadap Boethius, yang dianggap telah menyebarkan ajaran yang dilarang oleh negara. Selanjutnya dikatakan bahwa seandainya kitab-kitab terjemahan Boethius menjadi su,ber perkembangan ilmu filsafat dan pengetahuan di Eropa, maka John Salisbury, seorang guru besar filsafat di Universitas Paris, tidak akan menyalin kembali buku Organon karangan Aristoteles dari terjemahan-terjemahan berbahasa Arab, yang telah dikerjakan oleh filsuf Islam. Setelah zaman Aristoteles, sejarah tidak mencatat generasi penerus hingga munculnya Al-Kindi pada tahun 801 M. Al-Kindi banyak belajar dari kitab-kitab filsafat karangan Plato dan Aristoteles. Oleh Raja Al-Ma’mun dan Raja Harun Al-Rasyid pada zaman Abbasiyah, Al-Kindi diperintahkan untuk menyalin karya Plato dan Aristoteles tersebut ke dalam bahasa Arab.</a:t>
            </a:r>
          </a:p>
        </p:txBody>
      </p:sp>
    </p:spTree>
    <p:extLst>
      <p:ext uri="{BB962C8B-B14F-4D97-AF65-F5344CB8AC3E}">
        <p14:creationId xmlns:p14="http://schemas.microsoft.com/office/powerpoint/2010/main" val="28806679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3"/>
            <a:ext cx="9601196" cy="554060"/>
          </a:xfrm>
        </p:spPr>
        <p:txBody>
          <a:bodyPr>
            <a:normAutofit fontScale="90000"/>
          </a:bodyPr>
          <a:lstStyle/>
          <a:p>
            <a:r>
              <a:rPr lang="id-ID" sz="3200" dirty="0" smtClean="0"/>
              <a:t>3.      Menggali Sumber Filosofis dan Teologis </a:t>
            </a:r>
            <a:endParaRPr lang="id-ID" sz="3200" dirty="0" smtClean="0">
              <a:effectLst/>
            </a:endParaRPr>
          </a:p>
        </p:txBody>
      </p:sp>
      <p:sp>
        <p:nvSpPr>
          <p:cNvPr id="3" name="Content Placeholder 2"/>
          <p:cNvSpPr>
            <a:spLocks noGrp="1"/>
          </p:cNvSpPr>
          <p:nvPr>
            <p:ph idx="1"/>
          </p:nvPr>
        </p:nvSpPr>
        <p:spPr>
          <a:xfrm>
            <a:off x="838200" y="1828800"/>
            <a:ext cx="10515600" cy="4348163"/>
          </a:xfrm>
        </p:spPr>
        <p:txBody>
          <a:bodyPr>
            <a:normAutofit lnSpcReduction="10000"/>
          </a:bodyPr>
          <a:lstStyle/>
          <a:p>
            <a:r>
              <a:rPr lang="id-ID" dirty="0" smtClean="0"/>
              <a:t>Semangat </a:t>
            </a:r>
            <a:r>
              <a:rPr lang="id-ID" dirty="0"/>
              <a:t>para filsuf dan ilmuwan Islam untuk mengembangkan ilmu pengetahuan tidak lepas dari semangat ajaran Islam, yang menganjurkan para pemeluknya belajar segala hal, sebagaimana perintah Allah SWT. Dalam Al-Quran dan hadis Nabi Muhammad. Ini menjadi dasar teologis yakni dengan melakukan pengkajian yang lebih sistematis akan sumber-sumber ajaran agama dan pengahargaan yang lebih baik, namun tetap kritis kepada warisan kultural umat, dan pemahaman yang lebih tepat akan tuntutan zaman yang semakin berkembang secara cepat. Secara filosofis, Islam memiliki semangat membangun peradaban yang oleh Nabi Muhammad diterjemahkan dalam bentuk “Masyarakat Madani” atau “Masyarakat Medinah” sebagai civil society kala rasul hidup dan terus membangun kerjasama dengan masyarakat Medinah yang majemuk, dan berhasil membentuk “common platform” atau kalimat pemersatu (kalimatun sawa).</a:t>
            </a:r>
          </a:p>
        </p:txBody>
      </p:sp>
    </p:spTree>
    <p:extLst>
      <p:ext uri="{BB962C8B-B14F-4D97-AF65-F5344CB8AC3E}">
        <p14:creationId xmlns:p14="http://schemas.microsoft.com/office/powerpoint/2010/main" val="304817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09601"/>
            <a:ext cx="10515600" cy="792479"/>
          </a:xfrm>
        </p:spPr>
        <p:txBody>
          <a:bodyPr>
            <a:normAutofit fontScale="90000"/>
          </a:bodyPr>
          <a:lstStyle/>
          <a:p>
            <a:r>
              <a:rPr lang="id-ID" sz="3200" dirty="0" smtClean="0"/>
              <a:t>D. Membangun </a:t>
            </a:r>
            <a:r>
              <a:rPr lang="id-ID" sz="3200" dirty="0"/>
              <a:t>argumen tentang kontribusi islam bagi </a:t>
            </a:r>
            <a:r>
              <a:rPr lang="id-ID" sz="3200" dirty="0" smtClean="0"/>
              <a:t/>
            </a:r>
            <a:br>
              <a:rPr lang="id-ID" sz="3200" dirty="0" smtClean="0"/>
            </a:br>
            <a:r>
              <a:rPr lang="id-ID" sz="3200" dirty="0"/>
              <a:t> </a:t>
            </a:r>
            <a:r>
              <a:rPr lang="id-ID" sz="3200" dirty="0" smtClean="0"/>
              <a:t>    peradaban </a:t>
            </a:r>
            <a:r>
              <a:rPr lang="id-ID" sz="3200" dirty="0"/>
              <a:t>dunia</a:t>
            </a:r>
          </a:p>
        </p:txBody>
      </p:sp>
      <p:sp>
        <p:nvSpPr>
          <p:cNvPr id="3" name="Content Placeholder 2"/>
          <p:cNvSpPr>
            <a:spLocks noGrp="1"/>
          </p:cNvSpPr>
          <p:nvPr>
            <p:ph idx="1"/>
          </p:nvPr>
        </p:nvSpPr>
        <p:spPr>
          <a:xfrm>
            <a:off x="838200" y="1524000"/>
            <a:ext cx="10515600" cy="4652963"/>
          </a:xfrm>
        </p:spPr>
        <p:txBody>
          <a:bodyPr>
            <a:normAutofit lnSpcReduction="10000"/>
          </a:bodyPr>
          <a:lstStyle/>
          <a:p>
            <a:r>
              <a:rPr lang="id-ID" dirty="0"/>
              <a:t>Optimalisasi potensi akal merupakan salah satu kata kunci yang memungkinkan islam memberikan kontribusinya bagi peradaban dunia. Tuhan telah menganugrahi manusia dengan potensi akal dan hati/kalbu. Orang yang sangat berkembang potensi akalnya, sangat senang menggunakan akalnya itu untuk memecahkan sesuatu yang berhubungan dengan ilmu. Sementara itu orang yang sangat berkembang potensi hati atau kalbunya sangat senang mengeksplorasi perasaannya untuk memecahkan suatu masalah.</a:t>
            </a:r>
          </a:p>
          <a:p>
            <a:pPr marL="0" indent="0">
              <a:buNone/>
            </a:pPr>
            <a:endParaRPr lang="id-ID" dirty="0"/>
          </a:p>
          <a:p>
            <a:r>
              <a:rPr lang="id-ID" dirty="0"/>
              <a:t>Tidak dapat disangkal bahwa komunitas islam klasik pernah jemawa bahu-membahu membangun sebuah tatanan peradaban yang menghantarkan dunia menjadi modern. Apa sebabnya ? setelah melihat uraian sebelumnya, kita bisa membagi sebab-sebab itu menjadi sebab normative dan sebab historis.</a:t>
            </a:r>
          </a:p>
        </p:txBody>
      </p:sp>
    </p:spTree>
    <p:extLst>
      <p:ext uri="{BB962C8B-B14F-4D97-AF65-F5344CB8AC3E}">
        <p14:creationId xmlns:p14="http://schemas.microsoft.com/office/powerpoint/2010/main" val="38373327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38784"/>
            <a:ext cx="10515600" cy="5238179"/>
          </a:xfrm>
        </p:spPr>
        <p:txBody>
          <a:bodyPr>
            <a:normAutofit/>
          </a:bodyPr>
          <a:lstStyle/>
          <a:p>
            <a:r>
              <a:rPr lang="id-ID" dirty="0"/>
              <a:t>Bila kita menekankan pada sebab normative, maka kesimpulan yang akan ditarik adalah bahwa kemampuan komunitas islam klasik kala itu tidak lain diilhami oleh ajaran-ajaran profetik islam yang dibawa oleh Muhammad. Dengan kata lain, progresivitas komunitas islam klasik adalah inheren dalam ajaran islam yang paling auntentik, yakni Al-Qur’an dan as-shunnah. Karena bagaimana pun, komunitas islam klasik kala itu, yang tidak bisa disebut sedikit menerima ilham dari al-qur’an dan as-shunnah, hanyalah satu pihak dari berbagai pihak yang bekerja sama dalam mengembangkan peradaban yang maju. Dipihak lain, kita tidak bisa menutup mata dari adanya ilham-ilham lain berupa khazanah-khazanah ilmu yang datang dari luar komunitas islam. Inilah yang disebut </a:t>
            </a:r>
            <a:r>
              <a:rPr lang="id-ID" i="1" dirty="0"/>
              <a:t>ulum al-awa’il </a:t>
            </a:r>
            <a:r>
              <a:rPr lang="id-ID" dirty="0"/>
              <a:t>(ilmu-ilmu orang terdahulu), yang tercakup di dalamnya warisan-warisan berharga dari Yunani, Romawi, China, Persia, maupun dari India.</a:t>
            </a:r>
          </a:p>
        </p:txBody>
      </p:sp>
    </p:spTree>
    <p:extLst>
      <p:ext uri="{BB962C8B-B14F-4D97-AF65-F5344CB8AC3E}">
        <p14:creationId xmlns:p14="http://schemas.microsoft.com/office/powerpoint/2010/main" val="1230292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3"/>
            <a:ext cx="9601196" cy="724748"/>
          </a:xfrm>
        </p:spPr>
        <p:txBody>
          <a:bodyPr>
            <a:normAutofit fontScale="90000"/>
          </a:bodyPr>
          <a:lstStyle/>
          <a:p>
            <a:r>
              <a:rPr lang="id-ID" sz="3200" dirty="0"/>
              <a:t>A. Menelusuri pertumbuhan dan perkembangan peradaban islam</a:t>
            </a:r>
          </a:p>
        </p:txBody>
      </p:sp>
      <p:sp>
        <p:nvSpPr>
          <p:cNvPr id="3" name="Content Placeholder 2"/>
          <p:cNvSpPr>
            <a:spLocks noGrp="1"/>
          </p:cNvSpPr>
          <p:nvPr>
            <p:ph idx="1"/>
          </p:nvPr>
        </p:nvSpPr>
        <p:spPr>
          <a:xfrm>
            <a:off x="1295401" y="1706881"/>
            <a:ext cx="9601196" cy="4168987"/>
          </a:xfrm>
        </p:spPr>
        <p:txBody>
          <a:bodyPr>
            <a:normAutofit fontScale="85000" lnSpcReduction="10000"/>
          </a:bodyPr>
          <a:lstStyle/>
          <a:p>
            <a:pPr marL="0" indent="0">
              <a:buNone/>
            </a:pPr>
            <a:r>
              <a:rPr lang="id-ID" dirty="0"/>
              <a:t>Perkembangan islam sejak 14 abad silam turut mewarnai sejarah peradaban dunia. Berbagai bukti kemajuan peradaban islam kala itu dapat dilihat dari beberapa indiator antara lain :</a:t>
            </a:r>
          </a:p>
          <a:p>
            <a:pPr marL="0" indent="0">
              <a:buNone/>
            </a:pPr>
            <a:r>
              <a:rPr lang="id-ID" dirty="0"/>
              <a:t>1. Keberadaan perpustakaan islam dan Lembaga-lembaga keilmuan seperti Baitul hikmah, </a:t>
            </a:r>
          </a:p>
          <a:p>
            <a:pPr marL="0" indent="0">
              <a:buNone/>
            </a:pPr>
            <a:r>
              <a:rPr lang="id-ID" dirty="0"/>
              <a:t>    masjid al-azhar, masjid Qarawiyyin, dsb , untuk melakukan proses pengkajian dan </a:t>
            </a:r>
          </a:p>
          <a:p>
            <a:pPr marL="0" indent="0">
              <a:buNone/>
            </a:pPr>
            <a:r>
              <a:rPr lang="id-ID" dirty="0"/>
              <a:t>    pengembangan ilmu dan sains.</a:t>
            </a:r>
          </a:p>
          <a:p>
            <a:pPr marL="0" indent="0">
              <a:buNone/>
            </a:pPr>
            <a:r>
              <a:rPr lang="id-ID" dirty="0"/>
              <a:t>2. Peninggalan karya intelektual muslim seperti Ibnu sina, Imam syafii, Ibnu Khaldun, dsb. </a:t>
            </a:r>
          </a:p>
          <a:p>
            <a:pPr marL="0" indent="0">
              <a:buNone/>
            </a:pPr>
            <a:r>
              <a:rPr lang="id-ID" dirty="0"/>
              <a:t>3. Penemuan-penemuan intelektuan yang dapat mengubah budaya dan tradisi umat manusia, </a:t>
            </a:r>
          </a:p>
          <a:p>
            <a:pPr marL="0" indent="0">
              <a:buNone/>
            </a:pPr>
            <a:r>
              <a:rPr lang="id-ID" dirty="0"/>
              <a:t>    seperti penemuan kalender islam, penyebutan hari-hari , seni arsitektur, dsb.</a:t>
            </a:r>
          </a:p>
          <a:p>
            <a:pPr marL="0" indent="0">
              <a:buNone/>
            </a:pPr>
            <a:r>
              <a:rPr lang="id-ID" dirty="0"/>
              <a:t>4. Pengaruh nilai-nilai kebudayaan sebagai manifestasi dari konsep islam, iman, ihsan, dan </a:t>
            </a:r>
          </a:p>
          <a:p>
            <a:pPr marL="0" indent="0">
              <a:buNone/>
            </a:pPr>
            <a:r>
              <a:rPr lang="id-ID" dirty="0"/>
              <a:t>     taqwa.</a:t>
            </a:r>
          </a:p>
          <a:p>
            <a:endParaRPr lang="id-ID" dirty="0"/>
          </a:p>
        </p:txBody>
      </p:sp>
    </p:spTree>
    <p:extLst>
      <p:ext uri="{BB962C8B-B14F-4D97-AF65-F5344CB8AC3E}">
        <p14:creationId xmlns:p14="http://schemas.microsoft.com/office/powerpoint/2010/main" val="4276109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1" y="1024128"/>
            <a:ext cx="9601196" cy="4851740"/>
          </a:xfrm>
        </p:spPr>
        <p:txBody>
          <a:bodyPr>
            <a:normAutofit/>
          </a:bodyPr>
          <a:lstStyle/>
          <a:p>
            <a:r>
              <a:rPr lang="id-ID" dirty="0"/>
              <a:t>Perlu kita ketahui, bahwa salah satu faktor penyelamat bagi eropa dan barat menuju kegemilangan sains adalah ketika belenggu gereja terlepas dari mereka, dahulu ortodoksi agama yang di wakili oleh gereja katolik begitu menakutkan dan mencekam bagi para ilmuwan dan pemikir bebas. Mengapa demikian ? Hal ini karena gereja berusaha mendominasi wacana yang berkembang termasuk wacana yang berkaitan dengan ilmu pengetahuan. Maka dari itu, tidak aneh jika Copernicus dan Galileo Galilei harus bersedia menjadi martir (syahid) di hadapan gereja. Karena pendapat-pendapat dan tesis-tesis ilmiah mereka dianggap menyalahi fatwa gereja.</a:t>
            </a:r>
          </a:p>
          <a:p>
            <a:endParaRPr lang="id-ID" dirty="0"/>
          </a:p>
        </p:txBody>
      </p:sp>
    </p:spTree>
    <p:extLst>
      <p:ext uri="{BB962C8B-B14F-4D97-AF65-F5344CB8AC3E}">
        <p14:creationId xmlns:p14="http://schemas.microsoft.com/office/powerpoint/2010/main" val="22044564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1" y="1024128"/>
            <a:ext cx="9601196" cy="4851740"/>
          </a:xfrm>
        </p:spPr>
        <p:txBody>
          <a:bodyPr>
            <a:normAutofit/>
          </a:bodyPr>
          <a:lstStyle/>
          <a:p>
            <a:r>
              <a:rPr lang="id-ID" dirty="0"/>
              <a:t>Pada sisi lain, Bagaimana dengan islam ? kita akan cukup dikejutkan dengan kenyataan bahwa, “ketertinggalan”yang dahulu menimpa Eropa, justru terjadi pada kita. Agak sedikit menyedihkan, mengingat islam sebagai sebuah komunitas tidaklah memiliki kelembagaan gereja atau pendeta, yang menyebabkan kebenaran mutlak dianggap hanya ada pada mereka (gereja dan pendeta). Abdus Salam, dalam Hoodbhoy (1996) mengungkapkan, “Islam tidak memiliki gereja dan tidak memiliki penguasa agama tirani sebagai pusat agama resmi. Secara paradoks, posisi moral tertinggi- hak setiap orang untuk menafsirkan doktrin tanpa bantuan pendeta tampaknya telah mengarah kepada suatu kelemahan organisasional sistemik. Kelemahan ini terbukti fatal bagi kekuasaan politik dan ekonomi islam , juga bagi ilmu pengetahuan dan teknologi dalam jangka panjang.   </a:t>
            </a:r>
          </a:p>
        </p:txBody>
      </p:sp>
    </p:spTree>
    <p:extLst>
      <p:ext uri="{BB962C8B-B14F-4D97-AF65-F5344CB8AC3E}">
        <p14:creationId xmlns:p14="http://schemas.microsoft.com/office/powerpoint/2010/main" val="7508838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3544" y="1194817"/>
            <a:ext cx="10515600" cy="1072896"/>
          </a:xfrm>
        </p:spPr>
        <p:txBody>
          <a:bodyPr/>
          <a:lstStyle/>
          <a:p>
            <a:r>
              <a:rPr lang="id-ID" sz="3200" dirty="0" smtClean="0"/>
              <a:t>E. Mendefkripsikan </a:t>
            </a:r>
            <a:r>
              <a:rPr lang="id-ID" sz="3200" dirty="0"/>
              <a:t>/ mengomunikasikan kontribusi islam bagi </a:t>
            </a:r>
            <a:r>
              <a:rPr lang="id-ID" sz="3200" dirty="0" smtClean="0"/>
              <a:t/>
            </a:r>
            <a:br>
              <a:rPr lang="id-ID" sz="3200" dirty="0" smtClean="0"/>
            </a:br>
            <a:r>
              <a:rPr lang="id-ID" sz="3200" dirty="0"/>
              <a:t> </a:t>
            </a:r>
            <a:r>
              <a:rPr lang="id-ID" sz="3200" dirty="0" smtClean="0"/>
              <a:t>   peradaban </a:t>
            </a:r>
            <a:r>
              <a:rPr lang="id-ID" sz="3200" dirty="0"/>
              <a:t>dunia</a:t>
            </a:r>
          </a:p>
        </p:txBody>
      </p:sp>
      <p:sp>
        <p:nvSpPr>
          <p:cNvPr id="3" name="Content Placeholder 2"/>
          <p:cNvSpPr>
            <a:spLocks noGrp="1"/>
          </p:cNvSpPr>
          <p:nvPr>
            <p:ph idx="1"/>
          </p:nvPr>
        </p:nvSpPr>
        <p:spPr>
          <a:xfrm>
            <a:off x="838200" y="2584704"/>
            <a:ext cx="10515600" cy="3567874"/>
          </a:xfrm>
        </p:spPr>
        <p:txBody>
          <a:bodyPr/>
          <a:lstStyle/>
          <a:p>
            <a:r>
              <a:rPr lang="id-ID" dirty="0"/>
              <a:t>Sebelum menjelaskan peradaban dunia saat ini sebagai hasil percaturan peradaban islam pada masa lampau, sebaiknya anda jelaskan kembali upaya umat islam yang saat ini masih terus berjalan dan bahkan yang sudah hilang atau terlupakan dalam proses membangun tradisi peradaban islam.</a:t>
            </a:r>
          </a:p>
        </p:txBody>
      </p:sp>
    </p:spTree>
    <p:extLst>
      <p:ext uri="{BB962C8B-B14F-4D97-AF65-F5344CB8AC3E}">
        <p14:creationId xmlns:p14="http://schemas.microsoft.com/office/powerpoint/2010/main" val="194458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60832"/>
            <a:ext cx="10515600" cy="5616131"/>
          </a:xfrm>
        </p:spPr>
        <p:txBody>
          <a:bodyPr>
            <a:normAutofit lnSpcReduction="10000"/>
          </a:bodyPr>
          <a:lstStyle/>
          <a:p>
            <a:r>
              <a:rPr lang="id-ID" dirty="0"/>
              <a:t>Jika kita bicara tentang peradaban, apalagi peradaban dalam konteks yang amat modern, maka kita sedang berhadapan dengan “binatang” yang amat besar dan kompleks. Untuk itu,kita harus memeras dan mengambil sari dari pada peradaban itu, yang darinya kita akan selidiki, peran Islam sebagai komunitas dan ajaran mampu berkontrbusi untuk mengembangkannya. Apakah inti, core, saripati atau roh peradaban itu? Langsung saja kita jawab secara definitif bahwa inti, core, saripati atau roh peradaban adalah sains.Dengan dibingkai oleh sinaran sains ini, siapakah pihak Islam yang paling mampu dan akan memberikan kontribusi nyata jika bukan para rasionalis, atau lebih tepat saintis (gabungan kompleks antara rasionalis dan empirisis)? Sedikit kita sebut dan kenang mengenai Ibn Sina yang abadi bersama Al-Qānūn fī al-Thibb-nya, yang berkelana keseluruh penjuru mengajarkan segala yang diketahui dan dikuasainya: filsafat, logika, kedokteran,dan sebagainya. Kita juga tidak bisa lupa peran Universitas Cordoba di Andalusia yang diisi para ilmuwan-ilmuwan yang hidup dalam iklim pemikiran bebas yang dijamin negara, yang akhirnya menjadi kiblat bagi negara-negara Eropa untuk mempelajari Liberal Arts yang meliputi, di antaranya, logika,retorika, matematika, fisika, etika,dan estetika.</a:t>
            </a:r>
          </a:p>
        </p:txBody>
      </p:sp>
    </p:spTree>
    <p:extLst>
      <p:ext uri="{BB962C8B-B14F-4D97-AF65-F5344CB8AC3E}">
        <p14:creationId xmlns:p14="http://schemas.microsoft.com/office/powerpoint/2010/main" val="1467438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Kesimpulan</a:t>
            </a:r>
            <a:endParaRPr lang="id-ID" dirty="0"/>
          </a:p>
        </p:txBody>
      </p:sp>
      <p:sp>
        <p:nvSpPr>
          <p:cNvPr id="3" name="Content Placeholder 2"/>
          <p:cNvSpPr>
            <a:spLocks noGrp="1"/>
          </p:cNvSpPr>
          <p:nvPr>
            <p:ph idx="1"/>
          </p:nvPr>
        </p:nvSpPr>
        <p:spPr/>
        <p:txBody>
          <a:bodyPr>
            <a:normAutofit fontScale="85000" lnSpcReduction="20000"/>
          </a:bodyPr>
          <a:lstStyle/>
          <a:p>
            <a:r>
              <a:rPr lang="id-ID" dirty="0"/>
              <a:t>Peradaban Islam adalah bagian-bagian dari kebudayaan Islam yang </a:t>
            </a:r>
            <a:r>
              <a:rPr lang="id-ID" dirty="0" smtClean="0"/>
              <a:t>meliputi berbagai </a:t>
            </a:r>
            <a:r>
              <a:rPr lang="id-ID" dirty="0"/>
              <a:t>aspek seperti moral, kesenian, dan ilmu pengetahuan, serta meliputi </a:t>
            </a:r>
            <a:r>
              <a:rPr lang="id-ID" dirty="0" smtClean="0"/>
              <a:t>juga kebudayaan </a:t>
            </a:r>
            <a:r>
              <a:rPr lang="id-ID" dirty="0"/>
              <a:t>yang memilliki sistem teknologi, seni bangunan, seni rupa, </a:t>
            </a:r>
            <a:r>
              <a:rPr lang="id-ID" dirty="0" smtClean="0"/>
              <a:t>sistem kenegaraan</a:t>
            </a:r>
            <a:r>
              <a:rPr lang="id-ID" dirty="0"/>
              <a:t>, dan ilmu pengetahuan yang luas. Dengan kata lain peradaban </a:t>
            </a:r>
            <a:r>
              <a:rPr lang="id-ID" dirty="0" smtClean="0"/>
              <a:t>Islam bagian </a:t>
            </a:r>
            <a:r>
              <a:rPr lang="id-ID" dirty="0"/>
              <a:t>dari kebudayaan yang bertujuan memudahkan dan mensejahterakan </a:t>
            </a:r>
            <a:r>
              <a:rPr lang="id-ID" dirty="0" smtClean="0"/>
              <a:t>hidup di </a:t>
            </a:r>
            <a:r>
              <a:rPr lang="id-ID" dirty="0"/>
              <a:t>dunia dan di akhirat.</a:t>
            </a:r>
          </a:p>
          <a:p>
            <a:pPr marL="0" indent="0">
              <a:buNone/>
            </a:pPr>
            <a:endParaRPr lang="id-ID" dirty="0"/>
          </a:p>
          <a:p>
            <a:r>
              <a:rPr lang="id-ID" dirty="0"/>
              <a:t>Sedangkan periode penyebaran Islam dan peradabannya yang dimulai </a:t>
            </a:r>
            <a:r>
              <a:rPr lang="id-ID" dirty="0" smtClean="0"/>
              <a:t>sejak masa </a:t>
            </a:r>
            <a:r>
              <a:rPr lang="id-ID" dirty="0"/>
              <a:t>Rasulullah saw pada abad ke-6 M hingga saat ini, terdapat </a:t>
            </a:r>
            <a:r>
              <a:rPr lang="id-ID" dirty="0" smtClean="0"/>
              <a:t>masa-masa kejayaan </a:t>
            </a:r>
            <a:r>
              <a:rPr lang="id-ID" dirty="0"/>
              <a:t>peradaban Islam yang kemudian diwarisi oleh peradaban dunia. </a:t>
            </a:r>
            <a:r>
              <a:rPr lang="id-ID" dirty="0" smtClean="0"/>
              <a:t>Harun Nasution </a:t>
            </a:r>
            <a:r>
              <a:rPr lang="id-ID" dirty="0"/>
              <a:t>membagi sejarah islam menjadi tiga periode, yaitu periode klasik (</a:t>
            </a:r>
            <a:r>
              <a:rPr lang="id-ID" dirty="0" smtClean="0"/>
              <a:t>650-1250 </a:t>
            </a:r>
            <a:r>
              <a:rPr lang="id-ID" dirty="0"/>
              <a:t>M), periode pertengahan (1250-1800 M) dan periode modern (1800 </a:t>
            </a:r>
            <a:r>
              <a:rPr lang="id-ID" dirty="0" smtClean="0"/>
              <a:t>M-sekarang</a:t>
            </a:r>
            <a:r>
              <a:rPr lang="id-ID" dirty="0"/>
              <a:t>). Pada masing-masing periode terdapat perbedaan dimensi yang </a:t>
            </a:r>
            <a:r>
              <a:rPr lang="id-ID" dirty="0" smtClean="0"/>
              <a:t>khas yang </a:t>
            </a:r>
            <a:r>
              <a:rPr lang="id-ID" dirty="0"/>
              <a:t>tampil dalam setiap perkembangannya. </a:t>
            </a:r>
          </a:p>
        </p:txBody>
      </p:sp>
    </p:spTree>
    <p:extLst>
      <p:ext uri="{BB962C8B-B14F-4D97-AF65-F5344CB8AC3E}">
        <p14:creationId xmlns:p14="http://schemas.microsoft.com/office/powerpoint/2010/main" val="198633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id-ID" dirty="0" smtClean="0"/>
              <a:t>Harun Nasution membagi sejarah islam menjadi 3 periode :</a:t>
            </a:r>
          </a:p>
          <a:p>
            <a:r>
              <a:rPr lang="id-ID" dirty="0" smtClean="0"/>
              <a:t>Periode klasik (650-1250 M) </a:t>
            </a:r>
            <a:endParaRPr lang="id-ID" dirty="0" smtClean="0">
              <a:effectLst/>
            </a:endParaRPr>
          </a:p>
          <a:p>
            <a:r>
              <a:rPr lang="id-ID" dirty="0" smtClean="0"/>
              <a:t>Periode pertengahan (1250-1800 M)</a:t>
            </a:r>
          </a:p>
          <a:p>
            <a:r>
              <a:rPr lang="id-ID" dirty="0" smtClean="0"/>
              <a:t>Periode modern (1800 M-sekarang)</a:t>
            </a:r>
            <a:endParaRPr lang="id-ID" dirty="0">
              <a:effectLst/>
            </a:endParaRPr>
          </a:p>
        </p:txBody>
      </p:sp>
    </p:spTree>
    <p:extLst>
      <p:ext uri="{BB962C8B-B14F-4D97-AF65-F5344CB8AC3E}">
        <p14:creationId xmlns:p14="http://schemas.microsoft.com/office/powerpoint/2010/main" val="3786492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97408"/>
            <a:ext cx="10515600" cy="585215"/>
          </a:xfrm>
        </p:spPr>
        <p:txBody>
          <a:bodyPr>
            <a:normAutofit/>
          </a:bodyPr>
          <a:lstStyle/>
          <a:p>
            <a:r>
              <a:rPr lang="id-ID" sz="3200" dirty="0" smtClean="0"/>
              <a:t>1. Periode klasik terbagi menjadi 2 yaitu :</a:t>
            </a:r>
            <a:endParaRPr lang="id-ID" sz="3200" dirty="0"/>
          </a:p>
        </p:txBody>
      </p:sp>
      <p:sp>
        <p:nvSpPr>
          <p:cNvPr id="3" name="Content Placeholder 2"/>
          <p:cNvSpPr>
            <a:spLocks noGrp="1"/>
          </p:cNvSpPr>
          <p:nvPr>
            <p:ph idx="1"/>
          </p:nvPr>
        </p:nvSpPr>
        <p:spPr>
          <a:xfrm>
            <a:off x="838200" y="1341120"/>
            <a:ext cx="10515600" cy="4730496"/>
          </a:xfrm>
        </p:spPr>
        <p:txBody>
          <a:bodyPr>
            <a:normAutofit fontScale="92500"/>
          </a:bodyPr>
          <a:lstStyle/>
          <a:p>
            <a:pPr marL="0" indent="0">
              <a:buNone/>
            </a:pPr>
            <a:r>
              <a:rPr lang="id-ID" dirty="0" smtClean="0"/>
              <a:t>a. Masa </a:t>
            </a:r>
            <a:r>
              <a:rPr lang="id-ID" dirty="0"/>
              <a:t>kemajuan islam I (650-1000 M)</a:t>
            </a:r>
            <a:endParaRPr lang="id-ID" dirty="0" smtClean="0">
              <a:effectLst/>
            </a:endParaRPr>
          </a:p>
          <a:p>
            <a:r>
              <a:rPr lang="id-ID" dirty="0"/>
              <a:t>Masa ini bisa disebut sebagai awal dari masa keemasan Islam. Sebelum Nabi Muhammad saw. wafat, ekspansi Islam telah berhasil menguasai Semenanjung Arabia (Arabian Peninsula). Ekspansi ke luar wilayah Arab baru dimulai pada masa khalifah pertama Abu Bakar Ash-Shiddiq.</a:t>
            </a:r>
          </a:p>
          <a:p>
            <a:pPr marL="0" indent="0">
              <a:buNone/>
            </a:pPr>
            <a:endParaRPr lang="id-ID" dirty="0"/>
          </a:p>
          <a:p>
            <a:r>
              <a:rPr lang="id-ID" dirty="0"/>
              <a:t>Islam yang dibawa oleh Nabi Muhammad saw. Selanjutnya dikembangkan oleh para sahabat. Ini ditandai oleh adanya sejarah empat sahabat rasullah yang dalam kajian islam akrab disebut sebagai Khulafa’ur Rasyidin, yaitu abu bakar (632-634 M), Umar bin khattab (634-644 M), Utsman bin affan (644-656 M), dan Ali bin abi thalib (656-661 M). Pada masa ini islam mulai tersebar diluar wilayah Semenanjung Arab terjadi penaklukan-penaklukan islam terhadap beberapa wilayah-wilayah, seperti Damaskus, Mesir, Irak, Palestine, Syiria, Persia.</a:t>
            </a:r>
          </a:p>
        </p:txBody>
      </p:sp>
    </p:spTree>
    <p:extLst>
      <p:ext uri="{BB962C8B-B14F-4D97-AF65-F5344CB8AC3E}">
        <p14:creationId xmlns:p14="http://schemas.microsoft.com/office/powerpoint/2010/main" val="1863612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58368"/>
            <a:ext cx="10515600" cy="5518595"/>
          </a:xfrm>
        </p:spPr>
        <p:txBody>
          <a:bodyPr>
            <a:normAutofit/>
          </a:bodyPr>
          <a:lstStyle/>
          <a:p>
            <a:r>
              <a:rPr lang="id-ID" dirty="0"/>
              <a:t>Pergerakan dari “kerajaan”Khulafā`ur Rāsyidīn selanjutnya diteruskan oleh Dinasti Umayyah (661-750 M). Ekspansi penyebaran Islam semakin luas pada zaman ini. Daera-daerah yang dikuasai Islam pada masa ini adalah Syiria, Palestina, Afrika Utara, Irak, Semenanjung Arabia, Persia, Afghanistan, dan Asia Tengah (Pakistan, Turkmenistan, Uzbekistan, dan Kirgistan).</a:t>
            </a:r>
          </a:p>
          <a:p>
            <a:pPr marL="0" indent="0">
              <a:buNone/>
            </a:pPr>
            <a:endParaRPr lang="id-ID" dirty="0"/>
          </a:p>
          <a:p>
            <a:r>
              <a:rPr lang="id-ID" dirty="0"/>
              <a:t>Di samping itu, pada masa ini juga ditandai dengan berkembangnya kebudayaan Arab. Determinasi dari Khalifah Abdul Malik Dengan perubahan bahasa administrasi dari bahasa Yunani dan bahasa Pahlawi ke bahasa Arab, membuat masyarakat semakin menaruh perhatian terhadap bahasa Arab. Penyair-penyair Arab-baru bermunculan pada masa ini, seperti Qays bin Al-Mulawwah (w. 699 M), Jamil Al-Udhri (w. 701 M), Al-Akhtal (w.710 M), Umar bin Abi Rabi‟ah (w.719 M), Al-Farazdaq (w. 732 M), dan Jarir (w. 792 M). Tidak hanya itu, perhatian dalam bidang tafsir, hadis, fikih, dan ilmu kalam juga hadir pada masa ini.</a:t>
            </a:r>
          </a:p>
        </p:txBody>
      </p:sp>
    </p:spTree>
    <p:extLst>
      <p:ext uri="{BB962C8B-B14F-4D97-AF65-F5344CB8AC3E}">
        <p14:creationId xmlns:p14="http://schemas.microsoft.com/office/powerpoint/2010/main" val="3469596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31520"/>
            <a:ext cx="10515600" cy="5445443"/>
          </a:xfrm>
        </p:spPr>
        <p:txBody>
          <a:bodyPr>
            <a:normAutofit/>
          </a:bodyPr>
          <a:lstStyle/>
          <a:p>
            <a:r>
              <a:rPr lang="id-ID" dirty="0"/>
              <a:t>Peradaban Islam semakin maju dengan perpindahan kekuasaan dari Dinasti Bani Umayyah ke Dinasti Bani Abbasiyah. Pusat kota kerajaan Bani Abbasiyah terletak di Baghdad menggantikan kota Damaskus pada masa Dinasti Umayyah. Perpindahan ibu kota kerajaan ini dilakukan oleh Khalifah Al-Manshur (754-775 M). Pada tahun 775 M kepemimpinan Al-Manshur digantikan oleh Khalifah Al-Mahdi (775-785). Pada zaman ini perekonomian negara mulai meningkat dengan berkembangnya bidang pertanian dan pertambangan. </a:t>
            </a:r>
          </a:p>
          <a:p>
            <a:pPr marL="0" indent="0">
              <a:buNone/>
            </a:pPr>
            <a:endParaRPr lang="id-ID" dirty="0"/>
          </a:p>
          <a:p>
            <a:r>
              <a:rPr lang="id-ID" dirty="0"/>
              <a:t>Dalam perkembangan selanjutnya islam mengalami disintegrasi politik dan perpecahan di kalangan umat yang menyebabkan islam mundur dari pentas atau panggung peradaban dunia, menandai berakhirnya fase kemajuan islam I.</a:t>
            </a:r>
          </a:p>
        </p:txBody>
      </p:sp>
    </p:spTree>
    <p:extLst>
      <p:ext uri="{BB962C8B-B14F-4D97-AF65-F5344CB8AC3E}">
        <p14:creationId xmlns:p14="http://schemas.microsoft.com/office/powerpoint/2010/main" val="2702324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63168"/>
            <a:ext cx="10515600" cy="1280160"/>
          </a:xfrm>
        </p:spPr>
        <p:txBody>
          <a:bodyPr/>
          <a:lstStyle/>
          <a:p>
            <a:pPr algn="l"/>
            <a:r>
              <a:rPr lang="id-ID" sz="3200" dirty="0" smtClean="0"/>
              <a:t>B.</a:t>
            </a:r>
            <a:r>
              <a:rPr lang="id-ID" sz="3200" b="1" dirty="0" smtClean="0"/>
              <a:t> </a:t>
            </a:r>
            <a:r>
              <a:rPr lang="id-ID" sz="3200" dirty="0" smtClean="0"/>
              <a:t>Masa disintegrasi (1000-1250 M)</a:t>
            </a:r>
            <a:endParaRPr lang="id-ID" sz="3200" dirty="0" smtClean="0">
              <a:effectLst/>
            </a:endParaRPr>
          </a:p>
        </p:txBody>
      </p:sp>
      <p:sp>
        <p:nvSpPr>
          <p:cNvPr id="3" name="Content Placeholder 2"/>
          <p:cNvSpPr>
            <a:spLocks noGrp="1"/>
          </p:cNvSpPr>
          <p:nvPr>
            <p:ph idx="1"/>
          </p:nvPr>
        </p:nvSpPr>
        <p:spPr/>
        <p:txBody>
          <a:bodyPr/>
          <a:lstStyle/>
          <a:p>
            <a:r>
              <a:rPr lang="id-ID" dirty="0" smtClean="0"/>
              <a:t>Masa </a:t>
            </a:r>
            <a:r>
              <a:rPr lang="id-ID" dirty="0"/>
              <a:t>ini ditandai dengan adanya kerajaan-kerajaan independent yang ingin memisahkan diri dari kepemimpinan seorang khalifah, yang menyebabkan perpecahan dikalangan umat islam.</a:t>
            </a:r>
          </a:p>
        </p:txBody>
      </p:sp>
    </p:spTree>
    <p:extLst>
      <p:ext uri="{BB962C8B-B14F-4D97-AF65-F5344CB8AC3E}">
        <p14:creationId xmlns:p14="http://schemas.microsoft.com/office/powerpoint/2010/main" val="159414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6448"/>
            <a:ext cx="10515600" cy="731520"/>
          </a:xfrm>
        </p:spPr>
        <p:txBody>
          <a:bodyPr>
            <a:normAutofit fontScale="90000"/>
          </a:bodyPr>
          <a:lstStyle/>
          <a:p>
            <a:r>
              <a:rPr lang="id-ID" dirty="0" smtClean="0"/>
              <a:t>2. Periode pertengahan (1250-1800 M)</a:t>
            </a:r>
            <a:endParaRPr lang="id-ID" dirty="0" smtClean="0">
              <a:effectLst/>
            </a:endParaRPr>
          </a:p>
        </p:txBody>
      </p:sp>
      <p:sp>
        <p:nvSpPr>
          <p:cNvPr id="3" name="Content Placeholder 2"/>
          <p:cNvSpPr>
            <a:spLocks noGrp="1"/>
          </p:cNvSpPr>
          <p:nvPr>
            <p:ph idx="1"/>
          </p:nvPr>
        </p:nvSpPr>
        <p:spPr>
          <a:xfrm>
            <a:off x="838200" y="1267968"/>
            <a:ext cx="10515600" cy="5291328"/>
          </a:xfrm>
        </p:spPr>
        <p:txBody>
          <a:bodyPr>
            <a:normAutofit/>
          </a:bodyPr>
          <a:lstStyle/>
          <a:p>
            <a:r>
              <a:rPr lang="id-ID" dirty="0" smtClean="0"/>
              <a:t>Pada </a:t>
            </a:r>
            <a:r>
              <a:rPr lang="id-ID" dirty="0"/>
              <a:t>zaman ini tidak ada perkembangan yang berarti bagi peradaban islam, kecuali hanya sedikit. Perkembangan itu pun hanya bersifat memperluas kekuasaan islam kedalam beberapa wilayah , seperti Mesiir, India, Turki, dll. Yang paling diingat pada masa ini adalah penaklukan konstatinopel dari kerajaan Bizantium oleh Sultan Muhammad Al-Fatih (1451-1481 M</a:t>
            </a:r>
            <a:r>
              <a:rPr lang="id-ID" dirty="0" smtClean="0"/>
              <a:t>).</a:t>
            </a:r>
          </a:p>
          <a:p>
            <a:pPr marL="0" indent="0">
              <a:buNone/>
            </a:pPr>
            <a:endParaRPr lang="id-ID" dirty="0"/>
          </a:p>
          <a:p>
            <a:r>
              <a:rPr lang="id-ID" dirty="0"/>
              <a:t>Pada zaman ini terdapat tiga kerajaan besar, yaitu Kerajaan Utsmani di Turki, Kerajaan Safawi di Persia, dan Kerajaan Mughal di India. Masing-masing dari kerajaan ini tidak memperlihatkan kontribusi bagi peradaban Islam secara signifikan. Peperangan demi peperangan bahkan sering terjadi pada masa tiga kerajaan besar ini untuk menguasai wilayah tertentu. Disintegrasi politik pada masa ini terlihatsemakin besar dibandingkan dengan masa Bani Abbasiyah dan sekaligus menandai berakhirnya perkembangan peradaban Islam.</a:t>
            </a:r>
          </a:p>
        </p:txBody>
      </p:sp>
    </p:spTree>
    <p:extLst>
      <p:ext uri="{BB962C8B-B14F-4D97-AF65-F5344CB8AC3E}">
        <p14:creationId xmlns:p14="http://schemas.microsoft.com/office/powerpoint/2010/main" val="2308877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16101"/>
            <a:ext cx="10515600" cy="817499"/>
          </a:xfrm>
        </p:spPr>
        <p:txBody>
          <a:bodyPr/>
          <a:lstStyle/>
          <a:p>
            <a:r>
              <a:rPr lang="id-ID" dirty="0" smtClean="0"/>
              <a:t>3. Periode modern  (1800 M-sekarang)</a:t>
            </a:r>
            <a:endParaRPr lang="id-ID" dirty="0" smtClean="0">
              <a:effectLst/>
            </a:endParaRPr>
          </a:p>
        </p:txBody>
      </p:sp>
      <p:sp>
        <p:nvSpPr>
          <p:cNvPr id="3" name="Content Placeholder 2"/>
          <p:cNvSpPr>
            <a:spLocks noGrp="1"/>
          </p:cNvSpPr>
          <p:nvPr>
            <p:ph idx="1"/>
          </p:nvPr>
        </p:nvSpPr>
        <p:spPr>
          <a:xfrm>
            <a:off x="838200" y="2523744"/>
            <a:ext cx="10515600" cy="3604451"/>
          </a:xfrm>
        </p:spPr>
        <p:txBody>
          <a:bodyPr/>
          <a:lstStyle/>
          <a:p>
            <a:r>
              <a:rPr lang="id-ID" dirty="0" smtClean="0"/>
              <a:t>Pada </a:t>
            </a:r>
            <a:r>
              <a:rPr lang="id-ID" dirty="0"/>
              <a:t>masa ini bisa disebut juga sebagai masa kebangkitan dunia islam. Sejumlah tokoh islam melakukan pembaruan pemikiran islam atau modernisasi dalam islam untuk mengembalikan kejayaan islam. Seperti di mesir Muhammad Abduh, Rasyid Ridha, dll. Ide pembaruan itu sampai masuk keindonesia dan dikembangkan oleh K.H Ahmad Dahlan dari organisasi Muhammadiyah dan oleh K.H Hasyim Asy”ari dari Nahdhatul ulama.</a:t>
            </a:r>
          </a:p>
        </p:txBody>
      </p:sp>
    </p:spTree>
    <p:extLst>
      <p:ext uri="{BB962C8B-B14F-4D97-AF65-F5344CB8AC3E}">
        <p14:creationId xmlns:p14="http://schemas.microsoft.com/office/powerpoint/2010/main" val="399438821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209</TotalTime>
  <Words>2708</Words>
  <Application>Microsoft Office PowerPoint</Application>
  <PresentationFormat>Widescreen</PresentationFormat>
  <Paragraphs>77</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Garamond</vt:lpstr>
      <vt:lpstr>Organic</vt:lpstr>
      <vt:lpstr>Kontribusi Islam dalam Pengembangan Peradaban Dunia</vt:lpstr>
      <vt:lpstr>A. Menelusuri pertumbuhan dan perkembangan peradaban islam</vt:lpstr>
      <vt:lpstr>PowerPoint Presentation</vt:lpstr>
      <vt:lpstr>1. Periode klasik terbagi menjadi 2 yaitu :</vt:lpstr>
      <vt:lpstr>PowerPoint Presentation</vt:lpstr>
      <vt:lpstr>PowerPoint Presentation</vt:lpstr>
      <vt:lpstr>B. Masa disintegrasi (1000-1250 M)</vt:lpstr>
      <vt:lpstr>2. Periode pertengahan (1250-1800 M)</vt:lpstr>
      <vt:lpstr>3. Periode modern  (1800 M-sekarang)</vt:lpstr>
      <vt:lpstr>B. Menanyakan faktor penyebab kemajuan dan kemunduran       peradaban islam</vt:lpstr>
      <vt:lpstr>PowerPoint Presentation</vt:lpstr>
      <vt:lpstr>PowerPoint Presentation</vt:lpstr>
      <vt:lpstr>PowerPoint Presentation</vt:lpstr>
      <vt:lpstr>C. Menggali sumber historis, sosiologis, filosofis dan teologis       kontribusi islam bagi peradaban dunia</vt:lpstr>
      <vt:lpstr>2. Menggali Sumber Sosioligis </vt:lpstr>
      <vt:lpstr>PowerPoint Presentation</vt:lpstr>
      <vt:lpstr>3.      Menggali Sumber Filosofis dan Teologis </vt:lpstr>
      <vt:lpstr>D. Membangun argumen tentang kontribusi islam bagi       peradaban dunia</vt:lpstr>
      <vt:lpstr>PowerPoint Presentation</vt:lpstr>
      <vt:lpstr>PowerPoint Presentation</vt:lpstr>
      <vt:lpstr>PowerPoint Presentation</vt:lpstr>
      <vt:lpstr>E. Mendefkripsikan / mengomunikasikan kontribusi islam bagi      peradaban dunia</vt:lpstr>
      <vt:lpstr>PowerPoint Presentation</vt:lpstr>
      <vt:lpstr>Kesimpulan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Menelusuri pertumbuhan dan perkembangan peradaban islam</dc:title>
  <dc:creator>Parida Tarigan</dc:creator>
  <cp:lastModifiedBy>Parida Tarigan</cp:lastModifiedBy>
  <cp:revision>11</cp:revision>
  <dcterms:created xsi:type="dcterms:W3CDTF">2020-05-05T05:06:09Z</dcterms:created>
  <dcterms:modified xsi:type="dcterms:W3CDTF">2020-05-06T06:17:44Z</dcterms:modified>
</cp:coreProperties>
</file>