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1" r:id="rId4"/>
    <p:sldId id="260" r:id="rId5"/>
    <p:sldId id="262" r:id="rId6"/>
    <p:sldId id="272" r:id="rId7"/>
    <p:sldId id="263" r:id="rId8"/>
    <p:sldId id="264" r:id="rId9"/>
    <p:sldId id="273" r:id="rId10"/>
    <p:sldId id="265" r:id="rId11"/>
    <p:sldId id="275" r:id="rId12"/>
    <p:sldId id="266" r:id="rId13"/>
    <p:sldId id="267" r:id="rId14"/>
    <p:sldId id="268" r:id="rId15"/>
    <p:sldId id="274" r:id="rId16"/>
    <p:sldId id="269" r:id="rId17"/>
    <p:sldId id="270"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5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F888A2-0BEE-4150-A166-36812E8BCF9C}"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2613152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F888A2-0BEE-4150-A166-36812E8BCF9C}"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169662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F888A2-0BEE-4150-A166-36812E8BCF9C}"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2862918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F888A2-0BEE-4150-A166-36812E8BCF9C}"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3655867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F888A2-0BEE-4150-A166-36812E8BCF9C}"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4018576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F888A2-0BEE-4150-A166-36812E8BCF9C}" type="datetimeFigureOut">
              <a:rPr lang="en-US" smtClean="0"/>
              <a:t>9/5/2019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702397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F888A2-0BEE-4150-A166-36812E8BCF9C}" type="datetimeFigureOut">
              <a:rPr lang="en-US" smtClean="0"/>
              <a:t>9/5/2019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1620098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F888A2-0BEE-4150-A166-36812E8BCF9C}" type="datetimeFigureOut">
              <a:rPr lang="en-US" smtClean="0"/>
              <a:t>9/5/2019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2313814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F888A2-0BEE-4150-A166-36812E8BCF9C}" type="datetimeFigureOut">
              <a:rPr lang="en-US" smtClean="0"/>
              <a:t>9/5/2019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2624064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F888A2-0BEE-4150-A166-36812E8BCF9C}" type="datetimeFigureOut">
              <a:rPr lang="en-US" smtClean="0"/>
              <a:t>9/5/2019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214034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F888A2-0BEE-4150-A166-36812E8BCF9C}" type="datetimeFigureOut">
              <a:rPr lang="en-US" smtClean="0"/>
              <a:t>9/5/2019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A97FF7-EB0C-497C-876F-B4CCBA2B4D40}" type="slidenum">
              <a:rPr lang="en-US" smtClean="0"/>
              <a:t>‹#›</a:t>
            </a:fld>
            <a:endParaRPr lang="en-US"/>
          </a:p>
        </p:txBody>
      </p:sp>
    </p:spTree>
    <p:extLst>
      <p:ext uri="{BB962C8B-B14F-4D97-AF65-F5344CB8AC3E}">
        <p14:creationId xmlns:p14="http://schemas.microsoft.com/office/powerpoint/2010/main" val="1480468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F888A2-0BEE-4150-A166-36812E8BCF9C}" type="datetimeFigureOut">
              <a:rPr lang="en-US" smtClean="0"/>
              <a:t>9/5/2019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A97FF7-EB0C-497C-876F-B4CCBA2B4D40}" type="slidenum">
              <a:rPr lang="en-US" smtClean="0"/>
              <a:t>‹#›</a:t>
            </a:fld>
            <a:endParaRPr lang="en-US"/>
          </a:p>
        </p:txBody>
      </p:sp>
    </p:spTree>
    <p:extLst>
      <p:ext uri="{BB962C8B-B14F-4D97-AF65-F5344CB8AC3E}">
        <p14:creationId xmlns:p14="http://schemas.microsoft.com/office/powerpoint/2010/main" val="43321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1026" name="Picture 2" descr="http://www.freepptbackground.com/wp-content/uploads/2016/04/green-islami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1371600" y="304800"/>
            <a:ext cx="6400800" cy="1752600"/>
          </a:xfrm>
        </p:spPr>
        <p:txBody>
          <a:bodyPr/>
          <a:lstStyle/>
          <a:p>
            <a:r>
              <a:rPr lang="en-US" dirty="0" smtClean="0">
                <a:solidFill>
                  <a:schemeClr val="bg1"/>
                </a:solidFill>
              </a:rPr>
              <a:t>BAGAIMANA  MANUSIA BERTUHAN</a:t>
            </a:r>
            <a:endParaRPr lang="en-US" dirty="0">
              <a:solidFill>
                <a:schemeClr val="bg1"/>
              </a:solidFill>
            </a:endParaRPr>
          </a:p>
        </p:txBody>
      </p:sp>
    </p:spTree>
    <p:extLst>
      <p:ext uri="{BB962C8B-B14F-4D97-AF65-F5344CB8AC3E}">
        <p14:creationId xmlns:p14="http://schemas.microsoft.com/office/powerpoint/2010/main" val="35419332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2872409" y="1600200"/>
            <a:ext cx="6248400" cy="4495800"/>
          </a:xfrm>
        </p:spPr>
        <p:txBody>
          <a:bodyPr>
            <a:normAutofit/>
          </a:bodyPr>
          <a:lstStyle/>
          <a:p>
            <a:pPr marL="0" indent="0">
              <a:buNone/>
            </a:pPr>
            <a:r>
              <a:rPr lang="id-ID" sz="2400" dirty="0" smtClean="0">
                <a:solidFill>
                  <a:srgbClr val="002060"/>
                </a:solidFill>
                <a:latin typeface="Times New Roman" pitchFamily="18" charset="0"/>
                <a:cs typeface="Times New Roman" pitchFamily="18" charset="0"/>
              </a:rPr>
              <a:t>Dalam perspektif teologis, masalah ketuhanan, kebenaran, dan keberagamaan harus dicarikan penjelasannya dari sesuatu yang dianggap sakral dan dikultuskan karena dimulai dari atas </a:t>
            </a:r>
            <a:r>
              <a:rPr lang="fi-FI" sz="2400" dirty="0" smtClean="0">
                <a:solidFill>
                  <a:srgbClr val="002060"/>
                </a:solidFill>
                <a:latin typeface="Times New Roman" pitchFamily="18" charset="0"/>
                <a:cs typeface="Times New Roman" pitchFamily="18" charset="0"/>
              </a:rPr>
              <a:t>(dari Tuhan sendiri melalui wahyu-Nya). Artinya, kesadaran</a:t>
            </a:r>
            <a:r>
              <a:rPr lang="id-ID" sz="2400" dirty="0" smtClean="0">
                <a:solidFill>
                  <a:srgbClr val="002060"/>
                </a:solidFill>
                <a:latin typeface="Times New Roman" pitchFamily="18" charset="0"/>
                <a:cs typeface="Times New Roman" pitchFamily="18" charset="0"/>
              </a:rPr>
              <a:t> tentang Tuhan, baik-buruk, cara beragama hanya bisa diterima </a:t>
            </a:r>
            <a:r>
              <a:rPr lang="fi-FI" sz="2400" dirty="0" smtClean="0">
                <a:solidFill>
                  <a:srgbClr val="002060"/>
                </a:solidFill>
                <a:latin typeface="Times New Roman" pitchFamily="18" charset="0"/>
                <a:cs typeface="Times New Roman" pitchFamily="18" charset="0"/>
              </a:rPr>
              <a:t>kalau berasal dari Tuhan sendiri. </a:t>
            </a:r>
          </a:p>
          <a:p>
            <a:pPr marL="0" indent="0">
              <a:buNone/>
            </a:pPr>
            <a:endParaRPr lang="fi-FI" sz="2400" dirty="0">
              <a:solidFill>
                <a:srgbClr val="002060"/>
              </a:solidFill>
              <a:latin typeface="Times New Roman" pitchFamily="18" charset="0"/>
              <a:cs typeface="Times New Roman" pitchFamily="18" charset="0"/>
            </a:endParaRPr>
          </a:p>
        </p:txBody>
      </p:sp>
      <p:sp>
        <p:nvSpPr>
          <p:cNvPr id="2" name="TextBox 1"/>
          <p:cNvSpPr txBox="1"/>
          <p:nvPr/>
        </p:nvSpPr>
        <p:spPr>
          <a:xfrm>
            <a:off x="1905000" y="438834"/>
            <a:ext cx="7010400" cy="738664"/>
          </a:xfrm>
          <a:prstGeom prst="rect">
            <a:avLst/>
          </a:prstGeom>
          <a:noFill/>
        </p:spPr>
        <p:txBody>
          <a:bodyPr wrap="square" rtlCol="0">
            <a:spAutoFit/>
          </a:bodyPr>
          <a:lstStyle/>
          <a:p>
            <a:r>
              <a:rPr lang="id-ID" sz="2400" dirty="0">
                <a:solidFill>
                  <a:srgbClr val="002060"/>
                </a:solidFill>
                <a:latin typeface="Adobe Caslon Pro Bold" pitchFamily="18" charset="0"/>
              </a:rPr>
              <a:t>4. Konsep tentang Tuhan dalam Perspektif </a:t>
            </a:r>
            <a:r>
              <a:rPr lang="en-US" sz="2400" dirty="0" smtClean="0">
                <a:solidFill>
                  <a:srgbClr val="002060"/>
                </a:solidFill>
                <a:latin typeface="Adobe Caslon Pro Bold" pitchFamily="18" charset="0"/>
              </a:rPr>
              <a:t> </a:t>
            </a:r>
            <a:r>
              <a:rPr lang="id-ID" sz="2400" dirty="0" smtClean="0">
                <a:solidFill>
                  <a:srgbClr val="002060"/>
                </a:solidFill>
                <a:latin typeface="Adobe Caslon Pro Bold" pitchFamily="18" charset="0"/>
              </a:rPr>
              <a:t>Teologis</a:t>
            </a:r>
            <a:endParaRPr lang="id-ID" sz="2400" dirty="0">
              <a:solidFill>
                <a:srgbClr val="002060"/>
              </a:solidFill>
              <a:latin typeface="Adobe Caslon Pro Bold" pitchFamily="18" charset="0"/>
            </a:endParaRPr>
          </a:p>
          <a:p>
            <a:endParaRPr lang="en-US" dirty="0"/>
          </a:p>
        </p:txBody>
      </p:sp>
    </p:spTree>
    <p:extLst>
      <p:ext uri="{BB962C8B-B14F-4D97-AF65-F5344CB8AC3E}">
        <p14:creationId xmlns:p14="http://schemas.microsoft.com/office/powerpoint/2010/main" val="29017666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MAGE\Downloads\Downloads\4965688-good-and-evil-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7200" y="533400"/>
            <a:ext cx="8229600" cy="5592763"/>
          </a:xfrm>
        </p:spPr>
        <p:txBody>
          <a:bodyPr/>
          <a:lstStyle/>
          <a:p>
            <a:pPr marL="0" indent="0" algn="just">
              <a:buNone/>
            </a:pPr>
            <a:r>
              <a:rPr lang="fi-FI" sz="3600" dirty="0">
                <a:latin typeface="Times New Roman" pitchFamily="18" charset="0"/>
                <a:cs typeface="Times New Roman" pitchFamily="18" charset="0"/>
              </a:rPr>
              <a:t>Tuhan memperkenalkan </a:t>
            </a:r>
            <a:r>
              <a:rPr lang="fi-FI" sz="3600" dirty="0">
                <a:solidFill>
                  <a:schemeClr val="bg1"/>
                </a:solidFill>
                <a:latin typeface="Times New Roman" pitchFamily="18" charset="0"/>
                <a:cs typeface="Times New Roman" pitchFamily="18" charset="0"/>
              </a:rPr>
              <a:t>diri-</a:t>
            </a:r>
            <a:r>
              <a:rPr lang="sv-SE" sz="3600" dirty="0">
                <a:solidFill>
                  <a:schemeClr val="bg1"/>
                </a:solidFill>
                <a:latin typeface="Times New Roman" pitchFamily="18" charset="0"/>
                <a:cs typeface="Times New Roman" pitchFamily="18" charset="0"/>
              </a:rPr>
              <a:t>Nya, konsep </a:t>
            </a:r>
            <a:r>
              <a:rPr lang="sv-SE" sz="3600" dirty="0">
                <a:latin typeface="Times New Roman" pitchFamily="18" charset="0"/>
                <a:cs typeface="Times New Roman" pitchFamily="18" charset="0"/>
              </a:rPr>
              <a:t>baik-buruk, dan cara </a:t>
            </a:r>
            <a:r>
              <a:rPr lang="sv-SE" sz="3600" dirty="0">
                <a:solidFill>
                  <a:schemeClr val="bg1"/>
                </a:solidFill>
                <a:latin typeface="Times New Roman" pitchFamily="18" charset="0"/>
                <a:cs typeface="Times New Roman" pitchFamily="18" charset="0"/>
              </a:rPr>
              <a:t>beragama kepada </a:t>
            </a:r>
            <a:r>
              <a:rPr lang="sv-SE" sz="3600" dirty="0">
                <a:latin typeface="Times New Roman" pitchFamily="18" charset="0"/>
                <a:cs typeface="Times New Roman" pitchFamily="18" charset="0"/>
              </a:rPr>
              <a:t>manusia</a:t>
            </a:r>
            <a:r>
              <a:rPr lang="id-ID" sz="3600" dirty="0">
                <a:latin typeface="Times New Roman" pitchFamily="18" charset="0"/>
                <a:cs typeface="Times New Roman" pitchFamily="18" charset="0"/>
              </a:rPr>
              <a:t> </a:t>
            </a:r>
            <a:r>
              <a:rPr lang="sv-SE" sz="3600" dirty="0">
                <a:latin typeface="Times New Roman" pitchFamily="18" charset="0"/>
                <a:cs typeface="Times New Roman" pitchFamily="18" charset="0"/>
              </a:rPr>
              <a:t>melalui </a:t>
            </a:r>
            <a:r>
              <a:rPr lang="sv-SE" sz="3600" dirty="0">
                <a:solidFill>
                  <a:schemeClr val="bg1"/>
                </a:solidFill>
                <a:latin typeface="Times New Roman" pitchFamily="18" charset="0"/>
                <a:cs typeface="Times New Roman" pitchFamily="18" charset="0"/>
              </a:rPr>
              <a:t>berbagai</a:t>
            </a:r>
            <a:r>
              <a:rPr lang="sv-SE" sz="3600" dirty="0">
                <a:latin typeface="Times New Roman" pitchFamily="18" charset="0"/>
                <a:cs typeface="Times New Roman" pitchFamily="18" charset="0"/>
              </a:rPr>
              <a:t> </a:t>
            </a:r>
            <a:r>
              <a:rPr lang="sv-SE" sz="3600" dirty="0">
                <a:solidFill>
                  <a:schemeClr val="bg1"/>
                </a:solidFill>
                <a:latin typeface="Times New Roman" pitchFamily="18" charset="0"/>
                <a:cs typeface="Times New Roman" pitchFamily="18" charset="0"/>
              </a:rPr>
              <a:t>pernyataan, baik </a:t>
            </a:r>
            <a:r>
              <a:rPr lang="sv-SE" sz="3600" dirty="0">
                <a:latin typeface="Times New Roman" pitchFamily="18" charset="0"/>
                <a:cs typeface="Times New Roman" pitchFamily="18" charset="0"/>
              </a:rPr>
              <a:t>yang dikenal </a:t>
            </a:r>
            <a:r>
              <a:rPr lang="sv-SE" sz="3600" dirty="0">
                <a:solidFill>
                  <a:schemeClr val="bg1"/>
                </a:solidFill>
                <a:latin typeface="Times New Roman" pitchFamily="18" charset="0"/>
                <a:cs typeface="Times New Roman" pitchFamily="18" charset="0"/>
              </a:rPr>
              <a:t>sebagai</a:t>
            </a:r>
            <a:r>
              <a:rPr lang="id-ID" sz="3600" dirty="0">
                <a:latin typeface="Times New Roman" pitchFamily="18" charset="0"/>
                <a:cs typeface="Times New Roman" pitchFamily="18" charset="0"/>
              </a:rPr>
              <a:t> </a:t>
            </a:r>
            <a:r>
              <a:rPr lang="id-ID" sz="3600" dirty="0">
                <a:solidFill>
                  <a:schemeClr val="bg1"/>
                </a:solidFill>
                <a:latin typeface="Times New Roman" pitchFamily="18" charset="0"/>
                <a:cs typeface="Times New Roman" pitchFamily="18" charset="0"/>
              </a:rPr>
              <a:t>pernyataan umum, </a:t>
            </a:r>
            <a:r>
              <a:rPr lang="id-ID" sz="3600" dirty="0">
                <a:latin typeface="Times New Roman" pitchFamily="18" charset="0"/>
                <a:cs typeface="Times New Roman" pitchFamily="18" charset="0"/>
              </a:rPr>
              <a:t>seperti penciptaan </a:t>
            </a:r>
            <a:r>
              <a:rPr lang="id-ID" sz="3600" dirty="0">
                <a:solidFill>
                  <a:schemeClr val="bg1"/>
                </a:solidFill>
                <a:latin typeface="Times New Roman" pitchFamily="18" charset="0"/>
                <a:cs typeface="Times New Roman" pitchFamily="18" charset="0"/>
              </a:rPr>
              <a:t>alam semesta, </a:t>
            </a:r>
            <a:r>
              <a:rPr lang="fi-FI" sz="3600" dirty="0">
                <a:latin typeface="Times New Roman" pitchFamily="18" charset="0"/>
                <a:cs typeface="Times New Roman" pitchFamily="18" charset="0"/>
              </a:rPr>
              <a:t>pemeliharaan alam, </a:t>
            </a:r>
            <a:r>
              <a:rPr lang="fi-FI" sz="3600" dirty="0">
                <a:solidFill>
                  <a:schemeClr val="bg1"/>
                </a:solidFill>
                <a:latin typeface="Times New Roman" pitchFamily="18" charset="0"/>
                <a:cs typeface="Times New Roman" pitchFamily="18" charset="0"/>
              </a:rPr>
              <a:t>penciptaan semua </a:t>
            </a:r>
            <a:r>
              <a:rPr lang="fi-FI" sz="3600" dirty="0">
                <a:latin typeface="Times New Roman" pitchFamily="18" charset="0"/>
                <a:cs typeface="Times New Roman" pitchFamily="18" charset="0"/>
              </a:rPr>
              <a:t>makhluk, maupun</a:t>
            </a:r>
            <a:r>
              <a:rPr lang="id-ID" sz="3600" dirty="0">
                <a:latin typeface="Times New Roman" pitchFamily="18" charset="0"/>
                <a:cs typeface="Times New Roman" pitchFamily="18" charset="0"/>
              </a:rPr>
              <a:t> </a:t>
            </a:r>
            <a:r>
              <a:rPr lang="id-ID" sz="3600" dirty="0">
                <a:solidFill>
                  <a:schemeClr val="bg1"/>
                </a:solidFill>
                <a:latin typeface="Times New Roman" pitchFamily="18" charset="0"/>
                <a:cs typeface="Times New Roman" pitchFamily="18" charset="0"/>
              </a:rPr>
              <a:t>pernyataan khusus, </a:t>
            </a:r>
            <a:r>
              <a:rPr lang="id-ID" sz="3600" dirty="0">
                <a:latin typeface="Times New Roman" pitchFamily="18" charset="0"/>
                <a:cs typeface="Times New Roman" pitchFamily="18" charset="0"/>
              </a:rPr>
              <a:t>seperti yang kita kenal </a:t>
            </a:r>
            <a:r>
              <a:rPr lang="id-ID" sz="3600" dirty="0">
                <a:solidFill>
                  <a:schemeClr val="bg1"/>
                </a:solidFill>
                <a:latin typeface="Times New Roman" pitchFamily="18" charset="0"/>
                <a:cs typeface="Times New Roman" pitchFamily="18" charset="0"/>
              </a:rPr>
              <a:t>melalui firman-Nya </a:t>
            </a:r>
            <a:r>
              <a:rPr lang="pl-PL" sz="3600" dirty="0">
                <a:latin typeface="Times New Roman" pitchFamily="18" charset="0"/>
                <a:cs typeface="Times New Roman" pitchFamily="18" charset="0"/>
              </a:rPr>
              <a:t>dalam kitab suci</a:t>
            </a:r>
            <a:r>
              <a:rPr lang="en-US" sz="3600" dirty="0">
                <a:latin typeface="Times New Roman" pitchFamily="18" charset="0"/>
                <a:cs typeface="Times New Roman" pitchFamily="18" charset="0"/>
              </a:rPr>
              <a:t>.</a:t>
            </a:r>
            <a:endParaRPr lang="en-US" sz="3600" dirty="0"/>
          </a:p>
          <a:p>
            <a:pPr marL="0" indent="0">
              <a:buNone/>
            </a:pPr>
            <a:endParaRPr lang="en-US" dirty="0">
              <a:solidFill>
                <a:schemeClr val="bg1"/>
              </a:solidFill>
            </a:endParaRPr>
          </a:p>
        </p:txBody>
      </p:sp>
      <p:sp>
        <p:nvSpPr>
          <p:cNvPr id="4" name="AutoShape 2" descr="http://www.nmgncp.com/data/out/160/4965688-good-and-evil-wallpaper.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www.nmgncp.com/data/out/160/4965688-good-and-evil-wallpaper.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35546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990600" y="304800"/>
            <a:ext cx="8153400" cy="1143000"/>
          </a:xfrm>
        </p:spPr>
        <p:txBody>
          <a:bodyPr>
            <a:noAutofit/>
          </a:bodyPr>
          <a:lstStyle/>
          <a:p>
            <a:r>
              <a:rPr lang="id-ID" sz="3200" dirty="0" smtClean="0">
                <a:solidFill>
                  <a:srgbClr val="002060"/>
                </a:solidFill>
                <a:latin typeface="Adobe Caslon Pro" pitchFamily="18" charset="0"/>
              </a:rPr>
              <a:t>D. Membangun Argumen tentang Cara Manusia Meyakini dan Mengimani Tuhan</a:t>
            </a:r>
            <a:endParaRPr lang="en-US" sz="3200" dirty="0">
              <a:solidFill>
                <a:srgbClr val="002060"/>
              </a:solidFill>
            </a:endParaRPr>
          </a:p>
        </p:txBody>
      </p:sp>
      <p:sp>
        <p:nvSpPr>
          <p:cNvPr id="6" name="Content Placeholder 2"/>
          <p:cNvSpPr>
            <a:spLocks noGrp="1"/>
          </p:cNvSpPr>
          <p:nvPr>
            <p:ph idx="1"/>
          </p:nvPr>
        </p:nvSpPr>
        <p:spPr>
          <a:xfrm>
            <a:off x="2895600" y="2590800"/>
            <a:ext cx="6248400" cy="2743200"/>
          </a:xfrm>
        </p:spPr>
        <p:txBody>
          <a:bodyPr>
            <a:normAutofit lnSpcReduction="10000"/>
          </a:bodyPr>
          <a:lstStyle/>
          <a:p>
            <a:pPr marL="0" indent="0">
              <a:buNone/>
            </a:pPr>
            <a:r>
              <a:rPr lang="en-US" sz="2600" dirty="0" smtClean="0">
                <a:solidFill>
                  <a:srgbClr val="002060"/>
                </a:solidFill>
                <a:latin typeface="Times New Roman" pitchFamily="18" charset="0"/>
                <a:cs typeface="Times New Roman" pitchFamily="18" charset="0"/>
              </a:rPr>
              <a:t>	</a:t>
            </a:r>
            <a:r>
              <a:rPr lang="id-ID" sz="2600" dirty="0" smtClean="0">
                <a:solidFill>
                  <a:srgbClr val="002060"/>
                </a:solidFill>
                <a:latin typeface="Times New Roman" pitchFamily="18" charset="0"/>
                <a:cs typeface="Times New Roman" pitchFamily="18" charset="0"/>
              </a:rPr>
              <a:t>Iman kepada Allah SWT merupakan pokok dari seluruh iman yang tergabung dalam rukun iman. Karena iman kepada Allah SWT merupakan pokok dari keimanan yang lain, maka keimanan kepada Allah SWT harus tertanam dengan benar kepada diri seseorang. </a:t>
            </a:r>
          </a:p>
          <a:p>
            <a:pPr marL="0" indent="0">
              <a:buNone/>
            </a:pPr>
            <a:endParaRPr lang="en-US" dirty="0">
              <a:solidFill>
                <a:srgbClr val="002060"/>
              </a:solidFill>
            </a:endParaRPr>
          </a:p>
        </p:txBody>
      </p:sp>
    </p:spTree>
    <p:extLst>
      <p:ext uri="{BB962C8B-B14F-4D97-AF65-F5344CB8AC3E}">
        <p14:creationId xmlns:p14="http://schemas.microsoft.com/office/powerpoint/2010/main" val="20849426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i1.wp.com/www.elmina-id.com/wp-content/uploads/2015/12/al-quran.jpg?w=6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5831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0" y="-7513"/>
            <a:ext cx="9079993" cy="6865513"/>
          </a:xfrm>
        </p:spPr>
        <p:txBody>
          <a:bodyPr>
            <a:normAutofit lnSpcReduction="10000"/>
          </a:bodyPr>
          <a:lstStyle/>
          <a:p>
            <a:pPr marL="0" indent="0">
              <a:buNone/>
            </a:pPr>
            <a:r>
              <a:rPr lang="id-ID" dirty="0" smtClean="0">
                <a:solidFill>
                  <a:schemeClr val="bg1"/>
                </a:solidFill>
                <a:latin typeface="Times New Roman" pitchFamily="18" charset="0"/>
                <a:cs typeface="Times New Roman" pitchFamily="18" charset="0"/>
              </a:rPr>
              <a:t>Ada dua cara beriman kepada Allah SWT :</a:t>
            </a:r>
            <a:endParaRPr lang="en-US" dirty="0" smtClean="0">
              <a:solidFill>
                <a:schemeClr val="bg1"/>
              </a:solidFill>
              <a:latin typeface="Times New Roman" pitchFamily="18" charset="0"/>
              <a:cs typeface="Times New Roman" pitchFamily="18" charset="0"/>
            </a:endParaRPr>
          </a:p>
          <a:p>
            <a:pPr marL="0" indent="0">
              <a:buNone/>
            </a:pPr>
            <a:endParaRPr lang="id-ID" dirty="0" smtClean="0">
              <a:solidFill>
                <a:schemeClr val="bg1"/>
              </a:solidFill>
              <a:effectLst/>
              <a:latin typeface="Times New Roman" pitchFamily="18" charset="0"/>
              <a:cs typeface="Times New Roman" pitchFamily="18" charset="0"/>
            </a:endParaRPr>
          </a:p>
          <a:p>
            <a:pPr marL="0" indent="0">
              <a:buNone/>
            </a:pPr>
            <a:r>
              <a:rPr lang="id-ID" dirty="0" smtClean="0">
                <a:solidFill>
                  <a:schemeClr val="accent5"/>
                </a:solidFill>
                <a:latin typeface="Times New Roman" pitchFamily="18" charset="0"/>
                <a:cs typeface="Times New Roman" pitchFamily="18" charset="0"/>
              </a:rPr>
              <a:t>a.       Bersifat Ijmali</a:t>
            </a:r>
            <a:endParaRPr lang="id-ID" dirty="0" smtClean="0">
              <a:solidFill>
                <a:schemeClr val="accent5"/>
              </a:solidFill>
              <a:effectLst/>
              <a:latin typeface="Times New Roman" pitchFamily="18" charset="0"/>
              <a:cs typeface="Times New Roman" pitchFamily="18" charset="0"/>
            </a:endParaRPr>
          </a:p>
          <a:p>
            <a:pPr marL="0" indent="0">
              <a:buNone/>
            </a:pPr>
            <a:r>
              <a:rPr lang="id-ID" dirty="0" smtClean="0">
                <a:solidFill>
                  <a:schemeClr val="bg1"/>
                </a:solidFill>
                <a:latin typeface="Times New Roman" pitchFamily="18" charset="0"/>
                <a:cs typeface="Times New Roman" pitchFamily="18" charset="0"/>
              </a:rPr>
              <a:t>Cara beriman kepada Allah SWT yang bersifat ijmali maksudnya adalah, bahwa kita mepercayai Allah SWT secara umum atau secara garis besar. </a:t>
            </a:r>
            <a:endParaRPr lang="en-US" dirty="0" smtClean="0">
              <a:solidFill>
                <a:schemeClr val="bg1"/>
              </a:solidFill>
              <a:latin typeface="Times New Roman" pitchFamily="18" charset="0"/>
              <a:cs typeface="Times New Roman" pitchFamily="18" charset="0"/>
            </a:endParaRPr>
          </a:p>
          <a:p>
            <a:pPr marL="0" indent="0">
              <a:buNone/>
            </a:pPr>
            <a:endParaRPr lang="en-US" dirty="0" smtClean="0">
              <a:solidFill>
                <a:schemeClr val="bg1"/>
              </a:solidFill>
              <a:latin typeface="Times New Roman" pitchFamily="18" charset="0"/>
              <a:cs typeface="Times New Roman" pitchFamily="18" charset="0"/>
            </a:endParaRPr>
          </a:p>
          <a:p>
            <a:pPr marL="0" indent="0">
              <a:buNone/>
            </a:pPr>
            <a:endParaRPr lang="en-US" dirty="0">
              <a:solidFill>
                <a:schemeClr val="bg1"/>
              </a:solidFill>
              <a:latin typeface="Times New Roman" pitchFamily="18" charset="0"/>
              <a:cs typeface="Times New Roman" pitchFamily="18" charset="0"/>
            </a:endParaRPr>
          </a:p>
          <a:p>
            <a:pPr marL="0" indent="0">
              <a:buNone/>
            </a:pPr>
            <a:r>
              <a:rPr lang="id-ID" dirty="0" smtClean="0">
                <a:latin typeface="Times New Roman" pitchFamily="18" charset="0"/>
                <a:cs typeface="Times New Roman" pitchFamily="18" charset="0"/>
              </a:rPr>
              <a:t>b.      Bersifat Tafshili</a:t>
            </a:r>
            <a:endParaRPr lang="id-ID" dirty="0" smtClean="0">
              <a:effectLst/>
              <a:latin typeface="Times New Roman" pitchFamily="18" charset="0"/>
              <a:cs typeface="Times New Roman" pitchFamily="18" charset="0"/>
            </a:endParaRPr>
          </a:p>
          <a:p>
            <a:pPr marL="0" indent="0">
              <a:buNone/>
            </a:pPr>
            <a:r>
              <a:rPr lang="en-US" dirty="0">
                <a:solidFill>
                  <a:schemeClr val="bg1"/>
                </a:solidFill>
                <a:latin typeface="Times New Roman" pitchFamily="18" charset="0"/>
                <a:cs typeface="Times New Roman" pitchFamily="18" charset="0"/>
              </a:rPr>
              <a:t>M</a:t>
            </a:r>
            <a:r>
              <a:rPr lang="id-ID" dirty="0" smtClean="0">
                <a:solidFill>
                  <a:schemeClr val="bg1"/>
                </a:solidFill>
                <a:latin typeface="Times New Roman" pitchFamily="18" charset="0"/>
                <a:cs typeface="Times New Roman" pitchFamily="18" charset="0"/>
              </a:rPr>
              <a:t>aksudnya adalah mempercayai Allah secara rinci. Kita wajib percaya dengan sepenuh hati bahwa Allah SWT memiliki sifat-sifat yang berbeda dengan sifat-sifat makhluk Nya. </a:t>
            </a:r>
            <a:endParaRPr lang="id-ID" dirty="0" smtClean="0">
              <a:solidFill>
                <a:schemeClr val="bg1"/>
              </a:solidFill>
            </a:endParaRPr>
          </a:p>
          <a:p>
            <a:pPr marL="0" indent="0">
              <a:buNone/>
            </a:pPr>
            <a:endParaRPr lang="en-US" dirty="0">
              <a:solidFill>
                <a:schemeClr val="bg1"/>
              </a:solidFill>
            </a:endParaRPr>
          </a:p>
        </p:txBody>
      </p:sp>
    </p:spTree>
    <p:extLst>
      <p:ext uri="{BB962C8B-B14F-4D97-AF65-F5344CB8AC3E}">
        <p14:creationId xmlns:p14="http://schemas.microsoft.com/office/powerpoint/2010/main" val="20406606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1447800" y="0"/>
            <a:ext cx="7696200" cy="1295400"/>
          </a:xfrm>
        </p:spPr>
        <p:txBody>
          <a:bodyPr>
            <a:noAutofit/>
          </a:bodyPr>
          <a:lstStyle/>
          <a:p>
            <a:r>
              <a:rPr lang="id-ID" sz="3200" dirty="0" smtClean="0">
                <a:solidFill>
                  <a:srgbClr val="002060"/>
                </a:solidFill>
                <a:latin typeface="Adobe Caslon Pro" pitchFamily="18" charset="0"/>
              </a:rPr>
              <a:t>E. Mendeskripsikan Esensi dan Urgensi Visi Ilahi untuk Membangun Dunia yang Damai</a:t>
            </a:r>
            <a:endParaRPr lang="en-US" sz="3200" dirty="0">
              <a:solidFill>
                <a:srgbClr val="002060"/>
              </a:solidFill>
            </a:endParaRPr>
          </a:p>
        </p:txBody>
      </p:sp>
      <p:sp>
        <p:nvSpPr>
          <p:cNvPr id="6" name="Content Placeholder 2"/>
          <p:cNvSpPr>
            <a:spLocks noGrp="1"/>
          </p:cNvSpPr>
          <p:nvPr>
            <p:ph idx="1"/>
          </p:nvPr>
        </p:nvSpPr>
        <p:spPr>
          <a:xfrm>
            <a:off x="2895600" y="1219200"/>
            <a:ext cx="6248400" cy="5638800"/>
          </a:xfrm>
        </p:spPr>
        <p:txBody>
          <a:bodyPr>
            <a:normAutofit fontScale="85000" lnSpcReduction="10000"/>
          </a:bodyPr>
          <a:lstStyle/>
          <a:p>
            <a:pPr marL="0" indent="0">
              <a:buNone/>
            </a:pPr>
            <a:r>
              <a:rPr lang="en-US" dirty="0" smtClean="0">
                <a:solidFill>
                  <a:srgbClr val="002060"/>
                </a:solidFill>
                <a:latin typeface="Times New Roman" pitchFamily="18" charset="0"/>
                <a:cs typeface="Times New Roman" pitchFamily="18" charset="0"/>
              </a:rPr>
              <a:t>	</a:t>
            </a:r>
            <a:r>
              <a:rPr lang="id-ID" dirty="0" smtClean="0">
                <a:solidFill>
                  <a:srgbClr val="002060"/>
                </a:solidFill>
                <a:latin typeface="Times New Roman" pitchFamily="18" charset="0"/>
                <a:cs typeface="Times New Roman" pitchFamily="18" charset="0"/>
              </a:rPr>
              <a:t>Agar manusia dapat tetap konsisten dalam kebaikan dan kebenaran Tuhan, maka manusia dituntut untuk membangun relasi yang baik dengan Tuhan. </a:t>
            </a:r>
            <a:endParaRPr lang="en-US" dirty="0" smtClean="0">
              <a:solidFill>
                <a:srgbClr val="002060"/>
              </a:solidFill>
              <a:latin typeface="Times New Roman" pitchFamily="18" charset="0"/>
              <a:cs typeface="Times New Roman" pitchFamily="18" charset="0"/>
            </a:endParaRPr>
          </a:p>
          <a:p>
            <a:pPr marL="0" indent="0">
              <a:buNone/>
            </a:pPr>
            <a:endParaRPr lang="en-US" dirty="0">
              <a:solidFill>
                <a:srgbClr val="002060"/>
              </a:solidFill>
              <a:latin typeface="Times New Roman" pitchFamily="18" charset="0"/>
              <a:cs typeface="Times New Roman" pitchFamily="18" charset="0"/>
            </a:endParaRPr>
          </a:p>
          <a:p>
            <a:pPr marL="0" indent="0">
              <a:buNone/>
            </a:pPr>
            <a:r>
              <a:rPr lang="en-US" dirty="0" smtClean="0">
                <a:solidFill>
                  <a:srgbClr val="002060"/>
                </a:solidFill>
                <a:latin typeface="Times New Roman" pitchFamily="18" charset="0"/>
                <a:cs typeface="Times New Roman" pitchFamily="18" charset="0"/>
              </a:rPr>
              <a:t>	</a:t>
            </a:r>
            <a:r>
              <a:rPr lang="id-ID" dirty="0" smtClean="0">
                <a:solidFill>
                  <a:srgbClr val="002060"/>
                </a:solidFill>
                <a:latin typeface="Times New Roman" pitchFamily="18" charset="0"/>
                <a:cs typeface="Times New Roman" pitchFamily="18" charset="0"/>
              </a:rPr>
              <a:t>Manusia tidak akan mampu membangun relasi yang harmonis dengan Tuhan apabila hidupnya lebih didominasi oleh kepentingan ragawi dan bendawi. Oleh karena itu, sisi spiritualitas harus memainkan peran utama dalam kehidupan manusia sehingga ia mampu merasakan kehadiran Tuhan dalam setiap gerak dan sikapnya. </a:t>
            </a:r>
            <a:endParaRPr lang="en-US" dirty="0" smtClean="0">
              <a:solidFill>
                <a:srgbClr val="002060"/>
              </a:solidFill>
              <a:latin typeface="Times New Roman" pitchFamily="18" charset="0"/>
              <a:cs typeface="Times New Roman" pitchFamily="18" charset="0"/>
            </a:endParaRPr>
          </a:p>
          <a:p>
            <a:pPr marL="0" indent="0">
              <a:buNone/>
            </a:pPr>
            <a:endParaRPr lang="en-US" dirty="0">
              <a:solidFill>
                <a:srgbClr val="002060"/>
              </a:solidFill>
              <a:latin typeface="Times New Roman" pitchFamily="18" charset="0"/>
              <a:cs typeface="Times New Roman" pitchFamily="18" charset="0"/>
            </a:endParaRPr>
          </a:p>
          <a:p>
            <a:pPr marL="0" indent="0">
              <a:buNone/>
            </a:pPr>
            <a:endParaRPr lang="id-ID" dirty="0" smtClean="0">
              <a:solidFill>
                <a:srgbClr val="002060"/>
              </a:solidFill>
            </a:endParaRPr>
          </a:p>
          <a:p>
            <a:pPr marL="0" indent="0">
              <a:buNone/>
            </a:pPr>
            <a:endParaRPr lang="en-US" dirty="0">
              <a:solidFill>
                <a:srgbClr val="002060"/>
              </a:solidFill>
            </a:endParaRPr>
          </a:p>
        </p:txBody>
      </p:sp>
    </p:spTree>
    <p:extLst>
      <p:ext uri="{BB962C8B-B14F-4D97-AF65-F5344CB8AC3E}">
        <p14:creationId xmlns:p14="http://schemas.microsoft.com/office/powerpoint/2010/main" val="4133399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s://cdn.tinybuddha.com/wp-content/uploads/2012/09/Personal-Growt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9346" y="304800"/>
            <a:ext cx="8229600" cy="6248400"/>
          </a:xfrm>
        </p:spPr>
        <p:txBody>
          <a:bodyPr>
            <a:normAutofit fontScale="92500" lnSpcReduction="10000"/>
          </a:bodyPr>
          <a:lstStyle/>
          <a:p>
            <a:pPr marL="0" indent="0">
              <a:buNone/>
            </a:pPr>
            <a:r>
              <a:rPr lang="en-US" dirty="0" smtClean="0">
                <a:solidFill>
                  <a:schemeClr val="bg1"/>
                </a:solidFill>
                <a:latin typeface="Times New Roman" pitchFamily="18" charset="0"/>
                <a:cs typeface="Times New Roman" pitchFamily="18" charset="0"/>
              </a:rPr>
              <a:t>	</a:t>
            </a:r>
            <a:r>
              <a:rPr lang="id-ID" dirty="0" smtClean="0">
                <a:solidFill>
                  <a:schemeClr val="bg1"/>
                </a:solidFill>
                <a:latin typeface="Times New Roman" pitchFamily="18" charset="0"/>
                <a:cs typeface="Times New Roman" pitchFamily="18" charset="0"/>
              </a:rPr>
              <a:t>Apabila </a:t>
            </a:r>
            <a:r>
              <a:rPr lang="id-ID" dirty="0">
                <a:solidFill>
                  <a:schemeClr val="bg1"/>
                </a:solidFill>
                <a:latin typeface="Times New Roman" pitchFamily="18" charset="0"/>
                <a:cs typeface="Times New Roman" pitchFamily="18" charset="0"/>
              </a:rPr>
              <a:t>manusia telah mampu mengasah spiritualitasnya sehingga ia dapat merasakan kehadiran Tuhan, maka ia akan dapat melihat segala sesuatu dengan visi Tuhan (Ilahi). </a:t>
            </a:r>
            <a:endParaRPr lang="en-US" dirty="0" smtClean="0">
              <a:solidFill>
                <a:schemeClr val="bg1"/>
              </a:solidFill>
              <a:latin typeface="Times New Roman" pitchFamily="18" charset="0"/>
              <a:cs typeface="Times New Roman" pitchFamily="18" charset="0"/>
            </a:endParaRPr>
          </a:p>
          <a:p>
            <a:pPr marL="0" indent="0">
              <a:buNone/>
            </a:pPr>
            <a:endParaRPr lang="en-US" dirty="0" smtClean="0">
              <a:solidFill>
                <a:schemeClr val="bg1"/>
              </a:solidFill>
              <a:latin typeface="Times New Roman" pitchFamily="18" charset="0"/>
              <a:cs typeface="Times New Roman" pitchFamily="18" charset="0"/>
            </a:endParaRPr>
          </a:p>
          <a:p>
            <a:pPr marL="0" indent="0">
              <a:buNone/>
            </a:pPr>
            <a:endParaRPr lang="en-US" dirty="0">
              <a:solidFill>
                <a:schemeClr val="bg1"/>
              </a:solidFill>
              <a:latin typeface="Times New Roman" pitchFamily="18" charset="0"/>
              <a:cs typeface="Times New Roman" pitchFamily="18" charset="0"/>
            </a:endParaRPr>
          </a:p>
          <a:p>
            <a:pPr marL="0" indent="0">
              <a:buNone/>
            </a:pPr>
            <a:r>
              <a:rPr lang="en-US" dirty="0" smtClean="0">
                <a:solidFill>
                  <a:schemeClr val="bg1"/>
                </a:solidFill>
                <a:latin typeface="Times New Roman" pitchFamily="18" charset="0"/>
                <a:cs typeface="Times New Roman" pitchFamily="18" charset="0"/>
              </a:rPr>
              <a:t>	</a:t>
            </a:r>
            <a:r>
              <a:rPr lang="id-ID" dirty="0" smtClean="0">
                <a:solidFill>
                  <a:srgbClr val="FF0000"/>
                </a:solidFill>
                <a:latin typeface="Times New Roman" pitchFamily="18" charset="0"/>
                <a:cs typeface="Times New Roman" pitchFamily="18" charset="0"/>
              </a:rPr>
              <a:t>Visi </a:t>
            </a:r>
            <a:r>
              <a:rPr lang="id-ID" dirty="0">
                <a:solidFill>
                  <a:srgbClr val="FF0000"/>
                </a:solidFill>
                <a:latin typeface="Times New Roman" pitchFamily="18" charset="0"/>
                <a:cs typeface="Times New Roman" pitchFamily="18" charset="0"/>
              </a:rPr>
              <a:t>Ilahi inilah yang saat ini dibutuhkan oleh umat manusia sehingga setiap tindak tanduk dan sikap perilaku manusia didasari dengan semangat kecintaan kepada Tuhan sebagai manifestasi kebenaran universal </a:t>
            </a:r>
            <a:r>
              <a:rPr lang="fi-FI" dirty="0">
                <a:solidFill>
                  <a:srgbClr val="FF0000"/>
                </a:solidFill>
                <a:latin typeface="Times New Roman" pitchFamily="18" charset="0"/>
                <a:cs typeface="Times New Roman" pitchFamily="18" charset="0"/>
              </a:rPr>
              <a:t>dan pengabdian serta pelayanan kepada sesama</a:t>
            </a:r>
            <a:r>
              <a:rPr lang="id-ID" dirty="0">
                <a:solidFill>
                  <a:srgbClr val="FF0000"/>
                </a:solidFill>
                <a:latin typeface="Times New Roman" pitchFamily="18" charset="0"/>
                <a:cs typeface="Times New Roman" pitchFamily="18" charset="0"/>
              </a:rPr>
              <a:t> ciptaan Tuhan, dengan begitu akan terciptanya dunia yang damai.</a:t>
            </a:r>
          </a:p>
          <a:p>
            <a:pPr marL="0" indent="0">
              <a:buNone/>
            </a:pPr>
            <a:endParaRPr lang="en-US" dirty="0">
              <a:solidFill>
                <a:schemeClr val="bg1"/>
              </a:solidFill>
            </a:endParaRPr>
          </a:p>
        </p:txBody>
      </p:sp>
    </p:spTree>
    <p:extLst>
      <p:ext uri="{BB962C8B-B14F-4D97-AF65-F5344CB8AC3E}">
        <p14:creationId xmlns:p14="http://schemas.microsoft.com/office/powerpoint/2010/main" val="30422541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https://mitramediatech.files.wordpress.com/2013/02/c.jpg?w=576&amp;h=4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39"/>
            <a:ext cx="9144000" cy="6864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4656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3.bp.blogspot.com/-YdCRGnHS-GA/Ve_Of7TvRpI/AAAAAAAAGI8/50ppQH2iXXA/s1600/gambar%2Banimasi%2Bbergerak%2BAssalamualaikum%2B%25284%252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06" y="1905000"/>
            <a:ext cx="9155806"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58803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2"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371600" y="304800"/>
            <a:ext cx="8077200" cy="1143000"/>
          </a:xfrm>
        </p:spPr>
        <p:txBody>
          <a:bodyPr>
            <a:normAutofit fontScale="90000"/>
          </a:bodyPr>
          <a:lstStyle/>
          <a:p>
            <a:r>
              <a:rPr lang="id-ID" sz="3600" dirty="0" smtClean="0">
                <a:solidFill>
                  <a:srgbClr val="002060"/>
                </a:solidFill>
                <a:latin typeface="Adobe Caslon Pro" pitchFamily="18" charset="0"/>
              </a:rPr>
              <a:t>A. K</a:t>
            </a:r>
            <a:r>
              <a:rPr lang="fi-FI" sz="3600" dirty="0" smtClean="0">
                <a:solidFill>
                  <a:srgbClr val="002060"/>
                </a:solidFill>
                <a:latin typeface="Adobe Caslon Pro" pitchFamily="18" charset="0"/>
              </a:rPr>
              <a:t>onsep </a:t>
            </a:r>
            <a:r>
              <a:rPr lang="id-ID" sz="3600" dirty="0" smtClean="0">
                <a:solidFill>
                  <a:srgbClr val="002060"/>
                </a:solidFill>
                <a:latin typeface="Adobe Caslon Pro" pitchFamily="18" charset="0"/>
              </a:rPr>
              <a:t>S</a:t>
            </a:r>
            <a:r>
              <a:rPr lang="fi-FI" sz="3600" dirty="0" smtClean="0">
                <a:solidFill>
                  <a:srgbClr val="002060"/>
                </a:solidFill>
                <a:latin typeface="Adobe Caslon Pro" pitchFamily="18" charset="0"/>
              </a:rPr>
              <a:t>piritualita</a:t>
            </a:r>
            <a:r>
              <a:rPr lang="id-ID" sz="3600" dirty="0" smtClean="0">
                <a:solidFill>
                  <a:srgbClr val="002060"/>
                </a:solidFill>
                <a:latin typeface="Adobe Caslon Pro" pitchFamily="18" charset="0"/>
              </a:rPr>
              <a:t>s</a:t>
            </a:r>
            <a:r>
              <a:rPr lang="fi-FI" sz="3600" dirty="0" smtClean="0">
                <a:solidFill>
                  <a:srgbClr val="002060"/>
                </a:solidFill>
                <a:latin typeface="Adobe Caslon Pro" pitchFamily="18" charset="0"/>
              </a:rPr>
              <a:t> </a:t>
            </a:r>
            <a:r>
              <a:rPr lang="id-ID" sz="3600" dirty="0" smtClean="0">
                <a:solidFill>
                  <a:srgbClr val="002060"/>
                </a:solidFill>
                <a:latin typeface="Adobe Caslon Pro" pitchFamily="18" charset="0"/>
              </a:rPr>
              <a:t>S</a:t>
            </a:r>
            <a:r>
              <a:rPr lang="fi-FI" sz="3600" dirty="0" smtClean="0">
                <a:solidFill>
                  <a:srgbClr val="002060"/>
                </a:solidFill>
                <a:latin typeface="Adobe Caslon Pro" pitchFamily="18" charset="0"/>
              </a:rPr>
              <a:t>ebagai </a:t>
            </a:r>
            <a:r>
              <a:rPr lang="id-ID" sz="3600" dirty="0" smtClean="0">
                <a:solidFill>
                  <a:srgbClr val="002060"/>
                </a:solidFill>
                <a:latin typeface="Adobe Caslon Pro" pitchFamily="18" charset="0"/>
              </a:rPr>
              <a:t>L</a:t>
            </a:r>
            <a:r>
              <a:rPr lang="fi-FI" sz="3600" dirty="0" smtClean="0">
                <a:solidFill>
                  <a:srgbClr val="002060"/>
                </a:solidFill>
                <a:latin typeface="Adobe Caslon Pro" pitchFamily="18" charset="0"/>
              </a:rPr>
              <a:t>andasan </a:t>
            </a:r>
            <a:r>
              <a:rPr lang="id-ID" sz="3600" dirty="0" smtClean="0">
                <a:solidFill>
                  <a:srgbClr val="002060"/>
                </a:solidFill>
                <a:latin typeface="Adobe Caslon Pro" pitchFamily="18" charset="0"/>
              </a:rPr>
              <a:t>K</a:t>
            </a:r>
            <a:r>
              <a:rPr lang="fi-FI" sz="3600" dirty="0" smtClean="0">
                <a:solidFill>
                  <a:srgbClr val="002060"/>
                </a:solidFill>
                <a:latin typeface="Adobe Caslon Pro" pitchFamily="18" charset="0"/>
              </a:rPr>
              <a:t>ebertuhanan</a:t>
            </a:r>
            <a:endParaRPr lang="en-US" sz="3600" dirty="0">
              <a:solidFill>
                <a:srgbClr val="002060"/>
              </a:solidFill>
            </a:endParaRPr>
          </a:p>
        </p:txBody>
      </p:sp>
      <p:sp>
        <p:nvSpPr>
          <p:cNvPr id="3" name="Content Placeholder 2"/>
          <p:cNvSpPr>
            <a:spLocks noGrp="1"/>
          </p:cNvSpPr>
          <p:nvPr>
            <p:ph idx="1"/>
          </p:nvPr>
        </p:nvSpPr>
        <p:spPr>
          <a:xfrm>
            <a:off x="2743200" y="2019300"/>
            <a:ext cx="6400800" cy="2819400"/>
          </a:xfrm>
        </p:spPr>
        <p:txBody>
          <a:bodyPr>
            <a:normAutofit/>
          </a:bodyPr>
          <a:lstStyle/>
          <a:p>
            <a:pPr marL="0" indent="0">
              <a:buNone/>
            </a:pPr>
            <a:r>
              <a:rPr lang="sv-SE" sz="2000" dirty="0" smtClean="0">
                <a:solidFill>
                  <a:srgbClr val="002060"/>
                </a:solidFill>
                <a:effectLst/>
                <a:latin typeface="Times New Roman" pitchFamily="18" charset="0"/>
                <a:cs typeface="Times New Roman" pitchFamily="18" charset="0"/>
              </a:rPr>
              <a:t>Pada dasarnya hati manusia itu bersifat Universal dengan catatan manusia itu telah mencapai titik fitrah (</a:t>
            </a:r>
            <a:r>
              <a:rPr lang="sv-SE" sz="2000" i="1" dirty="0" smtClean="0">
                <a:solidFill>
                  <a:srgbClr val="002060"/>
                </a:solidFill>
                <a:effectLst/>
                <a:latin typeface="Times New Roman" pitchFamily="18" charset="0"/>
                <a:cs typeface="Times New Roman" pitchFamily="18" charset="0"/>
              </a:rPr>
              <a:t>God Sport</a:t>
            </a:r>
            <a:r>
              <a:rPr lang="sv-SE" sz="2000" dirty="0" smtClean="0">
                <a:solidFill>
                  <a:srgbClr val="002060"/>
                </a:solidFill>
                <a:effectLst/>
                <a:latin typeface="Times New Roman" pitchFamily="18" charset="0"/>
                <a:cs typeface="Times New Roman" pitchFamily="18" charset="0"/>
              </a:rPr>
              <a:t>) dan terbebas dari segala pradigma dan belenggu.</a:t>
            </a:r>
            <a:r>
              <a:rPr lang="id-ID" sz="2000" dirty="0" smtClean="0">
                <a:solidFill>
                  <a:srgbClr val="002060"/>
                </a:solidFill>
                <a:effectLst/>
                <a:latin typeface="Times New Roman" pitchFamily="18" charset="0"/>
                <a:cs typeface="Times New Roman" pitchFamily="18" charset="0"/>
              </a:rPr>
              <a:t> </a:t>
            </a:r>
            <a:r>
              <a:rPr lang="id-ID" sz="2000" dirty="0" smtClean="0">
                <a:solidFill>
                  <a:srgbClr val="002060"/>
                </a:solidFill>
                <a:latin typeface="Times New Roman" pitchFamily="18" charset="0"/>
                <a:cs typeface="Times New Roman" pitchFamily="18" charset="0"/>
              </a:rPr>
              <a:t>Dalam keadan seperti ini manusia merasakan ketenangan jiwa yang mendasari segala tingkah lakunya, dan menggunakan suara hati sebagai penuntun hidupnya menuju sebuah kebenaran, dan semua itu bersumber dari yang maha kuasa yaitu Allah. </a:t>
            </a:r>
            <a:endParaRPr lang="id-ID" sz="1800" b="1" i="1" dirty="0"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913492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ptback.com/uploads/ramadan-template-mosqu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7200" y="1752600"/>
            <a:ext cx="8229600" cy="4373563"/>
          </a:xfrm>
        </p:spPr>
        <p:txBody>
          <a:bodyPr/>
          <a:lstStyle/>
          <a:p>
            <a:pPr marL="0" indent="0">
              <a:buNone/>
            </a:pPr>
            <a:r>
              <a:rPr lang="id-ID" sz="3600" dirty="0">
                <a:solidFill>
                  <a:srgbClr val="002060"/>
                </a:solidFill>
                <a:latin typeface="Times New Roman" pitchFamily="18" charset="0"/>
                <a:cs typeface="Times New Roman" pitchFamily="18" charset="0"/>
              </a:rPr>
              <a:t>Sebagaimana Firnan Allah SWT dalam surat As Sajadah Ayat: 9 yang artinya:</a:t>
            </a:r>
          </a:p>
          <a:p>
            <a:pPr marL="0" indent="0">
              <a:buNone/>
            </a:pPr>
            <a:r>
              <a:rPr lang="id-ID" dirty="0">
                <a:solidFill>
                  <a:srgbClr val="002060"/>
                </a:solidFill>
                <a:latin typeface="Times New Roman" pitchFamily="18" charset="0"/>
                <a:cs typeface="Times New Roman" pitchFamily="18" charset="0"/>
              </a:rPr>
              <a:t>“</a:t>
            </a:r>
            <a:r>
              <a:rPr lang="id-ID" i="1" dirty="0">
                <a:solidFill>
                  <a:srgbClr val="002060"/>
                </a:solidFill>
                <a:latin typeface="Times New Roman" pitchFamily="18" charset="0"/>
                <a:cs typeface="Times New Roman" pitchFamily="18" charset="0"/>
              </a:rPr>
              <a:t>Kemudian dia menyempurnakan dan meniupkan ke dalamnya roh (ciptaan)-Nya dan dia menjadikan bagi kamu pendengaran, penglihatan dan (perasaan) hati; (tetapi) kamu sedikit sekali bersyukur”.</a:t>
            </a:r>
            <a:endParaRPr lang="id-ID" b="1" i="1" dirty="0">
              <a:solidFill>
                <a:srgbClr val="002060"/>
              </a:solidFill>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2930916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1295400" y="152400"/>
            <a:ext cx="8153400" cy="1143000"/>
          </a:xfrm>
        </p:spPr>
        <p:txBody>
          <a:bodyPr>
            <a:noAutofit/>
          </a:bodyPr>
          <a:lstStyle/>
          <a:p>
            <a:r>
              <a:rPr lang="fi-FI" sz="3200" dirty="0" smtClean="0">
                <a:solidFill>
                  <a:srgbClr val="002060"/>
                </a:solidFill>
                <a:latin typeface="Adobe Caslon Pro" pitchFamily="18" charset="0"/>
              </a:rPr>
              <a:t>B. Alasan Mengapa Manusia Memerlukan</a:t>
            </a:r>
            <a:br>
              <a:rPr lang="fi-FI" sz="3200" dirty="0" smtClean="0">
                <a:solidFill>
                  <a:srgbClr val="002060"/>
                </a:solidFill>
                <a:latin typeface="Adobe Caslon Pro" pitchFamily="18" charset="0"/>
              </a:rPr>
            </a:br>
            <a:r>
              <a:rPr lang="fi-FI" sz="3200" dirty="0" smtClean="0">
                <a:solidFill>
                  <a:srgbClr val="002060"/>
                </a:solidFill>
                <a:latin typeface="Adobe Caslon Pro" pitchFamily="18" charset="0"/>
              </a:rPr>
              <a:t>Spiritualitas</a:t>
            </a:r>
            <a:endParaRPr lang="en-US" sz="3200" dirty="0">
              <a:solidFill>
                <a:srgbClr val="002060"/>
              </a:solidFill>
            </a:endParaRPr>
          </a:p>
        </p:txBody>
      </p:sp>
      <p:sp>
        <p:nvSpPr>
          <p:cNvPr id="6" name="Content Placeholder 2"/>
          <p:cNvSpPr>
            <a:spLocks noGrp="1"/>
          </p:cNvSpPr>
          <p:nvPr>
            <p:ph idx="1"/>
          </p:nvPr>
        </p:nvSpPr>
        <p:spPr>
          <a:xfrm>
            <a:off x="2895600" y="1447800"/>
            <a:ext cx="6248400" cy="5334000"/>
          </a:xfrm>
        </p:spPr>
        <p:txBody>
          <a:bodyPr>
            <a:normAutofit fontScale="92500" lnSpcReduction="20000"/>
          </a:bodyPr>
          <a:lstStyle/>
          <a:p>
            <a:pPr marL="0" indent="0">
              <a:buNone/>
            </a:pPr>
            <a:r>
              <a:rPr lang="id-ID" sz="2600" dirty="0" smtClean="0">
                <a:solidFill>
                  <a:srgbClr val="002060"/>
                </a:solidFill>
                <a:latin typeface="Times New Roman" pitchFamily="18" charset="0"/>
                <a:cs typeface="Times New Roman" pitchFamily="18" charset="0"/>
              </a:rPr>
              <a:t>Ada enam alasan mengapa kita membutuhkan spiritualitas untuk tetap mampu mengerjakan panggilan hidup di dunia ini.:</a:t>
            </a:r>
          </a:p>
          <a:p>
            <a:pPr marL="514350" indent="-514350">
              <a:buFont typeface="+mj-lt"/>
              <a:buAutoNum type="arabicPeriod"/>
            </a:pPr>
            <a:r>
              <a:rPr lang="id-ID" sz="2600" dirty="0" smtClean="0">
                <a:solidFill>
                  <a:srgbClr val="002060"/>
                </a:solidFill>
                <a:latin typeface="Times New Roman" pitchFamily="18" charset="0"/>
                <a:cs typeface="Times New Roman" pitchFamily="18" charset="0"/>
              </a:rPr>
              <a:t>Karena manusia adalah makhluk ciptaan yang terbatas, yang memiliki kebebasan untuk memilih. </a:t>
            </a:r>
          </a:p>
          <a:p>
            <a:pPr marL="514350" indent="-514350">
              <a:buFont typeface="+mj-lt"/>
              <a:buAutoNum type="arabicPeriod"/>
            </a:pPr>
            <a:r>
              <a:rPr lang="id-ID" sz="2600" dirty="0" smtClean="0">
                <a:solidFill>
                  <a:srgbClr val="002060"/>
                </a:solidFill>
                <a:latin typeface="Times New Roman" pitchFamily="18" charset="0"/>
                <a:cs typeface="Times New Roman" pitchFamily="18" charset="0"/>
              </a:rPr>
              <a:t>Untuk menjaga integritas diri kita di tengah realita dunia yang fana dan tak menentu.</a:t>
            </a:r>
            <a:endParaRPr lang="en-US" sz="2600" dirty="0" smtClean="0">
              <a:solidFill>
                <a:srgbClr val="002060"/>
              </a:solidFill>
              <a:latin typeface="Times New Roman" pitchFamily="18" charset="0"/>
              <a:cs typeface="Times New Roman" pitchFamily="18" charset="0"/>
            </a:endParaRPr>
          </a:p>
          <a:p>
            <a:pPr marL="514350" indent="-514350">
              <a:buFont typeface="+mj-lt"/>
              <a:buAutoNum type="arabicPeriod"/>
            </a:pPr>
            <a:r>
              <a:rPr lang="id-ID" sz="2600" dirty="0">
                <a:solidFill>
                  <a:srgbClr val="002060"/>
                </a:solidFill>
                <a:latin typeface="Times New Roman" pitchFamily="18" charset="0"/>
                <a:cs typeface="Times New Roman" pitchFamily="18" charset="0"/>
              </a:rPr>
              <a:t>Untuk mengembangkan hati nurani yang takut akan Tuhan</a:t>
            </a:r>
            <a:r>
              <a:rPr lang="id-ID" sz="2600" dirty="0" smtClean="0">
                <a:solidFill>
                  <a:srgbClr val="002060"/>
                </a:solidFill>
                <a:latin typeface="Times New Roman" pitchFamily="18" charset="0"/>
                <a:cs typeface="Times New Roman" pitchFamily="18" charset="0"/>
              </a:rPr>
              <a:t>.</a:t>
            </a:r>
            <a:endParaRPr lang="en-US" sz="2600" dirty="0" smtClean="0">
              <a:solidFill>
                <a:srgbClr val="002060"/>
              </a:solidFill>
              <a:latin typeface="Times New Roman" pitchFamily="18" charset="0"/>
              <a:cs typeface="Times New Roman" pitchFamily="18" charset="0"/>
            </a:endParaRPr>
          </a:p>
          <a:p>
            <a:pPr marL="514350" indent="-514350">
              <a:buFont typeface="+mj-lt"/>
              <a:buAutoNum type="arabicPeriod"/>
            </a:pPr>
            <a:r>
              <a:rPr lang="id-ID" sz="2600" dirty="0" smtClean="0">
                <a:solidFill>
                  <a:srgbClr val="002060"/>
                </a:solidFill>
                <a:latin typeface="Times New Roman" pitchFamily="18" charset="0"/>
                <a:cs typeface="Times New Roman" pitchFamily="18" charset="0"/>
              </a:rPr>
              <a:t>Untuk </a:t>
            </a:r>
            <a:r>
              <a:rPr lang="id-ID" sz="2600" dirty="0">
                <a:solidFill>
                  <a:srgbClr val="002060"/>
                </a:solidFill>
                <a:latin typeface="Times New Roman" pitchFamily="18" charset="0"/>
                <a:cs typeface="Times New Roman" pitchFamily="18" charset="0"/>
              </a:rPr>
              <a:t>mengendalikan dorongan ego dalam diri kita.</a:t>
            </a:r>
          </a:p>
          <a:p>
            <a:pPr marL="514350" indent="-514350">
              <a:buFont typeface="+mj-lt"/>
              <a:buAutoNum type="arabicPeriod"/>
            </a:pPr>
            <a:r>
              <a:rPr lang="id-ID" sz="2600" dirty="0">
                <a:solidFill>
                  <a:srgbClr val="002060"/>
                </a:solidFill>
                <a:latin typeface="Times New Roman" pitchFamily="18" charset="0"/>
                <a:cs typeface="Times New Roman" pitchFamily="18" charset="0"/>
              </a:rPr>
              <a:t>Menyadarkan bahwa panggilan hidup kita adalah anugerah pemberian dari Tuhan.</a:t>
            </a:r>
          </a:p>
          <a:p>
            <a:pPr marL="514350" indent="-514350">
              <a:buFont typeface="+mj-lt"/>
              <a:buAutoNum type="arabicPeriod"/>
            </a:pPr>
            <a:r>
              <a:rPr lang="id-ID" sz="2600" dirty="0">
                <a:solidFill>
                  <a:srgbClr val="002060"/>
                </a:solidFill>
                <a:latin typeface="Times New Roman" pitchFamily="18" charset="0"/>
                <a:cs typeface="Times New Roman" pitchFamily="18" charset="0"/>
              </a:rPr>
              <a:t>Sarana untuk melatih kepekaan diri kita di dalam menggali makna kenyataan hidup.</a:t>
            </a:r>
          </a:p>
          <a:p>
            <a:pPr>
              <a:buFont typeface="Wingdings" pitchFamily="2" charset="2"/>
              <a:buChar char="ü"/>
            </a:pPr>
            <a:endParaRPr lang="id-ID" dirty="0">
              <a:solidFill>
                <a:srgbClr val="002060"/>
              </a:solidFill>
              <a:latin typeface="Times New Roman" pitchFamily="18" charset="0"/>
              <a:cs typeface="Times New Roman" pitchFamily="18" charset="0"/>
            </a:endParaRPr>
          </a:p>
          <a:p>
            <a:pPr>
              <a:buFont typeface="Wingdings" pitchFamily="2" charset="2"/>
              <a:buChar char="ü"/>
            </a:pPr>
            <a:endParaRPr lang="id-ID" dirty="0" smtClean="0">
              <a:solidFill>
                <a:srgbClr val="002060"/>
              </a:solidFill>
              <a:latin typeface="Times New Roman" pitchFamily="18" charset="0"/>
              <a:cs typeface="Times New Roman" pitchFamily="18" charset="0"/>
            </a:endParaRPr>
          </a:p>
          <a:p>
            <a:pPr marL="0" indent="0">
              <a:buNone/>
            </a:pPr>
            <a:endParaRPr lang="id-ID" dirty="0" smtClean="0">
              <a:solidFill>
                <a:srgbClr val="002060"/>
              </a:solidFill>
              <a:latin typeface="Times New Roman" pitchFamily="18" charset="0"/>
              <a:cs typeface="Times New Roman" pitchFamily="18" charset="0"/>
            </a:endParaRPr>
          </a:p>
          <a:p>
            <a:pPr marL="0" indent="0" algn="ctr">
              <a:buNone/>
            </a:pPr>
            <a:endParaRPr lang="id-ID" dirty="0" smtClean="0">
              <a:solidFill>
                <a:srgbClr val="002060"/>
              </a:solidFill>
              <a:latin typeface="Times New Roman" pitchFamily="18" charset="0"/>
              <a:cs typeface="Times New Roman" pitchFamily="18" charset="0"/>
            </a:endParaRPr>
          </a:p>
          <a:p>
            <a:pPr marL="0" indent="0">
              <a:buNone/>
            </a:pPr>
            <a:endParaRPr lang="en-US" dirty="0">
              <a:solidFill>
                <a:srgbClr val="002060"/>
              </a:solidFill>
            </a:endParaRPr>
          </a:p>
        </p:txBody>
      </p:sp>
    </p:spTree>
    <p:extLst>
      <p:ext uri="{BB962C8B-B14F-4D97-AF65-F5344CB8AC3E}">
        <p14:creationId xmlns:p14="http://schemas.microsoft.com/office/powerpoint/2010/main" val="3412935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762000" y="152400"/>
            <a:ext cx="8382000" cy="1143000"/>
          </a:xfrm>
        </p:spPr>
        <p:txBody>
          <a:bodyPr>
            <a:noAutofit/>
          </a:bodyPr>
          <a:lstStyle/>
          <a:p>
            <a:r>
              <a:rPr lang="id-ID" sz="2800" dirty="0" smtClean="0">
                <a:solidFill>
                  <a:srgbClr val="002060"/>
                </a:solidFill>
                <a:latin typeface="Adobe Caslon Pro" pitchFamily="18" charset="0"/>
              </a:rPr>
              <a:t>C. Menggali Sumber Psikologis, Sosiologis, Filosofis,</a:t>
            </a:r>
            <a:r>
              <a:rPr lang="en-US" sz="2800" dirty="0" smtClean="0">
                <a:solidFill>
                  <a:srgbClr val="002060"/>
                </a:solidFill>
                <a:latin typeface="Adobe Caslon Pro" pitchFamily="18" charset="0"/>
              </a:rPr>
              <a:t> </a:t>
            </a:r>
            <a:r>
              <a:rPr lang="id-ID" sz="2800" dirty="0" smtClean="0">
                <a:solidFill>
                  <a:srgbClr val="002060"/>
                </a:solidFill>
                <a:latin typeface="Adobe Caslon Pro" pitchFamily="18" charset="0"/>
              </a:rPr>
              <a:t>dan</a:t>
            </a:r>
            <a:br>
              <a:rPr lang="id-ID" sz="2800" dirty="0" smtClean="0">
                <a:solidFill>
                  <a:srgbClr val="002060"/>
                </a:solidFill>
                <a:latin typeface="Adobe Caslon Pro" pitchFamily="18" charset="0"/>
              </a:rPr>
            </a:br>
            <a:r>
              <a:rPr lang="id-ID" sz="2800" dirty="0" smtClean="0">
                <a:solidFill>
                  <a:srgbClr val="002060"/>
                </a:solidFill>
                <a:latin typeface="Adobe Caslon Pro" pitchFamily="18" charset="0"/>
              </a:rPr>
              <a:t>Teologis tentang Konsep Ketuhanan</a:t>
            </a:r>
            <a:endParaRPr lang="en-US" sz="2800" dirty="0">
              <a:solidFill>
                <a:srgbClr val="002060"/>
              </a:solidFill>
            </a:endParaRPr>
          </a:p>
        </p:txBody>
      </p:sp>
      <p:sp>
        <p:nvSpPr>
          <p:cNvPr id="6" name="Content Placeholder 2"/>
          <p:cNvSpPr>
            <a:spLocks noGrp="1"/>
          </p:cNvSpPr>
          <p:nvPr>
            <p:ph idx="1"/>
          </p:nvPr>
        </p:nvSpPr>
        <p:spPr>
          <a:xfrm>
            <a:off x="2895600" y="1638300"/>
            <a:ext cx="6248400" cy="3581400"/>
          </a:xfrm>
        </p:spPr>
        <p:txBody>
          <a:bodyPr>
            <a:normAutofit fontScale="70000" lnSpcReduction="20000"/>
          </a:bodyPr>
          <a:lstStyle/>
          <a:p>
            <a:pPr marL="457200" indent="-457200">
              <a:buAutoNum type="arabicPeriod"/>
            </a:pPr>
            <a:endParaRPr lang="en-US" sz="4000" dirty="0" smtClean="0">
              <a:solidFill>
                <a:srgbClr val="002060"/>
              </a:solidFill>
              <a:latin typeface="Adobe Caslon Pro Bold" pitchFamily="18" charset="0"/>
            </a:endParaRPr>
          </a:p>
          <a:p>
            <a:pPr marL="457200" indent="-457200">
              <a:buAutoNum type="arabicPeriod"/>
            </a:pPr>
            <a:r>
              <a:rPr lang="id-ID" sz="4000" dirty="0" smtClean="0">
                <a:solidFill>
                  <a:srgbClr val="002060"/>
                </a:solidFill>
                <a:latin typeface="Adobe Caslon Pro Bold" pitchFamily="18" charset="0"/>
              </a:rPr>
              <a:t>Bagaimana Tuhan dirasakaan kehadirannya dalam Perspektif Psikologis?</a:t>
            </a:r>
            <a:endParaRPr lang="en-US" sz="4000" dirty="0" smtClean="0">
              <a:solidFill>
                <a:srgbClr val="002060"/>
              </a:solidFill>
              <a:latin typeface="Adobe Caslon Pro Bold" pitchFamily="18" charset="0"/>
            </a:endParaRPr>
          </a:p>
          <a:p>
            <a:pPr marL="0" indent="0">
              <a:buNone/>
            </a:pPr>
            <a:endParaRPr lang="id-ID" sz="4000" dirty="0" smtClean="0">
              <a:solidFill>
                <a:srgbClr val="002060"/>
              </a:solidFill>
              <a:latin typeface="Adobe Caslon Pro Bold" pitchFamily="18" charset="0"/>
            </a:endParaRPr>
          </a:p>
          <a:p>
            <a:pPr marL="0" indent="0">
              <a:buNone/>
            </a:pPr>
            <a:r>
              <a:rPr lang="id-ID" sz="4000" dirty="0" smtClean="0">
                <a:solidFill>
                  <a:srgbClr val="002060"/>
                </a:solidFill>
                <a:latin typeface="Adobe Caslon Pro Bold" pitchFamily="18" charset="0"/>
              </a:rPr>
              <a:t>	</a:t>
            </a:r>
            <a:r>
              <a:rPr lang="id-ID" dirty="0" smtClean="0">
                <a:solidFill>
                  <a:srgbClr val="002060"/>
                </a:solidFill>
                <a:latin typeface="Times New Roman" pitchFamily="18" charset="0"/>
                <a:cs typeface="Times New Roman" pitchFamily="18" charset="0"/>
              </a:rPr>
              <a:t>Menurut hadis Nabi, orang yang sedang jatuh cinta cenderung selalu mengingat dan menyebut orang yang dicintainya (man ahabba syai’an katsura dzikruhu), kata Nabi, orang juga bisa diperbudak oleh cintanya (man ahabba syai’an fa huwa `abduhu). </a:t>
            </a:r>
            <a:endParaRPr lang="en-US" dirty="0">
              <a:solidFill>
                <a:srgbClr val="002060"/>
              </a:solidFill>
            </a:endParaRPr>
          </a:p>
        </p:txBody>
      </p:sp>
    </p:spTree>
    <p:extLst>
      <p:ext uri="{BB962C8B-B14F-4D97-AF65-F5344CB8AC3E}">
        <p14:creationId xmlns:p14="http://schemas.microsoft.com/office/powerpoint/2010/main" val="25294265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g09.deviantart.net/e267/i/2013/083/6/c/wallpaper_dia_de_san_valentin_jpg_by_gianferdinand-d5z4c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9" y="0"/>
            <a:ext cx="915688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2879" y="609600"/>
            <a:ext cx="9161171" cy="5516563"/>
          </a:xfrm>
        </p:spPr>
        <p:txBody>
          <a:bodyPr>
            <a:normAutofit fontScale="92500" lnSpcReduction="20000"/>
          </a:bodyPr>
          <a:lstStyle/>
          <a:p>
            <a:pPr marL="0" indent="0">
              <a:buNone/>
            </a:pPr>
            <a:r>
              <a:rPr lang="id-ID" dirty="0" smtClean="0">
                <a:solidFill>
                  <a:schemeClr val="accent3">
                    <a:lumMod val="50000"/>
                  </a:schemeClr>
                </a:solidFill>
                <a:latin typeface="Times New Roman" pitchFamily="18" charset="0"/>
                <a:cs typeface="Times New Roman" pitchFamily="18" charset="0"/>
              </a:rPr>
              <a:t> </a:t>
            </a:r>
            <a:r>
              <a:rPr lang="id-ID" dirty="0">
                <a:solidFill>
                  <a:schemeClr val="accent3">
                    <a:lumMod val="50000"/>
                  </a:schemeClr>
                </a:solidFill>
                <a:latin typeface="Times New Roman" pitchFamily="18" charset="0"/>
                <a:cs typeface="Times New Roman" pitchFamily="18" charset="0"/>
              </a:rPr>
              <a:t>Kata Nabi </a:t>
            </a:r>
            <a:r>
              <a:rPr lang="id-ID" dirty="0" smtClean="0">
                <a:solidFill>
                  <a:schemeClr val="accent3">
                    <a:lumMod val="50000"/>
                  </a:schemeClr>
                </a:solidFill>
                <a:latin typeface="Times New Roman" pitchFamily="18" charset="0"/>
                <a:cs typeface="Times New Roman" pitchFamily="18" charset="0"/>
              </a:rPr>
              <a:t>juga</a:t>
            </a:r>
            <a:r>
              <a:rPr lang="en-US" dirty="0" smtClean="0">
                <a:solidFill>
                  <a:schemeClr val="accent3">
                    <a:lumMod val="50000"/>
                  </a:schemeClr>
                </a:solidFill>
                <a:latin typeface="Times New Roman" pitchFamily="18" charset="0"/>
                <a:cs typeface="Times New Roman" pitchFamily="18" charset="0"/>
              </a:rPr>
              <a:t>,</a:t>
            </a:r>
            <a:r>
              <a:rPr lang="id-ID" dirty="0" smtClean="0">
                <a:solidFill>
                  <a:srgbClr val="002060"/>
                </a:solidFill>
                <a:latin typeface="Times New Roman" pitchFamily="18" charset="0"/>
                <a:cs typeface="Times New Roman" pitchFamily="18" charset="0"/>
              </a:rPr>
              <a:t> </a:t>
            </a:r>
            <a:r>
              <a:rPr lang="id-ID" dirty="0" smtClean="0">
                <a:solidFill>
                  <a:schemeClr val="accent3">
                    <a:lumMod val="50000"/>
                  </a:schemeClr>
                </a:solidFill>
                <a:latin typeface="Times New Roman" pitchFamily="18" charset="0"/>
                <a:cs typeface="Times New Roman" pitchFamily="18" charset="0"/>
              </a:rPr>
              <a:t>ciri </a:t>
            </a:r>
            <a:r>
              <a:rPr lang="id-ID" dirty="0">
                <a:solidFill>
                  <a:schemeClr val="accent3">
                    <a:lumMod val="50000"/>
                  </a:schemeClr>
                </a:solidFill>
                <a:latin typeface="Times New Roman" pitchFamily="18" charset="0"/>
                <a:cs typeface="Times New Roman" pitchFamily="18" charset="0"/>
              </a:rPr>
              <a:t>dari cinta sejati ada tiga : </a:t>
            </a:r>
            <a:endParaRPr lang="en-US" dirty="0">
              <a:solidFill>
                <a:schemeClr val="accent3">
                  <a:lumMod val="50000"/>
                </a:schemeClr>
              </a:solidFill>
              <a:latin typeface="Times New Roman" pitchFamily="18" charset="0"/>
              <a:cs typeface="Times New Roman" pitchFamily="18" charset="0"/>
            </a:endParaRPr>
          </a:p>
          <a:p>
            <a:pPr marL="514350" indent="-514350">
              <a:buAutoNum type="arabicParenBoth"/>
            </a:pPr>
            <a:r>
              <a:rPr lang="id-ID" dirty="0">
                <a:solidFill>
                  <a:schemeClr val="accent3">
                    <a:lumMod val="50000"/>
                  </a:schemeClr>
                </a:solidFill>
                <a:latin typeface="Times New Roman" pitchFamily="18" charset="0"/>
                <a:cs typeface="Times New Roman" pitchFamily="18" charset="0"/>
              </a:rPr>
              <a:t>lebih suka berbicara dengan yang dicintai dibanding dengan yang lain, </a:t>
            </a:r>
            <a:endParaRPr lang="en-US" dirty="0">
              <a:solidFill>
                <a:schemeClr val="accent3">
                  <a:lumMod val="50000"/>
                </a:schemeClr>
              </a:solidFill>
              <a:latin typeface="Times New Roman" pitchFamily="18" charset="0"/>
              <a:cs typeface="Times New Roman" pitchFamily="18" charset="0"/>
            </a:endParaRPr>
          </a:p>
          <a:p>
            <a:pPr marL="514350" indent="-514350">
              <a:buAutoNum type="arabicParenBoth"/>
            </a:pPr>
            <a:r>
              <a:rPr lang="id-ID" dirty="0">
                <a:solidFill>
                  <a:schemeClr val="accent3">
                    <a:lumMod val="50000"/>
                  </a:schemeClr>
                </a:solidFill>
                <a:latin typeface="Times New Roman" pitchFamily="18" charset="0"/>
                <a:cs typeface="Times New Roman" pitchFamily="18" charset="0"/>
              </a:rPr>
              <a:t>lebih suka berkumpul dengan yang dicintai dibanding dengan yang lain, dan </a:t>
            </a:r>
            <a:endParaRPr lang="en-US" dirty="0">
              <a:solidFill>
                <a:schemeClr val="accent3">
                  <a:lumMod val="50000"/>
                </a:schemeClr>
              </a:solidFill>
              <a:latin typeface="Times New Roman" pitchFamily="18" charset="0"/>
              <a:cs typeface="Times New Roman" pitchFamily="18" charset="0"/>
            </a:endParaRPr>
          </a:p>
          <a:p>
            <a:pPr marL="514350" indent="-514350">
              <a:buAutoNum type="arabicParenBoth"/>
            </a:pPr>
            <a:r>
              <a:rPr lang="id-ID" dirty="0">
                <a:solidFill>
                  <a:schemeClr val="accent3">
                    <a:lumMod val="50000"/>
                  </a:schemeClr>
                </a:solidFill>
                <a:latin typeface="Times New Roman" pitchFamily="18" charset="0"/>
                <a:cs typeface="Times New Roman" pitchFamily="18" charset="0"/>
              </a:rPr>
              <a:t>lebih suka mengikuti kemauan yang dicintai dibanding kemauan orang </a:t>
            </a:r>
            <a:r>
              <a:rPr lang="id-ID" dirty="0" smtClean="0">
                <a:solidFill>
                  <a:schemeClr val="accent3">
                    <a:lumMod val="50000"/>
                  </a:schemeClr>
                </a:solidFill>
                <a:latin typeface="Times New Roman" pitchFamily="18" charset="0"/>
                <a:cs typeface="Times New Roman" pitchFamily="18" charset="0"/>
              </a:rPr>
              <a:t>lain</a:t>
            </a:r>
            <a:r>
              <a:rPr lang="en-US" dirty="0" smtClean="0">
                <a:solidFill>
                  <a:schemeClr val="accent3">
                    <a:lumMod val="50000"/>
                  </a:schemeClr>
                </a:solidFill>
                <a:latin typeface="Times New Roman" pitchFamily="18" charset="0"/>
                <a:cs typeface="Times New Roman" pitchFamily="18" charset="0"/>
              </a:rPr>
              <a:t> </a:t>
            </a:r>
            <a:r>
              <a:rPr lang="en-US" dirty="0" err="1" smtClean="0">
                <a:solidFill>
                  <a:schemeClr val="accent3">
                    <a:lumMod val="50000"/>
                  </a:schemeClr>
                </a:solidFill>
                <a:latin typeface="Times New Roman" pitchFamily="18" charset="0"/>
                <a:cs typeface="Times New Roman" pitchFamily="18" charset="0"/>
              </a:rPr>
              <a:t>bahkan</a:t>
            </a:r>
            <a:r>
              <a:rPr lang="en-US" dirty="0" smtClean="0">
                <a:solidFill>
                  <a:schemeClr val="accent3">
                    <a:lumMod val="50000"/>
                  </a:schemeClr>
                </a:solidFill>
                <a:latin typeface="Times New Roman" pitchFamily="18" charset="0"/>
                <a:cs typeface="Times New Roman" pitchFamily="18" charset="0"/>
              </a:rPr>
              <a:t> </a:t>
            </a:r>
            <a:r>
              <a:rPr lang="en-US" dirty="0" err="1" smtClean="0">
                <a:solidFill>
                  <a:schemeClr val="accent3">
                    <a:lumMod val="50000"/>
                  </a:schemeClr>
                </a:solidFill>
                <a:latin typeface="Times New Roman" pitchFamily="18" charset="0"/>
                <a:cs typeface="Times New Roman" pitchFamily="18" charset="0"/>
              </a:rPr>
              <a:t>daripada</a:t>
            </a:r>
            <a:r>
              <a:rPr lang="en-US" dirty="0" smtClean="0">
                <a:solidFill>
                  <a:schemeClr val="accent3">
                    <a:lumMod val="50000"/>
                  </a:schemeClr>
                </a:solidFill>
                <a:latin typeface="Times New Roman" pitchFamily="18" charset="0"/>
                <a:cs typeface="Times New Roman" pitchFamily="18" charset="0"/>
              </a:rPr>
              <a:t> </a:t>
            </a:r>
            <a:r>
              <a:rPr lang="id-ID" dirty="0" smtClean="0">
                <a:solidFill>
                  <a:schemeClr val="accent3">
                    <a:lumMod val="50000"/>
                  </a:schemeClr>
                </a:solidFill>
                <a:latin typeface="Times New Roman" pitchFamily="18" charset="0"/>
                <a:cs typeface="Times New Roman" pitchFamily="18" charset="0"/>
              </a:rPr>
              <a:t>diri</a:t>
            </a:r>
            <a:r>
              <a:rPr lang="en-US" dirty="0" err="1" smtClean="0">
                <a:solidFill>
                  <a:schemeClr val="accent3">
                    <a:lumMod val="50000"/>
                  </a:schemeClr>
                </a:solidFill>
                <a:latin typeface="Times New Roman" pitchFamily="18" charset="0"/>
                <a:cs typeface="Times New Roman" pitchFamily="18" charset="0"/>
              </a:rPr>
              <a:t>nya</a:t>
            </a:r>
            <a:r>
              <a:rPr lang="id-ID" dirty="0" smtClean="0">
                <a:solidFill>
                  <a:schemeClr val="accent3">
                    <a:lumMod val="50000"/>
                  </a:schemeClr>
                </a:solidFill>
                <a:latin typeface="Times New Roman" pitchFamily="18" charset="0"/>
                <a:cs typeface="Times New Roman" pitchFamily="18" charset="0"/>
              </a:rPr>
              <a:t> </a:t>
            </a:r>
            <a:r>
              <a:rPr lang="id-ID" dirty="0">
                <a:solidFill>
                  <a:schemeClr val="accent3">
                    <a:lumMod val="50000"/>
                  </a:schemeClr>
                </a:solidFill>
                <a:latin typeface="Times New Roman" pitchFamily="18" charset="0"/>
                <a:cs typeface="Times New Roman" pitchFamily="18" charset="0"/>
              </a:rPr>
              <a:t>sendiri. Bagi orang yang telah jatuh cinta kepada Allah SWT, maka ia lebih suka berbicara dengan Allah Swt, dengan membaca firman Nya, lebih suka bercengkerama dengan </a:t>
            </a:r>
            <a:r>
              <a:rPr lang="id-ID" dirty="0" smtClean="0">
                <a:solidFill>
                  <a:schemeClr val="accent3">
                    <a:lumMod val="50000"/>
                  </a:schemeClr>
                </a:solidFill>
                <a:latin typeface="Times New Roman" pitchFamily="18" charset="0"/>
                <a:cs typeface="Times New Roman" pitchFamily="18" charset="0"/>
              </a:rPr>
              <a:t>All</a:t>
            </a:r>
            <a:r>
              <a:rPr lang="en-US" dirty="0" smtClean="0">
                <a:solidFill>
                  <a:schemeClr val="accent3">
                    <a:lumMod val="50000"/>
                  </a:schemeClr>
                </a:solidFill>
                <a:latin typeface="Times New Roman" pitchFamily="18" charset="0"/>
                <a:cs typeface="Times New Roman" pitchFamily="18" charset="0"/>
              </a:rPr>
              <a:t>a</a:t>
            </a:r>
            <a:r>
              <a:rPr lang="id-ID" dirty="0" smtClean="0">
                <a:solidFill>
                  <a:schemeClr val="accent3">
                    <a:lumMod val="50000"/>
                  </a:schemeClr>
                </a:solidFill>
                <a:latin typeface="Times New Roman" pitchFamily="18" charset="0"/>
                <a:cs typeface="Times New Roman" pitchFamily="18" charset="0"/>
              </a:rPr>
              <a:t>h </a:t>
            </a:r>
            <a:r>
              <a:rPr lang="id-ID" dirty="0">
                <a:solidFill>
                  <a:schemeClr val="accent3">
                    <a:lumMod val="50000"/>
                  </a:schemeClr>
                </a:solidFill>
                <a:latin typeface="Times New Roman" pitchFamily="18" charset="0"/>
                <a:cs typeface="Times New Roman" pitchFamily="18" charset="0"/>
              </a:rPr>
              <a:t>SWT dalam I`tikaf, dan lebih suka mengikuti perintah Allah SWT daripada perintah yang lain saat itulah kehadiran Allah dapat kita rasakan.</a:t>
            </a:r>
          </a:p>
          <a:p>
            <a:pPr marL="0" indent="0">
              <a:buNone/>
            </a:pPr>
            <a:endParaRPr lang="en-US" dirty="0">
              <a:solidFill>
                <a:schemeClr val="accent3">
                  <a:lumMod val="50000"/>
                </a:schemeClr>
              </a:solidFill>
            </a:endParaRPr>
          </a:p>
        </p:txBody>
      </p:sp>
    </p:spTree>
    <p:extLst>
      <p:ext uri="{BB962C8B-B14F-4D97-AF65-F5344CB8AC3E}">
        <p14:creationId xmlns:p14="http://schemas.microsoft.com/office/powerpoint/2010/main" val="27170350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2895600" y="1981200"/>
            <a:ext cx="6248400" cy="2667000"/>
          </a:xfrm>
        </p:spPr>
        <p:txBody>
          <a:bodyPr>
            <a:normAutofit/>
          </a:bodyPr>
          <a:lstStyle/>
          <a:p>
            <a:pPr marL="0" indent="0">
              <a:buNone/>
            </a:pPr>
            <a:r>
              <a:rPr lang="id-ID" sz="2400" dirty="0" smtClean="0">
                <a:solidFill>
                  <a:srgbClr val="002060"/>
                </a:solidFill>
                <a:latin typeface="Times New Roman" pitchFamily="18" charset="0"/>
                <a:cs typeface="Times New Roman" pitchFamily="18" charset="0"/>
              </a:rPr>
              <a:t>Dalam Sosiologis, Agama dipandang sebagai sistem kepercayaan yang</a:t>
            </a:r>
            <a:r>
              <a:rPr lang="en-US" sz="2400" dirty="0" smtClean="0">
                <a:solidFill>
                  <a:srgbClr val="002060"/>
                </a:solidFill>
                <a:latin typeface="Times New Roman" pitchFamily="18" charset="0"/>
                <a:cs typeface="Times New Roman" pitchFamily="18" charset="0"/>
              </a:rPr>
              <a:t> </a:t>
            </a:r>
            <a:r>
              <a:rPr lang="id-ID" sz="2400" dirty="0" smtClean="0">
                <a:solidFill>
                  <a:srgbClr val="002060"/>
                </a:solidFill>
                <a:latin typeface="Times New Roman" pitchFamily="18" charset="0"/>
                <a:cs typeface="Times New Roman" pitchFamily="18" charset="0"/>
              </a:rPr>
              <a:t>diwujudkan dalam perilaku sosial tertentu. Berkaitan dengan pengalaman manusia, baik sebagai individu maupun kelompok. Oleh karena itu, setiap perilaku yang diperankan akan terkait dengan sistem keyakinan dari ajaran Agama yang dianut. </a:t>
            </a:r>
            <a:endParaRPr lang="en-US" sz="2400" dirty="0" smtClean="0">
              <a:solidFill>
                <a:srgbClr val="002060"/>
              </a:solidFill>
              <a:latin typeface="Times New Roman" pitchFamily="18" charset="0"/>
              <a:cs typeface="Times New Roman" pitchFamily="18" charset="0"/>
            </a:endParaRPr>
          </a:p>
          <a:p>
            <a:pPr marL="0" indent="0">
              <a:buNone/>
            </a:pPr>
            <a:endParaRPr lang="en-US" sz="2000" dirty="0">
              <a:solidFill>
                <a:srgbClr val="002060"/>
              </a:solidFill>
              <a:latin typeface="Times New Roman" pitchFamily="18" charset="0"/>
              <a:cs typeface="Times New Roman" pitchFamily="18" charset="0"/>
            </a:endParaRPr>
          </a:p>
          <a:p>
            <a:pPr marL="0" indent="0">
              <a:buNone/>
            </a:pPr>
            <a:endParaRPr lang="en-US" dirty="0">
              <a:solidFill>
                <a:srgbClr val="002060"/>
              </a:solidFill>
            </a:endParaRPr>
          </a:p>
        </p:txBody>
      </p:sp>
      <p:sp>
        <p:nvSpPr>
          <p:cNvPr id="3" name="TextBox 2"/>
          <p:cNvSpPr txBox="1"/>
          <p:nvPr/>
        </p:nvSpPr>
        <p:spPr>
          <a:xfrm>
            <a:off x="2016615" y="549103"/>
            <a:ext cx="6974983" cy="954107"/>
          </a:xfrm>
          <a:prstGeom prst="rect">
            <a:avLst/>
          </a:prstGeom>
          <a:noFill/>
        </p:spPr>
        <p:txBody>
          <a:bodyPr wrap="square" rtlCol="0">
            <a:spAutoFit/>
          </a:bodyPr>
          <a:lstStyle/>
          <a:p>
            <a:r>
              <a:rPr lang="sv-SE" sz="2800" dirty="0" smtClean="0">
                <a:solidFill>
                  <a:srgbClr val="002060"/>
                </a:solidFill>
                <a:latin typeface="Adobe Caslon Pro Bold" pitchFamily="18" charset="0"/>
              </a:rPr>
              <a:t>2. Bagaimana </a:t>
            </a:r>
            <a:r>
              <a:rPr lang="sv-SE" sz="2800" dirty="0">
                <a:solidFill>
                  <a:srgbClr val="002060"/>
                </a:solidFill>
                <a:latin typeface="Adobe Caslon Pro Bold" pitchFamily="18" charset="0"/>
              </a:rPr>
              <a:t>Tuhan Disembah Masyarakat </a:t>
            </a:r>
            <a:r>
              <a:rPr lang="sv-SE" sz="2800" dirty="0" smtClean="0">
                <a:solidFill>
                  <a:srgbClr val="002060"/>
                </a:solidFill>
                <a:latin typeface="Adobe Caslon Pro Bold" pitchFamily="18" charset="0"/>
              </a:rPr>
              <a:t>	Dalam </a:t>
            </a:r>
            <a:r>
              <a:rPr lang="sv-SE" sz="2800" dirty="0">
                <a:solidFill>
                  <a:srgbClr val="002060"/>
                </a:solidFill>
                <a:latin typeface="Adobe Caslon Pro Bold" pitchFamily="18" charset="0"/>
              </a:rPr>
              <a:t>Perspektif </a:t>
            </a:r>
            <a:r>
              <a:rPr lang="sv-SE" sz="2800" dirty="0" smtClean="0">
                <a:solidFill>
                  <a:srgbClr val="002060"/>
                </a:solidFill>
                <a:latin typeface="Adobe Caslon Pro Bold" pitchFamily="18" charset="0"/>
              </a:rPr>
              <a:t> Sosiologis</a:t>
            </a:r>
            <a:r>
              <a:rPr lang="id-ID" sz="2800" dirty="0">
                <a:solidFill>
                  <a:srgbClr val="002060"/>
                </a:solidFill>
                <a:latin typeface="Adobe Caslon Pro Bold" pitchFamily="18" charset="0"/>
              </a:rPr>
              <a:t>?</a:t>
            </a:r>
          </a:p>
        </p:txBody>
      </p:sp>
    </p:spTree>
    <p:extLst>
      <p:ext uri="{BB962C8B-B14F-4D97-AF65-F5344CB8AC3E}">
        <p14:creationId xmlns:p14="http://schemas.microsoft.com/office/powerpoint/2010/main" val="30136269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http://www.pptback.com/uploads/clock-time-frame-backgrounds-powerpo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2895600" y="2209800"/>
            <a:ext cx="6248400" cy="3886200"/>
          </a:xfrm>
        </p:spPr>
        <p:txBody>
          <a:bodyPr>
            <a:normAutofit fontScale="92500" lnSpcReduction="10000"/>
          </a:bodyPr>
          <a:lstStyle/>
          <a:p>
            <a:pPr marL="0" indent="0">
              <a:buNone/>
            </a:pPr>
            <a:r>
              <a:rPr lang="id-ID" dirty="0" smtClean="0">
                <a:solidFill>
                  <a:srgbClr val="002060"/>
                </a:solidFill>
                <a:latin typeface="Times New Roman" pitchFamily="18" charset="0"/>
                <a:cs typeface="Times New Roman" pitchFamily="18" charset="0"/>
              </a:rPr>
              <a:t>Filsafat Ketuhanan adalah pemikiran tentang Tuhan dengan pendekatan akal budi, yaitu memakai apa yang disebut sebagai pendekatan filosofis. Bagi orang yang menganut agama tertentu (terutama agama Islam, Kristen, Yahudi), akan menambahkan pendekatan wahyu di dalam usaha memikirkannya.</a:t>
            </a:r>
            <a:endParaRPr lang="en-US" dirty="0" smtClean="0">
              <a:solidFill>
                <a:srgbClr val="002060"/>
              </a:solidFill>
              <a:latin typeface="Times New Roman" pitchFamily="18" charset="0"/>
              <a:cs typeface="Times New Roman" pitchFamily="18" charset="0"/>
            </a:endParaRPr>
          </a:p>
          <a:p>
            <a:pPr marL="0" indent="0">
              <a:buNone/>
            </a:pPr>
            <a:endParaRPr lang="en-US" baseline="30000" dirty="0">
              <a:solidFill>
                <a:srgbClr val="002060"/>
              </a:solidFill>
              <a:latin typeface="Times New Roman" pitchFamily="18" charset="0"/>
              <a:cs typeface="Times New Roman" pitchFamily="18" charset="0"/>
            </a:endParaRPr>
          </a:p>
          <a:p>
            <a:pPr marL="0" indent="0">
              <a:buNone/>
            </a:pPr>
            <a:endParaRPr lang="id-ID" sz="4000" dirty="0" smtClean="0">
              <a:solidFill>
                <a:srgbClr val="002060"/>
              </a:solidFill>
              <a:latin typeface="Adobe Caslon Pro Bold" pitchFamily="18" charset="0"/>
            </a:endParaRPr>
          </a:p>
          <a:p>
            <a:pPr marL="0" indent="0">
              <a:buNone/>
            </a:pPr>
            <a:endParaRPr lang="en-US" dirty="0">
              <a:solidFill>
                <a:srgbClr val="002060"/>
              </a:solidFill>
            </a:endParaRPr>
          </a:p>
        </p:txBody>
      </p:sp>
      <p:sp>
        <p:nvSpPr>
          <p:cNvPr id="2" name="TextBox 1"/>
          <p:cNvSpPr txBox="1"/>
          <p:nvPr/>
        </p:nvSpPr>
        <p:spPr>
          <a:xfrm>
            <a:off x="2670220" y="533400"/>
            <a:ext cx="6248400" cy="1323439"/>
          </a:xfrm>
          <a:prstGeom prst="rect">
            <a:avLst/>
          </a:prstGeom>
          <a:noFill/>
        </p:spPr>
        <p:txBody>
          <a:bodyPr wrap="square" rtlCol="0">
            <a:spAutoFit/>
          </a:bodyPr>
          <a:lstStyle/>
          <a:p>
            <a:r>
              <a:rPr lang="id-ID" sz="2800" dirty="0">
                <a:solidFill>
                  <a:srgbClr val="002060"/>
                </a:solidFill>
                <a:latin typeface="Adobe Caslon Pro Bold" pitchFamily="18" charset="0"/>
              </a:rPr>
              <a:t>3. Bagaimana Tuhan Dirasionalisasikan </a:t>
            </a:r>
            <a:endParaRPr lang="en-US" sz="2800" dirty="0" smtClean="0">
              <a:solidFill>
                <a:srgbClr val="002060"/>
              </a:solidFill>
              <a:latin typeface="Adobe Caslon Pro Bold" pitchFamily="18" charset="0"/>
            </a:endParaRPr>
          </a:p>
          <a:p>
            <a:pPr algn="ctr"/>
            <a:r>
              <a:rPr lang="id-ID" sz="2800" dirty="0" smtClean="0">
                <a:solidFill>
                  <a:srgbClr val="002060"/>
                </a:solidFill>
                <a:latin typeface="Adobe Caslon Pro Bold" pitchFamily="18" charset="0"/>
              </a:rPr>
              <a:t>Dalam </a:t>
            </a:r>
            <a:r>
              <a:rPr lang="id-ID" sz="2800" dirty="0">
                <a:solidFill>
                  <a:srgbClr val="002060"/>
                </a:solidFill>
                <a:latin typeface="Adobe Caslon Pro Bold" pitchFamily="18" charset="0"/>
              </a:rPr>
              <a:t>Perspektif </a:t>
            </a:r>
            <a:r>
              <a:rPr lang="en-US" sz="2800" dirty="0" smtClean="0">
                <a:solidFill>
                  <a:srgbClr val="002060"/>
                </a:solidFill>
                <a:latin typeface="Adobe Caslon Pro Bold" pitchFamily="18" charset="0"/>
              </a:rPr>
              <a:t> </a:t>
            </a:r>
            <a:r>
              <a:rPr lang="id-ID" sz="2800" dirty="0" smtClean="0">
                <a:solidFill>
                  <a:srgbClr val="002060"/>
                </a:solidFill>
                <a:latin typeface="Adobe Caslon Pro Bold" pitchFamily="18" charset="0"/>
              </a:rPr>
              <a:t>Filosofis</a:t>
            </a:r>
            <a:endParaRPr lang="id-ID" sz="2800" dirty="0">
              <a:solidFill>
                <a:srgbClr val="002060"/>
              </a:solidFill>
              <a:latin typeface="Adobe Caslon Pro Bold" pitchFamily="18" charset="0"/>
            </a:endParaRPr>
          </a:p>
          <a:p>
            <a:endParaRPr lang="en-US" sz="2400" dirty="0"/>
          </a:p>
        </p:txBody>
      </p:sp>
    </p:spTree>
    <p:extLst>
      <p:ext uri="{BB962C8B-B14F-4D97-AF65-F5344CB8AC3E}">
        <p14:creationId xmlns:p14="http://schemas.microsoft.com/office/powerpoint/2010/main" val="30590061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faisalfatih.files.wordpress.com/2014/11/green_nature-wallpaper-1920x1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057400" y="1295400"/>
            <a:ext cx="7086600" cy="3581401"/>
          </a:xfrm>
        </p:spPr>
        <p:txBody>
          <a:bodyPr>
            <a:normAutofit fontScale="92500" lnSpcReduction="10000"/>
          </a:bodyPr>
          <a:lstStyle/>
          <a:p>
            <a:pPr marL="0" indent="0">
              <a:buNone/>
            </a:pPr>
            <a:r>
              <a:rPr lang="id-ID" baseline="30000" dirty="0">
                <a:solidFill>
                  <a:schemeClr val="tx1">
                    <a:lumMod val="85000"/>
                    <a:lumOff val="15000"/>
                  </a:schemeClr>
                </a:solidFill>
                <a:latin typeface="Times New Roman" pitchFamily="18" charset="0"/>
                <a:cs typeface="Times New Roman" pitchFamily="18" charset="0"/>
              </a:rPr>
              <a:t> </a:t>
            </a:r>
            <a:r>
              <a:rPr lang="id-ID" dirty="0">
                <a:solidFill>
                  <a:schemeClr val="tx1">
                    <a:lumMod val="85000"/>
                    <a:lumOff val="15000"/>
                  </a:schemeClr>
                </a:solidFill>
                <a:latin typeface="Times New Roman" pitchFamily="18" charset="0"/>
                <a:cs typeface="Times New Roman" pitchFamily="18" charset="0"/>
              </a:rPr>
              <a:t>Jadi Filsafat Ketuhanan adalah pemikiran para manusia dengan pendekatan akal budi tentang Tuhan. Usaha yang dilakukan manusia ini bukanlah untuk menemukan Tuhan secara absolut atau mutlak, namun mencari pertimbangan kemungkinan-kemungkinan bagi manusia untuk sampai pada kebenaran tentang Tuhan.</a:t>
            </a:r>
          </a:p>
          <a:p>
            <a:pPr marL="0" indent="0">
              <a:buNone/>
            </a:pPr>
            <a:endParaRPr lang="en-US" dirty="0">
              <a:solidFill>
                <a:schemeClr val="tx1">
                  <a:lumMod val="85000"/>
                  <a:lumOff val="15000"/>
                </a:schemeClr>
              </a:solidFill>
            </a:endParaRPr>
          </a:p>
        </p:txBody>
      </p:sp>
    </p:spTree>
    <p:extLst>
      <p:ext uri="{BB962C8B-B14F-4D97-AF65-F5344CB8AC3E}">
        <p14:creationId xmlns:p14="http://schemas.microsoft.com/office/powerpoint/2010/main" val="37546125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436</TotalTime>
  <Words>633</Words>
  <Application>Microsoft Office PowerPoint</Application>
  <PresentationFormat>On-screen Show (4:3)</PresentationFormat>
  <Paragraphs>54</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Adobe Caslon Pro</vt:lpstr>
      <vt:lpstr>Adobe Caslon Pro Bold</vt:lpstr>
      <vt:lpstr>Arial</vt:lpstr>
      <vt:lpstr>Calibri</vt:lpstr>
      <vt:lpstr>Times New Roman</vt:lpstr>
      <vt:lpstr>Wingdings</vt:lpstr>
      <vt:lpstr>Office Theme</vt:lpstr>
      <vt:lpstr>PowerPoint Presentation</vt:lpstr>
      <vt:lpstr>A. Konsep Spiritualitas Sebagai Landasan Kebertuhanan</vt:lpstr>
      <vt:lpstr>PowerPoint Presentation</vt:lpstr>
      <vt:lpstr>B. Alasan Mengapa Manusia Memerlukan Spiritualitas</vt:lpstr>
      <vt:lpstr>C. Menggali Sumber Psikologis, Sosiologis, Filosofis, dan Teologis tentang Konsep Ketuhanan</vt:lpstr>
      <vt:lpstr>PowerPoint Presentation</vt:lpstr>
      <vt:lpstr>PowerPoint Presentation</vt:lpstr>
      <vt:lpstr>PowerPoint Presentation</vt:lpstr>
      <vt:lpstr>PowerPoint Presentation</vt:lpstr>
      <vt:lpstr>PowerPoint Presentation</vt:lpstr>
      <vt:lpstr>PowerPoint Presentation</vt:lpstr>
      <vt:lpstr>D. Membangun Argumen tentang Cara Manusia Meyakini dan Mengimani Tuhan</vt:lpstr>
      <vt:lpstr>PowerPoint Presentation</vt:lpstr>
      <vt:lpstr>E. Mendeskripsikan Esensi dan Urgensi Visi Ilahi untuk Membangun Dunia yang Damai</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MAGE</dc:creator>
  <cp:lastModifiedBy>ASUS</cp:lastModifiedBy>
  <cp:revision>23</cp:revision>
  <dcterms:created xsi:type="dcterms:W3CDTF">2017-08-24T12:52:17Z</dcterms:created>
  <dcterms:modified xsi:type="dcterms:W3CDTF">2019-09-05T11:45:08Z</dcterms:modified>
</cp:coreProperties>
</file>