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1" d="100"/>
          <a:sy n="71" d="100"/>
        </p:scale>
        <p:origin x="4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4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5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12206817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7D7747-D9D0-4222-AE01-C647B9939E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7D7747-D9D0-4222-AE01-C647B9939E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DE934FF-F4E1-47C5-9CA5-30A81DDE2BE4}" type="datetimeFigureOut">
              <a:rPr lang="en-US" smtClean="0"/>
              <a:t>3/30/2020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1035" y="1092200"/>
            <a:ext cx="10116185" cy="25533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id-ID" altLang="en-US" sz="5400" b="1">
                <a:latin typeface="Times New Roman" panose="02020603050405020304" charset="0"/>
                <a:cs typeface="Times New Roman" panose="02020603050405020304" charset="0"/>
              </a:rPr>
              <a:t>BAGAIMANA MEMBANGUN PARADIGMA QURANI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4151" y="4887595"/>
            <a:ext cx="9218083" cy="1752600"/>
          </a:xfrm>
        </p:spPr>
        <p:txBody>
          <a:bodyPr/>
          <a:lstStyle/>
          <a:p>
            <a:pPr algn="ctr"/>
            <a:r>
              <a:rPr lang="en-US" altLang="en-US" sz="2400" dirty="0" smtClean="0">
                <a:ln>
                  <a:noFill/>
                </a:ln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DI SUSUN </a:t>
            </a:r>
          </a:p>
          <a:p>
            <a:pPr algn="ctr"/>
            <a:r>
              <a:rPr lang="en-US" altLang="en-US" sz="2400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OLEH</a:t>
            </a:r>
          </a:p>
          <a:p>
            <a:pPr algn="ctr"/>
            <a:r>
              <a:rPr lang="en-US" altLang="en-US" sz="2400" dirty="0" smtClean="0">
                <a:ln>
                  <a:noFill/>
                </a:ln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DAILAMI, </a:t>
            </a:r>
            <a:r>
              <a:rPr lang="en-US" altLang="en-US" sz="2400" dirty="0" err="1" smtClean="0">
                <a:ln>
                  <a:noFill/>
                </a:ln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M.Pd</a:t>
            </a:r>
            <a:endParaRPr lang="en-US" altLang="en-US" sz="2400" dirty="0" smtClean="0">
              <a:ln>
                <a:noFill/>
              </a:ln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altLang="en-US" sz="2400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NIDN : 1005038002</a:t>
            </a:r>
            <a:endParaRPr lang="id-ID" altLang="en-US" sz="2400" dirty="0">
              <a:ln>
                <a:noFill/>
              </a:ln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Picture 4" descr="qur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4133850"/>
            <a:ext cx="4236720" cy="2720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altLang="en-US" b="1">
                <a:latin typeface="Arial" panose="020B0604020202020204" pitchFamily="34" charset="0"/>
                <a:cs typeface="Arial" panose="020B0604020202020204" pitchFamily="34" charset="0"/>
              </a:rPr>
              <a:t>PENGERTIAN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5435"/>
            <a:ext cx="10972800" cy="4953000"/>
          </a:xfrm>
        </p:spPr>
        <p:txBody>
          <a:bodyPr/>
          <a:lstStyle/>
          <a:p>
            <a:pPr marL="0" indent="0" algn="just"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Secara etimologis kata paradigma dari bahasa Yunani yang asal katanya adalah 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para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digma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. Para mengandung arti disamping, di sebelah, dan keadaan lingkunga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Digma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berarti sudut pandang, teladan, arketif dan ideal. Dapat di</a:t>
            </a:r>
            <a:r>
              <a:rPr lang="id-ID" altLang="en-US">
                <a:latin typeface="Arial" panose="020B0604020202020204" pitchFamily="34" charset="0"/>
                <a:cs typeface="Arial" panose="020B0604020202020204" pitchFamily="34" charset="0"/>
              </a:rPr>
              <a:t>simpulkan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bahwa paradigma adalah cara pandang, cara berpikir, cara berpikir tentang suatu realitas. </a:t>
            </a:r>
          </a:p>
          <a:p>
            <a:pPr marL="0" indent="0" algn="just"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Dengan demikian, paradigma Qurani adalah cara pandang dan cara berpikir tentang suatu realitas atau suatu permasalahan berdasarkan Al-Quran.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990" y="59055"/>
            <a:ext cx="10367645" cy="775335"/>
          </a:xfrm>
        </p:spPr>
        <p:txBody>
          <a:bodyPr/>
          <a:lstStyle/>
          <a:p>
            <a:pPr algn="l"/>
            <a:r>
              <a:rPr lang="en-US" sz="3000" b="1" dirty="0" err="1"/>
              <a:t>Untuk</a:t>
            </a:r>
            <a:r>
              <a:rPr lang="en-US" sz="3000" b="1" dirty="0"/>
              <a:t> </a:t>
            </a:r>
            <a:r>
              <a:rPr lang="en-US" sz="3000" b="1" dirty="0" err="1"/>
              <a:t>apa</a:t>
            </a:r>
            <a:r>
              <a:rPr lang="en-US" sz="3000" b="1" dirty="0"/>
              <a:t> Al-Quran </a:t>
            </a:r>
            <a:r>
              <a:rPr lang="en-US" sz="3000" b="1" dirty="0" err="1"/>
              <a:t>diturunkan</a:t>
            </a:r>
            <a:r>
              <a:rPr lang="en-US" sz="3000" b="1" dirty="0"/>
              <a:t>? </a:t>
            </a:r>
            <a:r>
              <a:rPr lang="en-US" sz="3000" b="1" dirty="0" smtClean="0"/>
              <a:t/>
            </a:r>
            <a:br>
              <a:rPr lang="en-US" sz="3000" b="1" dirty="0" smtClean="0"/>
            </a:br>
            <a:r>
              <a:rPr lang="en-US" sz="3000" b="1" dirty="0" err="1" smtClean="0"/>
              <a:t>Apa</a:t>
            </a:r>
            <a:r>
              <a:rPr lang="en-US" sz="3000" b="1" dirty="0" smtClean="0"/>
              <a:t> </a:t>
            </a:r>
            <a:r>
              <a:rPr lang="en-US" sz="3000" b="1" dirty="0" err="1"/>
              <a:t>tujuan</a:t>
            </a:r>
            <a:r>
              <a:rPr lang="en-US" sz="3000" b="1" dirty="0"/>
              <a:t> Al-Quran </a:t>
            </a:r>
            <a:r>
              <a:rPr lang="en-US" sz="3000" b="1" dirty="0" err="1"/>
              <a:t>diturunkan</a:t>
            </a:r>
            <a:r>
              <a:rPr lang="en-US" sz="3000" b="1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2500"/>
              <a:t>Yusuf al-Qardhawi menjelaskan bahwa tujuan diturunkan Al-Quran paling tidak ada tujuh macam, yaitu: </a:t>
            </a:r>
          </a:p>
          <a:p>
            <a:pPr marL="0" indent="0" algn="just">
              <a:buNone/>
            </a:pPr>
            <a:endParaRPr lang="en-US" sz="2500"/>
          </a:p>
          <a:p>
            <a:pPr marL="0" indent="0" algn="just">
              <a:buNone/>
            </a:pPr>
            <a:r>
              <a:rPr lang="en-US" sz="2500"/>
              <a:t>1) meluruskan akidah manusia, 	</a:t>
            </a:r>
          </a:p>
          <a:p>
            <a:pPr marL="0" indent="0" algn="just">
              <a:buNone/>
            </a:pPr>
            <a:r>
              <a:rPr lang="en-US" sz="2500"/>
              <a:t>2) meneguhkan kemuliaan manusia dan hak-hak asasi manusia, </a:t>
            </a:r>
          </a:p>
          <a:p>
            <a:pPr marL="0" indent="0" algn="just">
              <a:buNone/>
            </a:pPr>
            <a:r>
              <a:rPr lang="en-US" sz="2500"/>
              <a:t>3) mengarahkan manusia untuk beribadah secara baik dan benar kepada Allah, </a:t>
            </a:r>
          </a:p>
          <a:p>
            <a:pPr marL="0" indent="0" algn="just">
              <a:buNone/>
            </a:pPr>
            <a:r>
              <a:rPr lang="en-US" sz="2500"/>
              <a:t>4) mengajak manusia untuk menyucikan rohani, </a:t>
            </a:r>
          </a:p>
          <a:p>
            <a:pPr marL="0" indent="0" algn="just">
              <a:buNone/>
            </a:pPr>
            <a:r>
              <a:rPr lang="en-US" sz="2500"/>
              <a:t>5) membangun rumah tangga yang sakinah dan menempatkan posisi terhormat bagi perempuan, </a:t>
            </a:r>
          </a:p>
          <a:p>
            <a:pPr marL="0" indent="0" algn="just">
              <a:buNone/>
            </a:pPr>
            <a:r>
              <a:rPr lang="en-US" sz="2500"/>
              <a:t>6) membangun umat menjadi saksi atas kemanusiaan,  </a:t>
            </a:r>
          </a:p>
          <a:p>
            <a:pPr marL="0" indent="0" algn="just">
              <a:buNone/>
            </a:pPr>
            <a:r>
              <a:rPr lang="en-US" sz="2500"/>
              <a:t>7) mengajak manusia agar saling menolong.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445" y="101600"/>
            <a:ext cx="10662285" cy="582930"/>
          </a:xfrm>
        </p:spPr>
        <p:txBody>
          <a:bodyPr/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Paradigma Qurani sebagai Satu-satunya Model untuk Menghadapi Kehidupan Modern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8500" y="1485900"/>
            <a:ext cx="10972800" cy="4759960"/>
          </a:xfrm>
        </p:spPr>
        <p:txBody>
          <a:bodyPr/>
          <a:lstStyle/>
          <a:p>
            <a:pPr marL="0" indent="0" algn="just" fontAlgn="ctr">
              <a:lnSpc>
                <a:spcPct val="110000"/>
              </a:lnSpc>
              <a:buNone/>
            </a:pPr>
            <a:r>
              <a:rPr lang="en-US" sz="2600" dirty="0" err="1"/>
              <a:t>Bagi</a:t>
            </a:r>
            <a:r>
              <a:rPr lang="en-US" sz="2600" dirty="0"/>
              <a:t> </a:t>
            </a:r>
            <a:r>
              <a:rPr lang="en-US" sz="2600" dirty="0" err="1"/>
              <a:t>umat</a:t>
            </a:r>
            <a:r>
              <a:rPr lang="en-US" sz="2600" dirty="0"/>
              <a:t> Islam </a:t>
            </a:r>
            <a:r>
              <a:rPr lang="en-US" sz="2600" dirty="0" err="1"/>
              <a:t>kemodernan</a:t>
            </a:r>
            <a:r>
              <a:rPr lang="en-US" sz="2600" dirty="0"/>
              <a:t> </a:t>
            </a:r>
            <a:r>
              <a:rPr lang="en-US" sz="2600" dirty="0" err="1"/>
              <a:t>tetap</a:t>
            </a:r>
            <a:r>
              <a:rPr lang="en-US" sz="2600" dirty="0"/>
              <a:t> </a:t>
            </a:r>
            <a:r>
              <a:rPr lang="en-US" sz="2600" dirty="0" err="1"/>
              <a:t>harus</a:t>
            </a:r>
            <a:r>
              <a:rPr lang="en-US" sz="2600" dirty="0"/>
              <a:t> </a:t>
            </a:r>
            <a:r>
              <a:rPr lang="en-US" sz="2600" dirty="0" err="1"/>
              <a:t>dikembangkan</a:t>
            </a:r>
            <a:r>
              <a:rPr lang="en-US" sz="2600" dirty="0"/>
              <a:t> di </a:t>
            </a:r>
            <a:r>
              <a:rPr lang="en-US" sz="2600" dirty="0" err="1"/>
              <a:t>atas</a:t>
            </a:r>
            <a:r>
              <a:rPr lang="en-US" sz="2600" dirty="0"/>
              <a:t> </a:t>
            </a:r>
            <a:r>
              <a:rPr lang="en-US" sz="2600" dirty="0" err="1"/>
              <a:t>paradigma</a:t>
            </a:r>
            <a:r>
              <a:rPr lang="en-US" sz="2600" dirty="0"/>
              <a:t> Al-Quran. Kita </a:t>
            </a:r>
            <a:r>
              <a:rPr lang="en-US" sz="2600" dirty="0" err="1"/>
              <a:t>maju</a:t>
            </a:r>
            <a:r>
              <a:rPr lang="en-US" sz="2600" dirty="0"/>
              <a:t> </a:t>
            </a:r>
            <a:r>
              <a:rPr lang="en-US" sz="2600" dirty="0" err="1"/>
              <a:t>bersama</a:t>
            </a:r>
            <a:r>
              <a:rPr lang="en-US" sz="2600" dirty="0"/>
              <a:t> Al-Quran,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ada</a:t>
            </a:r>
            <a:r>
              <a:rPr lang="en-US" sz="2600" dirty="0"/>
              <a:t> </a:t>
            </a:r>
            <a:r>
              <a:rPr lang="en-US" sz="2600" dirty="0" err="1"/>
              <a:t>kemajuan</a:t>
            </a:r>
            <a:r>
              <a:rPr lang="en-US" sz="2600" dirty="0"/>
              <a:t> </a:t>
            </a:r>
            <a:r>
              <a:rPr lang="en-US" sz="2600" dirty="0" err="1"/>
              <a:t>tanpa</a:t>
            </a:r>
            <a:r>
              <a:rPr lang="en-US" sz="2600" dirty="0"/>
              <a:t> </a:t>
            </a:r>
            <a:r>
              <a:rPr lang="en-US" sz="2600" dirty="0" err="1"/>
              <a:t>AlQuran</a:t>
            </a:r>
            <a:r>
              <a:rPr lang="en-US" sz="2600" dirty="0"/>
              <a:t>. Al-Quran </a:t>
            </a:r>
            <a:r>
              <a:rPr lang="en-US" sz="2600" dirty="0" err="1"/>
              <a:t>bukan</a:t>
            </a:r>
            <a:r>
              <a:rPr lang="en-US" sz="2600" dirty="0"/>
              <a:t> </a:t>
            </a:r>
            <a:r>
              <a:rPr lang="en-US" sz="2600" dirty="0" err="1"/>
              <a:t>hanya</a:t>
            </a:r>
            <a:r>
              <a:rPr lang="en-US" sz="2600" dirty="0"/>
              <a:t> </a:t>
            </a:r>
            <a:r>
              <a:rPr lang="en-US" sz="2600" dirty="0" err="1"/>
              <a:t>sebagai</a:t>
            </a:r>
            <a:r>
              <a:rPr lang="en-US" sz="2600" dirty="0"/>
              <a:t> </a:t>
            </a:r>
            <a:r>
              <a:rPr lang="en-US" sz="2600" dirty="0" err="1"/>
              <a:t>sumber</a:t>
            </a:r>
            <a:r>
              <a:rPr lang="en-US" sz="2600" dirty="0"/>
              <a:t> </a:t>
            </a:r>
            <a:r>
              <a:rPr lang="en-US" sz="2600" dirty="0" err="1"/>
              <a:t>inspirasi</a:t>
            </a:r>
            <a:r>
              <a:rPr lang="en-US" sz="2600" dirty="0"/>
              <a:t>, </a:t>
            </a:r>
            <a:r>
              <a:rPr lang="en-US" sz="2600" dirty="0" err="1"/>
              <a:t>tetapi</a:t>
            </a:r>
            <a:r>
              <a:rPr lang="en-US" sz="2600" dirty="0"/>
              <a:t> </a:t>
            </a:r>
            <a:r>
              <a:rPr lang="en-US" sz="2600" dirty="0" err="1"/>
              <a:t>ia</a:t>
            </a:r>
            <a:r>
              <a:rPr lang="en-US" sz="2600" dirty="0"/>
              <a:t> adalah </a:t>
            </a:r>
            <a:r>
              <a:rPr lang="en-US" sz="2600" dirty="0" err="1"/>
              <a:t>landasan</a:t>
            </a:r>
            <a:r>
              <a:rPr lang="en-US" sz="2600" dirty="0"/>
              <a:t>, </a:t>
            </a:r>
            <a:r>
              <a:rPr lang="en-US" sz="2600" dirty="0" err="1"/>
              <a:t>pedoman</a:t>
            </a:r>
            <a:r>
              <a:rPr lang="en-US" sz="2600" dirty="0"/>
              <a:t> </a:t>
            </a:r>
            <a:r>
              <a:rPr lang="en-US" sz="2600" dirty="0" err="1"/>
              <a:t>paradigma</a:t>
            </a:r>
            <a:r>
              <a:rPr lang="en-US" sz="2600" dirty="0"/>
              <a:t> </a:t>
            </a:r>
            <a:r>
              <a:rPr lang="en-US" sz="2600" dirty="0" err="1"/>
              <a:t>dan</a:t>
            </a:r>
            <a:r>
              <a:rPr lang="en-US" sz="2600" dirty="0"/>
              <a:t> guide </a:t>
            </a:r>
            <a:r>
              <a:rPr lang="en-US" sz="2600" dirty="0" err="1"/>
              <a:t>dalam</a:t>
            </a:r>
            <a:r>
              <a:rPr lang="en-US" sz="2600" dirty="0"/>
              <a:t> </a:t>
            </a:r>
            <a:r>
              <a:rPr lang="en-US" sz="2600" dirty="0" err="1"/>
              <a:t>mengarahkan</a:t>
            </a:r>
            <a:r>
              <a:rPr lang="en-US" sz="2600" dirty="0"/>
              <a:t> </a:t>
            </a:r>
            <a:r>
              <a:rPr lang="en-US" sz="2600" dirty="0" err="1" smtClean="0"/>
              <a:t>kemoderenan</a:t>
            </a:r>
            <a:r>
              <a:rPr lang="en-US" sz="2600" dirty="0" smtClean="0"/>
              <a:t> </a:t>
            </a:r>
            <a:r>
              <a:rPr lang="en-US" sz="2600" dirty="0"/>
              <a:t>agar </a:t>
            </a:r>
            <a:r>
              <a:rPr lang="en-US" sz="2600" dirty="0" err="1"/>
              <a:t>dapat</a:t>
            </a:r>
            <a:r>
              <a:rPr lang="en-US" sz="2600" dirty="0"/>
              <a:t> </a:t>
            </a:r>
            <a:r>
              <a:rPr lang="en-US" sz="2600" dirty="0" err="1"/>
              <a:t>menyejahterakan</a:t>
            </a:r>
            <a:r>
              <a:rPr lang="en-US" sz="2600" dirty="0"/>
              <a:t> </a:t>
            </a:r>
            <a:r>
              <a:rPr lang="en-US" sz="2600" dirty="0" err="1"/>
              <a:t>manusia</a:t>
            </a:r>
            <a:r>
              <a:rPr lang="en-US" sz="2600" dirty="0"/>
              <a:t> </a:t>
            </a:r>
            <a:r>
              <a:rPr lang="en-US" sz="2600" dirty="0" err="1"/>
              <a:t>dunia</a:t>
            </a:r>
            <a:r>
              <a:rPr lang="en-US" sz="2600" dirty="0"/>
              <a:t> </a:t>
            </a:r>
            <a:r>
              <a:rPr lang="en-US" sz="2600" dirty="0" err="1"/>
              <a:t>dan</a:t>
            </a:r>
            <a:r>
              <a:rPr lang="en-US" sz="2600" dirty="0"/>
              <a:t> </a:t>
            </a:r>
            <a:r>
              <a:rPr lang="en-US" sz="2600" dirty="0" err="1"/>
              <a:t>akhirat</a:t>
            </a:r>
            <a:r>
              <a:rPr lang="en-US" sz="2600" dirty="0"/>
              <a:t>. </a:t>
            </a:r>
          </a:p>
          <a:p>
            <a:pPr marL="0" indent="0" algn="just" fontAlgn="ctr">
              <a:lnSpc>
                <a:spcPct val="110000"/>
              </a:lnSpc>
              <a:buNone/>
            </a:pPr>
            <a:r>
              <a:rPr lang="en-US" sz="2600" dirty="0" err="1"/>
              <a:t>Apa</a:t>
            </a:r>
            <a:r>
              <a:rPr lang="en-US" sz="2600" dirty="0"/>
              <a:t> </a:t>
            </a:r>
            <a:r>
              <a:rPr lang="en-US" sz="2600" dirty="0" err="1"/>
              <a:t>arti</a:t>
            </a:r>
            <a:r>
              <a:rPr lang="en-US" sz="2600" dirty="0"/>
              <a:t> </a:t>
            </a:r>
            <a:r>
              <a:rPr lang="en-US" sz="2600" dirty="0" err="1"/>
              <a:t>kemajuan</a:t>
            </a:r>
            <a:r>
              <a:rPr lang="en-US" sz="2600" dirty="0"/>
              <a:t> </a:t>
            </a:r>
            <a:r>
              <a:rPr lang="en-US" sz="2600" dirty="0" err="1"/>
              <a:t>Iptek</a:t>
            </a:r>
            <a:r>
              <a:rPr lang="en-US" sz="2600" dirty="0"/>
              <a:t> </a:t>
            </a:r>
            <a:r>
              <a:rPr lang="en-US" sz="2600" dirty="0" err="1"/>
              <a:t>kalau</a:t>
            </a:r>
            <a:r>
              <a:rPr lang="en-US" sz="2600" dirty="0"/>
              <a:t> </a:t>
            </a:r>
            <a:r>
              <a:rPr lang="en-US" sz="2600" dirty="0" err="1"/>
              <a:t>manusia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makrifat</a:t>
            </a:r>
            <a:r>
              <a:rPr lang="en-US" sz="2600" dirty="0"/>
              <a:t> </a:t>
            </a:r>
            <a:r>
              <a:rPr lang="en-US" sz="2600" dirty="0" err="1"/>
              <a:t>kepada</a:t>
            </a:r>
            <a:r>
              <a:rPr lang="en-US" sz="2600" dirty="0"/>
              <a:t> Allah?</a:t>
            </a:r>
          </a:p>
          <a:p>
            <a:pPr marL="0" indent="0" algn="just" fontAlgn="ctr">
              <a:lnSpc>
                <a:spcPct val="110000"/>
              </a:lnSpc>
              <a:buNone/>
            </a:pPr>
            <a:r>
              <a:rPr lang="en-US" sz="2600" dirty="0"/>
              <a:t>Imam </a:t>
            </a:r>
            <a:r>
              <a:rPr lang="en-US" sz="2600" dirty="0" err="1"/>
              <a:t>Junaid</a:t>
            </a:r>
            <a:r>
              <a:rPr lang="en-US" sz="2600" dirty="0"/>
              <a:t> al-</a:t>
            </a:r>
            <a:r>
              <a:rPr lang="en-US" sz="2600" dirty="0" err="1"/>
              <a:t>Bagdadi</a:t>
            </a:r>
            <a:r>
              <a:rPr lang="en-US" sz="2600" dirty="0"/>
              <a:t> </a:t>
            </a:r>
            <a:r>
              <a:rPr lang="en-US" sz="2600" dirty="0" err="1"/>
              <a:t>menyatakan</a:t>
            </a:r>
            <a:r>
              <a:rPr lang="en-US" sz="2600" dirty="0"/>
              <a:t>, “</a:t>
            </a:r>
            <a:r>
              <a:rPr lang="en-US" sz="2600" dirty="0" err="1"/>
              <a:t>Meskipun</a:t>
            </a:r>
            <a:r>
              <a:rPr lang="en-US" sz="2600" dirty="0"/>
              <a:t> orang </a:t>
            </a:r>
            <a:r>
              <a:rPr lang="en-US" sz="2600" dirty="0" err="1"/>
              <a:t>tahu</a:t>
            </a:r>
            <a:r>
              <a:rPr lang="en-US" sz="2600" dirty="0"/>
              <a:t> </a:t>
            </a:r>
            <a:r>
              <a:rPr lang="en-US" sz="2600" dirty="0" err="1"/>
              <a:t>segala</a:t>
            </a:r>
            <a:r>
              <a:rPr lang="en-US" sz="2600" dirty="0"/>
              <a:t> </a:t>
            </a:r>
            <a:r>
              <a:rPr lang="en-US" sz="2600" dirty="0" err="1"/>
              <a:t>sesuatu</a:t>
            </a:r>
            <a:r>
              <a:rPr lang="en-US" sz="2600" dirty="0"/>
              <a:t> </a:t>
            </a:r>
            <a:r>
              <a:rPr lang="en-US" sz="2600" dirty="0" err="1"/>
              <a:t>tetapi</a:t>
            </a:r>
            <a:r>
              <a:rPr lang="en-US" sz="2600" dirty="0"/>
              <a:t> </a:t>
            </a:r>
            <a:r>
              <a:rPr lang="en-US" sz="2600" dirty="0" err="1"/>
              <a:t>jika</a:t>
            </a:r>
            <a:r>
              <a:rPr lang="en-US" sz="2600" dirty="0"/>
              <a:t> </a:t>
            </a:r>
            <a:r>
              <a:rPr lang="en-US" sz="2600" dirty="0" err="1"/>
              <a:t>dia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mengenal</a:t>
            </a:r>
            <a:r>
              <a:rPr lang="en-US" sz="2600" dirty="0"/>
              <a:t> Allah </a:t>
            </a:r>
            <a:r>
              <a:rPr lang="en-US" sz="2600" dirty="0" err="1"/>
              <a:t>sebagai</a:t>
            </a:r>
            <a:r>
              <a:rPr lang="en-US" sz="2600" dirty="0"/>
              <a:t> </a:t>
            </a:r>
            <a:r>
              <a:rPr lang="en-US" sz="2600" dirty="0" err="1"/>
              <a:t>Tuhannya</a:t>
            </a:r>
            <a:r>
              <a:rPr lang="en-US" sz="2600" dirty="0"/>
              <a:t>, </a:t>
            </a:r>
            <a:r>
              <a:rPr lang="en-US" sz="2600" dirty="0" err="1"/>
              <a:t>maka</a:t>
            </a:r>
            <a:r>
              <a:rPr lang="en-US" sz="2600" dirty="0"/>
              <a:t> </a:t>
            </a:r>
            <a:r>
              <a:rPr lang="en-US" sz="2600" dirty="0" err="1"/>
              <a:t>identik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tahu</a:t>
            </a:r>
            <a:r>
              <a:rPr lang="en-US" sz="2600" dirty="0"/>
              <a:t> </a:t>
            </a:r>
            <a:r>
              <a:rPr lang="en-US" sz="2600" dirty="0" err="1"/>
              <a:t>sama</a:t>
            </a:r>
            <a:r>
              <a:rPr lang="en-US" sz="2600" dirty="0"/>
              <a:t> </a:t>
            </a:r>
            <a:r>
              <a:rPr lang="en-US" sz="2600" dirty="0" err="1"/>
              <a:t>sekali</a:t>
            </a:r>
            <a:r>
              <a:rPr lang="en-US" sz="2600" dirty="0"/>
              <a:t>”. </a:t>
            </a:r>
            <a:r>
              <a:rPr lang="en-US" sz="2600" dirty="0" err="1"/>
              <a:t>Junaid</a:t>
            </a:r>
            <a:r>
              <a:rPr lang="en-US" sz="2600" dirty="0"/>
              <a:t> </a:t>
            </a:r>
            <a:r>
              <a:rPr lang="en-US" sz="2600" dirty="0" err="1"/>
              <a:t>ingin</a:t>
            </a:r>
            <a:r>
              <a:rPr lang="en-US" sz="2600" dirty="0"/>
              <a:t> </a:t>
            </a:r>
            <a:r>
              <a:rPr lang="en-US" sz="2600" dirty="0" err="1"/>
              <a:t>menyatakan</a:t>
            </a:r>
            <a:r>
              <a:rPr lang="en-US" sz="2600" dirty="0"/>
              <a:t> </a:t>
            </a:r>
            <a:r>
              <a:rPr lang="en-US" sz="2600" dirty="0" err="1"/>
              <a:t>bahwa</a:t>
            </a:r>
            <a:r>
              <a:rPr lang="en-US" sz="2600" dirty="0"/>
              <a:t> </a:t>
            </a:r>
            <a:r>
              <a:rPr lang="en-US" sz="2600" dirty="0" err="1"/>
              <a:t>landasan</a:t>
            </a:r>
            <a:r>
              <a:rPr lang="en-US" sz="2600" dirty="0"/>
              <a:t> </a:t>
            </a:r>
            <a:r>
              <a:rPr lang="en-US" sz="2600" dirty="0" err="1"/>
              <a:t>Iptek</a:t>
            </a:r>
            <a:r>
              <a:rPr lang="en-US" sz="2600" dirty="0"/>
              <a:t> adalah </a:t>
            </a:r>
            <a:r>
              <a:rPr lang="en-US" sz="2600" dirty="0" err="1"/>
              <a:t>ma‟rifatullāh</a:t>
            </a:r>
            <a:r>
              <a:rPr lang="en-US" sz="2600" dirty="0"/>
              <a:t>, </a:t>
            </a:r>
            <a:r>
              <a:rPr lang="en-US" sz="2600" dirty="0" err="1"/>
              <a:t>dan</a:t>
            </a:r>
            <a:r>
              <a:rPr lang="en-US" sz="2600" dirty="0"/>
              <a:t> Al-Quran adalah </a:t>
            </a:r>
            <a:r>
              <a:rPr lang="en-US" sz="2600" dirty="0" err="1"/>
              <a:t>paradigma</a:t>
            </a:r>
            <a:r>
              <a:rPr lang="en-US" sz="2600" dirty="0"/>
              <a:t> </a:t>
            </a:r>
            <a:r>
              <a:rPr lang="en-US" sz="2600" dirty="0" err="1"/>
              <a:t>untuk</a:t>
            </a:r>
            <a:r>
              <a:rPr lang="en-US" sz="2600" dirty="0"/>
              <a:t> </a:t>
            </a:r>
            <a:r>
              <a:rPr lang="en-US" sz="2600" dirty="0" err="1"/>
              <a:t>pengembangan</a:t>
            </a:r>
            <a:r>
              <a:rPr lang="en-US" sz="2600" dirty="0"/>
              <a:t> </a:t>
            </a:r>
            <a:r>
              <a:rPr lang="en-US" sz="2600" dirty="0" err="1"/>
              <a:t>Iptek</a:t>
            </a:r>
            <a:r>
              <a:rPr lang="en-US" sz="2600"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" y="1174750"/>
            <a:ext cx="11596370" cy="5368925"/>
          </a:xfrm>
        </p:spPr>
        <p:txBody>
          <a:bodyPr/>
          <a:lstStyle/>
          <a:p>
            <a:pPr marL="0" indent="0" algn="just">
              <a:buNone/>
            </a:pPr>
            <a:r>
              <a:rPr lang="en-US" sz="2600"/>
              <a:t>Ciri utama kehidupan modern adalah adanya pembangunan yang berhasil dan membawa kemajuan, kemakmuran, dan pemerataan. tolok ukur pembangunan yang berhasil adalah sebagai berikut.</a:t>
            </a:r>
          </a:p>
          <a:p>
            <a:pPr marL="0" indent="0" algn="just">
              <a:buNone/>
            </a:pPr>
            <a:r>
              <a:rPr lang="id-ID" altLang="en-US" sz="2600"/>
              <a:t>1. </a:t>
            </a:r>
            <a:r>
              <a:rPr lang="en-US" sz="2600"/>
              <a:t>Tingkat produksi dan pendapatan lebih tinggi.</a:t>
            </a:r>
          </a:p>
          <a:p>
            <a:pPr marL="0" indent="0" algn="just">
              <a:buNone/>
            </a:pPr>
            <a:r>
              <a:rPr lang="id-ID" altLang="en-US" sz="2600"/>
              <a:t>2. </a:t>
            </a:r>
            <a:r>
              <a:rPr lang="en-US" sz="2600"/>
              <a:t>Kemajuan dalam pemerintahan sendiri yang demokratis, mantap, dan skaligus tanggap terhadap kebutuhan-kebutuhan dan kehendak-kehendak rakyat.</a:t>
            </a:r>
          </a:p>
          <a:p>
            <a:pPr marL="0" indent="0" algn="just">
              <a:buNone/>
            </a:pPr>
            <a:r>
              <a:rPr lang="id-ID" altLang="en-US" sz="2600"/>
              <a:t>3. </a:t>
            </a:r>
            <a:r>
              <a:rPr lang="en-US" sz="2600"/>
              <a:t>Pertumbuhan hubungan sosial yang demokratis, termasuk kebebasan yang luas, kesempatan-kesempatan untuk pengembangan diri, dan penghormatan kepada kepribadian individu.</a:t>
            </a:r>
          </a:p>
          <a:p>
            <a:pPr marL="0" indent="0" algn="just">
              <a:buNone/>
            </a:pPr>
            <a:r>
              <a:rPr lang="id-ID" altLang="en-US" sz="2600"/>
              <a:t>4. </a:t>
            </a:r>
            <a:r>
              <a:rPr lang="en-US" sz="2600"/>
              <a:t>Tidak mudah terkena komunisme dan totaliarianisme lainnya, karena alasan-alasan tersebut.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"/>
            <a:ext cx="10972800" cy="582613"/>
          </a:xfrm>
        </p:spPr>
        <p:txBody>
          <a:bodyPr/>
          <a:lstStyle/>
          <a:p>
            <a:r>
              <a:rPr lang="en-US" sz="4000" b="1"/>
              <a:t>Selayang pandang pendidikan Islam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8915"/>
            <a:ext cx="10972800" cy="4953000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2600"/>
              <a:t>Dalam Paradigma Pendidikan Islam disebutkan bahwa istilah Pendidikan Islam mencakup beragam  pengertian, yaitu al-tarbiyah al-diniyah (pendidikan keagamaan), ta'lim al-din (pengajaran agama), al-ta'lim al-diny (pengajaran keagamaan), al-ta'lim al-islamy (pengajaran keislaman), tarbiyah al-muslimin (pendidikan orang-orang Islam), al-tarbiyah fi al-Islam (pendidikan dalam Islam), al-tarbiyah 'inda al-muslimin (pendidikan di kalangan orang-orang Islam), dan al-tarbiyah al-Islamiyah (pendidikan Islami).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4725" y="114300"/>
            <a:ext cx="10972800" cy="582613"/>
          </a:xfrm>
        </p:spPr>
        <p:txBody>
          <a:bodyPr/>
          <a:lstStyle/>
          <a:p>
            <a:r>
              <a:rPr lang="en-US" sz="3300" b="1"/>
              <a:t>Paradigma Al-Qur'an mengenai pendidikan Islam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sz="2600"/>
              <a:t>Dalam konteks pengembangan pendidikan Islam dengan semangat memadukan ilmu umum dan ilmu agama sebagaimana sekarang menjadi tren di kalangan sekolah dan perguruan tinggi Islam</a:t>
            </a:r>
            <a:r>
              <a:rPr lang="id-ID" altLang="en-US" sz="2600"/>
              <a:t>. Al-Qur'an sebagai sumber pemikiran Islam sangat banyak memberikan pencerahan yang perlu dikembangkan secara filosofis maupun ilmiah.Al-Qur'an merupakan salah satu sumber pendidikan Islam disamping As-Sunnah, kata-kata sahabat (madzhab shahabi), kemaslahatan umat/sosial (mashalil al-mursalah), tradisi atau adat kebiasaan masyarakat ('uruf), dan hasil pemikiran para ahli dalam Islam (ijtihad). Al-Qur'an dijadikan sebagai sumber pendidikan Islam yang pertama dan utama karena ia memiliki nilai absolute yang diturunkan dari Tuhan.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3360" y="161290"/>
            <a:ext cx="10972800" cy="582613"/>
          </a:xfrm>
        </p:spPr>
        <p:txBody>
          <a:bodyPr/>
          <a:lstStyle/>
          <a:p>
            <a:pPr algn="ctr"/>
            <a:r>
              <a:rPr lang="en-US" sz="2800" b="1"/>
              <a:t>Kontribusi Paradigma Qurani dalam Menyelesaikan Problem Kehidupan Modern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4615"/>
            <a:ext cx="10972800" cy="4953000"/>
          </a:xfrm>
        </p:spPr>
        <p:txBody>
          <a:bodyPr/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sz="2800"/>
              <a:t>Fakta sejarah bahwa kemajuan, kedamaian,keamanan dan kesejahteraan yang telah dicapai pada masa keemasan Islam adalah wujud dari aktualisasi Al-Quran sebagai paradigma kehidupan.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2800"/>
              <a:t>Paradigma Qurani telah berkontribusi dalam mewujudkan kemajuandan kemodernan pada zaman keemasan Islam yang ditandai dengan kemajuan pesat perkembangan Iptek di dunia Islam, yang berimplikasi terhadap kemajuan di bidang lainnya; ideologi, politik, ekonomi,budaya, militer, pendidikan, perdamaian, keamanan, kesejahteraandan lainnya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371850" y="3044190"/>
            <a:ext cx="5166360" cy="1564005"/>
          </a:xfrm>
        </p:spPr>
        <p:txBody>
          <a:bodyPr/>
          <a:lstStyle/>
          <a:p>
            <a:pPr marL="0" indent="0">
              <a:buNone/>
            </a:pPr>
            <a:r>
              <a:rPr lang="id-ID" altLang="en-US" sz="5400" b="1"/>
              <a:t>TERIMA KASIH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533</Words>
  <Application>Microsoft Office PowerPoint</Application>
  <PresentationFormat>Widescreen</PresentationFormat>
  <Paragraphs>35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SimSun</vt:lpstr>
      <vt:lpstr>Arial</vt:lpstr>
      <vt:lpstr>Calibri</vt:lpstr>
      <vt:lpstr>Times New Roman</vt:lpstr>
      <vt:lpstr>Communications and Dialogues</vt:lpstr>
      <vt:lpstr>BAGAIMANA MEMBANGUN PARADIGMA QURANI</vt:lpstr>
      <vt:lpstr>PENGERTIAN</vt:lpstr>
      <vt:lpstr>Untuk apa Al-Quran diturunkan?  Apa tujuan Al-Quran diturunkan?</vt:lpstr>
      <vt:lpstr>Paradigma Qurani sebagai Satu-satunya Model untuk Menghadapi Kehidupan Modern</vt:lpstr>
      <vt:lpstr>PowerPoint Presentation</vt:lpstr>
      <vt:lpstr>Selayang pandang pendidikan Islam</vt:lpstr>
      <vt:lpstr>Paradigma Al-Qur'an mengenai pendidikan Islam</vt:lpstr>
      <vt:lpstr>Kontribusi Paradigma Qurani dalam Menyelesaikan Problem Kehidupan Modern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BAGAIMANA MEMBANGUN PARADIGMA QURANI</dc:title>
  <dc:creator>lenovo</dc:creator>
  <cp:lastModifiedBy>ASUS</cp:lastModifiedBy>
  <cp:revision>6</cp:revision>
  <dcterms:created xsi:type="dcterms:W3CDTF">2018-10-16T02:40:00Z</dcterms:created>
  <dcterms:modified xsi:type="dcterms:W3CDTF">2020-03-30T09:38:25Z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1033-10.2.0.7516</vt:lpwstr>
  </property>
</Properties>
</file>