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56BCC4F-C971-4646-872B-37B81177EEA6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0E3B083-7B0E-477A-A653-DF3E03739A7C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PANDANGAN ISLAM TENTANG ZAKAT DAN PAJAK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DISUSUN OLEH</a:t>
            </a:r>
          </a:p>
          <a:p>
            <a:r>
              <a:rPr lang="en-US" dirty="0" smtClean="0"/>
              <a:t>DAILAMI. </a:t>
            </a:r>
            <a:r>
              <a:rPr lang="en-US" dirty="0" err="1" smtClean="0"/>
              <a:t>M.Pd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DASAR HUKUM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sz="4600" dirty="0" err="1" smtClean="0">
                <a:solidFill>
                  <a:srgbClr val="FF0000"/>
                </a:solidFill>
              </a:rPr>
              <a:t>Menurut</a:t>
            </a:r>
            <a:r>
              <a:rPr lang="en-US" sz="4600" dirty="0" smtClean="0">
                <a:solidFill>
                  <a:srgbClr val="FF0000"/>
                </a:solidFill>
              </a:rPr>
              <a:t> UUD</a:t>
            </a:r>
          </a:p>
          <a:p>
            <a:pPr lvl="0">
              <a:buNone/>
            </a:pPr>
            <a:r>
              <a:rPr lang="en-US" dirty="0" smtClean="0"/>
              <a:t>1</a:t>
            </a:r>
            <a:r>
              <a:rPr lang="en-US" dirty="0"/>
              <a:t>. “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Tatacara</a:t>
            </a:r>
            <a:r>
              <a:rPr lang="en-US" dirty="0"/>
              <a:t> </a:t>
            </a:r>
            <a:r>
              <a:rPr lang="en-US" dirty="0" err="1"/>
              <a:t>Perpajakan</a:t>
            </a:r>
            <a:r>
              <a:rPr lang="en-US" dirty="0"/>
              <a:t>/</a:t>
            </a:r>
            <a:r>
              <a:rPr lang="en-US" dirty="0" err="1"/>
              <a:t>UUKUTp</a:t>
            </a:r>
            <a:r>
              <a:rPr lang="en-US" dirty="0"/>
              <a:t>“ : </a:t>
            </a:r>
            <a:r>
              <a:rPr lang="en-US" dirty="0" err="1"/>
              <a:t>Undang-undang</a:t>
            </a:r>
            <a:r>
              <a:rPr lang="en-US" dirty="0"/>
              <a:t> No. 6/1983, </a:t>
            </a:r>
            <a:r>
              <a:rPr lang="en-US" dirty="0" err="1"/>
              <a:t>diganti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no.16/2000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2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Penghasilan</a:t>
            </a:r>
            <a:r>
              <a:rPr lang="en-US" dirty="0"/>
              <a:t>/UU </a:t>
            </a:r>
            <a:r>
              <a:rPr lang="en-US" dirty="0" err="1"/>
              <a:t>PPh</a:t>
            </a:r>
            <a:r>
              <a:rPr lang="en-US" dirty="0"/>
              <a:t>“ : </a:t>
            </a:r>
            <a:r>
              <a:rPr lang="en-US" dirty="0" err="1"/>
              <a:t>Undang-undang</a:t>
            </a:r>
            <a:r>
              <a:rPr lang="en-US" dirty="0"/>
              <a:t> No.7/1983,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 17/2000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3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Pertambahan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Penjualan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Mewah</a:t>
            </a:r>
            <a:r>
              <a:rPr lang="en-US" dirty="0"/>
              <a:t>/UU PPN/</a:t>
            </a:r>
            <a:r>
              <a:rPr lang="en-US" dirty="0" err="1"/>
              <a:t>PPn</a:t>
            </a:r>
            <a:r>
              <a:rPr lang="en-US" dirty="0"/>
              <a:t> BM” : </a:t>
            </a:r>
            <a:r>
              <a:rPr lang="en-US" dirty="0" err="1"/>
              <a:t>Undang-undang</a:t>
            </a:r>
            <a:r>
              <a:rPr lang="en-US" dirty="0"/>
              <a:t> No. 8/1983,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 18/2000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4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Bangunan</a:t>
            </a:r>
            <a:r>
              <a:rPr lang="en-US" dirty="0"/>
              <a:t> - UU PBB“ : </a:t>
            </a:r>
            <a:r>
              <a:rPr lang="en-US" dirty="0" err="1"/>
              <a:t>Undang-undang</a:t>
            </a:r>
            <a:r>
              <a:rPr lang="en-US" dirty="0"/>
              <a:t> No. 12/1985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 12/1994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DASAR HUKUM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r>
              <a:rPr lang="en-US" sz="3800" dirty="0" err="1" smtClean="0">
                <a:solidFill>
                  <a:srgbClr val="FF0000"/>
                </a:solidFill>
              </a:rPr>
              <a:t>Menurut</a:t>
            </a:r>
            <a:r>
              <a:rPr lang="en-US" sz="3800" dirty="0" smtClean="0">
                <a:solidFill>
                  <a:srgbClr val="FF0000"/>
                </a:solidFill>
              </a:rPr>
              <a:t> UUD</a:t>
            </a:r>
          </a:p>
          <a:p>
            <a:endParaRPr lang="en-US" dirty="0" smtClean="0"/>
          </a:p>
          <a:p>
            <a:pPr lvl="0">
              <a:buNone/>
            </a:pPr>
            <a:r>
              <a:rPr lang="en-US" dirty="0"/>
              <a:t>5. "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Penagihan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</a:t>
            </a:r>
            <a:r>
              <a:rPr lang="en-US" dirty="0" err="1"/>
              <a:t>Paksa</a:t>
            </a:r>
            <a:r>
              <a:rPr lang="en-US" dirty="0"/>
              <a:t>/UU PPSP“ : </a:t>
            </a:r>
            <a:r>
              <a:rPr lang="en-US" dirty="0" err="1"/>
              <a:t>Undang-undang</a:t>
            </a:r>
            <a:r>
              <a:rPr lang="en-US" dirty="0"/>
              <a:t> No. 19/1997,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 19/2000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6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Bea </a:t>
            </a:r>
            <a:r>
              <a:rPr lang="en-US" dirty="0" err="1"/>
              <a:t>Perolehan</a:t>
            </a:r>
            <a:r>
              <a:rPr lang="en-US" dirty="0"/>
              <a:t> </a:t>
            </a: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Tanah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Bangunan</a:t>
            </a:r>
            <a:r>
              <a:rPr lang="en-US" dirty="0"/>
              <a:t>/UU BPHTB“ : </a:t>
            </a:r>
            <a:r>
              <a:rPr lang="en-US" dirty="0" err="1"/>
              <a:t>Undang-undang</a:t>
            </a:r>
            <a:r>
              <a:rPr lang="en-US" dirty="0"/>
              <a:t> No. 21/1997 </a:t>
            </a:r>
            <a:r>
              <a:rPr lang="en-US" dirty="0" err="1"/>
              <a:t>diubah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 20/2000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7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Pengadilan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/UU PP“ : </a:t>
            </a:r>
            <a:r>
              <a:rPr lang="en-US" dirty="0" err="1"/>
              <a:t>Undang-undang</a:t>
            </a:r>
            <a:r>
              <a:rPr lang="en-US" dirty="0"/>
              <a:t> No. 14/2002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8</a:t>
            </a:r>
            <a:r>
              <a:rPr lang="en-US" dirty="0"/>
              <a:t>. "</a:t>
            </a:r>
            <a:r>
              <a:rPr lang="en-US" dirty="0" err="1"/>
              <a:t>Undang-undang</a:t>
            </a:r>
            <a:r>
              <a:rPr lang="en-US" dirty="0"/>
              <a:t> Bea </a:t>
            </a:r>
            <a:r>
              <a:rPr lang="en-US" dirty="0" err="1"/>
              <a:t>Meterai</a:t>
            </a:r>
            <a:r>
              <a:rPr lang="en-US" dirty="0"/>
              <a:t>/UU BM“ : </a:t>
            </a:r>
            <a:r>
              <a:rPr lang="en-US" dirty="0" err="1"/>
              <a:t>Undang-undang</a:t>
            </a:r>
            <a:r>
              <a:rPr lang="en-US" dirty="0"/>
              <a:t> No. 13/1985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DASAR HUKUM </a:t>
            </a:r>
            <a:r>
              <a:rPr lang="en-US" dirty="0" smtClean="0"/>
              <a:t>PAJAK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Menurut</a:t>
            </a:r>
            <a:r>
              <a:rPr lang="en-US" dirty="0" smtClean="0"/>
              <a:t> Islam</a:t>
            </a:r>
          </a:p>
          <a:p>
            <a:r>
              <a:rPr lang="en-US" dirty="0" err="1"/>
              <a:t>Hadist</a:t>
            </a:r>
            <a:r>
              <a:rPr lang="en-US" dirty="0"/>
              <a:t> </a:t>
            </a:r>
            <a:r>
              <a:rPr lang="en-US" dirty="0" err="1"/>
              <a:t>Riwayat</a:t>
            </a:r>
            <a:r>
              <a:rPr lang="en-US" dirty="0"/>
              <a:t> Muslim : Dari </a:t>
            </a:r>
            <a:r>
              <a:rPr lang="en-US" dirty="0" err="1"/>
              <a:t>Umar</a:t>
            </a:r>
            <a:r>
              <a:rPr lang="en-US" dirty="0"/>
              <a:t> bin </a:t>
            </a:r>
            <a:r>
              <a:rPr lang="en-US" dirty="0" err="1"/>
              <a:t>Harits</a:t>
            </a:r>
            <a:r>
              <a:rPr lang="en-US" dirty="0"/>
              <a:t>; </a:t>
            </a:r>
            <a:r>
              <a:rPr lang="en-US" dirty="0" err="1"/>
              <a:t>bahwasanya</a:t>
            </a:r>
            <a:r>
              <a:rPr lang="en-US" dirty="0"/>
              <a:t> </a:t>
            </a:r>
            <a:r>
              <a:rPr lang="en-US" dirty="0" err="1"/>
              <a:t>Abi</a:t>
            </a:r>
            <a:r>
              <a:rPr lang="en-US" dirty="0"/>
              <a:t> </a:t>
            </a:r>
            <a:r>
              <a:rPr lang="en-US" dirty="0" err="1"/>
              <a:t>Zubair</a:t>
            </a:r>
            <a:r>
              <a:rPr lang="en-US" dirty="0"/>
              <a:t> </a:t>
            </a:r>
            <a:r>
              <a:rPr lang="en-US" dirty="0" err="1"/>
              <a:t>bercerita</a:t>
            </a:r>
            <a:r>
              <a:rPr lang="en-US" dirty="0"/>
              <a:t> </a:t>
            </a:r>
            <a:r>
              <a:rPr lang="en-US" dirty="0" err="1"/>
              <a:t>bahwasanya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mendengar</a:t>
            </a:r>
            <a:r>
              <a:rPr lang="en-US" dirty="0"/>
              <a:t> Jabir bin </a:t>
            </a:r>
            <a:r>
              <a:rPr lang="en-US" dirty="0" err="1"/>
              <a:t>Abdillah</a:t>
            </a:r>
            <a:r>
              <a:rPr lang="en-US" dirty="0"/>
              <a:t> </a:t>
            </a:r>
            <a:r>
              <a:rPr lang="en-US" dirty="0" err="1"/>
              <a:t>menuturkan</a:t>
            </a:r>
            <a:r>
              <a:rPr lang="en-US" dirty="0"/>
              <a:t> (</a:t>
            </a:r>
            <a:r>
              <a:rPr lang="en-US" dirty="0" err="1"/>
              <a:t>mengatakan</a:t>
            </a:r>
            <a:r>
              <a:rPr lang="en-US" dirty="0"/>
              <a:t>) </a:t>
            </a:r>
            <a:r>
              <a:rPr lang="en-US" dirty="0" err="1"/>
              <a:t>bahwasanya</a:t>
            </a:r>
            <a:r>
              <a:rPr lang="en-US" dirty="0"/>
              <a:t> </a:t>
            </a: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mendengar</a:t>
            </a:r>
            <a:r>
              <a:rPr lang="en-US" dirty="0"/>
              <a:t> </a:t>
            </a:r>
            <a:r>
              <a:rPr lang="en-US" dirty="0" err="1"/>
              <a:t>Nabi</a:t>
            </a:r>
            <a:r>
              <a:rPr lang="en-US" dirty="0"/>
              <a:t> saw., </a:t>
            </a:r>
            <a:r>
              <a:rPr lang="en-US" dirty="0" err="1"/>
              <a:t>bersabda</a:t>
            </a:r>
            <a:r>
              <a:rPr lang="en-US" dirty="0"/>
              <a:t>; “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yang </a:t>
            </a:r>
            <a:r>
              <a:rPr lang="en-US" dirty="0" err="1"/>
              <a:t>diairi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sungai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air </a:t>
            </a:r>
            <a:r>
              <a:rPr lang="en-US" dirty="0" err="1"/>
              <a:t>hujan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10%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yang </a:t>
            </a:r>
            <a:r>
              <a:rPr lang="en-US" dirty="0" err="1"/>
              <a:t>diairi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bantuan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, (</a:t>
            </a:r>
            <a:r>
              <a:rPr lang="en-US" dirty="0" err="1"/>
              <a:t>zakatnya</a:t>
            </a:r>
            <a:r>
              <a:rPr lang="en-US" dirty="0"/>
              <a:t>)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setengahnya</a:t>
            </a:r>
            <a:r>
              <a:rPr lang="en-US" dirty="0"/>
              <a:t> 10% (</a:t>
            </a:r>
            <a:r>
              <a:rPr lang="en-US" dirty="0" err="1"/>
              <a:t>yaitu</a:t>
            </a:r>
            <a:r>
              <a:rPr lang="en-US" dirty="0"/>
              <a:t> 5%)”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DASAR HUKUM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MENURUT PANDANGAN ISLAM </a:t>
            </a:r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“</a:t>
            </a:r>
            <a:r>
              <a:rPr lang="en-US" dirty="0"/>
              <a:t>Dan </a:t>
            </a:r>
            <a:r>
              <a:rPr lang="en-US" dirty="0" err="1"/>
              <a:t>tolong-menolonglah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(</a:t>
            </a:r>
            <a:r>
              <a:rPr lang="en-US" dirty="0" err="1"/>
              <a:t>mengerjakan</a:t>
            </a:r>
            <a:r>
              <a:rPr lang="en-US" dirty="0"/>
              <a:t>) </a:t>
            </a:r>
            <a:r>
              <a:rPr lang="en-US" dirty="0" err="1"/>
              <a:t>kebajikan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takwa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jangan</a:t>
            </a:r>
            <a:r>
              <a:rPr lang="en-US" dirty="0"/>
              <a:t> </a:t>
            </a:r>
            <a:r>
              <a:rPr lang="en-US" dirty="0" err="1"/>
              <a:t>tolong-menolong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berbuat</a:t>
            </a:r>
            <a:r>
              <a:rPr lang="en-US" dirty="0"/>
              <a:t> </a:t>
            </a:r>
            <a:r>
              <a:rPr lang="en-US" dirty="0" err="1"/>
              <a:t>dosa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pelanggaran</a:t>
            </a:r>
            <a:r>
              <a:rPr lang="en-US" dirty="0"/>
              <a:t>. Dan </a:t>
            </a:r>
            <a:r>
              <a:rPr lang="en-US" dirty="0" err="1"/>
              <a:t>bertakwalah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Allah, </a:t>
            </a:r>
            <a:r>
              <a:rPr lang="en-US" dirty="0" err="1"/>
              <a:t>sesungguhnya</a:t>
            </a:r>
            <a:r>
              <a:rPr lang="en-US" dirty="0"/>
              <a:t> Allah </a:t>
            </a:r>
            <a:r>
              <a:rPr lang="en-US" dirty="0" err="1"/>
              <a:t>amat</a:t>
            </a:r>
            <a:r>
              <a:rPr lang="en-US" dirty="0"/>
              <a:t> </a:t>
            </a:r>
            <a:r>
              <a:rPr lang="en-US" dirty="0" err="1"/>
              <a:t>berat</a:t>
            </a:r>
            <a:r>
              <a:rPr lang="en-US" dirty="0"/>
              <a:t> </a:t>
            </a:r>
            <a:r>
              <a:rPr lang="en-US" dirty="0" err="1"/>
              <a:t>siksa-Nya</a:t>
            </a:r>
            <a:r>
              <a:rPr lang="en-US" dirty="0"/>
              <a:t>.” (QS. al- </a:t>
            </a:r>
            <a:r>
              <a:rPr lang="en-US" dirty="0" err="1"/>
              <a:t>Maidah</a:t>
            </a:r>
            <a:r>
              <a:rPr lang="en-US" dirty="0"/>
              <a:t>: 2) </a:t>
            </a:r>
            <a:endParaRPr lang="en-US" dirty="0" smtClean="0"/>
          </a:p>
          <a:p>
            <a:pPr lvl="0">
              <a:buNone/>
            </a:pPr>
            <a:endParaRPr lang="en-US" dirty="0"/>
          </a:p>
          <a:p>
            <a:pPr lvl="0">
              <a:buNone/>
            </a:pPr>
            <a:r>
              <a:rPr lang="en-US" dirty="0" smtClean="0"/>
              <a:t>	“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orang-orang</a:t>
            </a:r>
            <a:r>
              <a:rPr lang="en-US" dirty="0"/>
              <a:t> yang </a:t>
            </a:r>
            <a:r>
              <a:rPr lang="en-US" dirty="0" err="1"/>
              <a:t>beriman</a:t>
            </a:r>
            <a:r>
              <a:rPr lang="en-US" dirty="0"/>
              <a:t>, </a:t>
            </a:r>
            <a:r>
              <a:rPr lang="en-US" dirty="0" err="1"/>
              <a:t>taatilah</a:t>
            </a:r>
            <a:r>
              <a:rPr lang="en-US" dirty="0"/>
              <a:t> Allah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taatilah</a:t>
            </a:r>
            <a:r>
              <a:rPr lang="en-US" dirty="0"/>
              <a:t> </a:t>
            </a:r>
            <a:r>
              <a:rPr lang="en-US" dirty="0" err="1"/>
              <a:t>rasul</a:t>
            </a:r>
            <a:r>
              <a:rPr lang="en-US" dirty="0"/>
              <a:t>-(</a:t>
            </a:r>
            <a:r>
              <a:rPr lang="en-US" dirty="0" err="1"/>
              <a:t>Nya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ulil</a:t>
            </a:r>
            <a:r>
              <a:rPr lang="en-US" dirty="0"/>
              <a:t> </a:t>
            </a:r>
            <a:r>
              <a:rPr lang="en-US" dirty="0" err="1"/>
              <a:t>amri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.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 </a:t>
            </a:r>
            <a:r>
              <a:rPr lang="en-US" dirty="0" err="1"/>
              <a:t>berlainan</a:t>
            </a:r>
            <a:r>
              <a:rPr lang="en-US" dirty="0"/>
              <a:t> </a:t>
            </a:r>
            <a:r>
              <a:rPr lang="en-US" dirty="0" err="1"/>
              <a:t>pendapat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sesuatu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kembalikanlah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Allah (Al-Qur’an)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rasul</a:t>
            </a:r>
            <a:r>
              <a:rPr lang="en-US" dirty="0"/>
              <a:t> (</a:t>
            </a:r>
            <a:r>
              <a:rPr lang="en-US" dirty="0" err="1"/>
              <a:t>sunnahnya</a:t>
            </a:r>
            <a:r>
              <a:rPr lang="en-US" dirty="0"/>
              <a:t>),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kamu</a:t>
            </a:r>
            <a:r>
              <a:rPr lang="en-US" dirty="0"/>
              <a:t> </a:t>
            </a:r>
            <a:r>
              <a:rPr lang="en-US" dirty="0" err="1"/>
              <a:t>benar-benar</a:t>
            </a:r>
            <a:r>
              <a:rPr lang="en-US" dirty="0"/>
              <a:t> </a:t>
            </a:r>
            <a:r>
              <a:rPr lang="en-US" dirty="0" err="1"/>
              <a:t>beriman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Allah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hari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. Yang </a:t>
            </a:r>
            <a:r>
              <a:rPr lang="en-US" dirty="0" err="1"/>
              <a:t>demikian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(</a:t>
            </a:r>
            <a:r>
              <a:rPr lang="en-US" dirty="0" err="1"/>
              <a:t>bagimu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akibatnya</a:t>
            </a:r>
            <a:r>
              <a:rPr lang="en-US" dirty="0"/>
              <a:t>.” (QS. an-</a:t>
            </a:r>
            <a:r>
              <a:rPr lang="en-US" dirty="0" err="1"/>
              <a:t>Nisa</a:t>
            </a:r>
            <a:r>
              <a:rPr lang="en-US" dirty="0"/>
              <a:t>’: 59)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SYARAT PEMUNGUTAN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AutoNum type="alphaLcParenR"/>
            </a:pP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dipungut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</a:t>
            </a:r>
            <a:r>
              <a:rPr lang="en-US" dirty="0" err="1"/>
              <a:t>memang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- </a:t>
            </a:r>
            <a:r>
              <a:rPr lang="en-US" dirty="0" err="1"/>
              <a:t>benar</a:t>
            </a:r>
            <a:r>
              <a:rPr lang="en-US" dirty="0"/>
              <a:t> </a:t>
            </a:r>
            <a:r>
              <a:rPr lang="en-US" dirty="0" err="1"/>
              <a:t>membutuhkan</a:t>
            </a:r>
            <a:r>
              <a:rPr lang="en-US" dirty="0"/>
              <a:t> </a:t>
            </a:r>
            <a:r>
              <a:rPr lang="en-US" dirty="0" err="1"/>
              <a:t>dana</a:t>
            </a:r>
            <a:r>
              <a:rPr lang="en-US" dirty="0"/>
              <a:t>, </a:t>
            </a:r>
            <a:r>
              <a:rPr lang="en-US" dirty="0" err="1"/>
              <a:t>sedangkan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lain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diperoleh</a:t>
            </a:r>
            <a:r>
              <a:rPr lang="en-US" dirty="0"/>
              <a:t>. </a:t>
            </a:r>
            <a:endParaRPr lang="en-US" dirty="0" smtClean="0"/>
          </a:p>
          <a:p>
            <a:pPr marL="514350" lvl="0" indent="-514350">
              <a:buAutoNum type="alphaLcParenR"/>
            </a:pPr>
            <a:r>
              <a:rPr lang="en-US" dirty="0" err="1" smtClean="0"/>
              <a:t>Pemungutan</a:t>
            </a:r>
            <a:r>
              <a:rPr lang="en-US" dirty="0" smtClean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Adil</a:t>
            </a:r>
            <a:r>
              <a:rPr lang="en-US" dirty="0"/>
              <a:t>. </a:t>
            </a:r>
            <a:endParaRPr lang="en-US" dirty="0" smtClean="0"/>
          </a:p>
          <a:p>
            <a:pPr marL="514350" lvl="0" indent="-514350">
              <a:buAutoNum type="alphaLcParenR"/>
            </a:pP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hendaknya</a:t>
            </a:r>
            <a:r>
              <a:rPr lang="en-US" dirty="0"/>
              <a:t> </a:t>
            </a:r>
            <a:r>
              <a:rPr lang="en-US" dirty="0" err="1"/>
              <a:t>dipergunakan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membiayai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,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maksiat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hawa</a:t>
            </a:r>
            <a:r>
              <a:rPr lang="en-US" dirty="0"/>
              <a:t> </a:t>
            </a:r>
            <a:r>
              <a:rPr lang="en-US" dirty="0" err="1"/>
              <a:t>nafsu</a:t>
            </a:r>
            <a:r>
              <a:rPr lang="en-US" dirty="0"/>
              <a:t>. </a:t>
            </a:r>
            <a:endParaRPr lang="en-US" dirty="0" smtClean="0"/>
          </a:p>
          <a:p>
            <a:pPr marL="514350" lvl="0" indent="-514350">
              <a:buAutoNum type="alphaLcParenR"/>
            </a:pPr>
            <a:r>
              <a:rPr lang="en-US" dirty="0" err="1" smtClean="0"/>
              <a:t>Persetujuan</a:t>
            </a:r>
            <a:r>
              <a:rPr lang="en-US" dirty="0" smtClean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ahli</a:t>
            </a:r>
            <a:r>
              <a:rPr lang="en-US" dirty="0"/>
              <a:t>/</a:t>
            </a:r>
            <a:r>
              <a:rPr lang="en-US" dirty="0" err="1"/>
              <a:t>cendikiawan</a:t>
            </a:r>
            <a:r>
              <a:rPr lang="en-US" dirty="0"/>
              <a:t> yang </a:t>
            </a:r>
            <a:r>
              <a:rPr lang="en-US" dirty="0" err="1"/>
              <a:t>berakhlak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JENIS-JENIS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en-US" dirty="0" err="1">
                <a:solidFill>
                  <a:srgbClr val="FF0000"/>
                </a:solidFill>
              </a:rPr>
              <a:t>Menurut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Golongan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pPr lvl="0"/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Langsung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pungutan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dikumpulkan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yang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membayar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bebannya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dipindah</a:t>
            </a:r>
            <a:r>
              <a:rPr lang="en-US" dirty="0"/>
              <a:t>- </a:t>
            </a:r>
            <a:r>
              <a:rPr lang="en-US" dirty="0" err="1"/>
              <a:t>pindahkan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lain. </a:t>
            </a:r>
            <a:endParaRPr lang="en-US" dirty="0" smtClean="0"/>
          </a:p>
          <a:p>
            <a:pPr lvl="0"/>
            <a:endParaRPr lang="en-US" dirty="0" smtClean="0"/>
          </a:p>
          <a:p>
            <a:pPr lvl="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Menurut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Sifatnya</a:t>
            </a:r>
            <a:endParaRPr lang="en-US" dirty="0">
              <a:solidFill>
                <a:srgbClr val="FF0000"/>
              </a:solidFill>
              <a:sym typeface="Symbol"/>
            </a:endParaRPr>
          </a:p>
          <a:p>
            <a:pPr lvl="0"/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Subjektif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hubunganya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subjek</a:t>
            </a:r>
            <a:r>
              <a:rPr lang="en-US" dirty="0"/>
              <a:t> yang </a:t>
            </a:r>
            <a:r>
              <a:rPr lang="en-US" dirty="0" err="1"/>
              <a:t>dikenakan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besarnya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dipengaruhi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subjek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Objektif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hubunganya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objek</a:t>
            </a:r>
            <a:r>
              <a:rPr lang="en-US" dirty="0"/>
              <a:t> yang </a:t>
            </a:r>
            <a:r>
              <a:rPr lang="en-US" dirty="0" err="1"/>
              <a:t>dikenakan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JENIS-JENIS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Pemungutnya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/>
              <a:t>Negara/</a:t>
            </a:r>
            <a:r>
              <a:rPr lang="en-US" dirty="0" err="1"/>
              <a:t>Pusat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diadministrasikan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Keuangan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Direktorat</a:t>
            </a:r>
            <a:r>
              <a:rPr lang="en-US" dirty="0"/>
              <a:t> </a:t>
            </a:r>
            <a:r>
              <a:rPr lang="en-US" dirty="0" err="1"/>
              <a:t>Jenderal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/>
              <a:t>Daerah,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dipungut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provinsi</a:t>
            </a:r>
            <a:r>
              <a:rPr lang="en-US" dirty="0"/>
              <a:t>, </a:t>
            </a:r>
            <a:r>
              <a:rPr lang="en-US" dirty="0" err="1"/>
              <a:t>kabupaten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kotamadya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JENIS-JENIS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en-US" dirty="0" err="1"/>
              <a:t>Menurut</a:t>
            </a:r>
            <a:r>
              <a:rPr lang="en-US" dirty="0"/>
              <a:t> Islam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r>
              <a:rPr lang="en-US" dirty="0" err="1" smtClean="0"/>
              <a:t>Jizyah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Jiwa</a:t>
            </a:r>
            <a:r>
              <a:rPr lang="en-US" dirty="0"/>
              <a:t>), </a:t>
            </a:r>
            <a:r>
              <a:rPr lang="en-US" dirty="0" err="1"/>
              <a:t>Pajak</a:t>
            </a:r>
            <a:r>
              <a:rPr lang="en-US" dirty="0"/>
              <a:t> yang </a:t>
            </a:r>
            <a:r>
              <a:rPr lang="en-US" dirty="0" err="1"/>
              <a:t>dikenakan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kalangan</a:t>
            </a:r>
            <a:r>
              <a:rPr lang="en-US" dirty="0"/>
              <a:t> non </a:t>
            </a:r>
            <a:r>
              <a:rPr lang="en-US" dirty="0" err="1"/>
              <a:t>muslim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imbalan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jaminan</a:t>
            </a:r>
            <a:r>
              <a:rPr lang="en-US" dirty="0"/>
              <a:t> yang </a:t>
            </a:r>
            <a:r>
              <a:rPr lang="en-US" dirty="0" err="1"/>
              <a:t>diberikan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Negara Islam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melindungi</a:t>
            </a:r>
            <a:r>
              <a:rPr lang="en-US" dirty="0"/>
              <a:t> </a:t>
            </a:r>
            <a:r>
              <a:rPr lang="en-US" dirty="0" err="1"/>
              <a:t>kehidupannya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Kharaj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(</a:t>
            </a:r>
            <a:r>
              <a:rPr lang="en-US" dirty="0" err="1"/>
              <a:t>baca:tanaman</a:t>
            </a:r>
            <a:r>
              <a:rPr lang="en-US" dirty="0"/>
              <a:t>)), </a:t>
            </a:r>
            <a:r>
              <a:rPr lang="en-US" dirty="0" err="1"/>
              <a:t>Kharaj</a:t>
            </a:r>
            <a:r>
              <a:rPr lang="en-US" dirty="0"/>
              <a:t> (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) yang </a:t>
            </a:r>
            <a:r>
              <a:rPr lang="en-US" dirty="0" err="1"/>
              <a:t>dipungut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nonmuslim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khaibar</a:t>
            </a:r>
            <a:r>
              <a:rPr lang="en-US" dirty="0"/>
              <a:t> </a:t>
            </a:r>
            <a:r>
              <a:rPr lang="en-US" dirty="0" err="1"/>
              <a:t>ditaklukan</a:t>
            </a:r>
            <a:r>
              <a:rPr lang="en-US" dirty="0"/>
              <a:t>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kharaj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setengah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Ushr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/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cukai</a:t>
            </a:r>
            <a:r>
              <a:rPr lang="en-US" dirty="0"/>
              <a:t>), </a:t>
            </a:r>
            <a:r>
              <a:rPr lang="en-US" dirty="0" err="1"/>
              <a:t>Ushr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impor</a:t>
            </a:r>
            <a:r>
              <a:rPr lang="en-US" dirty="0"/>
              <a:t> yang </a:t>
            </a:r>
            <a:r>
              <a:rPr lang="en-US" dirty="0" err="1"/>
              <a:t>dikenakan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pedagang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en-US" dirty="0"/>
              <a:t>PERBEDAAN ZAKAT &amp; PAJAK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23528" y="1196752"/>
          <a:ext cx="8640960" cy="514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3528392"/>
                <a:gridCol w="29523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PEMBEDA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Pengertian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Suci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Berkah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Kewajiban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tanggungan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 Qur’an, As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Sunnah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Undang-Undang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suatu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negara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Batasan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bagi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setiap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muslim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mencapai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nisab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tanpa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memandang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negara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tinggal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batas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garis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teritorial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suatu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negara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saja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Muslim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Muzzaki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Muslim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Non-Muslim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Wajib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Batasan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Objek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Nishab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PTKP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Sifat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Mengikat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Memaksa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Tujuan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Ibadah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diwajibkan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umat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sebagai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tanda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bersyukur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Allah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mendekatkan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Sebagai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bentuk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kewajiban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negaranya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 fontScale="90000"/>
          </a:bodyPr>
          <a:lstStyle/>
          <a:p>
            <a:r>
              <a:rPr lang="en-US" dirty="0"/>
              <a:t>PERBEDAAN ZAKAT &amp; PAJAK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980728"/>
          <a:ext cx="8676456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2152"/>
                <a:gridCol w="2892152"/>
                <a:gridCol w="28921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PEMBEDA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Status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Hukum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Allah SWT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Negara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Syarat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Kelebihan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kebutuhan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pokok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hutang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harus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mencapai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nisab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tertentu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bagi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sebagian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Ditarik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miskin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berada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dibawah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batas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kecukupan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saja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apakah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hutang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Sasaran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golongan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ashnaf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Mustahik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yaitu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fakir,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miskin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amil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muallaf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riqab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gharimin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ibnu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sabil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sabilillah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(QS. At-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Taubah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60)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sektor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kehidupan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membangun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infrastruktur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lain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atau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membayar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pokok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bunga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pinjaman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Pengelola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Amil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Lembaga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Lainya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Direktorat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Jenderal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PENGERTIAN ZAKAT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>
                <a:solidFill>
                  <a:srgbClr val="FF0000"/>
                </a:solidFill>
              </a:rPr>
              <a:t>Menurut</a:t>
            </a:r>
            <a:r>
              <a:rPr lang="en-US" dirty="0" smtClean="0">
                <a:solidFill>
                  <a:srgbClr val="FF0000"/>
                </a:solidFill>
              </a:rPr>
              <a:t> UUD</a:t>
            </a:r>
          </a:p>
          <a:p>
            <a:pPr lvl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Zakat</a:t>
            </a:r>
            <a:r>
              <a:rPr lang="en-US" dirty="0" smtClean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yang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disisihkan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badan</a:t>
            </a:r>
            <a:r>
              <a:rPr lang="en-US" dirty="0"/>
              <a:t> </a:t>
            </a:r>
            <a:r>
              <a:rPr lang="en-US" dirty="0" err="1"/>
              <a:t>usaha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orang</a:t>
            </a:r>
            <a:r>
              <a:rPr lang="en-US" dirty="0"/>
              <a:t> </a:t>
            </a:r>
            <a:r>
              <a:rPr lang="en-US" dirty="0" err="1"/>
              <a:t>muslim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ketentuan</a:t>
            </a:r>
            <a:r>
              <a:rPr lang="en-US" dirty="0"/>
              <a:t> agama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diberikan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yang </a:t>
            </a:r>
            <a:r>
              <a:rPr lang="en-US" dirty="0" err="1"/>
              <a:t>berhak</a:t>
            </a:r>
            <a:r>
              <a:rPr lang="en-US" dirty="0"/>
              <a:t> </a:t>
            </a:r>
            <a:r>
              <a:rPr lang="en-US" dirty="0" err="1"/>
              <a:t>menerimanya</a:t>
            </a:r>
            <a:r>
              <a:rPr lang="en-US" dirty="0"/>
              <a:t>.” </a:t>
            </a:r>
            <a:r>
              <a:rPr lang="en-US" dirty="0" err="1"/>
              <a:t>Undang-Undang</a:t>
            </a:r>
            <a:r>
              <a:rPr lang="en-US" dirty="0"/>
              <a:t> No. 38 </a:t>
            </a:r>
            <a:r>
              <a:rPr lang="en-US" dirty="0" err="1"/>
              <a:t>Tahun</a:t>
            </a:r>
            <a:r>
              <a:rPr lang="en-US" dirty="0"/>
              <a:t> 1999 yang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Lembaran</a:t>
            </a:r>
            <a:r>
              <a:rPr lang="en-US" dirty="0"/>
              <a:t> Negara </a:t>
            </a:r>
            <a:r>
              <a:rPr lang="en-US" dirty="0" err="1"/>
              <a:t>Nomor</a:t>
            </a:r>
            <a:r>
              <a:rPr lang="en-US" dirty="0"/>
              <a:t> 164 (1999 : </a:t>
            </a:r>
            <a:r>
              <a:rPr lang="en-US" dirty="0" err="1"/>
              <a:t>Pasal</a:t>
            </a:r>
            <a:r>
              <a:rPr lang="en-US" dirty="0"/>
              <a:t> 1 </a:t>
            </a:r>
            <a:r>
              <a:rPr lang="en-US" dirty="0" err="1"/>
              <a:t>ayat</a:t>
            </a:r>
            <a:r>
              <a:rPr lang="en-US" dirty="0"/>
              <a:t> 2)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	</a:t>
            </a:r>
            <a:r>
              <a:rPr lang="en-US" dirty="0" err="1" smtClean="0">
                <a:solidFill>
                  <a:srgbClr val="FF0000"/>
                </a:solidFill>
              </a:rPr>
              <a:t>Menurut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Pandangan</a:t>
            </a:r>
            <a:r>
              <a:rPr lang="en-US" dirty="0" smtClean="0">
                <a:solidFill>
                  <a:srgbClr val="FF0000"/>
                </a:solidFill>
              </a:rPr>
              <a:t> Islam</a:t>
            </a:r>
            <a:r>
              <a:rPr lang="en-US" dirty="0"/>
              <a:t>	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	</a:t>
            </a:r>
            <a:r>
              <a:rPr lang="en-US" dirty="0"/>
              <a:t>Zakat adalah </a:t>
            </a: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yang </a:t>
            </a:r>
            <a:r>
              <a:rPr lang="en-US" dirty="0" err="1"/>
              <a:t>diwajibkan</a:t>
            </a:r>
            <a:r>
              <a:rPr lang="en-US" dirty="0"/>
              <a:t> Allah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sebagian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</a:t>
            </a:r>
            <a:r>
              <a:rPr lang="en-US" dirty="0" err="1"/>
              <a:t>kaum</a:t>
            </a:r>
            <a:r>
              <a:rPr lang="en-US" dirty="0"/>
              <a:t> </a:t>
            </a:r>
            <a:r>
              <a:rPr lang="en-US" dirty="0" err="1"/>
              <a:t>muslimin</a:t>
            </a:r>
            <a:r>
              <a:rPr lang="en-US" dirty="0"/>
              <a:t> yang di </a:t>
            </a:r>
            <a:r>
              <a:rPr lang="en-US" dirty="0" err="1"/>
              <a:t>peruntukkan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fakir </a:t>
            </a:r>
            <a:r>
              <a:rPr lang="en-US" dirty="0" err="1"/>
              <a:t>miskin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mustahik</a:t>
            </a:r>
            <a:r>
              <a:rPr lang="en-US" dirty="0"/>
              <a:t> (</a:t>
            </a:r>
            <a:r>
              <a:rPr lang="en-US" dirty="0" err="1"/>
              <a:t>golongan</a:t>
            </a:r>
            <a:r>
              <a:rPr lang="en-US" dirty="0"/>
              <a:t> yang </a:t>
            </a:r>
            <a:r>
              <a:rPr lang="en-US" dirty="0" err="1"/>
              <a:t>berhak</a:t>
            </a:r>
            <a:r>
              <a:rPr lang="en-US" dirty="0"/>
              <a:t> </a:t>
            </a:r>
            <a:r>
              <a:rPr lang="en-US" dirty="0" err="1"/>
              <a:t>menerima</a:t>
            </a:r>
            <a:r>
              <a:rPr lang="en-US" dirty="0"/>
              <a:t> zakat)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ketentuan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syariat</a:t>
            </a:r>
            <a:r>
              <a:rPr lang="en-US" dirty="0"/>
              <a:t> Islam,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tanda</a:t>
            </a:r>
            <a:r>
              <a:rPr lang="en-US" dirty="0"/>
              <a:t> </a:t>
            </a:r>
            <a:r>
              <a:rPr lang="en-US" dirty="0" err="1"/>
              <a:t>syukur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nikmat</a:t>
            </a:r>
            <a:r>
              <a:rPr lang="en-US" dirty="0"/>
              <a:t> Allah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mendekatkan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-Nya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membersihkan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hartanya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PERBEDAAN ZAKAT &amp; PAJAK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4079650"/>
              </p:ext>
            </p:extLst>
          </p:nvPr>
        </p:nvGraphicFramePr>
        <p:xfrm>
          <a:off x="539552" y="1124744"/>
          <a:ext cx="8496944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/>
                <a:gridCol w="3456384"/>
                <a:gridCol w="33740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PEMBEDA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kadar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nishab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berubah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perubahan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situasi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kondisi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Hukum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harta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mempuyai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tetap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terpengaruh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lingkungan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kondisi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Mengalami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perubahan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situasi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kondisi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Karena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undang-undang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berubah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mengalami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perbaikan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sejalan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Konsep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Menghubungkan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kaum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fakir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Mengakibatkan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sifad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hasad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kebencian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manusia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umum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donator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instansi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perpajakan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secara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khusus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Sanksi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 Allah SWT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 Negara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Didahului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didahului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niat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Penghitungan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Dipercayakan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muzzaki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amilin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petugas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zakat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Self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Assesment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Wajib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menghitung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sendiri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besarnya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pajak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terutang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melalui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penyampaian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SPT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PERSAMAAN ZAKAT &amp; PAJAK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mengikat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yang </a:t>
            </a:r>
            <a:r>
              <a:rPr lang="en-US" dirty="0" err="1"/>
              <a:t>ditentukan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sanksi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mengabaikannya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Zakat</a:t>
            </a:r>
            <a:r>
              <a:rPr lang="en-US" dirty="0" smtClean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disetorkan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en-US" dirty="0" err="1"/>
              <a:t>resmi</a:t>
            </a:r>
            <a:r>
              <a:rPr lang="en-US" dirty="0"/>
              <a:t> agar </a:t>
            </a:r>
            <a:r>
              <a:rPr lang="en-US" dirty="0" err="1"/>
              <a:t>tercapai</a:t>
            </a:r>
            <a:r>
              <a:rPr lang="en-US" dirty="0"/>
              <a:t> </a:t>
            </a:r>
            <a:r>
              <a:rPr lang="en-US" dirty="0" err="1"/>
              <a:t>optimalisasi</a:t>
            </a:r>
            <a:r>
              <a:rPr lang="en-US" dirty="0"/>
              <a:t> </a:t>
            </a:r>
            <a:r>
              <a:rPr lang="en-US" dirty="0" err="1"/>
              <a:t>penggalangan</a:t>
            </a:r>
            <a:r>
              <a:rPr lang="en-US" dirty="0"/>
              <a:t> </a:t>
            </a:r>
            <a:r>
              <a:rPr lang="en-US" dirty="0" err="1"/>
              <a:t>dana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penyalurannya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Zakat</a:t>
            </a:r>
            <a:r>
              <a:rPr lang="en-US" dirty="0" smtClean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membantu</a:t>
            </a:r>
            <a:r>
              <a:rPr lang="en-US" dirty="0"/>
              <a:t> </a:t>
            </a:r>
            <a:r>
              <a:rPr lang="en-US" dirty="0" err="1"/>
              <a:t>penyelesaian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pengentasan</a:t>
            </a:r>
            <a:r>
              <a:rPr lang="en-US" dirty="0"/>
              <a:t> </a:t>
            </a:r>
            <a:r>
              <a:rPr lang="en-US" dirty="0" err="1"/>
              <a:t>kemiskinan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janji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imbalan</a:t>
            </a:r>
            <a:r>
              <a:rPr lang="en-US" dirty="0"/>
              <a:t> </a:t>
            </a:r>
            <a:r>
              <a:rPr lang="en-US" dirty="0" err="1"/>
              <a:t>materi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err="1" smtClean="0"/>
              <a:t>Zakat</a:t>
            </a:r>
            <a:r>
              <a:rPr lang="en-US" dirty="0" smtClean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dikelola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Negara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pemerintahan</a:t>
            </a:r>
            <a:r>
              <a:rPr lang="en-US" dirty="0"/>
              <a:t> Islam.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‘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979712" y="1268760"/>
            <a:ext cx="4896544" cy="3456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PRO DAN KONTRA </a:t>
            </a:r>
          </a:p>
          <a:p>
            <a:pPr algn="ctr"/>
            <a:r>
              <a:rPr lang="en-US" sz="3200" dirty="0" smtClean="0"/>
              <a:t>ZAKAT DAN PAJAK</a:t>
            </a:r>
            <a:endParaRPr 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 marL="514350" lvl="0" indent="-514350">
              <a:buAutoNum type="arabicPeriod"/>
            </a:pP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/>
              <a:t>sedikit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yang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bingung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hal</a:t>
            </a:r>
            <a:r>
              <a:rPr lang="en-US" dirty="0"/>
              <a:t> (</a:t>
            </a:r>
            <a:r>
              <a:rPr lang="en-US" dirty="0" err="1"/>
              <a:t>Zakat</a:t>
            </a:r>
            <a:r>
              <a:rPr lang="en-US" dirty="0"/>
              <a:t> &amp; </a:t>
            </a:r>
            <a:r>
              <a:rPr lang="en-US" dirty="0" err="1"/>
              <a:t>Pajak</a:t>
            </a:r>
            <a:r>
              <a:rPr lang="en-US" dirty="0"/>
              <a:t>) </a:t>
            </a:r>
            <a:r>
              <a:rPr lang="en-US" dirty="0" err="1"/>
              <a:t>ini</a:t>
            </a:r>
            <a:r>
              <a:rPr lang="en-US" dirty="0"/>
              <a:t>. </a:t>
            </a:r>
            <a:endParaRPr lang="en-US" dirty="0" smtClean="0"/>
          </a:p>
          <a:p>
            <a:pPr marL="514350" lvl="0" indent="-514350">
              <a:buAutoNum type="arabicPeriod"/>
            </a:pPr>
            <a:endParaRPr lang="en-US" dirty="0" smtClean="0"/>
          </a:p>
          <a:p>
            <a:pPr marL="514350" lvl="0" indent="-514350">
              <a:buAutoNum type="arabicPeriod"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/>
              <a:t>prinsipnya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persamaan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menyelesaikan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keduanya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diatur</a:t>
            </a:r>
            <a:r>
              <a:rPr lang="en-US" dirty="0"/>
              <a:t> agar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dikelola</a:t>
            </a:r>
            <a:r>
              <a:rPr lang="en-US" dirty="0"/>
              <a:t>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yang </a:t>
            </a:r>
            <a:r>
              <a:rPr lang="en-US" dirty="0" err="1"/>
              <a:t>dianggap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adil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lvl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/>
              <a:t>mendasar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berumur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muda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,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 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perpajakan</a:t>
            </a:r>
            <a:r>
              <a:rPr lang="en-US" dirty="0"/>
              <a:t> </a:t>
            </a:r>
            <a:r>
              <a:rPr lang="en-US" dirty="0" err="1"/>
              <a:t>masuk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Indonesia.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4.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/>
              <a:t>sistem</a:t>
            </a:r>
            <a:r>
              <a:rPr lang="en-US" dirty="0"/>
              <a:t>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konsekuensi</a:t>
            </a:r>
            <a:r>
              <a:rPr lang="en-US" dirty="0"/>
              <a:t> </a:t>
            </a:r>
            <a:r>
              <a:rPr lang="en-US" dirty="0" err="1"/>
              <a:t>logis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Du Contract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Perjanjian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pemikiran</a:t>
            </a:r>
            <a:r>
              <a:rPr lang="en-US" dirty="0"/>
              <a:t> JJ. Rousseau.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dirty="0"/>
              <a:t>5</a:t>
            </a:r>
            <a:r>
              <a:rPr lang="en-US" dirty="0" smtClean="0"/>
              <a:t>. </a:t>
            </a:r>
            <a:r>
              <a:rPr lang="en-US" dirty="0" err="1" smtClean="0"/>
              <a:t>Perbedaan</a:t>
            </a:r>
            <a:r>
              <a:rPr lang="en-US" dirty="0" smtClean="0"/>
              <a:t> yang paling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Zakat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perintah</a:t>
            </a:r>
            <a:r>
              <a:rPr lang="en-US" dirty="0" smtClean="0"/>
              <a:t> </a:t>
            </a:r>
            <a:r>
              <a:rPr lang="en-US" dirty="0" err="1" smtClean="0"/>
              <a:t>pelaksanaanya</a:t>
            </a:r>
            <a:r>
              <a:rPr lang="en-US" dirty="0" smtClean="0"/>
              <a:t>. </a:t>
            </a:r>
          </a:p>
          <a:p>
            <a:pPr lvl="0">
              <a:buNone/>
            </a:pPr>
            <a:endParaRPr lang="en-US" dirty="0"/>
          </a:p>
          <a:p>
            <a:pPr lvl="0">
              <a:buNone/>
            </a:pPr>
            <a:r>
              <a:rPr lang="en-US" dirty="0" smtClean="0"/>
              <a:t>6. Di </a:t>
            </a:r>
            <a:r>
              <a:rPr lang="en-US" dirty="0"/>
              <a:t>Indonesia, </a:t>
            </a: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perpajakan</a:t>
            </a:r>
            <a:r>
              <a:rPr lang="en-US" dirty="0"/>
              <a:t> yang </a:t>
            </a:r>
            <a:r>
              <a:rPr lang="en-US" dirty="0" err="1"/>
              <a:t>berlaku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menempatkan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kewajiban</a:t>
            </a:r>
            <a:r>
              <a:rPr lang="en-US" dirty="0"/>
              <a:t> </a:t>
            </a:r>
            <a:r>
              <a:rPr lang="en-US" dirty="0" err="1"/>
              <a:t>perpajakan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TERIMA KASIH WASSALAM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DASAR HUKUM ZAKAT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1. Al Qur’an </a:t>
            </a:r>
            <a:endParaRPr lang="en-US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dirty="0"/>
              <a:t>al-</a:t>
            </a:r>
            <a:r>
              <a:rPr lang="en-US" dirty="0" err="1"/>
              <a:t>qur’an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32 </a:t>
            </a:r>
            <a:r>
              <a:rPr lang="en-US" dirty="0" err="1"/>
              <a:t>buah</a:t>
            </a:r>
            <a:r>
              <a:rPr lang="en-US" dirty="0"/>
              <a:t> </a:t>
            </a:r>
            <a:r>
              <a:rPr lang="en-US" dirty="0" err="1"/>
              <a:t>kata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, </a:t>
            </a:r>
            <a:r>
              <a:rPr lang="en-US" dirty="0" err="1"/>
              <a:t>bahkan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82 kali </a:t>
            </a:r>
            <a:r>
              <a:rPr lang="en-US" dirty="0" err="1"/>
              <a:t>diulang</a:t>
            </a:r>
            <a:r>
              <a:rPr lang="en-US" dirty="0"/>
              <a:t> </a:t>
            </a:r>
            <a:r>
              <a:rPr lang="en-US" dirty="0" err="1"/>
              <a:t>sebutanya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memakai</a:t>
            </a:r>
            <a:r>
              <a:rPr lang="en-US" dirty="0"/>
              <a:t> </a:t>
            </a:r>
            <a:r>
              <a:rPr lang="en-US" dirty="0" err="1"/>
              <a:t>kata-kata</a:t>
            </a:r>
            <a:r>
              <a:rPr lang="en-US" dirty="0"/>
              <a:t> </a:t>
            </a:r>
            <a:r>
              <a:rPr lang="en-US" dirty="0" err="1"/>
              <a:t>sinonim</a:t>
            </a:r>
            <a:r>
              <a:rPr lang="en-US" dirty="0"/>
              <a:t> </a:t>
            </a:r>
            <a:r>
              <a:rPr lang="en-US" dirty="0" err="1"/>
              <a:t>denganya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sodaqoh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infaq</a:t>
            </a:r>
            <a:r>
              <a:rPr lang="en-US" dirty="0"/>
              <a:t>. </a:t>
            </a:r>
            <a:r>
              <a:rPr lang="en-US" dirty="0" err="1"/>
              <a:t>Ayat-ayat</a:t>
            </a:r>
            <a:r>
              <a:rPr lang="en-US" dirty="0"/>
              <a:t> Al-Qur’an yang </a:t>
            </a:r>
            <a:r>
              <a:rPr lang="en-US" dirty="0" err="1"/>
              <a:t>dijadikan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diwajibkannya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Al-</a:t>
            </a:r>
            <a:r>
              <a:rPr lang="en-US" dirty="0" err="1"/>
              <a:t>Baqarah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43, </a:t>
            </a:r>
            <a:r>
              <a:rPr lang="en-US" dirty="0" err="1"/>
              <a:t>surat</a:t>
            </a:r>
            <a:r>
              <a:rPr lang="en-US" dirty="0"/>
              <a:t> At- </a:t>
            </a:r>
            <a:r>
              <a:rPr lang="en-US" dirty="0" err="1"/>
              <a:t>Taubah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103, </a:t>
            </a:r>
            <a:r>
              <a:rPr lang="en-US" dirty="0" err="1"/>
              <a:t>surat</a:t>
            </a:r>
            <a:r>
              <a:rPr lang="en-US" dirty="0"/>
              <a:t> Al-</a:t>
            </a:r>
            <a:r>
              <a:rPr lang="en-US" dirty="0" err="1"/>
              <a:t>An’am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141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An-</a:t>
            </a:r>
            <a:r>
              <a:rPr lang="en-US" dirty="0" err="1"/>
              <a:t>Nuur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56.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. As-</a:t>
            </a:r>
            <a:r>
              <a:rPr lang="en-US" dirty="0" err="1">
                <a:solidFill>
                  <a:srgbClr val="FF0000"/>
                </a:solidFill>
              </a:rPr>
              <a:t>Sunnah</a:t>
            </a:r>
            <a:r>
              <a:rPr lang="en-US" dirty="0">
                <a:solidFill>
                  <a:srgbClr val="FF0000"/>
                </a:solidFill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/>
              <a:t>hukum</a:t>
            </a:r>
            <a:r>
              <a:rPr lang="en-US" dirty="0"/>
              <a:t> yang </a:t>
            </a:r>
            <a:r>
              <a:rPr lang="en-US" dirty="0" err="1"/>
              <a:t>bersumber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As-</a:t>
            </a:r>
            <a:r>
              <a:rPr lang="en-US" dirty="0" err="1"/>
              <a:t>Sunnah</a:t>
            </a:r>
            <a:r>
              <a:rPr lang="en-US" dirty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hadits</a:t>
            </a:r>
            <a:r>
              <a:rPr lang="en-US" dirty="0"/>
              <a:t> yang </a:t>
            </a:r>
            <a:r>
              <a:rPr lang="en-US" dirty="0" err="1"/>
              <a:t>diriwayatkan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Bukhari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Muslim </a:t>
            </a:r>
            <a:r>
              <a:rPr lang="en-US" dirty="0" err="1"/>
              <a:t>dari</a:t>
            </a:r>
            <a:r>
              <a:rPr lang="en-US" dirty="0"/>
              <a:t> Abdullah bin </a:t>
            </a:r>
            <a:r>
              <a:rPr lang="en-US" dirty="0" err="1"/>
              <a:t>Umar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hadist</a:t>
            </a:r>
            <a:r>
              <a:rPr lang="en-US" dirty="0"/>
              <a:t> </a:t>
            </a:r>
            <a:r>
              <a:rPr lang="en-US" dirty="0" err="1"/>
              <a:t>diriwayatkan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Ath-Thabrani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Ali </a:t>
            </a:r>
            <a:r>
              <a:rPr lang="en-US" dirty="0" err="1"/>
              <a:t>ra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PENERIMA ZAKAT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Fakir </a:t>
            </a:r>
            <a:endParaRPr lang="en-US" dirty="0" smtClean="0"/>
          </a:p>
          <a:p>
            <a:pPr lvl="0"/>
            <a:r>
              <a:rPr lang="en-US" dirty="0" err="1" smtClean="0"/>
              <a:t>Miskin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Hamba</a:t>
            </a:r>
            <a:r>
              <a:rPr lang="en-US" dirty="0" smtClean="0"/>
              <a:t> </a:t>
            </a:r>
            <a:r>
              <a:rPr lang="en-US" dirty="0" err="1" smtClean="0"/>
              <a:t>Sahaya</a:t>
            </a:r>
            <a:r>
              <a:rPr lang="en-US" dirty="0"/>
              <a:t> </a:t>
            </a:r>
            <a:r>
              <a:rPr lang="en-US" dirty="0" smtClean="0"/>
              <a:t>/ </a:t>
            </a:r>
            <a:r>
              <a:rPr lang="en-US" dirty="0" err="1" smtClean="0"/>
              <a:t>Budak</a:t>
            </a:r>
            <a:endParaRPr lang="en-US" dirty="0" smtClean="0"/>
          </a:p>
          <a:p>
            <a:pPr lvl="0"/>
            <a:r>
              <a:rPr lang="en-US" dirty="0" err="1" smtClean="0"/>
              <a:t>Gharim</a:t>
            </a:r>
            <a:r>
              <a:rPr lang="en-US" dirty="0" smtClean="0"/>
              <a:t>  (Orang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Punya</a:t>
            </a:r>
            <a:r>
              <a:rPr lang="en-US" dirty="0" smtClean="0"/>
              <a:t> </a:t>
            </a:r>
            <a:r>
              <a:rPr lang="en-US" dirty="0" err="1" smtClean="0"/>
              <a:t>Hutang</a:t>
            </a:r>
            <a:r>
              <a:rPr lang="en-US" dirty="0" smtClean="0"/>
              <a:t>)</a:t>
            </a:r>
          </a:p>
          <a:p>
            <a:pPr lvl="0"/>
            <a:r>
              <a:rPr lang="en-US" dirty="0" err="1" smtClean="0"/>
              <a:t>Sabilillah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Ibnu</a:t>
            </a:r>
            <a:r>
              <a:rPr lang="en-US" dirty="0" smtClean="0"/>
              <a:t> </a:t>
            </a:r>
            <a:r>
              <a:rPr lang="en-US" dirty="0" err="1"/>
              <a:t>Sabil</a:t>
            </a:r>
            <a:r>
              <a:rPr lang="en-US" dirty="0"/>
              <a:t> </a:t>
            </a:r>
            <a:endParaRPr lang="en-US" dirty="0" smtClean="0"/>
          </a:p>
          <a:p>
            <a:pPr lvl="0"/>
            <a:r>
              <a:rPr lang="en-US" dirty="0" err="1" smtClean="0"/>
              <a:t>Muallaf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Amil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JENIS-JENIS ZAKAT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/>
              <a:t>1.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Fitrah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 yang </a:t>
            </a:r>
            <a:r>
              <a:rPr lang="en-US" dirty="0" err="1"/>
              <a:t>sebab</a:t>
            </a:r>
            <a:r>
              <a:rPr lang="en-US" dirty="0"/>
              <a:t> </a:t>
            </a:r>
            <a:r>
              <a:rPr lang="en-US" dirty="0" err="1"/>
              <a:t>diwajibkannya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bulan</a:t>
            </a:r>
            <a:r>
              <a:rPr lang="en-US" dirty="0"/>
              <a:t> </a:t>
            </a:r>
            <a:r>
              <a:rPr lang="en-US" dirty="0" err="1"/>
              <a:t>Ramadhan</a:t>
            </a:r>
            <a:r>
              <a:rPr lang="en-US" dirty="0"/>
              <a:t>. </a:t>
            </a:r>
            <a:endParaRPr lang="en-US" dirty="0" smtClean="0"/>
          </a:p>
          <a:p>
            <a:pPr lvl="0"/>
            <a:endParaRPr lang="en-US" dirty="0"/>
          </a:p>
          <a:p>
            <a:pPr lvl="0">
              <a:buNone/>
            </a:pPr>
            <a:r>
              <a:rPr lang="en-US" dirty="0" smtClean="0"/>
              <a:t>2</a:t>
            </a:r>
            <a:r>
              <a:rPr lang="en-US" dirty="0"/>
              <a:t>. </a:t>
            </a:r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(al-</a:t>
            </a:r>
            <a:r>
              <a:rPr lang="en-US" dirty="0" err="1"/>
              <a:t>maal</a:t>
            </a:r>
            <a:r>
              <a:rPr lang="en-US" dirty="0"/>
              <a:t>), </a:t>
            </a:r>
            <a:r>
              <a:rPr lang="en-US" dirty="0" err="1"/>
              <a:t>yakni</a:t>
            </a:r>
            <a:r>
              <a:rPr lang="en-US" dirty="0"/>
              <a:t> </a:t>
            </a:r>
            <a:r>
              <a:rPr lang="en-US" dirty="0" err="1"/>
              <a:t>zakat</a:t>
            </a:r>
            <a:r>
              <a:rPr lang="en-US" dirty="0"/>
              <a:t> yang </a:t>
            </a:r>
            <a:r>
              <a:rPr lang="en-US" dirty="0" err="1"/>
              <a:t>dikeluarkan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diperolehnya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</a:t>
            </a:r>
            <a:r>
              <a:rPr lang="en-US" dirty="0" err="1"/>
              <a:t>kekayaan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SYARAT ZAKAT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milik</a:t>
            </a:r>
            <a:r>
              <a:rPr lang="en-US" dirty="0"/>
              <a:t> </a:t>
            </a:r>
            <a:r>
              <a:rPr lang="en-US" dirty="0" err="1"/>
              <a:t>penuh</a:t>
            </a:r>
            <a:r>
              <a:rPr lang="en-US" dirty="0"/>
              <a:t> (al-</a:t>
            </a:r>
            <a:r>
              <a:rPr lang="en-US" dirty="0" err="1"/>
              <a:t>milku</a:t>
            </a:r>
            <a:r>
              <a:rPr lang="en-US" dirty="0"/>
              <a:t> at-tam) </a:t>
            </a:r>
            <a:endParaRPr lang="en-US" dirty="0" smtClean="0"/>
          </a:p>
          <a:p>
            <a:pPr lvl="0">
              <a:buFont typeface="Wingdings" pitchFamily="2" charset="2"/>
              <a:buChar char="ü"/>
            </a:pPr>
            <a:r>
              <a:rPr lang="en-US" dirty="0" err="1" smtClean="0"/>
              <a:t>Berkembang</a:t>
            </a:r>
            <a:r>
              <a:rPr lang="en-US" dirty="0" smtClean="0"/>
              <a:t> </a:t>
            </a:r>
            <a:r>
              <a:rPr lang="en-US" dirty="0"/>
              <a:t>(an </a:t>
            </a:r>
            <a:r>
              <a:rPr lang="en-US" dirty="0" err="1"/>
              <a:t>namaa</a:t>
            </a:r>
            <a:r>
              <a:rPr lang="en-US" dirty="0" smtClean="0"/>
              <a:t>’)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nisbah</a:t>
            </a:r>
            <a:endParaRPr lang="en-US" dirty="0" smtClean="0"/>
          </a:p>
          <a:p>
            <a:pPr lvl="0">
              <a:buFont typeface="Wingdings" pitchFamily="2" charset="2"/>
              <a:buChar char="ü"/>
            </a:pP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 smtClean="0"/>
              <a:t>pokok</a:t>
            </a:r>
            <a:endParaRPr lang="en-US" dirty="0" smtClean="0"/>
          </a:p>
          <a:p>
            <a:pPr lvl="0">
              <a:buFont typeface="Wingdings" pitchFamily="2" charset="2"/>
              <a:buChar char="ü"/>
            </a:pP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 smtClean="0"/>
              <a:t>hutang</a:t>
            </a:r>
            <a:endParaRPr lang="en-US" dirty="0" smtClean="0"/>
          </a:p>
          <a:p>
            <a:pPr lvl="0">
              <a:buFont typeface="Wingdings" pitchFamily="2" charset="2"/>
              <a:buChar char="ü"/>
            </a:pP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BATASAN-BATASAN ZAKAT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Zakat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dikeluarkan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syarat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yang </a:t>
            </a:r>
            <a:r>
              <a:rPr lang="en-US" dirty="0" err="1"/>
              <a:t>dikemukakan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Muhammad (2005 : 160), </a:t>
            </a:r>
            <a:r>
              <a:rPr lang="en-US" dirty="0" err="1"/>
              <a:t>yaitu</a:t>
            </a:r>
            <a:r>
              <a:rPr lang="en-US" dirty="0"/>
              <a:t> : 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a</a:t>
            </a:r>
            <a:r>
              <a:rPr lang="en-US" dirty="0"/>
              <a:t>. </a:t>
            </a:r>
            <a:r>
              <a:rPr lang="en-US" dirty="0" err="1"/>
              <a:t>Harta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 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    minimal </a:t>
            </a:r>
            <a:r>
              <a:rPr lang="en-US" dirty="0"/>
              <a:t>yang </a:t>
            </a:r>
            <a:r>
              <a:rPr lang="en-US" dirty="0" err="1"/>
              <a:t>diistilahkan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nisab</a:t>
            </a:r>
            <a:r>
              <a:rPr lang="en-US" dirty="0"/>
              <a:t>.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b</a:t>
            </a:r>
            <a:r>
              <a:rPr lang="en-US" dirty="0"/>
              <a:t>. </a:t>
            </a:r>
            <a:r>
              <a:rPr lang="en-US" dirty="0" err="1"/>
              <a:t>Pemilik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se-</a:t>
            </a:r>
            <a:r>
              <a:rPr lang="en-US" dirty="0" err="1"/>
              <a:t>nisab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   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/>
              <a:t>masa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</a:t>
            </a:r>
            <a:r>
              <a:rPr lang="en-US" dirty="0" err="1"/>
              <a:t>penuh</a:t>
            </a:r>
            <a:r>
              <a:rPr lang="en-US" dirty="0"/>
              <a:t>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BATASAN-BATASAN ZAKAT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lvl="0"/>
            <a:r>
              <a:rPr lang="en-US" dirty="0" err="1"/>
              <a:t>Menurut</a:t>
            </a:r>
            <a:r>
              <a:rPr lang="en-US" dirty="0"/>
              <a:t> April </a:t>
            </a:r>
            <a:r>
              <a:rPr lang="en-US" dirty="0" err="1"/>
              <a:t>Purwanto</a:t>
            </a:r>
            <a:r>
              <a:rPr lang="en-US" dirty="0"/>
              <a:t> (2009 : 14 - 37), </a:t>
            </a:r>
            <a:r>
              <a:rPr lang="en-US" dirty="0" err="1"/>
              <a:t>batas</a:t>
            </a:r>
            <a:r>
              <a:rPr lang="en-US" dirty="0"/>
              <a:t> minimum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: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1</a:t>
            </a:r>
            <a:r>
              <a:rPr lang="en-US" dirty="0"/>
              <a:t>. </a:t>
            </a:r>
            <a:r>
              <a:rPr lang="en-US" dirty="0" err="1"/>
              <a:t>emas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perak</a:t>
            </a:r>
            <a:r>
              <a:rPr lang="en-US" dirty="0"/>
              <a:t>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2</a:t>
            </a:r>
            <a:r>
              <a:rPr lang="en-US" dirty="0"/>
              <a:t>.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tambang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harta</a:t>
            </a:r>
            <a:r>
              <a:rPr lang="en-US" dirty="0"/>
              <a:t> </a:t>
            </a:r>
            <a:r>
              <a:rPr lang="en-US" dirty="0" err="1"/>
              <a:t>karun</a:t>
            </a:r>
            <a:r>
              <a:rPr lang="en-US" dirty="0"/>
              <a:t>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3</a:t>
            </a:r>
            <a:r>
              <a:rPr lang="en-US" dirty="0"/>
              <a:t>. </a:t>
            </a:r>
            <a:r>
              <a:rPr lang="en-US" dirty="0" err="1"/>
              <a:t>binatang</a:t>
            </a:r>
            <a:r>
              <a:rPr lang="en-US" dirty="0"/>
              <a:t> </a:t>
            </a:r>
            <a:r>
              <a:rPr lang="en-US" dirty="0" err="1"/>
              <a:t>ternak</a:t>
            </a:r>
            <a:r>
              <a:rPr lang="en-US" dirty="0"/>
              <a:t>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4</a:t>
            </a:r>
            <a:r>
              <a:rPr lang="en-US" dirty="0"/>
              <a:t>.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pertanian</a:t>
            </a:r>
            <a:r>
              <a:rPr lang="en-US" dirty="0"/>
              <a:t>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smtClean="0"/>
              <a:t>5</a:t>
            </a:r>
            <a:r>
              <a:rPr lang="en-US" dirty="0"/>
              <a:t>.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komersial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industri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PENGERTIAN </a:t>
            </a:r>
            <a:r>
              <a:rPr lang="en-US" dirty="0" smtClean="0"/>
              <a:t>PAJAK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Menurut</a:t>
            </a:r>
            <a:r>
              <a:rPr lang="en-US" dirty="0" smtClean="0">
                <a:solidFill>
                  <a:srgbClr val="FF0000"/>
                </a:solidFill>
              </a:rPr>
              <a:t>  UUD</a:t>
            </a:r>
          </a:p>
          <a:p>
            <a:pPr lvl="0">
              <a:buNone/>
            </a:pPr>
            <a:r>
              <a:rPr lang="en-US" dirty="0" smtClean="0"/>
              <a:t>	“</a:t>
            </a:r>
            <a:r>
              <a:rPr lang="en-US" dirty="0" err="1"/>
              <a:t>Kontribusi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yang </a:t>
            </a:r>
            <a:r>
              <a:rPr lang="en-US" dirty="0" err="1"/>
              <a:t>terutang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orang</a:t>
            </a:r>
            <a:r>
              <a:rPr lang="en-US" dirty="0"/>
              <a:t> </a:t>
            </a:r>
            <a:r>
              <a:rPr lang="en-US" dirty="0" err="1"/>
              <a:t>pribadi</a:t>
            </a:r>
            <a:r>
              <a:rPr lang="en-US" dirty="0"/>
              <a:t>/</a:t>
            </a:r>
            <a:r>
              <a:rPr lang="en-US" dirty="0" err="1"/>
              <a:t>badan</a:t>
            </a:r>
            <a:r>
              <a:rPr lang="en-US" dirty="0"/>
              <a:t> yang </a:t>
            </a:r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/>
              <a:t>memaksa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UU,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imbalan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&amp;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keperluan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sebesar-besarnya</a:t>
            </a:r>
            <a:r>
              <a:rPr lang="en-US" dirty="0"/>
              <a:t> </a:t>
            </a:r>
            <a:r>
              <a:rPr lang="en-US" dirty="0" err="1"/>
              <a:t>kemakmuran</a:t>
            </a:r>
            <a:r>
              <a:rPr lang="en-US" dirty="0"/>
              <a:t> </a:t>
            </a:r>
            <a:r>
              <a:rPr lang="en-US" dirty="0" err="1"/>
              <a:t>rakyat</a:t>
            </a:r>
            <a:r>
              <a:rPr lang="en-US" dirty="0"/>
              <a:t>.”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/>
              <a:t>	</a:t>
            </a:r>
            <a:r>
              <a:rPr lang="en-US" dirty="0" err="1" smtClean="0"/>
              <a:t>Undang-Undang</a:t>
            </a:r>
            <a:r>
              <a:rPr lang="en-US" dirty="0" smtClean="0"/>
              <a:t> </a:t>
            </a:r>
            <a:r>
              <a:rPr lang="en-US" dirty="0"/>
              <a:t>No. 16 </a:t>
            </a:r>
            <a:r>
              <a:rPr lang="en-US" dirty="0" err="1"/>
              <a:t>Tahun</a:t>
            </a:r>
            <a:r>
              <a:rPr lang="en-US" dirty="0"/>
              <a:t> 1983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Tata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Perpajakan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Pasal</a:t>
            </a:r>
            <a:r>
              <a:rPr lang="en-US" dirty="0"/>
              <a:t> 1 </a:t>
            </a:r>
            <a:r>
              <a:rPr lang="en-US" dirty="0" err="1"/>
              <a:t>ayat</a:t>
            </a:r>
            <a:r>
              <a:rPr lang="en-US" dirty="0"/>
              <a:t> 1 </a:t>
            </a:r>
            <a:endParaRPr lang="en-US" dirty="0" smtClean="0"/>
          </a:p>
          <a:p>
            <a:pPr lvl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lvl="0"/>
            <a:r>
              <a:rPr lang="en-US" dirty="0" err="1" smtClean="0">
                <a:solidFill>
                  <a:srgbClr val="FF0000"/>
                </a:solidFill>
              </a:rPr>
              <a:t>Menurut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Pandangan</a:t>
            </a:r>
            <a:r>
              <a:rPr lang="en-US" dirty="0" smtClean="0">
                <a:solidFill>
                  <a:srgbClr val="FF0000"/>
                </a:solidFill>
              </a:rPr>
              <a:t> Islam</a:t>
            </a:r>
            <a:endParaRPr lang="en-US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/>
              <a:t>dikenal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‫(Al-</a:t>
            </a:r>
            <a:r>
              <a:rPr lang="en-US" dirty="0" err="1" smtClean="0"/>
              <a:t>Usyr</a:t>
            </a:r>
            <a:r>
              <a:rPr lang="en-US" dirty="0"/>
              <a:t>) </a:t>
            </a:r>
            <a:r>
              <a:rPr lang="en-US" dirty="0" err="1" smtClean="0"/>
              <a:t>atau</a:t>
            </a:r>
            <a:r>
              <a:rPr lang="en-US" dirty="0" smtClean="0"/>
              <a:t> (Al-</a:t>
            </a:r>
            <a:r>
              <a:rPr lang="en-US" dirty="0" err="1" smtClean="0"/>
              <a:t>Maks</a:t>
            </a:r>
            <a:r>
              <a:rPr lang="en-US" dirty="0"/>
              <a:t>),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Adh-Dharibah</a:t>
            </a:r>
            <a:r>
              <a:rPr lang="en-US" dirty="0"/>
              <a:t>), yang </a:t>
            </a:r>
            <a:r>
              <a:rPr lang="en-US" dirty="0" err="1"/>
              <a:t>artinya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; “</a:t>
            </a:r>
            <a:r>
              <a:rPr lang="en-US" dirty="0" err="1"/>
              <a:t>Pungutan</a:t>
            </a:r>
            <a:r>
              <a:rPr lang="en-US" dirty="0"/>
              <a:t> yang </a:t>
            </a:r>
            <a:r>
              <a:rPr lang="en-US" dirty="0" err="1"/>
              <a:t>ditarik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rakyat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penarik</a:t>
            </a:r>
            <a:r>
              <a:rPr lang="en-US" dirty="0"/>
              <a:t> </a:t>
            </a:r>
            <a:r>
              <a:rPr lang="en-US" dirty="0" err="1"/>
              <a:t>pajak</a:t>
            </a:r>
            <a:r>
              <a:rPr lang="en-US" dirty="0"/>
              <a:t>”.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‫(Al </a:t>
            </a:r>
            <a:r>
              <a:rPr lang="en-US" dirty="0" err="1"/>
              <a:t>Kharaj</a:t>
            </a:r>
            <a:r>
              <a:rPr lang="en-US" dirty="0"/>
              <a:t>),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tetapi</a:t>
            </a:r>
            <a:r>
              <a:rPr lang="en-US" dirty="0"/>
              <a:t> Al-</a:t>
            </a:r>
            <a:r>
              <a:rPr lang="en-US" dirty="0" err="1"/>
              <a:t>Kharaj</a:t>
            </a:r>
            <a:r>
              <a:rPr lang="en-US" dirty="0"/>
              <a:t> </a:t>
            </a:r>
            <a:r>
              <a:rPr lang="en-US" dirty="0" err="1"/>
              <a:t>biasa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pungutan</a:t>
            </a:r>
            <a:r>
              <a:rPr lang="en-US" dirty="0"/>
              <a:t>- </a:t>
            </a:r>
            <a:r>
              <a:rPr lang="en-US" dirty="0" err="1"/>
              <a:t>pungutan</a:t>
            </a:r>
            <a:r>
              <a:rPr lang="en-US" dirty="0"/>
              <a:t> yang </a:t>
            </a:r>
            <a:r>
              <a:rPr lang="en-US" dirty="0" err="1"/>
              <a:t>berkaitan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khusus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646</TotalTime>
  <Words>1201</Words>
  <Application>Microsoft Office PowerPoint</Application>
  <PresentationFormat>On-screen Show (4:3)</PresentationFormat>
  <Paragraphs>182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Rockwell</vt:lpstr>
      <vt:lpstr>Symbol</vt:lpstr>
      <vt:lpstr>Wingdings</vt:lpstr>
      <vt:lpstr>Wingdings 2</vt:lpstr>
      <vt:lpstr>Foundry</vt:lpstr>
      <vt:lpstr>PANDANGAN ISLAM TENTANG ZAKAT DAN PAJAK</vt:lpstr>
      <vt:lpstr>PENGERTIAN ZAKAT</vt:lpstr>
      <vt:lpstr>DASAR HUKUM ZAKAT</vt:lpstr>
      <vt:lpstr>PENERIMA ZAKAT</vt:lpstr>
      <vt:lpstr>JENIS-JENIS ZAKAT </vt:lpstr>
      <vt:lpstr>SYARAT ZAKAT</vt:lpstr>
      <vt:lpstr>BATASAN-BATASAN ZAKAT</vt:lpstr>
      <vt:lpstr>BATASAN-BATASAN ZAKAT </vt:lpstr>
      <vt:lpstr>PENGERTIAN PAJAK</vt:lpstr>
      <vt:lpstr>DASAR HUKUM PAJAK</vt:lpstr>
      <vt:lpstr>DASAR HUKUM PAJAK</vt:lpstr>
      <vt:lpstr>DASAR HUKUM PAJAK</vt:lpstr>
      <vt:lpstr>DASAR HUKUM PAJAK</vt:lpstr>
      <vt:lpstr>SYARAT PEMUNGUTAN PAJAK</vt:lpstr>
      <vt:lpstr>JENIS-JENIS PAJAK</vt:lpstr>
      <vt:lpstr>JENIS-JENIS PAJAK</vt:lpstr>
      <vt:lpstr>JENIS-JENIS PAJAK</vt:lpstr>
      <vt:lpstr>PERBEDAAN ZAKAT &amp; PAJAK</vt:lpstr>
      <vt:lpstr>PERBEDAAN ZAKAT &amp; PAJAK</vt:lpstr>
      <vt:lpstr>PERBEDAAN ZAKAT &amp; PAJAK</vt:lpstr>
      <vt:lpstr>PERSAMAAN ZAKAT &amp; PAJAK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PANDANGAN ISLAM TENTANG ZAKAT DAN PAJAK</dc:title>
  <dc:creator>User</dc:creator>
  <cp:lastModifiedBy>ASUS</cp:lastModifiedBy>
  <cp:revision>27</cp:revision>
  <dcterms:created xsi:type="dcterms:W3CDTF">2018-10-09T02:05:54Z</dcterms:created>
  <dcterms:modified xsi:type="dcterms:W3CDTF">2019-11-18T05:24:17Z</dcterms:modified>
</cp:coreProperties>
</file>