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3"/>
  </p:notesMasterIdLst>
  <p:sldIdLst>
    <p:sldId id="256" r:id="rId4"/>
    <p:sldId id="257" r:id="rId5"/>
    <p:sldId id="258" r:id="rId6"/>
    <p:sldId id="261" r:id="rId7"/>
    <p:sldId id="259" r:id="rId8"/>
    <p:sldId id="260" r:id="rId9"/>
    <p:sldId id="262" r:id="rId10"/>
    <p:sldId id="265" r:id="rId11"/>
    <p:sldId id="263" r:id="rId12"/>
    <p:sldId id="264" r:id="rId13"/>
    <p:sldId id="266" r:id="rId14"/>
    <p:sldId id="275" r:id="rId15"/>
    <p:sldId id="276" r:id="rId16"/>
    <p:sldId id="277" r:id="rId17"/>
    <p:sldId id="278" r:id="rId18"/>
    <p:sldId id="279" r:id="rId19"/>
    <p:sldId id="280" r:id="rId20"/>
    <p:sldId id="281" r:id="rId21"/>
    <p:sldId id="282" r:id="rId22"/>
    <p:sldId id="283" r:id="rId23"/>
    <p:sldId id="284" r:id="rId24"/>
    <p:sldId id="267" r:id="rId25"/>
    <p:sldId id="268" r:id="rId26"/>
    <p:sldId id="269" r:id="rId27"/>
    <p:sldId id="270" r:id="rId28"/>
    <p:sldId id="271" r:id="rId29"/>
    <p:sldId id="272" r:id="rId30"/>
    <p:sldId id="273" r:id="rId31"/>
    <p:sldId id="27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745A8A-066B-41BD-83D4-19A76CAB9326}" type="datetimeFigureOut">
              <a:rPr lang="en-US" smtClean="0"/>
              <a:t>7/9/2018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15FD35-2433-4A31-AF5B-705DBDB08FCD}" type="slidenum">
              <a:rPr lang="en-US" smtClean="0"/>
              <a:t>‹#›</a:t>
            </a:fld>
            <a:endParaRPr lang="en-US"/>
          </a:p>
        </p:txBody>
      </p:sp>
    </p:spTree>
    <p:extLst>
      <p:ext uri="{BB962C8B-B14F-4D97-AF65-F5344CB8AC3E}">
        <p14:creationId xmlns:p14="http://schemas.microsoft.com/office/powerpoint/2010/main" val="892963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Trainer to advise:</a:t>
            </a:r>
          </a:p>
          <a:p>
            <a:pPr>
              <a:buFontTx/>
              <a:buNone/>
            </a:pPr>
            <a:r>
              <a:rPr lang="en-US" b="0" dirty="0" smtClean="0"/>
              <a:t>Trainer to relate performance criteria to element 2</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chocolate and produce chocolate products </a:t>
            </a:r>
            <a:r>
              <a:rPr lang="en-US" b="0" baseline="0" dirty="0" smtClean="0"/>
              <a:t>the students must be able to; </a:t>
            </a:r>
            <a:r>
              <a:rPr lang="en-US" b="1" baseline="0" dirty="0" smtClean="0"/>
              <a:t>Prepare chocolate based fillings, coatings and decorations</a:t>
            </a:r>
          </a:p>
          <a:p>
            <a:pPr>
              <a:buFont typeface="Arial" pitchFamily="34" charset="0"/>
              <a:buNone/>
            </a:pPr>
            <a:endParaRPr lang="en-US" b="1" baseline="0" dirty="0" smtClean="0"/>
          </a:p>
          <a:p>
            <a:pPr>
              <a:buFont typeface="Arial" pitchFamily="34" charset="0"/>
              <a:buNone/>
            </a:pPr>
            <a:r>
              <a:rPr lang="en-US" b="1" baseline="0" dirty="0" smtClean="0"/>
              <a:t>The student should be able to do</a:t>
            </a:r>
          </a:p>
          <a:p>
            <a:pPr lvl="1"/>
            <a:r>
              <a:rPr lang="en-AU" sz="1100" dirty="0"/>
              <a:t>Select required </a:t>
            </a:r>
            <a:r>
              <a:rPr lang="en-AU" sz="1100" i="1" dirty="0"/>
              <a:t>commodities</a:t>
            </a:r>
            <a:r>
              <a:rPr lang="en-AU" sz="1100" dirty="0"/>
              <a:t> according to recipe and production requirements</a:t>
            </a:r>
          </a:p>
          <a:p>
            <a:pPr lvl="1"/>
            <a:r>
              <a:rPr lang="en-AU" sz="1100" dirty="0"/>
              <a:t>Use appropriate </a:t>
            </a:r>
            <a:r>
              <a:rPr lang="en-AU" sz="1100" i="1" dirty="0"/>
              <a:t>equipment </a:t>
            </a:r>
            <a:r>
              <a:rPr lang="en-AU" sz="1100" dirty="0"/>
              <a:t>to prepare chocolate based fillings, coatings and decorations</a:t>
            </a:r>
          </a:p>
          <a:p>
            <a:pPr lvl="1"/>
            <a:r>
              <a:rPr lang="en-AU" sz="1100" dirty="0"/>
              <a:t>Use correct </a:t>
            </a:r>
            <a:r>
              <a:rPr lang="en-AU" sz="1100" i="1" dirty="0"/>
              <a:t>techniques</a:t>
            </a:r>
            <a:r>
              <a:rPr lang="en-AU" sz="1100" dirty="0"/>
              <a:t> to produce chocolate based fillings, coatings and decorations to enterprise standards</a:t>
            </a:r>
          </a:p>
          <a:p>
            <a:pPr lvl="1"/>
            <a:r>
              <a:rPr lang="en-AU" sz="1100" dirty="0"/>
              <a:t>Produce chocolate based </a:t>
            </a:r>
            <a:r>
              <a:rPr lang="en-AU" sz="1100" i="1" dirty="0"/>
              <a:t>fillings/centres, coatings and decorations</a:t>
            </a:r>
            <a:r>
              <a:rPr lang="en-AU" sz="1100" dirty="0"/>
              <a:t> to </a:t>
            </a:r>
            <a:r>
              <a:rPr lang="en-AU" sz="1100" i="1" dirty="0"/>
              <a:t>enterprise requirements and standards</a:t>
            </a:r>
            <a:endParaRPr lang="en-AU" sz="1100" dirty="0"/>
          </a:p>
          <a:p>
            <a:pPr>
              <a:buFont typeface="Arial" pitchFamily="34" charset="0"/>
              <a:buNone/>
            </a:pPr>
            <a:endParaRPr lang="en-US" b="1" baseline="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1" dirty="0" smtClean="0"/>
              <a:t>Trainer to discuss:</a:t>
            </a:r>
          </a:p>
          <a:p>
            <a:pPr>
              <a:buFontTx/>
              <a:buNone/>
            </a:pPr>
            <a:endParaRPr lang="en-US" b="0" dirty="0" smtClean="0"/>
          </a:p>
          <a:p>
            <a:pPr>
              <a:buFont typeface="Arial" pitchFamily="34" charset="0"/>
              <a:buChar char="•"/>
            </a:pPr>
            <a:r>
              <a:rPr lang="en-US" b="0" baseline="0" dirty="0" smtClean="0"/>
              <a:t>Why is a FSP important?</a:t>
            </a:r>
          </a:p>
          <a:p>
            <a:pPr>
              <a:buFont typeface="Arial" pitchFamily="34" charset="0"/>
              <a:buChar char="•"/>
            </a:pPr>
            <a:r>
              <a:rPr lang="en-US" b="0" baseline="0" dirty="0" smtClean="0"/>
              <a:t>How can staff access a FSP?</a:t>
            </a:r>
          </a:p>
          <a:p>
            <a:pPr>
              <a:buFontTx/>
              <a:buNone/>
            </a:pPr>
            <a:endParaRPr lang="en-US" b="0" baseline="0" dirty="0" smtClean="0"/>
          </a:p>
          <a:p>
            <a:pPr>
              <a:buFontTx/>
              <a:buNone/>
            </a:pPr>
            <a:endParaRPr lang="en-US" b="0" dirty="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1" dirty="0" smtClean="0"/>
              <a:t>Trainer to discuss:</a:t>
            </a:r>
          </a:p>
          <a:p>
            <a:pPr>
              <a:buFontTx/>
              <a:buNone/>
            </a:pPr>
            <a:endParaRPr lang="en-US" b="0" dirty="0" smtClean="0"/>
          </a:p>
          <a:p>
            <a:pPr>
              <a:buFont typeface="Arial" pitchFamily="34" charset="0"/>
              <a:buChar char="•"/>
            </a:pPr>
            <a:r>
              <a:rPr lang="en-US" b="0" dirty="0" smtClean="0"/>
              <a:t>What activities need to take place when cleaning each of</a:t>
            </a:r>
            <a:r>
              <a:rPr lang="en-US" b="0" baseline="0" dirty="0" smtClean="0"/>
              <a:t> these areas?</a:t>
            </a:r>
          </a:p>
          <a:p>
            <a:pPr>
              <a:buFontTx/>
              <a:buNone/>
            </a:pPr>
            <a:endParaRPr lang="en-US" b="0" baseline="0" dirty="0" smtClean="0"/>
          </a:p>
          <a:p>
            <a:pPr>
              <a:buFontTx/>
              <a:buNone/>
            </a:pPr>
            <a:endParaRPr lang="en-US" b="0" dirty="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1" dirty="0" smtClean="0"/>
              <a:t>Trainer to discuss:</a:t>
            </a:r>
          </a:p>
          <a:p>
            <a:pPr>
              <a:buFontTx/>
              <a:buNone/>
            </a:pPr>
            <a:endParaRPr lang="en-US" b="0" dirty="0" smtClean="0"/>
          </a:p>
          <a:p>
            <a:pPr>
              <a:buFont typeface="Arial" pitchFamily="34" charset="0"/>
              <a:buChar char="•"/>
            </a:pPr>
            <a:r>
              <a:rPr lang="en-US" b="0" dirty="0" smtClean="0"/>
              <a:t>What activities need to take place when cleaning each of</a:t>
            </a:r>
            <a:r>
              <a:rPr lang="en-US" b="0" baseline="0" dirty="0" smtClean="0"/>
              <a:t> these areas?</a:t>
            </a:r>
          </a:p>
          <a:p>
            <a:pPr>
              <a:buFontTx/>
              <a:buNone/>
            </a:pPr>
            <a:endParaRPr lang="en-US" b="0" baseline="0" dirty="0" smtClean="0"/>
          </a:p>
          <a:p>
            <a:pPr>
              <a:buFontTx/>
              <a:buNone/>
            </a:pPr>
            <a:endParaRPr lang="en-US" b="0" dirty="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0" dirty="0" smtClean="0"/>
              <a:t>Trainer to relate performance criteria to element 1</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chocolate and produce chocolate products </a:t>
            </a:r>
            <a:r>
              <a:rPr lang="en-US" b="0" baseline="0" dirty="0" smtClean="0"/>
              <a:t>the students must be able to; </a:t>
            </a:r>
            <a:r>
              <a:rPr lang="en-US" b="1" baseline="0" dirty="0" smtClean="0"/>
              <a:t>Temper chocolate</a:t>
            </a:r>
          </a:p>
          <a:p>
            <a:pPr>
              <a:buFont typeface="Arial" pitchFamily="34" charset="0"/>
              <a:buNone/>
            </a:pPr>
            <a:endParaRPr lang="en-US" b="1" baseline="0" dirty="0" smtClean="0"/>
          </a:p>
          <a:p>
            <a:pPr>
              <a:buFont typeface="Arial" pitchFamily="34" charset="0"/>
              <a:buNone/>
            </a:pPr>
            <a:r>
              <a:rPr lang="en-US" b="1" baseline="0" dirty="0" smtClean="0"/>
              <a:t>The student should be able to do</a:t>
            </a:r>
          </a:p>
          <a:p>
            <a:pPr lvl="1"/>
            <a:r>
              <a:rPr lang="en-AU" sz="1100" i="1" dirty="0"/>
              <a:t>Melt and temper </a:t>
            </a:r>
            <a:r>
              <a:rPr lang="en-AU" sz="1100" dirty="0"/>
              <a:t>couverture using correct techniques and temperatures</a:t>
            </a:r>
            <a:endParaRPr lang="en-AU" sz="1300" dirty="0"/>
          </a:p>
          <a:p>
            <a:pPr lvl="1"/>
            <a:r>
              <a:rPr lang="en-AU" sz="1100" i="1" dirty="0"/>
              <a:t>Maintain tempered couverture</a:t>
            </a:r>
            <a:r>
              <a:rPr lang="en-AU" sz="1100" dirty="0"/>
              <a:t> for use</a:t>
            </a:r>
            <a:endParaRPr lang="en-AU" sz="1300" dirty="0"/>
          </a:p>
          <a:p>
            <a:pPr>
              <a:buFont typeface="Arial" pitchFamily="34" charset="0"/>
              <a:buNone/>
            </a:pPr>
            <a:endParaRPr lang="en-US" b="1" baseline="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endParaRPr lang="en-US" b="0" dirty="0" smtClean="0"/>
          </a:p>
          <a:p>
            <a:r>
              <a:rPr lang="en-US" b="0" dirty="0" smtClean="0"/>
              <a:t>Cut into small pieces</a:t>
            </a:r>
          </a:p>
          <a:p>
            <a:r>
              <a:rPr lang="en-US" b="0" dirty="0" smtClean="0"/>
              <a:t>The faster the chocolate melts the better</a:t>
            </a:r>
          </a:p>
          <a:p>
            <a:r>
              <a:rPr lang="en-US" b="0" dirty="0" smtClean="0"/>
              <a:t>Small pieces will melt quicker than larger pieces</a:t>
            </a:r>
          </a:p>
          <a:p>
            <a:endParaRPr lang="en-US" b="0" dirty="0" smtClean="0"/>
          </a:p>
          <a:p>
            <a:r>
              <a:rPr lang="en-US" b="0" dirty="0" smtClean="0"/>
              <a:t>Place chocolate into clean DRY container</a:t>
            </a:r>
          </a:p>
          <a:p>
            <a:endParaRPr lang="en-US" b="0" dirty="0" smtClean="0"/>
          </a:p>
          <a:p>
            <a:r>
              <a:rPr lang="en-US" b="0" dirty="0" smtClean="0"/>
              <a:t>Allow steam to warm the container</a:t>
            </a:r>
            <a:r>
              <a:rPr lang="en-US" b="0" baseline="0" dirty="0" smtClean="0"/>
              <a:t> that holds the chocolate: DO NOT allow water to touch the container</a:t>
            </a:r>
          </a:p>
          <a:p>
            <a:endParaRPr lang="en-US" b="0" baseline="0" dirty="0" smtClean="0"/>
          </a:p>
          <a:p>
            <a:endParaRPr lang="en-US" b="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 typeface="Arial" pitchFamily="34" charset="0"/>
              <a:buChar char="•"/>
            </a:pPr>
            <a:r>
              <a:rPr lang="en-US" b="0" baseline="0" dirty="0" smtClean="0"/>
              <a:t>Temperature range to be measured when tempering chocolate</a:t>
            </a:r>
          </a:p>
          <a:p>
            <a:pPr>
              <a:buFont typeface="Arial" pitchFamily="34" charset="0"/>
              <a:buChar char="•"/>
            </a:pPr>
            <a:r>
              <a:rPr lang="en-US" b="0" baseline="0" dirty="0" smtClean="0"/>
              <a:t>Use digital thermometer</a:t>
            </a:r>
          </a:p>
          <a:p>
            <a:pPr>
              <a:buFont typeface="Arial" pitchFamily="34" charset="0"/>
              <a:buChar char="•"/>
            </a:pPr>
            <a:r>
              <a:rPr lang="en-US" b="0" baseline="0" dirty="0" smtClean="0"/>
              <a:t>Stir slowly</a:t>
            </a:r>
          </a:p>
          <a:p>
            <a:pPr>
              <a:buFontTx/>
              <a:buNone/>
            </a:pPr>
            <a:endParaRPr lang="en-US" b="0" baseline="0" dirty="0" smtClean="0"/>
          </a:p>
          <a:p>
            <a:pPr>
              <a:buFontTx/>
              <a:buNone/>
            </a:pPr>
            <a:endParaRPr lang="en-US" baseline="0" dirty="0" smtClean="0"/>
          </a:p>
          <a:p>
            <a:pPr>
              <a:buFontTx/>
              <a:buNone/>
            </a:pPr>
            <a:endParaRPr lang="en-US" baseline="0" dirty="0" smtClean="0"/>
          </a:p>
          <a:p>
            <a:pPr>
              <a:buFont typeface="Arial" pitchFamily="34" charset="0"/>
              <a:buNone/>
            </a:pPr>
            <a:endParaRPr lang="en-US" b="1" baseline="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29</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 typeface="Arial" pitchFamily="34" charset="0"/>
              <a:buNone/>
            </a:pPr>
            <a:endParaRPr lang="en-US" b="0" baseline="0" dirty="0" smtClean="0"/>
          </a:p>
          <a:p>
            <a:pPr>
              <a:buFont typeface="Arial" pitchFamily="34" charset="0"/>
              <a:buNone/>
            </a:pPr>
            <a:r>
              <a:rPr lang="en-US" b="0" baseline="0" dirty="0" smtClean="0"/>
              <a:t>Confectioners need to be able to identify quality products</a:t>
            </a:r>
          </a:p>
          <a:p>
            <a:pPr>
              <a:buFont typeface="Arial" pitchFamily="34" charset="0"/>
              <a:buNone/>
            </a:pPr>
            <a:r>
              <a:rPr lang="en-US" b="0" baseline="0" dirty="0" smtClean="0"/>
              <a:t>Compound chocolates are similar to couverture</a:t>
            </a:r>
          </a:p>
          <a:p>
            <a:pPr>
              <a:buFont typeface="Arial" pitchFamily="34" charset="0"/>
              <a:buNone/>
            </a:pPr>
            <a:r>
              <a:rPr lang="en-US" b="0" baseline="0" dirty="0" smtClean="0"/>
              <a:t>Remember: couverture is the better product with excellent mouth feel and longer flavour structures in the mouth after consumption</a:t>
            </a:r>
          </a:p>
          <a:p>
            <a:pPr>
              <a:buFont typeface="Arial" pitchFamily="34" charset="0"/>
              <a:buNone/>
            </a:pPr>
            <a:endParaRPr lang="en-US" b="0" baseline="0" dirty="0" smtClean="0"/>
          </a:p>
          <a:p>
            <a:pPr>
              <a:buFont typeface="Arial" pitchFamily="34" charset="0"/>
              <a:buNone/>
            </a:pPr>
            <a:r>
              <a:rPr lang="en-US" b="0" baseline="0" dirty="0" smtClean="0"/>
              <a:t>All product must have a standard recipe;	this keeps the consistency in the product</a:t>
            </a:r>
          </a:p>
          <a:p>
            <a:pPr>
              <a:buFont typeface="Arial" pitchFamily="34" charset="0"/>
              <a:buNone/>
            </a:pPr>
            <a:r>
              <a:rPr lang="en-US" b="0" baseline="0" dirty="0" smtClean="0"/>
              <a:t>The customers want the same product as they purchased last time</a:t>
            </a:r>
          </a:p>
          <a:p>
            <a:pPr>
              <a:buFont typeface="Arial" pitchFamily="34" charset="0"/>
              <a:buNone/>
            </a:pPr>
            <a:endParaRPr lang="en-US" b="0" baseline="0" dirty="0" smtClean="0"/>
          </a:p>
          <a:p>
            <a:pPr>
              <a:buFont typeface="Arial" pitchFamily="34" charset="0"/>
              <a:buNone/>
            </a:pPr>
            <a:r>
              <a:rPr lang="en-US" b="0" baseline="0" dirty="0" smtClean="0"/>
              <a:t> </a:t>
            </a:r>
          </a:p>
          <a:p>
            <a:pPr>
              <a:buFont typeface="Arial" pitchFamily="34" charset="0"/>
              <a:buNone/>
            </a:pPr>
            <a:endParaRPr lang="en-US" b="0" baseline="0" dirty="0" smtClean="0"/>
          </a:p>
          <a:p>
            <a:pPr>
              <a:buFont typeface="Arial" pitchFamily="34" charset="0"/>
              <a:buNone/>
            </a:pPr>
            <a:endParaRPr lang="en-US" b="0" baseline="0" dirty="0" smtClean="0"/>
          </a:p>
          <a:p>
            <a:pPr>
              <a:buFont typeface="Arial" pitchFamily="34" charset="0"/>
              <a:buNone/>
            </a:pPr>
            <a:endParaRPr lang="en-US" b="0" baseline="0" dirty="0" smtClean="0"/>
          </a:p>
          <a:p>
            <a:pPr>
              <a:buFont typeface="Arial" pitchFamily="34" charset="0"/>
              <a:buNone/>
            </a:pPr>
            <a:endParaRPr lang="en-US" b="0" baseline="0" dirty="0" smtClean="0"/>
          </a:p>
          <a:p>
            <a:pPr>
              <a:buFont typeface="Arial" pitchFamily="34" charset="0"/>
              <a:buNone/>
            </a:pPr>
            <a:endParaRPr lang="en-US" b="1" baseline="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 typeface="Arial" pitchFamily="34" charset="0"/>
              <a:buNone/>
            </a:pPr>
            <a:r>
              <a:rPr lang="en-US" b="0" baseline="0" dirty="0" smtClean="0"/>
              <a:t>Even the small equipment must be suitable for the job</a:t>
            </a:r>
          </a:p>
          <a:p>
            <a:pPr>
              <a:buFont typeface="Arial" pitchFamily="34" charset="0"/>
              <a:buNone/>
            </a:pPr>
            <a:endParaRPr lang="en-US" b="0" baseline="0" dirty="0" smtClean="0"/>
          </a:p>
          <a:p>
            <a:pPr>
              <a:buFont typeface="Arial" pitchFamily="34" charset="0"/>
              <a:buNone/>
            </a:pPr>
            <a:r>
              <a:rPr lang="en-US" b="0" baseline="0" dirty="0" smtClean="0"/>
              <a:t>Example:</a:t>
            </a:r>
          </a:p>
          <a:p>
            <a:pPr>
              <a:buFont typeface="Arial" pitchFamily="34" charset="0"/>
              <a:buNone/>
            </a:pPr>
            <a:r>
              <a:rPr lang="en-US" b="0" baseline="0" dirty="0" smtClean="0"/>
              <a:t>Do not try to stir the chocolate with a small spoon</a:t>
            </a:r>
          </a:p>
          <a:p>
            <a:pPr>
              <a:buFont typeface="Arial" pitchFamily="34" charset="0"/>
              <a:buNone/>
            </a:pPr>
            <a:r>
              <a:rPr lang="en-US" b="0" baseline="0" dirty="0" smtClean="0"/>
              <a:t>Use a good size spoon that is clean</a:t>
            </a:r>
          </a:p>
          <a:p>
            <a:pPr>
              <a:buFont typeface="Arial" pitchFamily="34" charset="0"/>
              <a:buNone/>
            </a:pPr>
            <a:endParaRPr lang="en-US" b="0" baseline="0" dirty="0" smtClean="0"/>
          </a:p>
          <a:p>
            <a:pPr>
              <a:buFont typeface="Arial" pitchFamily="34" charset="0"/>
              <a:buNone/>
            </a:pPr>
            <a:r>
              <a:rPr lang="en-US" b="0" baseline="0" dirty="0" smtClean="0"/>
              <a:t>It must not be a spoon that has been used to stir savoury foods and is embedded with taste of garlic and onions for example</a:t>
            </a:r>
          </a:p>
          <a:p>
            <a:pPr>
              <a:buFont typeface="Arial" pitchFamily="34" charset="0"/>
              <a:buNone/>
            </a:pPr>
            <a:endParaRPr lang="en-US" b="1" baseline="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 typeface="Arial" pitchFamily="34" charset="0"/>
              <a:buNone/>
            </a:pPr>
            <a:endParaRPr lang="en-US" b="0" baseline="0" dirty="0" smtClean="0"/>
          </a:p>
          <a:p>
            <a:pPr>
              <a:buFont typeface="Arial" pitchFamily="34" charset="0"/>
              <a:buNone/>
            </a:pPr>
            <a:r>
              <a:rPr lang="en-US" b="0" baseline="0" dirty="0" smtClean="0"/>
              <a:t>The skills used by the confectioner is the same as the patissier</a:t>
            </a:r>
          </a:p>
          <a:p>
            <a:pPr>
              <a:buFont typeface="Arial" pitchFamily="34" charset="0"/>
              <a:buNone/>
            </a:pPr>
            <a:endParaRPr lang="en-US" b="0" baseline="0" dirty="0" smtClean="0"/>
          </a:p>
          <a:p>
            <a:pPr>
              <a:buFont typeface="Arial" pitchFamily="34" charset="0"/>
              <a:buChar char="•"/>
            </a:pPr>
            <a:r>
              <a:rPr lang="en-US" b="0" baseline="0" dirty="0" smtClean="0"/>
              <a:t>Blend</a:t>
            </a:r>
          </a:p>
          <a:p>
            <a:pPr>
              <a:buFont typeface="Arial" pitchFamily="34" charset="0"/>
              <a:buChar char="•"/>
            </a:pPr>
            <a:r>
              <a:rPr lang="en-US" b="0" baseline="0" dirty="0" smtClean="0"/>
              <a:t>Whisk</a:t>
            </a:r>
          </a:p>
          <a:p>
            <a:pPr>
              <a:buFont typeface="Arial" pitchFamily="34" charset="0"/>
              <a:buChar char="•"/>
            </a:pPr>
            <a:r>
              <a:rPr lang="en-US" b="0" baseline="0" dirty="0" smtClean="0"/>
              <a:t>Enrobe</a:t>
            </a:r>
          </a:p>
          <a:p>
            <a:pPr>
              <a:buFont typeface="Arial" pitchFamily="34" charset="0"/>
              <a:buChar char="•"/>
            </a:pPr>
            <a:r>
              <a:rPr lang="en-US" b="0" baseline="0" dirty="0" smtClean="0"/>
              <a:t>Piping</a:t>
            </a:r>
          </a:p>
          <a:p>
            <a:pPr>
              <a:buFont typeface="Arial" pitchFamily="34" charset="0"/>
              <a:buNone/>
            </a:pPr>
            <a:endParaRPr lang="en-US" b="0" baseline="0" dirty="0" smtClean="0"/>
          </a:p>
          <a:p>
            <a:pPr>
              <a:buFont typeface="Arial" pitchFamily="34" charset="0"/>
              <a:buNone/>
            </a:pPr>
            <a:r>
              <a:rPr lang="en-US" b="0" baseline="0" dirty="0" smtClean="0"/>
              <a:t>Many skills are required but the most important is ‘patience’</a:t>
            </a:r>
          </a:p>
          <a:p>
            <a:pPr>
              <a:buFont typeface="Arial" pitchFamily="34" charset="0"/>
              <a:buNone/>
            </a:pPr>
            <a:endParaRPr lang="en-US" b="0" baseline="0" dirty="0" smtClean="0"/>
          </a:p>
          <a:p>
            <a:pPr>
              <a:buFont typeface="Arial" pitchFamily="34" charset="0"/>
              <a:buNone/>
            </a:pPr>
            <a:r>
              <a:rPr lang="en-US" b="0" baseline="0" dirty="0" smtClean="0"/>
              <a:t>All steps must be followed</a:t>
            </a:r>
          </a:p>
          <a:p>
            <a:pPr>
              <a:buFont typeface="Arial" pitchFamily="34" charset="0"/>
              <a:buNone/>
            </a:pPr>
            <a:endParaRPr lang="en-US" b="0" baseline="0" dirty="0" smtClean="0"/>
          </a:p>
          <a:p>
            <a:pPr>
              <a:buFont typeface="Arial" pitchFamily="34" charset="0"/>
              <a:buNone/>
            </a:pPr>
            <a:r>
              <a:rPr lang="en-US" b="0" baseline="0" dirty="0" smtClean="0"/>
              <a:t>If shortcuts are used then product quality will be compromised</a:t>
            </a:r>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 typeface="Arial" pitchFamily="34" charset="0"/>
              <a:buNone/>
            </a:pPr>
            <a:endParaRPr lang="en-US" b="1" baseline="0" dirty="0" smtClean="0"/>
          </a:p>
          <a:p>
            <a:pPr>
              <a:buFont typeface="Arial" pitchFamily="34" charset="0"/>
              <a:buNone/>
            </a:pPr>
            <a:r>
              <a:rPr lang="en-US" b="0" baseline="0" dirty="0" smtClean="0"/>
              <a:t>Enterprises will have varying standards</a:t>
            </a:r>
          </a:p>
          <a:p>
            <a:pPr>
              <a:buFont typeface="Arial" pitchFamily="34" charset="0"/>
              <a:buNone/>
            </a:pPr>
            <a:endParaRPr lang="en-US" b="0" baseline="0" dirty="0" smtClean="0"/>
          </a:p>
          <a:p>
            <a:pPr>
              <a:buFont typeface="Arial" pitchFamily="34" charset="0"/>
              <a:buNone/>
            </a:pPr>
            <a:r>
              <a:rPr lang="en-US" b="0" baseline="0" dirty="0" smtClean="0"/>
              <a:t>What is the market place that is being supplied</a:t>
            </a:r>
          </a:p>
          <a:p>
            <a:pPr>
              <a:buFont typeface="Arial" pitchFamily="34" charset="0"/>
              <a:buNone/>
            </a:pPr>
            <a:endParaRPr lang="en-US" b="0" baseline="0" dirty="0" smtClean="0"/>
          </a:p>
          <a:p>
            <a:pPr>
              <a:buFont typeface="Arial" pitchFamily="34" charset="0"/>
              <a:buNone/>
            </a:pPr>
            <a:r>
              <a:rPr lang="en-US" b="0" baseline="0" dirty="0" smtClean="0"/>
              <a:t>High quality; the best ingredients and flavourings</a:t>
            </a:r>
          </a:p>
          <a:p>
            <a:pPr>
              <a:buFont typeface="Arial" pitchFamily="34" charset="0"/>
              <a:buNone/>
            </a:pPr>
            <a:endParaRPr lang="en-US" b="0" baseline="0" dirty="0" smtClean="0"/>
          </a:p>
          <a:p>
            <a:pPr>
              <a:buFont typeface="Arial" pitchFamily="34" charset="0"/>
              <a:buNone/>
            </a:pPr>
            <a:r>
              <a:rPr lang="en-US" b="0" baseline="0" dirty="0" smtClean="0"/>
              <a:t>Budget quality; good quality ingredients</a:t>
            </a:r>
          </a:p>
          <a:p>
            <a:pPr>
              <a:buFont typeface="Arial" pitchFamily="34" charset="0"/>
              <a:buNone/>
            </a:pPr>
            <a:endParaRPr lang="en-US" b="0" baseline="0" dirty="0" smtClean="0"/>
          </a:p>
          <a:p>
            <a:pPr>
              <a:buFont typeface="Arial" pitchFamily="34" charset="0"/>
              <a:buNone/>
            </a:pPr>
            <a:r>
              <a:rPr lang="en-US" b="0" baseline="0" dirty="0" smtClean="0"/>
              <a:t>It will vary…</a:t>
            </a:r>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r>
              <a:rPr lang="en-US" b="0" dirty="0" smtClean="0"/>
              <a:t>Trainer to relate performance criteria to element 3</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chocolate and produce chocolate products </a:t>
            </a:r>
            <a:r>
              <a:rPr lang="en-US" b="0" baseline="0" dirty="0" smtClean="0"/>
              <a:t>the students must be able to; </a:t>
            </a:r>
            <a:r>
              <a:rPr lang="en-US" b="1" baseline="0" dirty="0" smtClean="0"/>
              <a:t>Prepare chocolate moulds</a:t>
            </a:r>
          </a:p>
          <a:p>
            <a:pPr>
              <a:buFont typeface="Arial" pitchFamily="34" charset="0"/>
              <a:buNone/>
            </a:pPr>
            <a:endParaRPr lang="en-US" b="1" baseline="0" dirty="0" smtClean="0"/>
          </a:p>
          <a:p>
            <a:pPr>
              <a:buFont typeface="Arial" pitchFamily="34" charset="0"/>
              <a:buNone/>
            </a:pPr>
            <a:r>
              <a:rPr lang="en-US" b="1" baseline="0" dirty="0" smtClean="0"/>
              <a:t>The student should </a:t>
            </a:r>
          </a:p>
          <a:p>
            <a:pPr lvl="1"/>
            <a:r>
              <a:rPr lang="en-AU" sz="1100" dirty="0"/>
              <a:t>Ensure moulds are </a:t>
            </a:r>
            <a:r>
              <a:rPr lang="en-AU" sz="1100" i="1" dirty="0"/>
              <a:t>clean</a:t>
            </a:r>
            <a:endParaRPr lang="en-AU" sz="1100" dirty="0"/>
          </a:p>
          <a:p>
            <a:pPr lvl="1"/>
            <a:r>
              <a:rPr lang="en-AU" sz="1100" i="1" dirty="0"/>
              <a:t>Polish moulds </a:t>
            </a:r>
            <a:r>
              <a:rPr lang="en-AU" sz="1100" dirty="0"/>
              <a:t>ready for use</a:t>
            </a:r>
          </a:p>
          <a:p>
            <a:pPr lvl="1"/>
            <a:r>
              <a:rPr lang="en-AU" sz="1100" dirty="0"/>
              <a:t>Keep Moulds at </a:t>
            </a:r>
            <a:r>
              <a:rPr lang="en-AU" sz="1100" i="1" dirty="0"/>
              <a:t>correct temperature</a:t>
            </a:r>
            <a:r>
              <a:rPr lang="en-AU" sz="1100" dirty="0"/>
              <a:t> for production</a:t>
            </a:r>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endParaRPr lang="en-US" b="0" dirty="0" smtClean="0"/>
          </a:p>
          <a:p>
            <a:r>
              <a:rPr lang="en-US" b="0" dirty="0" smtClean="0"/>
              <a:t>Any imperfection on inside</a:t>
            </a:r>
            <a:r>
              <a:rPr lang="en-US" b="0" baseline="0" dirty="0" smtClean="0"/>
              <a:t> of mould will show as an imperfection on moulded chocolate when it is demoulded</a:t>
            </a:r>
          </a:p>
          <a:p>
            <a:endParaRPr lang="en-US" b="0" baseline="0" dirty="0" smtClean="0"/>
          </a:p>
          <a:p>
            <a:r>
              <a:rPr lang="en-US" b="0" baseline="0" dirty="0" smtClean="0"/>
              <a:t>Do not scrape or scratch cold chocolate from mould</a:t>
            </a:r>
          </a:p>
          <a:p>
            <a:endParaRPr lang="en-US" b="0" baseline="0" dirty="0" smtClean="0"/>
          </a:p>
          <a:p>
            <a:r>
              <a:rPr lang="en-US" b="0" baseline="0" dirty="0" smtClean="0"/>
              <a:t>Wash in hot water and mild detergent; rinse in hot water</a:t>
            </a:r>
          </a:p>
          <a:p>
            <a:r>
              <a:rPr lang="en-US" b="0" baseline="0" dirty="0" smtClean="0"/>
              <a:t>Use soft cloth to wipe chocolate from mould</a:t>
            </a:r>
          </a:p>
          <a:p>
            <a:endParaRPr lang="en-US" b="0" baseline="0" dirty="0" smtClean="0"/>
          </a:p>
          <a:p>
            <a:r>
              <a:rPr lang="en-US" b="0" baseline="0" dirty="0" smtClean="0"/>
              <a:t>Air dry</a:t>
            </a:r>
          </a:p>
          <a:p>
            <a:r>
              <a:rPr lang="en-US" b="0" baseline="0" dirty="0" smtClean="0"/>
              <a:t>Use hair dryer if required</a:t>
            </a:r>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1" dirty="0" smtClean="0"/>
          </a:p>
          <a:p>
            <a:endParaRPr lang="en-US" b="1"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 typeface="Arial" pitchFamily="34" charset="0"/>
              <a:buNone/>
            </a:pPr>
            <a:endParaRPr lang="en-US" b="1" baseline="0" dirty="0" smtClean="0"/>
          </a:p>
          <a:p>
            <a:pPr>
              <a:buFont typeface="Arial" pitchFamily="34" charset="0"/>
              <a:buNone/>
            </a:pPr>
            <a:r>
              <a:rPr lang="en-US" b="0" baseline="0" dirty="0" smtClean="0"/>
              <a:t>Polish with clean soft cloth</a:t>
            </a:r>
          </a:p>
          <a:p>
            <a:pPr>
              <a:buFont typeface="Arial" pitchFamily="34" charset="0"/>
              <a:buNone/>
            </a:pPr>
            <a:endParaRPr lang="en-US" b="0" baseline="0" dirty="0" smtClean="0"/>
          </a:p>
          <a:p>
            <a:pPr>
              <a:buFont typeface="Arial" pitchFamily="34" charset="0"/>
              <a:buNone/>
            </a:pPr>
            <a:r>
              <a:rPr lang="en-US" b="0" baseline="0" dirty="0" smtClean="0"/>
              <a:t>If surface is clean the chocolate will release from the surface when it contracts</a:t>
            </a:r>
          </a:p>
          <a:p>
            <a:pPr>
              <a:buFont typeface="Arial" pitchFamily="34" charset="0"/>
              <a:buNone/>
            </a:pPr>
            <a:endParaRPr lang="en-US" b="0" baseline="0" dirty="0" smtClean="0"/>
          </a:p>
          <a:p>
            <a:pPr>
              <a:buFont typeface="Arial" pitchFamily="34" charset="0"/>
              <a:buNone/>
            </a:pPr>
            <a:r>
              <a:rPr lang="en-US" b="0" baseline="0" dirty="0" smtClean="0"/>
              <a:t>The product will then release from mould  more easily.</a:t>
            </a:r>
          </a:p>
          <a:p>
            <a:pPr>
              <a:buFont typeface="Arial" pitchFamily="34" charset="0"/>
              <a:buNone/>
            </a:pPr>
            <a:endParaRPr lang="en-US" b="0" baseline="0" dirty="0" smtClean="0"/>
          </a:p>
          <a:p>
            <a:pPr>
              <a:buFont typeface="Arial" pitchFamily="34" charset="0"/>
              <a:buNone/>
            </a:pPr>
            <a:endParaRPr lang="en-US" b="0" baseline="0" dirty="0" smtClean="0"/>
          </a:p>
          <a:p>
            <a:pPr>
              <a:buFont typeface="Arial" pitchFamily="34" charset="0"/>
              <a:buNone/>
            </a:pPr>
            <a:endParaRPr lang="en-US" b="0" baseline="0" dirty="0" smtClean="0"/>
          </a:p>
          <a:p>
            <a:pPr>
              <a:buFont typeface="Arial"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19</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endParaRPr lang="en-US" b="1" dirty="0" smtClean="0"/>
          </a:p>
          <a:p>
            <a:r>
              <a:rPr lang="en-US" b="0" dirty="0" smtClean="0"/>
              <a:t>Confectioners</a:t>
            </a:r>
            <a:r>
              <a:rPr lang="en-US" b="0" baseline="0" dirty="0" smtClean="0"/>
              <a:t> need to produce product that will sell</a:t>
            </a:r>
          </a:p>
          <a:p>
            <a:r>
              <a:rPr lang="en-US" b="0" baseline="0" dirty="0" smtClean="0"/>
              <a:t>Use combinations that are known to work and have been sold before</a:t>
            </a:r>
          </a:p>
          <a:p>
            <a:endParaRPr lang="en-US" b="0" baseline="0" dirty="0" smtClean="0"/>
          </a:p>
          <a:p>
            <a:r>
              <a:rPr lang="en-US" b="0" baseline="0" dirty="0" smtClean="0"/>
              <a:t>Be adventurous with some flavour combinations</a:t>
            </a:r>
          </a:p>
          <a:p>
            <a:endParaRPr lang="en-US" b="0" baseline="0" dirty="0" smtClean="0"/>
          </a:p>
          <a:p>
            <a:r>
              <a:rPr lang="en-US" b="0" baseline="0" dirty="0" smtClean="0"/>
              <a:t>Chilli  chocolate was not used 30 years ago but is now popular in Australia. </a:t>
            </a:r>
          </a:p>
          <a:p>
            <a:r>
              <a:rPr lang="en-US" b="0" baseline="0" dirty="0" smtClean="0"/>
              <a:t>Not a big market BUT the flavour combination is enjoyed by some people</a:t>
            </a:r>
          </a:p>
          <a:p>
            <a:endParaRPr lang="en-US" b="0" baseline="0" dirty="0" smtClean="0"/>
          </a:p>
          <a:p>
            <a:r>
              <a:rPr lang="en-US" b="0" baseline="0" dirty="0" smtClean="0"/>
              <a:t>Student Activity</a:t>
            </a:r>
          </a:p>
          <a:p>
            <a:r>
              <a:rPr lang="en-US" b="0" baseline="0" dirty="0" smtClean="0"/>
              <a:t>Ask the students to work on flavour combinations</a:t>
            </a:r>
          </a:p>
          <a:p>
            <a:endParaRPr lang="en-US" b="0" baseline="0" dirty="0" smtClean="0"/>
          </a:p>
          <a:p>
            <a:r>
              <a:rPr lang="en-US" b="0" baseline="0" dirty="0" smtClean="0"/>
              <a:t>Who has eaten chilli chocolate????</a:t>
            </a:r>
            <a:endParaRPr lang="en-US" b="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solidFill>
                  <a:prstClr val="black"/>
                </a:solidFill>
              </a:rPr>
              <a:pPr/>
              <a:t>20</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3487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8921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53204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3143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9863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833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3127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71395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22163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1696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21367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dirty="0">
              <a:solidFill>
                <a:prstClr val="black"/>
              </a:solidFill>
              <a:latin typeface="Helvetica" pitchFamily="34" charset="0"/>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dirty="0">
              <a:solidFill>
                <a:prstClr val="black"/>
              </a:solidFill>
              <a:latin typeface="Helvetica" pitchFamily="34" charset="0"/>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F96675B-16CB-449C-AA64-20E2E057E166}" type="datetime1">
              <a:rPr lang="en-US" smtClean="0">
                <a:solidFill>
                  <a:srgbClr val="4E5B6F">
                    <a:shade val="50000"/>
                  </a:srgbClr>
                </a:solidFill>
              </a:rPr>
              <a:pPr/>
              <a:t>7/9/2018</a:t>
            </a:fld>
            <a:endParaRPr lang="en-US" dirty="0">
              <a:solidFill>
                <a:srgbClr val="4E5B6F">
                  <a:shade val="50000"/>
                </a:srgbClr>
              </a:solidFill>
            </a:endParaRPr>
          </a:p>
        </p:txBody>
      </p:sp>
      <p:sp>
        <p:nvSpPr>
          <p:cNvPr id="19" name="Footer Placeholder 18"/>
          <p:cNvSpPr>
            <a:spLocks noGrp="1"/>
          </p:cNvSpPr>
          <p:nvPr>
            <p:ph type="ftr" sz="quarter" idx="11"/>
          </p:nvPr>
        </p:nvSpPr>
        <p:spPr/>
        <p:txBody>
          <a:bodyPr/>
          <a:lstStyle/>
          <a:p>
            <a:endParaRPr lang="en-US" dirty="0">
              <a:solidFill>
                <a:srgbClr val="4E5B6F">
                  <a:shade val="50000"/>
                </a:srgbClr>
              </a:solidFill>
            </a:endParaRPr>
          </a:p>
        </p:txBody>
      </p:sp>
      <p:sp>
        <p:nvSpPr>
          <p:cNvPr id="27" name="Slide Number Placeholder 26"/>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42272136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646F223-D3A2-44F5-8051-829B2F23C0D4}" type="datetime1">
              <a:rPr lang="en-US" smtClean="0">
                <a:solidFill>
                  <a:srgbClr val="4E5B6F">
                    <a:shade val="50000"/>
                  </a:srgbClr>
                </a:solidFill>
              </a:rPr>
              <a:pPr/>
              <a:t>7/9/2018</a:t>
            </a:fld>
            <a:endParaRPr lang="en-US" dirty="0">
              <a:solidFill>
                <a:srgbClr val="4E5B6F">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4E5B6F">
                  <a:shade val="50000"/>
                </a:srgbClr>
              </a:solidFill>
            </a:endParaRPr>
          </a:p>
        </p:txBody>
      </p:sp>
      <p:sp>
        <p:nvSpPr>
          <p:cNvPr id="6" name="Slide Number Placeholder 5"/>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17441222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dirty="0">
              <a:solidFill>
                <a:prstClr val="black"/>
              </a:solidFill>
              <a:latin typeface="Helvetica" pitchFamily="34" charset="0"/>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dirty="0">
              <a:solidFill>
                <a:prstClr val="black"/>
              </a:solidFill>
              <a:latin typeface="Helvetica" pitchFamily="34" charset="0"/>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A33FE7D-417D-483E-A327-7AED21196679}" type="datetime1">
              <a:rPr lang="en-US" smtClean="0">
                <a:solidFill>
                  <a:srgbClr val="4E5B6F">
                    <a:shade val="50000"/>
                  </a:srgbClr>
                </a:solidFill>
              </a:rPr>
              <a:pPr/>
              <a:t>7/9/2018</a:t>
            </a:fld>
            <a:endParaRPr lang="en-US" dirty="0">
              <a:solidFill>
                <a:srgbClr val="4E5B6F">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4E5B6F">
                  <a:shade val="50000"/>
                </a:srgbClr>
              </a:solidFill>
            </a:endParaRPr>
          </a:p>
        </p:txBody>
      </p:sp>
      <p:sp>
        <p:nvSpPr>
          <p:cNvPr id="6" name="Slide Number Placeholder 5"/>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32229553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BBE8DDC-366E-4D96-B475-59755FBFA064}" type="datetime1">
              <a:rPr lang="en-US" smtClean="0">
                <a:solidFill>
                  <a:srgbClr val="4E5B6F">
                    <a:shade val="50000"/>
                  </a:srgbClr>
                </a:solidFill>
              </a:rPr>
              <a:pPr/>
              <a:t>7/9/2018</a:t>
            </a:fld>
            <a:endParaRPr lang="en-US" dirty="0">
              <a:solidFill>
                <a:srgbClr val="4E5B6F">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4E5B6F">
                  <a:shade val="50000"/>
                </a:srgbClr>
              </a:solidFill>
            </a:endParaRPr>
          </a:p>
        </p:txBody>
      </p:sp>
      <p:sp>
        <p:nvSpPr>
          <p:cNvPr id="7" name="Slide Number Placeholder 6"/>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4307001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FB5C968-0B16-4ADF-91B3-C8ECABCFDA29}" type="datetime1">
              <a:rPr lang="en-US" smtClean="0">
                <a:solidFill>
                  <a:srgbClr val="4E5B6F">
                    <a:shade val="50000"/>
                  </a:srgbClr>
                </a:solidFill>
              </a:rPr>
              <a:pPr/>
              <a:t>7/9/2018</a:t>
            </a:fld>
            <a:endParaRPr lang="en-US" dirty="0">
              <a:solidFill>
                <a:srgbClr val="4E5B6F">
                  <a:shade val="50000"/>
                </a:srgbClr>
              </a:solidFill>
            </a:endParaRPr>
          </a:p>
        </p:txBody>
      </p:sp>
      <p:sp>
        <p:nvSpPr>
          <p:cNvPr id="8" name="Footer Placeholder 7"/>
          <p:cNvSpPr>
            <a:spLocks noGrp="1"/>
          </p:cNvSpPr>
          <p:nvPr>
            <p:ph type="ftr" sz="quarter" idx="11"/>
          </p:nvPr>
        </p:nvSpPr>
        <p:spPr/>
        <p:txBody>
          <a:bodyPr/>
          <a:lstStyle/>
          <a:p>
            <a:endParaRPr lang="en-US" dirty="0">
              <a:solidFill>
                <a:srgbClr val="4E5B6F">
                  <a:shade val="50000"/>
                </a:srgbClr>
              </a:solidFill>
            </a:endParaRPr>
          </a:p>
        </p:txBody>
      </p:sp>
      <p:sp>
        <p:nvSpPr>
          <p:cNvPr id="9" name="Slide Number Placeholder 8"/>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29100022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F3921DEA-061C-49D7-974B-38721BC66A5F}" type="datetime1">
              <a:rPr lang="en-US" smtClean="0">
                <a:solidFill>
                  <a:srgbClr val="4E5B6F">
                    <a:shade val="50000"/>
                  </a:srgbClr>
                </a:solidFill>
              </a:rPr>
              <a:pPr/>
              <a:t>7/9/2018</a:t>
            </a:fld>
            <a:endParaRPr lang="en-US" dirty="0">
              <a:solidFill>
                <a:srgbClr val="4E5B6F">
                  <a:shade val="50000"/>
                </a:srgbClr>
              </a:solidFill>
            </a:endParaRPr>
          </a:p>
        </p:txBody>
      </p:sp>
      <p:sp>
        <p:nvSpPr>
          <p:cNvPr id="8" name="Slide Number Placeholder 7"/>
          <p:cNvSpPr>
            <a:spLocks noGrp="1"/>
          </p:cNvSpPr>
          <p:nvPr>
            <p:ph type="sldNum" sz="quarter" idx="11"/>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
        <p:nvSpPr>
          <p:cNvPr id="9" name="Footer Placeholder 8"/>
          <p:cNvSpPr>
            <a:spLocks noGrp="1"/>
          </p:cNvSpPr>
          <p:nvPr>
            <p:ph type="ftr" sz="quarter" idx="12"/>
          </p:nvPr>
        </p:nvSpPr>
        <p:spPr/>
        <p:txBody>
          <a:bodyPr/>
          <a:lstStyle/>
          <a:p>
            <a:endParaRPr lang="en-US" dirty="0">
              <a:solidFill>
                <a:srgbClr val="4E5B6F">
                  <a:shade val="50000"/>
                </a:srgbClr>
              </a:solidFill>
            </a:endParaRPr>
          </a:p>
        </p:txBody>
      </p:sp>
    </p:spTree>
    <p:extLst>
      <p:ext uri="{BB962C8B-B14F-4D97-AF65-F5344CB8AC3E}">
        <p14:creationId xmlns:p14="http://schemas.microsoft.com/office/powerpoint/2010/main" val="13700777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7EFC2B-FC2E-46FA-B53A-48A270754B05}" type="datetime1">
              <a:rPr lang="en-US" smtClean="0">
                <a:solidFill>
                  <a:srgbClr val="4E5B6F">
                    <a:shade val="50000"/>
                  </a:srgbClr>
                </a:solidFill>
              </a:rPr>
              <a:pPr/>
              <a:t>7/9/2018</a:t>
            </a:fld>
            <a:endParaRPr lang="en-US" dirty="0">
              <a:solidFill>
                <a:srgbClr val="4E5B6F">
                  <a:shade val="50000"/>
                </a:srgbClr>
              </a:solidFill>
            </a:endParaRPr>
          </a:p>
        </p:txBody>
      </p:sp>
      <p:sp>
        <p:nvSpPr>
          <p:cNvPr id="3" name="Footer Placeholder 2"/>
          <p:cNvSpPr>
            <a:spLocks noGrp="1"/>
          </p:cNvSpPr>
          <p:nvPr>
            <p:ph type="ftr" sz="quarter" idx="11"/>
          </p:nvPr>
        </p:nvSpPr>
        <p:spPr/>
        <p:txBody>
          <a:bodyPr/>
          <a:lstStyle/>
          <a:p>
            <a:endParaRPr lang="en-US" dirty="0">
              <a:solidFill>
                <a:srgbClr val="4E5B6F">
                  <a:shade val="50000"/>
                </a:srgbClr>
              </a:solidFill>
            </a:endParaRPr>
          </a:p>
        </p:txBody>
      </p:sp>
      <p:sp>
        <p:nvSpPr>
          <p:cNvPr id="4" name="Slide Number Placeholder 3"/>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993959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1873B9F-1886-41EB-8596-DFD2474565B7}" type="datetime1">
              <a:rPr lang="en-US" smtClean="0">
                <a:solidFill>
                  <a:srgbClr val="4E5B6F">
                    <a:shade val="50000"/>
                  </a:srgbClr>
                </a:solidFill>
              </a:rPr>
              <a:pPr/>
              <a:t>7/9/2018</a:t>
            </a:fld>
            <a:endParaRPr lang="en-US" dirty="0">
              <a:solidFill>
                <a:srgbClr val="4E5B6F">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4E5B6F">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5606430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5A6D77F6-049E-4E03-BBEC-9C9525B9448E}" type="datetime1">
              <a:rPr lang="en-US" smtClean="0">
                <a:solidFill>
                  <a:srgbClr val="4E5B6F">
                    <a:shade val="50000"/>
                  </a:srgbClr>
                </a:solidFill>
              </a:rPr>
              <a:pPr/>
              <a:t>7/9/2018</a:t>
            </a:fld>
            <a:endParaRPr lang="en-US" dirty="0">
              <a:solidFill>
                <a:srgbClr val="4E5B6F">
                  <a:shade val="50000"/>
                </a:srgbClr>
              </a:solidFill>
            </a:endParaRPr>
          </a:p>
        </p:txBody>
      </p:sp>
      <p:sp>
        <p:nvSpPr>
          <p:cNvPr id="6" name="Footer Placeholder 5"/>
          <p:cNvSpPr>
            <a:spLocks noGrp="1"/>
          </p:cNvSpPr>
          <p:nvPr>
            <p:ph type="ftr" sz="quarter" idx="11"/>
          </p:nvPr>
        </p:nvSpPr>
        <p:spPr/>
        <p:txBody>
          <a:bodyPr/>
          <a:lstStyle/>
          <a:p>
            <a:endParaRPr lang="en-US" dirty="0">
              <a:solidFill>
                <a:srgbClr val="4E5B6F">
                  <a:shade val="50000"/>
                </a:srgbClr>
              </a:solidFill>
            </a:endParaRPr>
          </a:p>
        </p:txBody>
      </p:sp>
      <p:sp>
        <p:nvSpPr>
          <p:cNvPr id="7" name="Slide Number Placeholder 6"/>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1261794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C8BABC8-BFBF-4030-9C7D-70F812C9AAE4}" type="datetime1">
              <a:rPr lang="en-US" smtClean="0">
                <a:solidFill>
                  <a:srgbClr val="4E5B6F">
                    <a:shade val="50000"/>
                  </a:srgbClr>
                </a:solidFill>
              </a:rPr>
              <a:pPr/>
              <a:t>7/9/2018</a:t>
            </a:fld>
            <a:endParaRPr lang="en-US" dirty="0">
              <a:solidFill>
                <a:srgbClr val="4E5B6F">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4E5B6F">
                  <a:shade val="50000"/>
                </a:srgbClr>
              </a:solidFill>
            </a:endParaRPr>
          </a:p>
        </p:txBody>
      </p:sp>
      <p:sp>
        <p:nvSpPr>
          <p:cNvPr id="6" name="Slide Number Placeholder 5"/>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39370240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8CF46A6-0262-42FF-B093-039AED07B7AD}" type="datetime1">
              <a:rPr lang="en-US" smtClean="0">
                <a:solidFill>
                  <a:srgbClr val="4E5B6F">
                    <a:shade val="50000"/>
                  </a:srgbClr>
                </a:solidFill>
              </a:rPr>
              <a:pPr/>
              <a:t>7/9/2018</a:t>
            </a:fld>
            <a:endParaRPr lang="en-US" dirty="0">
              <a:solidFill>
                <a:srgbClr val="4E5B6F">
                  <a:shade val="50000"/>
                </a:srgbClr>
              </a:solidFill>
            </a:endParaRPr>
          </a:p>
        </p:txBody>
      </p:sp>
      <p:sp>
        <p:nvSpPr>
          <p:cNvPr id="5" name="Footer Placeholder 4"/>
          <p:cNvSpPr>
            <a:spLocks noGrp="1"/>
          </p:cNvSpPr>
          <p:nvPr>
            <p:ph type="ftr" sz="quarter" idx="11"/>
          </p:nvPr>
        </p:nvSpPr>
        <p:spPr/>
        <p:txBody>
          <a:bodyPr/>
          <a:lstStyle/>
          <a:p>
            <a:endParaRPr lang="en-US" dirty="0">
              <a:solidFill>
                <a:srgbClr val="4E5B6F">
                  <a:shade val="50000"/>
                </a:srgbClr>
              </a:solidFill>
            </a:endParaRPr>
          </a:p>
        </p:txBody>
      </p:sp>
      <p:sp>
        <p:nvSpPr>
          <p:cNvPr id="6" name="Slide Number Placeholder 5"/>
          <p:cNvSpPr>
            <a:spLocks noGrp="1"/>
          </p:cNvSpPr>
          <p:nvPr>
            <p:ph type="sldNum" sz="quarter" idx="12"/>
          </p:nvPr>
        </p:nvSpPr>
        <p:spPr/>
        <p:txBody>
          <a:body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1621488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7/9/2018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7/9/2018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5674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lang="en-US" dirty="0">
              <a:solidFill>
                <a:prstClr val="black"/>
              </a:solidFill>
              <a:latin typeface="Helvetica" pitchFamily="34" charset="0"/>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lang="en-US" dirty="0">
              <a:solidFill>
                <a:prstClr val="black"/>
              </a:solidFill>
              <a:latin typeface="Helvetica" pitchFamily="34" charset="0"/>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dirty="0" smtClean="0"/>
              <a:t>Click to edit Master title style</a:t>
            </a:r>
            <a:endParaRPr kumimoji="0" lang="en-US" dirty="0"/>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latin typeface="Helvetica" pitchFamily="34" charset="0"/>
              </a:defRPr>
            </a:lvl1pPr>
          </a:lstStyle>
          <a:p>
            <a:fld id="{60B9F9CF-7D2C-460C-8F3E-F6213A54EF65}" type="datetime1">
              <a:rPr lang="en-US" smtClean="0">
                <a:solidFill>
                  <a:srgbClr val="4E5B6F">
                    <a:shade val="50000"/>
                  </a:srgbClr>
                </a:solidFill>
              </a:rPr>
              <a:pPr/>
              <a:t>7/9/2018</a:t>
            </a:fld>
            <a:endParaRPr lang="en-US" dirty="0">
              <a:solidFill>
                <a:srgbClr val="4E5B6F">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latin typeface="Helvetica" pitchFamily="34" charset="0"/>
              </a:defRPr>
            </a:lvl1pPr>
          </a:lstStyle>
          <a:p>
            <a:endParaRPr lang="en-US" dirty="0">
              <a:solidFill>
                <a:srgbClr val="4E5B6F">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latin typeface="Helvetica" pitchFamily="34" charset="0"/>
              </a:defRPr>
            </a:lvl1pPr>
          </a:lstStyle>
          <a:p>
            <a:fld id="{90BDF71C-F485-43AE-8825-5070AF1EA8C9}" type="slidenum">
              <a:rPr lang="en-US" smtClean="0">
                <a:solidFill>
                  <a:srgbClr val="4E5B6F">
                    <a:shade val="50000"/>
                  </a:srgbClr>
                </a:solidFill>
              </a:rPr>
              <a:pPr/>
              <a:t>‹#›</a:t>
            </a:fld>
            <a:endParaRPr lang="en-US" dirty="0">
              <a:solidFill>
                <a:srgbClr val="4E5B6F">
                  <a:shade val="50000"/>
                </a:srgbClr>
              </a:solidFill>
            </a:endParaRPr>
          </a:p>
        </p:txBody>
      </p:sp>
    </p:spTree>
    <p:extLst>
      <p:ext uri="{BB962C8B-B14F-4D97-AF65-F5344CB8AC3E}">
        <p14:creationId xmlns:p14="http://schemas.microsoft.com/office/powerpoint/2010/main" val="35805706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0" sz="4600" kern="1200">
          <a:solidFill>
            <a:schemeClr val="tx1"/>
          </a:solidFill>
          <a:latin typeface="Helvetica" pitchFamily="34" charset="0"/>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Helvetica" pitchFamily="34" charset="0"/>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Helvetica" pitchFamily="34" charset="0"/>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Helvetica" pitchFamily="34" charset="0"/>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Helvetica" pitchFamily="34" charset="0"/>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Helvetica" pitchFamily="34" charset="0"/>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id-ID" dirty="0" smtClean="0"/>
              <a:t>PERTEMUAN 1</a:t>
            </a:r>
            <a:endParaRPr lang="id-ID" dirty="0"/>
          </a:p>
        </p:txBody>
      </p:sp>
    </p:spTree>
    <p:extLst>
      <p:ext uri="{BB962C8B-B14F-4D97-AF65-F5344CB8AC3E}">
        <p14:creationId xmlns:p14="http://schemas.microsoft.com/office/powerpoint/2010/main" val="1889542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Warmer Climates Chocolates</a:t>
            </a:r>
            <a:endParaRPr lang="id-ID" dirty="0"/>
          </a:p>
        </p:txBody>
      </p:sp>
      <p:sp>
        <p:nvSpPr>
          <p:cNvPr id="3" name="Content Placeholder 2"/>
          <p:cNvSpPr>
            <a:spLocks noGrp="1"/>
          </p:cNvSpPr>
          <p:nvPr>
            <p:ph idx="1"/>
          </p:nvPr>
        </p:nvSpPr>
        <p:spPr/>
        <p:txBody>
          <a:bodyPr/>
          <a:lstStyle/>
          <a:p>
            <a:r>
              <a:rPr lang="en-AU" dirty="0"/>
              <a:t>From these base products the confectioner applies their craft to develop products for sale to the public.</a:t>
            </a:r>
            <a:endParaRPr lang="id-ID" dirty="0"/>
          </a:p>
          <a:p>
            <a:r>
              <a:rPr lang="en-AU" dirty="0"/>
              <a:t>Many chocolate companies have released less sweet products onto the market place and are now adding chillies, coffee, citrus zest and even cacao nib into dark and bitter styles of chocolate with 70% to 90% cocoa solids.</a:t>
            </a:r>
            <a:endParaRPr lang="id-ID" dirty="0"/>
          </a:p>
          <a:p>
            <a:endParaRPr lang="id-ID" dirty="0"/>
          </a:p>
        </p:txBody>
      </p:sp>
    </p:spTree>
    <p:extLst>
      <p:ext uri="{BB962C8B-B14F-4D97-AF65-F5344CB8AC3E}">
        <p14:creationId xmlns:p14="http://schemas.microsoft.com/office/powerpoint/2010/main" val="2542835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Equipment</a:t>
            </a:r>
            <a:endParaRPr lang="en-US" dirty="0"/>
          </a:p>
        </p:txBody>
      </p:sp>
      <p:sp>
        <p:nvSpPr>
          <p:cNvPr id="4"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Use appropriate equipment to prepare fillings:</a:t>
            </a:r>
          </a:p>
          <a:p>
            <a:pPr>
              <a:spcBef>
                <a:spcPts val="600"/>
              </a:spcBef>
              <a:spcAft>
                <a:spcPts val="1200"/>
              </a:spcAft>
            </a:pPr>
            <a:r>
              <a:rPr lang="en-US" sz="2200" dirty="0" smtClean="0"/>
              <a:t>Equipment must be clean</a:t>
            </a:r>
          </a:p>
          <a:p>
            <a:pPr>
              <a:spcBef>
                <a:spcPts val="600"/>
              </a:spcBef>
              <a:spcAft>
                <a:spcPts val="1200"/>
              </a:spcAft>
            </a:pPr>
            <a:r>
              <a:rPr lang="en-US" sz="2200" dirty="0" smtClean="0"/>
              <a:t>Stainless steel is recommended</a:t>
            </a:r>
          </a:p>
          <a:p>
            <a:pPr>
              <a:spcBef>
                <a:spcPts val="600"/>
              </a:spcBef>
              <a:spcAft>
                <a:spcPts val="1200"/>
              </a:spcAft>
            </a:pPr>
            <a:r>
              <a:rPr lang="en-US" sz="2200" dirty="0" smtClean="0"/>
              <a:t>Equipment must be dry</a:t>
            </a:r>
          </a:p>
          <a:p>
            <a:pPr>
              <a:spcBef>
                <a:spcPts val="600"/>
              </a:spcBef>
              <a:spcAft>
                <a:spcPts val="1200"/>
              </a:spcAft>
            </a:pPr>
            <a:r>
              <a:rPr lang="en-US" sz="2200" dirty="0" smtClean="0"/>
              <a:t>Equipment must be suitable to the job</a:t>
            </a:r>
            <a:endParaRPr lang="en-US" sz="2200" dirty="0"/>
          </a:p>
          <a:p>
            <a:pPr marL="360000" indent="-360000">
              <a:spcBef>
                <a:spcPts val="600"/>
              </a:spcBef>
              <a:spcAft>
                <a:spcPts val="1200"/>
              </a:spcAft>
              <a:buNone/>
            </a:pPr>
            <a:endParaRPr lang="en-US" sz="2200" dirty="0" smtClean="0">
              <a:latin typeface="Helvetica" pitchFamily="34" charset="0"/>
            </a:endParaRPr>
          </a:p>
        </p:txBody>
      </p:sp>
      <p:pic>
        <p:nvPicPr>
          <p:cNvPr id="5" name="Picture 4" descr="\\Pm server\PMHOSPIT\PM Projects - Active\TTA Support Materials 2002\updated resources\adcc06-9low.jpg"/>
          <p:cNvPicPr/>
          <p:nvPr/>
        </p:nvPicPr>
        <p:blipFill>
          <a:blip r:embed="rId2" cstate="print"/>
          <a:srcRect/>
          <a:stretch>
            <a:fillRect/>
          </a:stretch>
        </p:blipFill>
        <p:spPr bwMode="auto">
          <a:xfrm>
            <a:off x="2571736" y="4643446"/>
            <a:ext cx="2857520" cy="1424067"/>
          </a:xfrm>
          <a:prstGeom prst="rect">
            <a:avLst/>
          </a:prstGeom>
          <a:noFill/>
          <a:ln w="9525">
            <a:noFill/>
            <a:miter lim="800000"/>
            <a:headEnd/>
            <a:tailEnd/>
          </a:ln>
        </p:spPr>
      </p:pic>
    </p:spTree>
    <p:extLst>
      <p:ext uri="{BB962C8B-B14F-4D97-AF65-F5344CB8AC3E}">
        <p14:creationId xmlns:p14="http://schemas.microsoft.com/office/powerpoint/2010/main" val="3275579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and produce chocolate products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Autofit/>
          </a:bodyPr>
          <a:lstStyle/>
          <a:p>
            <a:pPr marL="0" indent="0">
              <a:spcBef>
                <a:spcPts val="600"/>
              </a:spcBef>
              <a:spcAft>
                <a:spcPts val="1200"/>
              </a:spcAft>
              <a:buNone/>
            </a:pPr>
            <a:r>
              <a:rPr lang="en-US" sz="2200" b="1" dirty="0" smtClean="0">
                <a:latin typeface="Helvetica" pitchFamily="34" charset="0"/>
              </a:rPr>
              <a:t>Element 2: Prepare chocolate based fillings, coatings and decorations:</a:t>
            </a:r>
            <a:endParaRPr lang="en-US" sz="2200" b="1" dirty="0">
              <a:latin typeface="Helvetica" pitchFamily="34" charset="0"/>
            </a:endParaRPr>
          </a:p>
          <a:p>
            <a:pPr marL="420624" lvl="1" indent="-384048">
              <a:spcBef>
                <a:spcPts val="600"/>
              </a:spcBef>
              <a:spcAft>
                <a:spcPts val="1200"/>
              </a:spcAft>
              <a:buSzPct val="80000"/>
              <a:buFont typeface="Wingdings 2"/>
              <a:buChar char=""/>
            </a:pPr>
            <a:r>
              <a:rPr lang="en-AU" sz="2200" dirty="0"/>
              <a:t>Select required commodities according to recipe and production requirements</a:t>
            </a:r>
          </a:p>
          <a:p>
            <a:pPr marL="420624" lvl="1" indent="-384048">
              <a:spcBef>
                <a:spcPts val="600"/>
              </a:spcBef>
              <a:spcAft>
                <a:spcPts val="1200"/>
              </a:spcAft>
              <a:buSzPct val="80000"/>
              <a:buFont typeface="Wingdings 2"/>
              <a:buChar char=""/>
            </a:pPr>
            <a:r>
              <a:rPr lang="en-AU" sz="2200" dirty="0"/>
              <a:t>Use appropriate equipment to prepare chocolate based fillings, coatings and decorations</a:t>
            </a:r>
          </a:p>
          <a:p>
            <a:pPr marL="420624" lvl="1" indent="-384048">
              <a:spcBef>
                <a:spcPts val="600"/>
              </a:spcBef>
              <a:spcAft>
                <a:spcPts val="1200"/>
              </a:spcAft>
              <a:buSzPct val="80000"/>
              <a:buFont typeface="Wingdings 2"/>
              <a:buChar char=""/>
            </a:pPr>
            <a:r>
              <a:rPr lang="en-AU" sz="2200" dirty="0"/>
              <a:t>Use correct techniques to produce chocolate based fillings, coatings and decorations to enterprise standards</a:t>
            </a:r>
          </a:p>
          <a:p>
            <a:pPr marL="420624" lvl="1" indent="-384048">
              <a:spcBef>
                <a:spcPts val="600"/>
              </a:spcBef>
              <a:spcAft>
                <a:spcPts val="1200"/>
              </a:spcAft>
              <a:buSzPct val="80000"/>
              <a:buFont typeface="Wingdings 2"/>
              <a:buChar char=""/>
            </a:pPr>
            <a:r>
              <a:rPr lang="en-AU" sz="2200" dirty="0"/>
              <a:t>Produce chocolate based fillings/</a:t>
            </a:r>
            <a:r>
              <a:rPr lang="en-AU" sz="2200" dirty="0" smtClean="0"/>
              <a:t>centres</a:t>
            </a:r>
            <a:r>
              <a:rPr lang="en-AU" sz="2200" dirty="0"/>
              <a:t>, coatings and decorations to enterprise requirements and standards</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12</a:t>
            </a:fld>
            <a:endParaRPr lang="en-US" dirty="0">
              <a:solidFill>
                <a:srgbClr val="4E5B6F">
                  <a:shade val="50000"/>
                </a:srgbClr>
              </a:solidFill>
            </a:endParaRPr>
          </a:p>
        </p:txBody>
      </p:sp>
      <p:pic>
        <p:nvPicPr>
          <p:cNvPr id="5" name="Picture 2" descr="C:\Documents and Settings\danielc\Local Settings\Temporary Internet Files\Content.IE5\UMECW9PM\MC900432663[1].png"/>
          <p:cNvPicPr>
            <a:picLocks noChangeAspect="1" noChangeArrowheads="1"/>
          </p:cNvPicPr>
          <p:nvPr/>
        </p:nvPicPr>
        <p:blipFill>
          <a:blip r:embed="rId3" cstate="print"/>
          <a:srcRect/>
          <a:stretch>
            <a:fillRect/>
          </a:stretch>
        </p:blipFill>
        <p:spPr bwMode="auto">
          <a:xfrm>
            <a:off x="7715272" y="3929066"/>
            <a:ext cx="1285872" cy="1285872"/>
          </a:xfrm>
          <a:prstGeom prst="rect">
            <a:avLst/>
          </a:prstGeom>
          <a:noFill/>
        </p:spPr>
      </p:pic>
    </p:spTree>
    <p:extLst>
      <p:ext uri="{BB962C8B-B14F-4D97-AF65-F5344CB8AC3E}">
        <p14:creationId xmlns:p14="http://schemas.microsoft.com/office/powerpoint/2010/main" val="2664032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based fillings, coatings and decorations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Select required commodities:</a:t>
            </a:r>
          </a:p>
          <a:p>
            <a:pPr>
              <a:spcBef>
                <a:spcPts val="600"/>
              </a:spcBef>
              <a:spcAft>
                <a:spcPts val="1200"/>
              </a:spcAft>
            </a:pPr>
            <a:r>
              <a:rPr lang="en-US" sz="2200" dirty="0" smtClean="0"/>
              <a:t>Compound chocolate looks very similar to couverture </a:t>
            </a:r>
          </a:p>
          <a:p>
            <a:pPr>
              <a:spcBef>
                <a:spcPts val="600"/>
              </a:spcBef>
              <a:spcAft>
                <a:spcPts val="1200"/>
              </a:spcAft>
            </a:pPr>
            <a:r>
              <a:rPr lang="en-US" sz="2200" dirty="0" smtClean="0"/>
              <a:t>Keep labeling with all products</a:t>
            </a:r>
          </a:p>
          <a:p>
            <a:pPr>
              <a:spcBef>
                <a:spcPts val="600"/>
              </a:spcBef>
              <a:spcAft>
                <a:spcPts val="1200"/>
              </a:spcAft>
            </a:pPr>
            <a:r>
              <a:rPr lang="en-US" sz="2200" dirty="0" smtClean="0"/>
              <a:t>Follow standard recipe ingredients</a:t>
            </a:r>
          </a:p>
          <a:p>
            <a:pPr>
              <a:spcBef>
                <a:spcPts val="600"/>
              </a:spcBef>
              <a:spcAft>
                <a:spcPts val="1200"/>
              </a:spcAft>
            </a:pPr>
            <a:r>
              <a:rPr lang="en-US" sz="2200" dirty="0" smtClean="0"/>
              <a:t>Collect all ingredients before beginning the </a:t>
            </a:r>
            <a:br>
              <a:rPr lang="en-US" sz="2200" dirty="0" smtClean="0"/>
            </a:br>
            <a:r>
              <a:rPr lang="en-US" sz="2200" dirty="0" smtClean="0"/>
              <a:t>production process</a:t>
            </a: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13</a:t>
            </a:fld>
            <a:endParaRPr lang="en-US" dirty="0">
              <a:solidFill>
                <a:srgbClr val="4E5B6F">
                  <a:shade val="50000"/>
                </a:srgbClr>
              </a:solidFill>
            </a:endParaRPr>
          </a:p>
        </p:txBody>
      </p:sp>
      <p:pic>
        <p:nvPicPr>
          <p:cNvPr id="6" name="Picture 5" descr="C:\Documents and Settings\danielc\Desktop\compund.jpg"/>
          <p:cNvPicPr/>
          <p:nvPr/>
        </p:nvPicPr>
        <p:blipFill>
          <a:blip r:embed="rId3" cstate="print">
            <a:lum contrast="20000"/>
          </a:blip>
          <a:srcRect/>
          <a:stretch>
            <a:fillRect/>
          </a:stretch>
        </p:blipFill>
        <p:spPr bwMode="auto">
          <a:xfrm>
            <a:off x="6500826" y="2786058"/>
            <a:ext cx="1530969" cy="1527717"/>
          </a:xfrm>
          <a:prstGeom prst="rect">
            <a:avLst/>
          </a:prstGeom>
          <a:noFill/>
          <a:ln w="9525">
            <a:noFill/>
            <a:miter lim="800000"/>
            <a:headEnd/>
            <a:tailEnd/>
          </a:ln>
        </p:spPr>
      </p:pic>
    </p:spTree>
    <p:extLst>
      <p:ext uri="{BB962C8B-B14F-4D97-AF65-F5344CB8AC3E}">
        <p14:creationId xmlns:p14="http://schemas.microsoft.com/office/powerpoint/2010/main" val="3198618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based fillings, coatings and decorations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Use appropriate equipment to prepare fillings:</a:t>
            </a:r>
          </a:p>
          <a:p>
            <a:pPr>
              <a:spcBef>
                <a:spcPts val="600"/>
              </a:spcBef>
              <a:spcAft>
                <a:spcPts val="1200"/>
              </a:spcAft>
            </a:pPr>
            <a:r>
              <a:rPr lang="en-US" sz="2200" dirty="0" smtClean="0"/>
              <a:t>Equipment must be clean</a:t>
            </a:r>
          </a:p>
          <a:p>
            <a:pPr>
              <a:spcBef>
                <a:spcPts val="600"/>
              </a:spcBef>
              <a:spcAft>
                <a:spcPts val="1200"/>
              </a:spcAft>
            </a:pPr>
            <a:r>
              <a:rPr lang="en-US" sz="2200" dirty="0" smtClean="0"/>
              <a:t>Stainless steel is recommended</a:t>
            </a:r>
          </a:p>
          <a:p>
            <a:pPr>
              <a:spcBef>
                <a:spcPts val="600"/>
              </a:spcBef>
              <a:spcAft>
                <a:spcPts val="1200"/>
              </a:spcAft>
            </a:pPr>
            <a:r>
              <a:rPr lang="en-US" sz="2200" dirty="0" smtClean="0"/>
              <a:t>Equipment must be dry</a:t>
            </a:r>
          </a:p>
          <a:p>
            <a:pPr>
              <a:spcBef>
                <a:spcPts val="600"/>
              </a:spcBef>
              <a:spcAft>
                <a:spcPts val="1200"/>
              </a:spcAft>
            </a:pPr>
            <a:r>
              <a:rPr lang="en-US" sz="2200" dirty="0" smtClean="0"/>
              <a:t>Equipment must be suitable to the job</a:t>
            </a:r>
            <a:endParaRPr lang="en-US" sz="2200" dirty="0"/>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14</a:t>
            </a:fld>
            <a:endParaRPr lang="en-US" dirty="0">
              <a:solidFill>
                <a:srgbClr val="4E5B6F">
                  <a:shade val="50000"/>
                </a:srgbClr>
              </a:solidFill>
            </a:endParaRPr>
          </a:p>
        </p:txBody>
      </p:sp>
      <p:pic>
        <p:nvPicPr>
          <p:cNvPr id="5" name="Picture 4" descr="\\Pm server\PMHOSPIT\PM Projects - Active\TTA Support Materials 2002\updated resources\adcc06-9low.jpg"/>
          <p:cNvPicPr/>
          <p:nvPr/>
        </p:nvPicPr>
        <p:blipFill>
          <a:blip r:embed="rId3" cstate="print"/>
          <a:srcRect/>
          <a:stretch>
            <a:fillRect/>
          </a:stretch>
        </p:blipFill>
        <p:spPr bwMode="auto">
          <a:xfrm>
            <a:off x="2571736" y="4643446"/>
            <a:ext cx="2857520" cy="1424067"/>
          </a:xfrm>
          <a:prstGeom prst="rect">
            <a:avLst/>
          </a:prstGeom>
          <a:noFill/>
          <a:ln w="9525">
            <a:noFill/>
            <a:miter lim="800000"/>
            <a:headEnd/>
            <a:tailEnd/>
          </a:ln>
        </p:spPr>
      </p:pic>
    </p:spTree>
    <p:extLst>
      <p:ext uri="{BB962C8B-B14F-4D97-AF65-F5344CB8AC3E}">
        <p14:creationId xmlns:p14="http://schemas.microsoft.com/office/powerpoint/2010/main" val="2774666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based fillings, coatings and decorations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Autofit/>
          </a:bodyPr>
          <a:lstStyle/>
          <a:p>
            <a:pPr marL="0" indent="0">
              <a:spcBef>
                <a:spcPts val="600"/>
              </a:spcBef>
              <a:spcAft>
                <a:spcPts val="600"/>
              </a:spcAft>
              <a:buNone/>
            </a:pPr>
            <a:r>
              <a:rPr lang="en-US" sz="2200" b="1" dirty="0" smtClean="0">
                <a:latin typeface="Helvetica" pitchFamily="34" charset="0"/>
              </a:rPr>
              <a:t>Use correct technique to produce fillings:</a:t>
            </a:r>
            <a:endParaRPr lang="en-US" sz="2200" b="1" dirty="0">
              <a:latin typeface="Helvetica" pitchFamily="34" charset="0"/>
            </a:endParaRPr>
          </a:p>
          <a:p>
            <a:pPr>
              <a:spcBef>
                <a:spcPts val="600"/>
              </a:spcBef>
              <a:spcAft>
                <a:spcPts val="600"/>
              </a:spcAft>
            </a:pPr>
            <a:r>
              <a:rPr lang="en-US" sz="2200" dirty="0" smtClean="0"/>
              <a:t>Whisk</a:t>
            </a:r>
          </a:p>
          <a:p>
            <a:pPr marL="661752" lvl="1" indent="-360000">
              <a:spcBef>
                <a:spcPts val="600"/>
              </a:spcBef>
              <a:spcAft>
                <a:spcPts val="600"/>
              </a:spcAft>
            </a:pPr>
            <a:r>
              <a:rPr lang="en-US" sz="2200" dirty="0" smtClean="0">
                <a:latin typeface="Helvetica" pitchFamily="34" charset="0"/>
              </a:rPr>
              <a:t>Combining chocolate and cream for ganache</a:t>
            </a:r>
          </a:p>
          <a:p>
            <a:pPr>
              <a:spcBef>
                <a:spcPts val="600"/>
              </a:spcBef>
              <a:spcAft>
                <a:spcPts val="600"/>
              </a:spcAft>
            </a:pPr>
            <a:r>
              <a:rPr lang="en-US" sz="2200" dirty="0" smtClean="0"/>
              <a:t>Blend slowly</a:t>
            </a:r>
          </a:p>
          <a:p>
            <a:pPr marL="661752" lvl="1" indent="-360000">
              <a:spcBef>
                <a:spcPts val="600"/>
              </a:spcBef>
              <a:spcAft>
                <a:spcPts val="600"/>
              </a:spcAft>
            </a:pPr>
            <a:r>
              <a:rPr lang="en-US" sz="2200" dirty="0" smtClean="0">
                <a:latin typeface="Helvetica" pitchFamily="34" charset="0"/>
              </a:rPr>
              <a:t>Stirring chocolate while it is melting</a:t>
            </a:r>
          </a:p>
          <a:p>
            <a:pPr>
              <a:spcBef>
                <a:spcPts val="600"/>
              </a:spcBef>
              <a:spcAft>
                <a:spcPts val="600"/>
              </a:spcAft>
            </a:pPr>
            <a:r>
              <a:rPr lang="en-US" sz="2200" dirty="0" smtClean="0"/>
              <a:t>Pipe consistent sizes</a:t>
            </a:r>
          </a:p>
          <a:p>
            <a:pPr marL="661752" lvl="1" indent="-360000">
              <a:spcBef>
                <a:spcPts val="600"/>
              </a:spcBef>
              <a:spcAft>
                <a:spcPts val="600"/>
              </a:spcAft>
            </a:pPr>
            <a:r>
              <a:rPr lang="en-US" sz="2200" dirty="0" smtClean="0">
                <a:latin typeface="Helvetica" pitchFamily="34" charset="0"/>
              </a:rPr>
              <a:t>Piping truffles to be sold individually requires them to be same size</a:t>
            </a:r>
          </a:p>
          <a:p>
            <a:pPr>
              <a:spcBef>
                <a:spcPts val="600"/>
              </a:spcBef>
              <a:spcAft>
                <a:spcPts val="600"/>
              </a:spcAft>
            </a:pPr>
            <a:r>
              <a:rPr lang="en-US" sz="2200" dirty="0" smtClean="0"/>
              <a:t>Enrobe </a:t>
            </a:r>
          </a:p>
          <a:p>
            <a:pPr marL="661752" lvl="1" indent="-360000">
              <a:spcBef>
                <a:spcPts val="600"/>
              </a:spcBef>
              <a:spcAft>
                <a:spcPts val="600"/>
              </a:spcAft>
            </a:pPr>
            <a:r>
              <a:rPr lang="en-US" sz="2200" dirty="0" smtClean="0">
                <a:latin typeface="Helvetica" pitchFamily="34" charset="0"/>
              </a:rPr>
              <a:t>Complete coverage of soft centers</a:t>
            </a:r>
          </a:p>
          <a:p>
            <a:pPr marL="360000" indent="-360000">
              <a:spcBef>
                <a:spcPts val="600"/>
              </a:spcBef>
              <a:spcAft>
                <a:spcPts val="600"/>
              </a:spcAft>
              <a:buNone/>
            </a:pPr>
            <a:endParaRPr lang="en-US" sz="2200" dirty="0" smtClean="0">
              <a:latin typeface="Helvetica" pitchFamily="34" charset="0"/>
            </a:endParaRPr>
          </a:p>
          <a:p>
            <a:pPr marL="360000" indent="-360000">
              <a:spcBef>
                <a:spcPts val="600"/>
              </a:spcBef>
              <a:spcAft>
                <a:spcPts val="6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15</a:t>
            </a:fld>
            <a:endParaRPr lang="en-US" dirty="0">
              <a:solidFill>
                <a:srgbClr val="4E5B6F">
                  <a:shade val="50000"/>
                </a:srgbClr>
              </a:solidFill>
            </a:endParaRPr>
          </a:p>
        </p:txBody>
      </p:sp>
      <p:pic>
        <p:nvPicPr>
          <p:cNvPr id="6" name="Picture 5" descr="C:\Documents and Settings\danielc\Desktop\tools.jpg"/>
          <p:cNvPicPr/>
          <p:nvPr/>
        </p:nvPicPr>
        <p:blipFill>
          <a:blip r:embed="rId3" cstate="print">
            <a:lum contrast="20000"/>
          </a:blip>
          <a:srcRect t="8451" b="7042"/>
          <a:stretch>
            <a:fillRect/>
          </a:stretch>
        </p:blipFill>
        <p:spPr bwMode="auto">
          <a:xfrm flipH="1">
            <a:off x="6786578" y="2928934"/>
            <a:ext cx="1586726" cy="1338146"/>
          </a:xfrm>
          <a:prstGeom prst="rect">
            <a:avLst/>
          </a:prstGeom>
          <a:noFill/>
          <a:ln w="9525">
            <a:noFill/>
            <a:miter lim="800000"/>
            <a:headEnd/>
            <a:tailEnd/>
          </a:ln>
        </p:spPr>
      </p:pic>
    </p:spTree>
    <p:extLst>
      <p:ext uri="{BB962C8B-B14F-4D97-AF65-F5344CB8AC3E}">
        <p14:creationId xmlns:p14="http://schemas.microsoft.com/office/powerpoint/2010/main" val="4202754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based fillings, coatings and decorations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Produce to enterprise standards:</a:t>
            </a:r>
          </a:p>
          <a:p>
            <a:pPr>
              <a:spcBef>
                <a:spcPts val="600"/>
              </a:spcBef>
              <a:spcAft>
                <a:spcPts val="1200"/>
              </a:spcAft>
            </a:pPr>
            <a:r>
              <a:rPr lang="en-US" sz="2200" dirty="0" smtClean="0"/>
              <a:t>Enterprise standards will vary</a:t>
            </a:r>
          </a:p>
          <a:p>
            <a:pPr>
              <a:spcBef>
                <a:spcPts val="600"/>
              </a:spcBef>
              <a:spcAft>
                <a:spcPts val="1200"/>
              </a:spcAft>
            </a:pPr>
            <a:r>
              <a:rPr lang="en-US" sz="2200" dirty="0" smtClean="0"/>
              <a:t>Use best quality ingredients</a:t>
            </a:r>
          </a:p>
          <a:p>
            <a:pPr>
              <a:spcBef>
                <a:spcPts val="600"/>
              </a:spcBef>
              <a:spcAft>
                <a:spcPts val="1200"/>
              </a:spcAft>
            </a:pPr>
            <a:r>
              <a:rPr lang="en-US" sz="2200" dirty="0" smtClean="0"/>
              <a:t>Follow standard recipe</a:t>
            </a:r>
            <a:endParaRPr lang="en-US" sz="2200" dirty="0" smtClean="0">
              <a:latin typeface="Helvetica" pitchFamily="34" charset="0"/>
            </a:endParaRPr>
          </a:p>
          <a:p>
            <a:pPr marL="0" indent="0">
              <a:spcBef>
                <a:spcPts val="600"/>
              </a:spcBef>
              <a:spcAft>
                <a:spcPts val="1200"/>
              </a:spcAft>
              <a:buNone/>
            </a:pPr>
            <a:endParaRPr lang="en-US" sz="2200" b="1" dirty="0" smtClean="0">
              <a:latin typeface="Helvetica" pitchFamily="34" charset="0"/>
            </a:endParaRPr>
          </a:p>
          <a:p>
            <a:pPr marL="0" indent="0">
              <a:spcBef>
                <a:spcPts val="600"/>
              </a:spcBef>
              <a:spcAft>
                <a:spcPts val="1200"/>
              </a:spcAft>
              <a:buNone/>
            </a:pPr>
            <a:endParaRPr lang="en-US" sz="2200" b="1" dirty="0" smtClean="0">
              <a:latin typeface="Helvetica" pitchFamily="34" charset="0"/>
            </a:endParaRPr>
          </a:p>
          <a:p>
            <a:pPr marL="0" indent="0">
              <a:spcBef>
                <a:spcPts val="600"/>
              </a:spcBef>
              <a:spcAft>
                <a:spcPts val="1200"/>
              </a:spcAft>
              <a:buNone/>
            </a:pPr>
            <a:endParaRPr lang="en-US" sz="2200" dirty="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16</a:t>
            </a:fld>
            <a:endParaRPr lang="en-US" dirty="0">
              <a:solidFill>
                <a:srgbClr val="4E5B6F">
                  <a:shade val="50000"/>
                </a:srgbClr>
              </a:solidFill>
            </a:endParaRPr>
          </a:p>
        </p:txBody>
      </p:sp>
      <p:pic>
        <p:nvPicPr>
          <p:cNvPr id="15362" name="Picture 2" descr="C:\Documents and Settings\danielc\Desktop\1195768_sweet.jpg"/>
          <p:cNvPicPr>
            <a:picLocks noChangeAspect="1" noChangeArrowheads="1"/>
          </p:cNvPicPr>
          <p:nvPr/>
        </p:nvPicPr>
        <p:blipFill>
          <a:blip r:embed="rId3" cstate="print"/>
          <a:srcRect/>
          <a:stretch>
            <a:fillRect/>
          </a:stretch>
        </p:blipFill>
        <p:spPr bwMode="auto">
          <a:xfrm>
            <a:off x="5214942" y="2143116"/>
            <a:ext cx="2857500" cy="1838325"/>
          </a:xfrm>
          <a:prstGeom prst="rect">
            <a:avLst/>
          </a:prstGeom>
          <a:noFill/>
        </p:spPr>
      </p:pic>
    </p:spTree>
    <p:extLst>
      <p:ext uri="{BB962C8B-B14F-4D97-AF65-F5344CB8AC3E}">
        <p14:creationId xmlns:p14="http://schemas.microsoft.com/office/powerpoint/2010/main" val="319421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and produce chocolate products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Element 3: Prepare chocolate moulds</a:t>
            </a:r>
            <a:endParaRPr lang="en-US" sz="2200" b="1" dirty="0">
              <a:latin typeface="Helvetica" pitchFamily="34" charset="0"/>
            </a:endParaRPr>
          </a:p>
          <a:p>
            <a:pPr marL="420624" lvl="1" indent="-384048">
              <a:spcBef>
                <a:spcPts val="600"/>
              </a:spcBef>
              <a:spcAft>
                <a:spcPts val="1200"/>
              </a:spcAft>
              <a:buSzPct val="80000"/>
              <a:buFont typeface="Wingdings 2"/>
              <a:buChar char=""/>
            </a:pPr>
            <a:r>
              <a:rPr lang="en-AU" sz="2200" dirty="0"/>
              <a:t>Ensure moulds are </a:t>
            </a:r>
            <a:r>
              <a:rPr lang="en-AU" sz="2200" dirty="0" smtClean="0"/>
              <a:t>clean</a:t>
            </a:r>
          </a:p>
          <a:p>
            <a:pPr marL="420624" lvl="1" indent="-384048">
              <a:spcBef>
                <a:spcPts val="600"/>
              </a:spcBef>
              <a:spcAft>
                <a:spcPts val="1200"/>
              </a:spcAft>
              <a:buSzPct val="80000"/>
              <a:buFont typeface="Wingdings 2"/>
              <a:buChar char=""/>
            </a:pPr>
            <a:r>
              <a:rPr lang="en-AU" sz="2200" dirty="0" smtClean="0"/>
              <a:t>Polish </a:t>
            </a:r>
            <a:r>
              <a:rPr lang="en-AU" sz="2200" dirty="0"/>
              <a:t>moulds ready for </a:t>
            </a:r>
            <a:r>
              <a:rPr lang="en-AU" sz="2200" dirty="0" smtClean="0"/>
              <a:t>use</a:t>
            </a:r>
          </a:p>
          <a:p>
            <a:pPr marL="420624" lvl="1" indent="-384048">
              <a:spcBef>
                <a:spcPts val="600"/>
              </a:spcBef>
              <a:spcAft>
                <a:spcPts val="1200"/>
              </a:spcAft>
              <a:buSzPct val="80000"/>
              <a:buFont typeface="Wingdings 2"/>
              <a:buChar char=""/>
            </a:pPr>
            <a:r>
              <a:rPr lang="en-AU" sz="2200" dirty="0" smtClean="0"/>
              <a:t>Moulds </a:t>
            </a:r>
            <a:r>
              <a:rPr lang="en-AU" sz="2200" dirty="0"/>
              <a:t>are kept at correct temperature for production</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17</a:t>
            </a:fld>
            <a:endParaRPr lang="en-US" dirty="0">
              <a:solidFill>
                <a:srgbClr val="4E5B6F">
                  <a:shade val="50000"/>
                </a:srgbClr>
              </a:solidFill>
            </a:endParaRPr>
          </a:p>
        </p:txBody>
      </p:sp>
      <p:pic>
        <p:nvPicPr>
          <p:cNvPr id="14339" name="Picture 3" descr="C:\Documents and Settings\danielc\Local Settings\Temporary Internet Files\Content.IE5\3DV3UKH9\MC900432663[1].png"/>
          <p:cNvPicPr>
            <a:picLocks noChangeAspect="1" noChangeArrowheads="1"/>
          </p:cNvPicPr>
          <p:nvPr/>
        </p:nvPicPr>
        <p:blipFill>
          <a:blip r:embed="rId3" cstate="print"/>
          <a:srcRect/>
          <a:stretch>
            <a:fillRect/>
          </a:stretch>
        </p:blipFill>
        <p:spPr bwMode="auto">
          <a:xfrm>
            <a:off x="6000760" y="1500174"/>
            <a:ext cx="1714500" cy="1714500"/>
          </a:xfrm>
          <a:prstGeom prst="rect">
            <a:avLst/>
          </a:prstGeom>
          <a:noFill/>
        </p:spPr>
      </p:pic>
    </p:spTree>
    <p:extLst>
      <p:ext uri="{BB962C8B-B14F-4D97-AF65-F5344CB8AC3E}">
        <p14:creationId xmlns:p14="http://schemas.microsoft.com/office/powerpoint/2010/main" val="1917466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moulds</a:t>
            </a:r>
            <a:endParaRPr lang="en-US" sz="3400" b="1" dirty="0">
              <a:solidFill>
                <a:srgbClr val="FF6600"/>
              </a:solidFill>
            </a:endParaRPr>
          </a:p>
        </p:txBody>
      </p:sp>
      <p:sp>
        <p:nvSpPr>
          <p:cNvPr id="3" name="Content Placeholder 2"/>
          <p:cNvSpPr>
            <a:spLocks noGrp="1"/>
          </p:cNvSpPr>
          <p:nvPr>
            <p:ph idx="1"/>
          </p:nvPr>
        </p:nvSpPr>
        <p:spPr>
          <a:xfrm>
            <a:off x="611560" y="1428736"/>
            <a:ext cx="7467600" cy="4525963"/>
          </a:xfrm>
        </p:spPr>
        <p:txBody>
          <a:bodyPr>
            <a:noAutofit/>
          </a:bodyPr>
          <a:lstStyle/>
          <a:p>
            <a:pPr marL="0" indent="0">
              <a:spcBef>
                <a:spcPts val="600"/>
              </a:spcBef>
              <a:spcAft>
                <a:spcPts val="1200"/>
              </a:spcAft>
              <a:buNone/>
            </a:pPr>
            <a:r>
              <a:rPr lang="en-US" sz="2200" b="1" dirty="0" smtClean="0">
                <a:latin typeface="Helvetica" pitchFamily="34" charset="0"/>
              </a:rPr>
              <a:t>Ensure moulds are clean</a:t>
            </a:r>
          </a:p>
          <a:p>
            <a:pPr>
              <a:spcBef>
                <a:spcPts val="600"/>
              </a:spcBef>
              <a:spcAft>
                <a:spcPts val="1200"/>
              </a:spcAft>
            </a:pPr>
            <a:r>
              <a:rPr lang="en-US" sz="2200" dirty="0" smtClean="0"/>
              <a:t>Moulds need to be clean</a:t>
            </a:r>
          </a:p>
          <a:p>
            <a:pPr>
              <a:spcBef>
                <a:spcPts val="600"/>
              </a:spcBef>
              <a:spcAft>
                <a:spcPts val="1200"/>
              </a:spcAft>
            </a:pPr>
            <a:r>
              <a:rPr lang="en-US" sz="2200" dirty="0" smtClean="0"/>
              <a:t>Clean with soft cloth</a:t>
            </a:r>
          </a:p>
          <a:p>
            <a:pPr>
              <a:spcBef>
                <a:spcPts val="600"/>
              </a:spcBef>
              <a:spcAft>
                <a:spcPts val="1200"/>
              </a:spcAft>
            </a:pPr>
            <a:r>
              <a:rPr lang="en-US" sz="2200" dirty="0" smtClean="0"/>
              <a:t>Do not use knife or sharp object to rush job</a:t>
            </a:r>
          </a:p>
          <a:p>
            <a:pPr>
              <a:spcBef>
                <a:spcPts val="600"/>
              </a:spcBef>
              <a:spcAft>
                <a:spcPts val="1200"/>
              </a:spcAft>
            </a:pPr>
            <a:r>
              <a:rPr lang="en-US" sz="2200" dirty="0" smtClean="0"/>
              <a:t>Imperfection will cause chocolate to stick and show on moulded product</a:t>
            </a:r>
          </a:p>
          <a:p>
            <a:pPr marL="0" indent="0">
              <a:spcBef>
                <a:spcPts val="600"/>
              </a:spcBef>
              <a:spcAft>
                <a:spcPts val="1200"/>
              </a:spcAft>
              <a:buNone/>
            </a:pPr>
            <a:r>
              <a:rPr lang="en-US" sz="2200" b="1" dirty="0" smtClean="0">
                <a:latin typeface="Helvetica" pitchFamily="34" charset="0"/>
              </a:rPr>
              <a:t>Wash:</a:t>
            </a:r>
          </a:p>
          <a:p>
            <a:pPr>
              <a:spcBef>
                <a:spcPts val="600"/>
              </a:spcBef>
              <a:spcAft>
                <a:spcPts val="1200"/>
              </a:spcAft>
            </a:pPr>
            <a:r>
              <a:rPr lang="en-US" sz="2200" dirty="0" smtClean="0"/>
              <a:t>Only use hot water and soft cloth</a:t>
            </a:r>
          </a:p>
          <a:p>
            <a:pPr>
              <a:spcBef>
                <a:spcPts val="600"/>
              </a:spcBef>
              <a:spcAft>
                <a:spcPts val="1200"/>
              </a:spcAft>
            </a:pPr>
            <a:r>
              <a:rPr lang="en-US" sz="2200" dirty="0" smtClean="0"/>
              <a:t>Dry thoroughly</a:t>
            </a:r>
          </a:p>
          <a:p>
            <a:pPr marL="0" indent="0">
              <a:spcBef>
                <a:spcPts val="600"/>
              </a:spcBef>
              <a:spcAft>
                <a:spcPts val="1200"/>
              </a:spcAft>
              <a:buNone/>
            </a:pPr>
            <a:endParaRPr lang="en-US" sz="2200" b="1" dirty="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18</a:t>
            </a:fld>
            <a:endParaRPr lang="en-US" dirty="0">
              <a:solidFill>
                <a:srgbClr val="4E5B6F">
                  <a:shade val="50000"/>
                </a:srgbClr>
              </a:solidFill>
            </a:endParaRPr>
          </a:p>
        </p:txBody>
      </p:sp>
      <p:pic>
        <p:nvPicPr>
          <p:cNvPr id="13314" name="Picture 2" descr="C:\Documents and Settings\danielc\Desktop\442894_down_the_drain.jpg"/>
          <p:cNvPicPr>
            <a:picLocks noChangeAspect="1" noChangeArrowheads="1"/>
          </p:cNvPicPr>
          <p:nvPr/>
        </p:nvPicPr>
        <p:blipFill>
          <a:blip r:embed="rId3" cstate="print"/>
          <a:srcRect/>
          <a:stretch>
            <a:fillRect/>
          </a:stretch>
        </p:blipFill>
        <p:spPr bwMode="auto">
          <a:xfrm>
            <a:off x="5786446" y="4572008"/>
            <a:ext cx="2285996" cy="1714497"/>
          </a:xfrm>
          <a:prstGeom prst="rect">
            <a:avLst/>
          </a:prstGeom>
          <a:noFill/>
        </p:spPr>
      </p:pic>
    </p:spTree>
    <p:extLst>
      <p:ext uri="{BB962C8B-B14F-4D97-AF65-F5344CB8AC3E}">
        <p14:creationId xmlns:p14="http://schemas.microsoft.com/office/powerpoint/2010/main" val="563399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moulds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Polish moulds ready for use</a:t>
            </a:r>
          </a:p>
          <a:p>
            <a:pPr>
              <a:spcBef>
                <a:spcPts val="600"/>
              </a:spcBef>
              <a:spcAft>
                <a:spcPts val="1200"/>
              </a:spcAft>
            </a:pPr>
            <a:r>
              <a:rPr lang="en-US" sz="2200" dirty="0" smtClean="0"/>
              <a:t>Use soft cloth</a:t>
            </a:r>
          </a:p>
          <a:p>
            <a:pPr>
              <a:spcBef>
                <a:spcPts val="600"/>
              </a:spcBef>
              <a:spcAft>
                <a:spcPts val="1200"/>
              </a:spcAft>
            </a:pPr>
            <a:r>
              <a:rPr lang="en-US" sz="2200" dirty="0" smtClean="0"/>
              <a:t>Smooths the surface ready for tempered chocolate</a:t>
            </a:r>
            <a:endParaRPr lang="en-US" sz="2200" dirty="0"/>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19</a:t>
            </a:fld>
            <a:endParaRPr lang="en-US" dirty="0">
              <a:solidFill>
                <a:srgbClr val="4E5B6F">
                  <a:shade val="50000"/>
                </a:srgbClr>
              </a:solidFill>
            </a:endParaRPr>
          </a:p>
        </p:txBody>
      </p:sp>
      <p:pic>
        <p:nvPicPr>
          <p:cNvPr id="12290" name="Picture 2" descr="C:\Documents and Settings\danielc\Desktop\soft cloth.jpg"/>
          <p:cNvPicPr>
            <a:picLocks noChangeAspect="1" noChangeArrowheads="1"/>
          </p:cNvPicPr>
          <p:nvPr/>
        </p:nvPicPr>
        <p:blipFill>
          <a:blip r:embed="rId3" cstate="print">
            <a:lum contrast="20000"/>
          </a:blip>
          <a:srcRect r="36941" b="21053"/>
          <a:stretch>
            <a:fillRect/>
          </a:stretch>
        </p:blipFill>
        <p:spPr bwMode="auto">
          <a:xfrm flipH="1">
            <a:off x="3214678" y="3429000"/>
            <a:ext cx="2400316" cy="2000264"/>
          </a:xfrm>
          <a:prstGeom prst="rect">
            <a:avLst/>
          </a:prstGeom>
          <a:noFill/>
        </p:spPr>
      </p:pic>
    </p:spTree>
    <p:extLst>
      <p:ext uri="{BB962C8B-B14F-4D97-AF65-F5344CB8AC3E}">
        <p14:creationId xmlns:p14="http://schemas.microsoft.com/office/powerpoint/2010/main" val="2076179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Introduction to </a:t>
            </a:r>
            <a:r>
              <a:rPr lang="en-US" dirty="0" smtClean="0"/>
              <a:t>Chocolate</a:t>
            </a:r>
            <a:endParaRPr lang="id-ID" dirty="0"/>
          </a:p>
        </p:txBody>
      </p:sp>
      <p:sp>
        <p:nvSpPr>
          <p:cNvPr id="4" name="Content Placeholder 3"/>
          <p:cNvSpPr>
            <a:spLocks noGrp="1"/>
          </p:cNvSpPr>
          <p:nvPr>
            <p:ph idx="1"/>
          </p:nvPr>
        </p:nvSpPr>
        <p:spPr/>
        <p:txBody>
          <a:bodyPr>
            <a:normAutofit fontScale="85000" lnSpcReduction="10000"/>
          </a:bodyPr>
          <a:lstStyle/>
          <a:p>
            <a:r>
              <a:rPr lang="en-US" dirty="0" smtClean="0"/>
              <a:t>Chocolate </a:t>
            </a:r>
            <a:r>
              <a:rPr lang="en-US" dirty="0"/>
              <a:t>is derived from the cacao bean. Originally from Central America and used by the Aztecs, it was bought to Europe by Cortez, the Spanish Explorer.</a:t>
            </a:r>
          </a:p>
          <a:p>
            <a:r>
              <a:rPr lang="en-US" dirty="0"/>
              <a:t>Originally only to be consumed by the Spanish Royal Court its secrets slowly filtered throughout Europe.</a:t>
            </a:r>
          </a:p>
          <a:p>
            <a:r>
              <a:rPr lang="en-US" dirty="0"/>
              <a:t>European Chocolate manufacturers slowly developed their versions in the 18th century as did the Americans with their own version of the European Style.</a:t>
            </a:r>
          </a:p>
          <a:p>
            <a:r>
              <a:rPr lang="en-US" dirty="0"/>
              <a:t>Both styles are now all over the world with the European </a:t>
            </a:r>
            <a:r>
              <a:rPr lang="en-US" dirty="0" err="1"/>
              <a:t>Courverture</a:t>
            </a:r>
            <a:r>
              <a:rPr lang="en-US" dirty="0"/>
              <a:t> Chocolate being the benchmark of finest available.</a:t>
            </a:r>
          </a:p>
          <a:p>
            <a:endParaRPr lang="id-ID" dirty="0"/>
          </a:p>
        </p:txBody>
      </p:sp>
    </p:spTree>
    <p:extLst>
      <p:ext uri="{BB962C8B-B14F-4D97-AF65-F5344CB8AC3E}">
        <p14:creationId xmlns:p14="http://schemas.microsoft.com/office/powerpoint/2010/main" val="3612547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Make moulded chocolates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Select and prepare combinations of choice</a:t>
            </a:r>
          </a:p>
          <a:p>
            <a:pPr>
              <a:spcBef>
                <a:spcPts val="600"/>
              </a:spcBef>
              <a:spcAft>
                <a:spcPts val="1200"/>
              </a:spcAft>
            </a:pPr>
            <a:r>
              <a:rPr lang="en-US" sz="2200" dirty="0" smtClean="0"/>
              <a:t>Personal  taste</a:t>
            </a:r>
          </a:p>
          <a:p>
            <a:pPr>
              <a:spcBef>
                <a:spcPts val="600"/>
              </a:spcBef>
              <a:spcAft>
                <a:spcPts val="1200"/>
              </a:spcAft>
            </a:pPr>
            <a:r>
              <a:rPr lang="en-US" sz="2200" dirty="0" smtClean="0"/>
              <a:t>What will customers like?</a:t>
            </a:r>
          </a:p>
          <a:p>
            <a:pPr>
              <a:spcBef>
                <a:spcPts val="600"/>
              </a:spcBef>
              <a:spcAft>
                <a:spcPts val="1200"/>
              </a:spcAft>
            </a:pPr>
            <a:r>
              <a:rPr lang="en-US" sz="2200" dirty="0" smtClean="0"/>
              <a:t>Select quality ingredients</a:t>
            </a:r>
          </a:p>
          <a:p>
            <a:pPr>
              <a:spcBef>
                <a:spcPts val="600"/>
              </a:spcBef>
              <a:spcAft>
                <a:spcPts val="1200"/>
              </a:spcAft>
            </a:pPr>
            <a:r>
              <a:rPr lang="en-US" sz="2200" dirty="0" smtClean="0"/>
              <a:t>Prepare with care</a:t>
            </a:r>
          </a:p>
          <a:p>
            <a:pPr marL="0" indent="0">
              <a:spcBef>
                <a:spcPts val="600"/>
              </a:spcBef>
              <a:spcAft>
                <a:spcPts val="1200"/>
              </a:spcAft>
              <a:buNone/>
            </a:pPr>
            <a:endParaRPr lang="en-US" sz="2200" b="1" dirty="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20</a:t>
            </a:fld>
            <a:endParaRPr lang="en-US" dirty="0">
              <a:solidFill>
                <a:srgbClr val="4E5B6F">
                  <a:shade val="50000"/>
                </a:srgbClr>
              </a:solidFill>
            </a:endParaRPr>
          </a:p>
        </p:txBody>
      </p:sp>
      <p:pic>
        <p:nvPicPr>
          <p:cNvPr id="9218" name="Picture 2" descr="C:\Documents and Settings\danielc\Desktop\Chocolate images\711841_chocolate_truffles_10.jpg"/>
          <p:cNvPicPr>
            <a:picLocks noChangeAspect="1" noChangeArrowheads="1"/>
          </p:cNvPicPr>
          <p:nvPr/>
        </p:nvPicPr>
        <p:blipFill>
          <a:blip r:embed="rId3" cstate="print"/>
          <a:srcRect/>
          <a:stretch>
            <a:fillRect/>
          </a:stretch>
        </p:blipFill>
        <p:spPr bwMode="auto">
          <a:xfrm>
            <a:off x="4857752" y="2285992"/>
            <a:ext cx="2857500" cy="1905000"/>
          </a:xfrm>
          <a:prstGeom prst="rect">
            <a:avLst/>
          </a:prstGeom>
          <a:noFill/>
        </p:spPr>
      </p:pic>
    </p:spTree>
    <p:extLst>
      <p:ext uri="{BB962C8B-B14F-4D97-AF65-F5344CB8AC3E}">
        <p14:creationId xmlns:p14="http://schemas.microsoft.com/office/powerpoint/2010/main" val="42947275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Cream Chocolate </a:t>
            </a:r>
            <a:r>
              <a:rPr lang="en-US" smtClean="0"/>
              <a:t>(Internet)</a:t>
            </a:r>
            <a:endParaRPr lang="en-US"/>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90BDF71C-F485-43AE-8825-5070AF1EA8C9}" type="slidenum">
              <a:rPr lang="en-US" smtClean="0">
                <a:solidFill>
                  <a:srgbClr val="4E5B6F">
                    <a:shade val="50000"/>
                  </a:srgbClr>
                </a:solidFill>
              </a:rPr>
              <a:pPr/>
              <a:t>21</a:t>
            </a:fld>
            <a:endParaRPr lang="en-US" dirty="0">
              <a:solidFill>
                <a:srgbClr val="4E5B6F">
                  <a:shade val="50000"/>
                </a:srgbClr>
              </a:solidFill>
            </a:endParaRPr>
          </a:p>
        </p:txBody>
      </p:sp>
    </p:spTree>
    <p:extLst>
      <p:ext uri="{BB962C8B-B14F-4D97-AF65-F5344CB8AC3E}">
        <p14:creationId xmlns:p14="http://schemas.microsoft.com/office/powerpoint/2010/main" val="2506487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1143000"/>
          </a:xfrm>
        </p:spPr>
        <p:txBody>
          <a:bodyPr>
            <a:normAutofit/>
          </a:bodyPr>
          <a:lstStyle/>
          <a:p>
            <a:r>
              <a:rPr lang="en-US" sz="3400" b="1" dirty="0" smtClean="0">
                <a:solidFill>
                  <a:srgbClr val="FF6600"/>
                </a:solidFill>
                <a:latin typeface="Helvetica" pitchFamily="34" charset="0"/>
              </a:rPr>
              <a:t>Purpose of Food </a:t>
            </a:r>
            <a:r>
              <a:rPr lang="en-US" sz="3400" b="1" dirty="0" smtClean="0">
                <a:solidFill>
                  <a:srgbClr val="FF6600"/>
                </a:solidFill>
              </a:rPr>
              <a:t>S</a:t>
            </a:r>
            <a:r>
              <a:rPr lang="en-US" sz="3400" b="1" dirty="0" smtClean="0">
                <a:solidFill>
                  <a:srgbClr val="FF6600"/>
                </a:solidFill>
                <a:latin typeface="Helvetica" pitchFamily="34" charset="0"/>
              </a:rPr>
              <a:t>afety </a:t>
            </a:r>
            <a:r>
              <a:rPr lang="en-US" sz="3400" b="1" dirty="0" smtClean="0">
                <a:solidFill>
                  <a:srgbClr val="FF6600"/>
                </a:solidFill>
              </a:rPr>
              <a:t>P</a:t>
            </a:r>
            <a:r>
              <a:rPr lang="en-US" sz="3400" b="1" dirty="0" smtClean="0">
                <a:solidFill>
                  <a:srgbClr val="FF6600"/>
                </a:solidFill>
                <a:latin typeface="Helvetica" pitchFamily="34" charset="0"/>
              </a:rPr>
              <a:t>lan (FSP)</a:t>
            </a:r>
            <a:endParaRPr lang="en-US" sz="3400" b="1" dirty="0">
              <a:solidFill>
                <a:srgbClr val="FF6600"/>
              </a:solidFill>
              <a:latin typeface="Helvetica" pitchFamily="34" charset="0"/>
            </a:endParaRPr>
          </a:p>
        </p:txBody>
      </p:sp>
      <p:sp>
        <p:nvSpPr>
          <p:cNvPr id="3" name="Content Placeholder 2"/>
          <p:cNvSpPr>
            <a:spLocks noGrp="1"/>
          </p:cNvSpPr>
          <p:nvPr>
            <p:ph idx="1"/>
          </p:nvPr>
        </p:nvSpPr>
        <p:spPr>
          <a:xfrm>
            <a:off x="611560" y="1639341"/>
            <a:ext cx="7467600" cy="4525963"/>
          </a:xfrm>
        </p:spPr>
        <p:txBody>
          <a:bodyPr>
            <a:normAutofit lnSpcReduction="10000"/>
          </a:bodyPr>
          <a:lstStyle/>
          <a:p>
            <a:pPr>
              <a:spcBef>
                <a:spcPts val="600"/>
              </a:spcBef>
              <a:spcAft>
                <a:spcPts val="600"/>
              </a:spcAft>
              <a:buNone/>
            </a:pPr>
            <a:r>
              <a:rPr lang="en-AU" sz="2200" b="1" dirty="0" smtClean="0">
                <a:solidFill>
                  <a:srgbClr val="0070C0"/>
                </a:solidFill>
              </a:rPr>
              <a:t>FSP Cleaning Schedule </a:t>
            </a:r>
          </a:p>
          <a:p>
            <a:pPr>
              <a:spcBef>
                <a:spcPts val="600"/>
              </a:spcBef>
              <a:spcAft>
                <a:spcPts val="600"/>
              </a:spcAft>
              <a:buNone/>
            </a:pPr>
            <a:r>
              <a:rPr lang="en-AU" sz="2200" dirty="0" smtClean="0">
                <a:solidFill>
                  <a:srgbClr val="0070C0"/>
                </a:solidFill>
              </a:rPr>
              <a:t>The cleaning schedule will determine: </a:t>
            </a:r>
          </a:p>
          <a:p>
            <a:pPr>
              <a:spcBef>
                <a:spcPts val="600"/>
              </a:spcBef>
              <a:spcAft>
                <a:spcPts val="600"/>
              </a:spcAft>
            </a:pPr>
            <a:r>
              <a:rPr lang="en-AU" sz="2200" dirty="0" smtClean="0">
                <a:solidFill>
                  <a:srgbClr val="0070C0"/>
                </a:solidFill>
              </a:rPr>
              <a:t>When EVERYTHING is to be cleaned</a:t>
            </a:r>
          </a:p>
          <a:p>
            <a:pPr>
              <a:spcBef>
                <a:spcPts val="600"/>
              </a:spcBef>
              <a:spcAft>
                <a:spcPts val="600"/>
              </a:spcAft>
            </a:pPr>
            <a:r>
              <a:rPr lang="en-AU" sz="2200" dirty="0" smtClean="0">
                <a:solidFill>
                  <a:srgbClr val="0070C0"/>
                </a:solidFill>
              </a:rPr>
              <a:t>How it is to be clean</a:t>
            </a:r>
          </a:p>
          <a:p>
            <a:pPr>
              <a:spcBef>
                <a:spcPts val="600"/>
              </a:spcBef>
              <a:spcAft>
                <a:spcPts val="600"/>
              </a:spcAft>
            </a:pPr>
            <a:r>
              <a:rPr lang="en-AU" sz="2200" dirty="0" smtClean="0">
                <a:solidFill>
                  <a:srgbClr val="0070C0"/>
                </a:solidFill>
              </a:rPr>
              <a:t>Who is to clean</a:t>
            </a:r>
          </a:p>
          <a:p>
            <a:pPr>
              <a:spcBef>
                <a:spcPts val="600"/>
              </a:spcBef>
              <a:spcAft>
                <a:spcPts val="600"/>
              </a:spcAft>
            </a:pPr>
            <a:r>
              <a:rPr lang="en-AU" sz="2200" dirty="0" smtClean="0">
                <a:solidFill>
                  <a:srgbClr val="0070C0"/>
                </a:solidFill>
              </a:rPr>
              <a:t>How often everything will be cleaned</a:t>
            </a:r>
          </a:p>
          <a:p>
            <a:pPr>
              <a:spcBef>
                <a:spcPts val="600"/>
              </a:spcBef>
              <a:spcAft>
                <a:spcPts val="600"/>
              </a:spcAft>
            </a:pPr>
            <a:r>
              <a:rPr lang="en-AU" sz="2200" dirty="0" smtClean="0">
                <a:solidFill>
                  <a:srgbClr val="0070C0"/>
                </a:solidFill>
              </a:rPr>
              <a:t>What chemicals and equipment are to                                be used when cleaning</a:t>
            </a:r>
          </a:p>
          <a:p>
            <a:pPr>
              <a:spcBef>
                <a:spcPts val="600"/>
              </a:spcBef>
              <a:spcAft>
                <a:spcPts val="600"/>
              </a:spcAft>
            </a:pPr>
            <a:r>
              <a:rPr lang="en-AU" sz="2200" dirty="0" smtClean="0">
                <a:solidFill>
                  <a:srgbClr val="0070C0"/>
                </a:solidFill>
              </a:rPr>
              <a:t>Advice on OH&amp;S equipment to be                                       used when using cleaning chemicals.</a:t>
            </a:r>
          </a:p>
          <a:p>
            <a:pPr marL="0" indent="0">
              <a:spcBef>
                <a:spcPts val="600"/>
              </a:spcBef>
              <a:spcAft>
                <a:spcPts val="1200"/>
              </a:spcAft>
              <a:buNone/>
            </a:pPr>
            <a:endParaRPr lang="en-US" sz="2200" dirty="0" smtClean="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prstClr val="black">
                    <a:tint val="75000"/>
                  </a:prstClr>
                </a:solidFill>
              </a:rPr>
              <a:t> Slide </a:t>
            </a:r>
            <a:fld id="{90BDF71C-F485-43AE-8825-5070AF1EA8C9}" type="slidenum">
              <a:rPr lang="en-US" smtClean="0">
                <a:solidFill>
                  <a:prstClr val="black">
                    <a:tint val="75000"/>
                  </a:prstClr>
                </a:solidFill>
              </a:rPr>
              <a:pPr/>
              <a:t>22</a:t>
            </a:fld>
            <a:endParaRPr lang="en-US" dirty="0">
              <a:solidFill>
                <a:prstClr val="black">
                  <a:tint val="75000"/>
                </a:prstClr>
              </a:solidFill>
            </a:endParaRPr>
          </a:p>
        </p:txBody>
      </p:sp>
      <p:pic>
        <p:nvPicPr>
          <p:cNvPr id="6" name="Picture 5" descr="I:\Overseas Projects\PHOTOS\2012\Kitchen\1212530_kitchen.jpg"/>
          <p:cNvPicPr/>
          <p:nvPr/>
        </p:nvPicPr>
        <p:blipFill>
          <a:blip r:embed="rId3" cstate="print"/>
          <a:srcRect/>
          <a:stretch>
            <a:fillRect/>
          </a:stretch>
        </p:blipFill>
        <p:spPr bwMode="auto">
          <a:xfrm>
            <a:off x="6876256" y="3429000"/>
            <a:ext cx="1578868" cy="2425452"/>
          </a:xfrm>
          <a:prstGeom prst="rect">
            <a:avLst/>
          </a:prstGeom>
          <a:noFill/>
          <a:ln w="9525">
            <a:noFill/>
            <a:miter lim="800000"/>
            <a:headEnd/>
            <a:tailEnd/>
          </a:ln>
        </p:spPr>
      </p:pic>
    </p:spTree>
    <p:extLst>
      <p:ext uri="{BB962C8B-B14F-4D97-AF65-F5344CB8AC3E}">
        <p14:creationId xmlns:p14="http://schemas.microsoft.com/office/powerpoint/2010/main" val="40080975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1143000"/>
          </a:xfrm>
        </p:spPr>
        <p:txBody>
          <a:bodyPr>
            <a:normAutofit/>
          </a:bodyPr>
          <a:lstStyle/>
          <a:p>
            <a:r>
              <a:rPr lang="en-US" sz="3400" b="1" dirty="0" smtClean="0">
                <a:solidFill>
                  <a:srgbClr val="FF6600"/>
                </a:solidFill>
                <a:latin typeface="Helvetica" pitchFamily="34" charset="0"/>
              </a:rPr>
              <a:t>Identify areas to be cleaned</a:t>
            </a:r>
            <a:endParaRPr lang="en-US" sz="3400" b="1" dirty="0">
              <a:solidFill>
                <a:srgbClr val="FF6600"/>
              </a:solidFill>
              <a:latin typeface="Helvetica" pitchFamily="34" charset="0"/>
            </a:endParaRPr>
          </a:p>
        </p:txBody>
      </p:sp>
      <p:sp>
        <p:nvSpPr>
          <p:cNvPr id="3" name="Content Placeholder 2"/>
          <p:cNvSpPr>
            <a:spLocks noGrp="1"/>
          </p:cNvSpPr>
          <p:nvPr>
            <p:ph idx="1"/>
          </p:nvPr>
        </p:nvSpPr>
        <p:spPr>
          <a:xfrm>
            <a:off x="611560" y="1639341"/>
            <a:ext cx="7467600" cy="4525963"/>
          </a:xfrm>
        </p:spPr>
        <p:txBody>
          <a:bodyPr>
            <a:normAutofit/>
          </a:bodyPr>
          <a:lstStyle/>
          <a:p>
            <a:pPr>
              <a:spcBef>
                <a:spcPts val="600"/>
              </a:spcBef>
              <a:spcAft>
                <a:spcPts val="1200"/>
              </a:spcAft>
              <a:buNone/>
            </a:pPr>
            <a:r>
              <a:rPr lang="en-AU" sz="2200" b="1" dirty="0" smtClean="0">
                <a:solidFill>
                  <a:srgbClr val="0070C0"/>
                </a:solidFill>
              </a:rPr>
              <a:t>Areas to be cleaned</a:t>
            </a:r>
          </a:p>
          <a:p>
            <a:pPr>
              <a:spcBef>
                <a:spcPts val="600"/>
              </a:spcBef>
              <a:spcAft>
                <a:spcPts val="1200"/>
              </a:spcAft>
            </a:pPr>
            <a:r>
              <a:rPr lang="en-AU" sz="2200" dirty="0" smtClean="0">
                <a:solidFill>
                  <a:srgbClr val="0070C0"/>
                </a:solidFill>
              </a:rPr>
              <a:t>Floor of the kitchen</a:t>
            </a:r>
          </a:p>
          <a:p>
            <a:pPr>
              <a:spcBef>
                <a:spcPts val="600"/>
              </a:spcBef>
              <a:spcAft>
                <a:spcPts val="1200"/>
              </a:spcAft>
            </a:pPr>
            <a:r>
              <a:rPr lang="en-AU" sz="2200" dirty="0" smtClean="0">
                <a:solidFill>
                  <a:srgbClr val="0070C0"/>
                </a:solidFill>
              </a:rPr>
              <a:t>Workbenches fixed and/or mobile</a:t>
            </a:r>
          </a:p>
          <a:p>
            <a:pPr>
              <a:spcBef>
                <a:spcPts val="600"/>
              </a:spcBef>
              <a:spcAft>
                <a:spcPts val="1200"/>
              </a:spcAft>
            </a:pPr>
            <a:r>
              <a:rPr lang="en-AU" sz="2200" dirty="0" smtClean="0">
                <a:solidFill>
                  <a:srgbClr val="0070C0"/>
                </a:solidFill>
              </a:rPr>
              <a:t>Storerooms, shelving, floor, walls and ceilings</a:t>
            </a:r>
          </a:p>
          <a:p>
            <a:pPr>
              <a:spcBef>
                <a:spcPts val="600"/>
              </a:spcBef>
              <a:spcAft>
                <a:spcPts val="1200"/>
              </a:spcAft>
            </a:pPr>
            <a:r>
              <a:rPr lang="en-AU" sz="2200" dirty="0" smtClean="0">
                <a:solidFill>
                  <a:srgbClr val="0070C0"/>
                </a:solidFill>
              </a:rPr>
              <a:t>Sinks and food disposal units</a:t>
            </a:r>
          </a:p>
          <a:p>
            <a:pPr>
              <a:spcBef>
                <a:spcPts val="600"/>
              </a:spcBef>
              <a:spcAft>
                <a:spcPts val="1200"/>
              </a:spcAft>
            </a:pPr>
            <a:r>
              <a:rPr lang="en-AU" sz="2200" dirty="0" smtClean="0">
                <a:solidFill>
                  <a:srgbClr val="0070C0"/>
                </a:solidFill>
              </a:rPr>
              <a:t>Drains, in floors, especially wet areas</a:t>
            </a:r>
          </a:p>
          <a:p>
            <a:pPr>
              <a:spcBef>
                <a:spcPts val="600"/>
              </a:spcBef>
              <a:spcAft>
                <a:spcPts val="1200"/>
              </a:spcAft>
            </a:pPr>
            <a:r>
              <a:rPr lang="en-AU" sz="2200" dirty="0" smtClean="0">
                <a:solidFill>
                  <a:srgbClr val="0070C0"/>
                </a:solidFill>
              </a:rPr>
              <a:t>Exhaust fans and filters</a:t>
            </a:r>
          </a:p>
          <a:p>
            <a:endParaRPr lang="en-AU" sz="2400" dirty="0" smtClean="0"/>
          </a:p>
          <a:p>
            <a:pPr marL="0" indent="0">
              <a:spcBef>
                <a:spcPts val="600"/>
              </a:spcBef>
              <a:spcAft>
                <a:spcPts val="1200"/>
              </a:spcAft>
              <a:buNone/>
            </a:pPr>
            <a:endParaRPr lang="en-US" sz="2200" dirty="0" smtClean="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prstClr val="black">
                    <a:tint val="75000"/>
                  </a:prstClr>
                </a:solidFill>
              </a:rPr>
              <a:t> Slide </a:t>
            </a:r>
            <a:fld id="{90BDF71C-F485-43AE-8825-5070AF1EA8C9}" type="slidenum">
              <a:rPr lang="en-US" smtClean="0">
                <a:solidFill>
                  <a:prstClr val="black">
                    <a:tint val="75000"/>
                  </a:prstClr>
                </a:solidFill>
              </a:rPr>
              <a:pPr/>
              <a:t>23</a:t>
            </a:fld>
            <a:endParaRPr lang="en-US" dirty="0">
              <a:solidFill>
                <a:prstClr val="black">
                  <a:tint val="75000"/>
                </a:prstClr>
              </a:solidFill>
            </a:endParaRPr>
          </a:p>
        </p:txBody>
      </p:sp>
      <p:pic>
        <p:nvPicPr>
          <p:cNvPr id="6" name="Picture 5" descr="464696_chefs_at_work.jpg"/>
          <p:cNvPicPr>
            <a:picLocks noChangeAspect="1"/>
          </p:cNvPicPr>
          <p:nvPr/>
        </p:nvPicPr>
        <p:blipFill>
          <a:blip r:embed="rId3" cstate="print"/>
          <a:stretch>
            <a:fillRect/>
          </a:stretch>
        </p:blipFill>
        <p:spPr>
          <a:xfrm>
            <a:off x="6385426" y="4509120"/>
            <a:ext cx="2196202" cy="1434852"/>
          </a:xfrm>
          <a:prstGeom prst="rect">
            <a:avLst/>
          </a:prstGeom>
        </p:spPr>
      </p:pic>
    </p:spTree>
    <p:extLst>
      <p:ext uri="{BB962C8B-B14F-4D97-AF65-F5344CB8AC3E}">
        <p14:creationId xmlns:p14="http://schemas.microsoft.com/office/powerpoint/2010/main" val="35353907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1143000"/>
          </a:xfrm>
        </p:spPr>
        <p:txBody>
          <a:bodyPr>
            <a:normAutofit/>
          </a:bodyPr>
          <a:lstStyle/>
          <a:p>
            <a:r>
              <a:rPr lang="en-US" sz="3400" b="1" dirty="0" smtClean="0">
                <a:solidFill>
                  <a:srgbClr val="FF6600"/>
                </a:solidFill>
                <a:latin typeface="Helvetica" pitchFamily="34" charset="0"/>
              </a:rPr>
              <a:t>Identify areas to be cleaned</a:t>
            </a:r>
            <a:endParaRPr lang="en-US" sz="3400" b="1" dirty="0">
              <a:solidFill>
                <a:srgbClr val="FF6600"/>
              </a:solidFill>
              <a:latin typeface="Helvetica" pitchFamily="34" charset="0"/>
            </a:endParaRPr>
          </a:p>
        </p:txBody>
      </p:sp>
      <p:sp>
        <p:nvSpPr>
          <p:cNvPr id="3" name="Content Placeholder 2"/>
          <p:cNvSpPr>
            <a:spLocks noGrp="1"/>
          </p:cNvSpPr>
          <p:nvPr>
            <p:ph idx="1"/>
          </p:nvPr>
        </p:nvSpPr>
        <p:spPr>
          <a:xfrm>
            <a:off x="611560" y="1639341"/>
            <a:ext cx="7467600" cy="4525963"/>
          </a:xfrm>
        </p:spPr>
        <p:txBody>
          <a:bodyPr>
            <a:normAutofit lnSpcReduction="10000"/>
          </a:bodyPr>
          <a:lstStyle/>
          <a:p>
            <a:pPr>
              <a:spcBef>
                <a:spcPts val="600"/>
              </a:spcBef>
              <a:spcAft>
                <a:spcPts val="1200"/>
              </a:spcAft>
              <a:buNone/>
            </a:pPr>
            <a:r>
              <a:rPr lang="en-AU" sz="2200" b="1" dirty="0" smtClean="0">
                <a:solidFill>
                  <a:srgbClr val="0070C0"/>
                </a:solidFill>
              </a:rPr>
              <a:t>Areas to be cleaned</a:t>
            </a:r>
          </a:p>
          <a:p>
            <a:pPr>
              <a:spcBef>
                <a:spcPts val="600"/>
              </a:spcBef>
              <a:spcAft>
                <a:spcPts val="1200"/>
              </a:spcAft>
            </a:pPr>
            <a:r>
              <a:rPr lang="en-AU" sz="2200" dirty="0" smtClean="0">
                <a:solidFill>
                  <a:srgbClr val="0070C0"/>
                </a:solidFill>
              </a:rPr>
              <a:t>Air conditioning outlets</a:t>
            </a:r>
          </a:p>
          <a:p>
            <a:pPr>
              <a:spcBef>
                <a:spcPts val="600"/>
              </a:spcBef>
              <a:spcAft>
                <a:spcPts val="1200"/>
              </a:spcAft>
            </a:pPr>
            <a:r>
              <a:rPr lang="en-AU" sz="2200" dirty="0" smtClean="0">
                <a:solidFill>
                  <a:srgbClr val="0070C0"/>
                </a:solidFill>
              </a:rPr>
              <a:t>Light covers</a:t>
            </a:r>
          </a:p>
          <a:p>
            <a:pPr>
              <a:spcBef>
                <a:spcPts val="600"/>
              </a:spcBef>
              <a:spcAft>
                <a:spcPts val="1200"/>
              </a:spcAft>
            </a:pPr>
            <a:r>
              <a:rPr lang="en-AU" sz="2200" dirty="0" smtClean="0">
                <a:solidFill>
                  <a:srgbClr val="0070C0"/>
                </a:solidFill>
              </a:rPr>
              <a:t>Staff change rooms</a:t>
            </a:r>
          </a:p>
          <a:p>
            <a:pPr>
              <a:spcBef>
                <a:spcPts val="600"/>
              </a:spcBef>
              <a:spcAft>
                <a:spcPts val="1200"/>
              </a:spcAft>
            </a:pPr>
            <a:r>
              <a:rPr lang="en-AU" sz="2200" dirty="0" smtClean="0">
                <a:solidFill>
                  <a:srgbClr val="0070C0"/>
                </a:solidFill>
              </a:rPr>
              <a:t>Garbage storage areas</a:t>
            </a:r>
          </a:p>
          <a:p>
            <a:pPr>
              <a:spcBef>
                <a:spcPts val="600"/>
              </a:spcBef>
              <a:spcAft>
                <a:spcPts val="1200"/>
              </a:spcAft>
            </a:pPr>
            <a:r>
              <a:rPr lang="en-AU" sz="2200" dirty="0" smtClean="0">
                <a:solidFill>
                  <a:srgbClr val="0070C0"/>
                </a:solidFill>
              </a:rPr>
              <a:t>Stock receiving areas</a:t>
            </a:r>
          </a:p>
          <a:p>
            <a:pPr>
              <a:spcBef>
                <a:spcPts val="600"/>
              </a:spcBef>
              <a:spcAft>
                <a:spcPts val="1200"/>
              </a:spcAft>
            </a:pPr>
            <a:r>
              <a:rPr lang="en-AU" sz="2200" dirty="0" smtClean="0">
                <a:solidFill>
                  <a:srgbClr val="0070C0"/>
                </a:solidFill>
              </a:rPr>
              <a:t>Grease traps</a:t>
            </a:r>
          </a:p>
          <a:p>
            <a:pPr>
              <a:spcBef>
                <a:spcPts val="600"/>
              </a:spcBef>
              <a:spcAft>
                <a:spcPts val="1200"/>
              </a:spcAft>
            </a:pPr>
            <a:r>
              <a:rPr lang="en-AU" sz="2200" dirty="0" smtClean="0">
                <a:solidFill>
                  <a:srgbClr val="0070C0"/>
                </a:solidFill>
              </a:rPr>
              <a:t>Walls.</a:t>
            </a:r>
          </a:p>
          <a:p>
            <a:endParaRPr lang="en-AU" sz="2400" dirty="0" smtClean="0"/>
          </a:p>
          <a:p>
            <a:pPr marL="0" indent="0">
              <a:spcBef>
                <a:spcPts val="600"/>
              </a:spcBef>
              <a:spcAft>
                <a:spcPts val="1200"/>
              </a:spcAft>
              <a:buNone/>
            </a:pPr>
            <a:endParaRPr lang="en-US" sz="2200" dirty="0" smtClean="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prstClr val="black">
                    <a:tint val="75000"/>
                  </a:prstClr>
                </a:solidFill>
              </a:rPr>
              <a:t> Slide </a:t>
            </a:r>
            <a:fld id="{90BDF71C-F485-43AE-8825-5070AF1EA8C9}" type="slidenum">
              <a:rPr lang="en-US" smtClean="0">
                <a:solidFill>
                  <a:prstClr val="black">
                    <a:tint val="75000"/>
                  </a:prstClr>
                </a:solidFill>
              </a:rPr>
              <a:pPr/>
              <a:t>24</a:t>
            </a:fld>
            <a:endParaRPr lang="en-US" dirty="0">
              <a:solidFill>
                <a:prstClr val="black">
                  <a:tint val="75000"/>
                </a:prstClr>
              </a:solidFill>
            </a:endParaRPr>
          </a:p>
        </p:txBody>
      </p:sp>
      <p:pic>
        <p:nvPicPr>
          <p:cNvPr id="5" name="Picture 4" descr="205306_435465853150322_289335390_n.jpg"/>
          <p:cNvPicPr>
            <a:picLocks noChangeAspect="1"/>
          </p:cNvPicPr>
          <p:nvPr/>
        </p:nvPicPr>
        <p:blipFill>
          <a:blip r:embed="rId3" cstate="print"/>
          <a:stretch>
            <a:fillRect/>
          </a:stretch>
        </p:blipFill>
        <p:spPr>
          <a:xfrm>
            <a:off x="6156176" y="4509120"/>
            <a:ext cx="2489369" cy="1657920"/>
          </a:xfrm>
          <a:prstGeom prst="rect">
            <a:avLst/>
          </a:prstGeom>
        </p:spPr>
      </p:pic>
    </p:spTree>
    <p:extLst>
      <p:ext uri="{BB962C8B-B14F-4D97-AF65-F5344CB8AC3E}">
        <p14:creationId xmlns:p14="http://schemas.microsoft.com/office/powerpoint/2010/main" val="7858257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Ambil</a:t>
            </a:r>
            <a:r>
              <a:rPr lang="en-US" dirty="0" smtClean="0"/>
              <a:t> </a:t>
            </a:r>
            <a:r>
              <a:rPr lang="en-US" dirty="0" err="1" smtClean="0"/>
              <a:t>dari</a:t>
            </a:r>
            <a:r>
              <a:rPr lang="en-US" dirty="0" smtClean="0"/>
              <a:t> Internet</a:t>
            </a:r>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663580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Au </a:t>
            </a:r>
            <a:r>
              <a:rPr lang="en-US" dirty="0" err="1" smtClean="0"/>
              <a:t>bain</a:t>
            </a:r>
            <a:r>
              <a:rPr lang="en-US" dirty="0" smtClean="0"/>
              <a:t> </a:t>
            </a:r>
            <a:r>
              <a:rPr lang="en-US" dirty="0" err="1" smtClean="0"/>
              <a:t>marie</a:t>
            </a:r>
            <a:r>
              <a:rPr lang="en-US" dirty="0" smtClean="0"/>
              <a:t> </a:t>
            </a:r>
            <a:r>
              <a:rPr lang="en-US" dirty="0" err="1" smtClean="0"/>
              <a:t>tekhnik</a:t>
            </a:r>
            <a:endParaRPr lang="en-US" dirty="0"/>
          </a:p>
        </p:txBody>
      </p:sp>
    </p:spTree>
    <p:extLst>
      <p:ext uri="{BB962C8B-B14F-4D97-AF65-F5344CB8AC3E}">
        <p14:creationId xmlns:p14="http://schemas.microsoft.com/office/powerpoint/2010/main" val="892209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Prepare chocolate and produce chocolate products</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Element 1: Temper chocolate:</a:t>
            </a:r>
            <a:endParaRPr lang="en-US" sz="2200" b="1" dirty="0">
              <a:latin typeface="Helvetica" pitchFamily="34" charset="0"/>
            </a:endParaRPr>
          </a:p>
          <a:p>
            <a:pPr marL="420624" lvl="1" indent="-384048">
              <a:spcBef>
                <a:spcPts val="600"/>
              </a:spcBef>
              <a:spcAft>
                <a:spcPts val="1200"/>
              </a:spcAft>
              <a:buSzPct val="80000"/>
              <a:buFont typeface="Wingdings 2"/>
              <a:buChar char=""/>
            </a:pPr>
            <a:r>
              <a:rPr lang="en-AU" sz="2200" dirty="0"/>
              <a:t>Melt and temper couverture using correct techniques and </a:t>
            </a:r>
            <a:r>
              <a:rPr lang="en-AU" sz="2200" dirty="0" smtClean="0"/>
              <a:t>temperatures</a:t>
            </a:r>
          </a:p>
          <a:p>
            <a:pPr marL="420624" lvl="1" indent="-384048">
              <a:spcBef>
                <a:spcPts val="600"/>
              </a:spcBef>
              <a:spcAft>
                <a:spcPts val="1200"/>
              </a:spcAft>
              <a:buSzPct val="80000"/>
              <a:buFont typeface="Wingdings 2"/>
              <a:buChar char=""/>
            </a:pPr>
            <a:r>
              <a:rPr lang="en-AU" sz="2200" dirty="0" smtClean="0"/>
              <a:t>Maintain </a:t>
            </a:r>
            <a:r>
              <a:rPr lang="en-AU" sz="2200" dirty="0"/>
              <a:t>tempered couverture for use </a:t>
            </a:r>
            <a:endParaRPr lang="en-US" sz="2200" dirty="0" smtClean="0"/>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27</a:t>
            </a:fld>
            <a:endParaRPr lang="en-US" dirty="0">
              <a:solidFill>
                <a:srgbClr val="4E5B6F">
                  <a:shade val="50000"/>
                </a:srgbClr>
              </a:solidFill>
            </a:endParaRPr>
          </a:p>
        </p:txBody>
      </p:sp>
      <p:pic>
        <p:nvPicPr>
          <p:cNvPr id="5" name="Picture 2" descr="C:\Documents and Settings\danielc\Local Settings\Temporary Internet Files\Content.IE5\UMECW9PM\MC900432663[1].png"/>
          <p:cNvPicPr>
            <a:picLocks noChangeAspect="1" noChangeArrowheads="1"/>
          </p:cNvPicPr>
          <p:nvPr/>
        </p:nvPicPr>
        <p:blipFill>
          <a:blip r:embed="rId3" cstate="print"/>
          <a:srcRect/>
          <a:stretch>
            <a:fillRect/>
          </a:stretch>
        </p:blipFill>
        <p:spPr bwMode="auto">
          <a:xfrm>
            <a:off x="6143624" y="2928934"/>
            <a:ext cx="1928826" cy="1928826"/>
          </a:xfrm>
          <a:prstGeom prst="rect">
            <a:avLst/>
          </a:prstGeom>
          <a:noFill/>
        </p:spPr>
      </p:pic>
    </p:spTree>
    <p:extLst>
      <p:ext uri="{BB962C8B-B14F-4D97-AF65-F5344CB8AC3E}">
        <p14:creationId xmlns:p14="http://schemas.microsoft.com/office/powerpoint/2010/main" val="1355571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Temper chocolate</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Melt and temper couverture:</a:t>
            </a:r>
            <a:endParaRPr lang="en-US" sz="2200" b="1" dirty="0">
              <a:latin typeface="Helvetica" pitchFamily="34" charset="0"/>
            </a:endParaRPr>
          </a:p>
          <a:p>
            <a:pPr>
              <a:spcBef>
                <a:spcPts val="600"/>
              </a:spcBef>
              <a:spcAft>
                <a:spcPts val="1200"/>
              </a:spcAft>
            </a:pPr>
            <a:r>
              <a:rPr lang="en-US" sz="2200" dirty="0" smtClean="0"/>
              <a:t>Cut into small pieces or use chocolate pellets</a:t>
            </a:r>
          </a:p>
          <a:p>
            <a:pPr>
              <a:spcBef>
                <a:spcPts val="600"/>
              </a:spcBef>
              <a:spcAft>
                <a:spcPts val="1200"/>
              </a:spcAft>
            </a:pPr>
            <a:r>
              <a:rPr lang="en-US" sz="2200" dirty="0" smtClean="0"/>
              <a:t>Heat slowly over warm water</a:t>
            </a:r>
          </a:p>
          <a:p>
            <a:pPr>
              <a:spcBef>
                <a:spcPts val="600"/>
              </a:spcBef>
              <a:spcAft>
                <a:spcPts val="1200"/>
              </a:spcAft>
            </a:pPr>
            <a:r>
              <a:rPr lang="en-US" sz="2200" dirty="0" smtClean="0"/>
              <a:t>Stir with clean dry utensil </a:t>
            </a:r>
          </a:p>
          <a:p>
            <a:pPr>
              <a:spcBef>
                <a:spcPts val="600"/>
              </a:spcBef>
              <a:spcAft>
                <a:spcPts val="1200"/>
              </a:spcAft>
            </a:pPr>
            <a:r>
              <a:rPr lang="en-US" sz="2200" dirty="0" smtClean="0"/>
              <a:t>No more then 50°C</a:t>
            </a:r>
          </a:p>
          <a:p>
            <a:pPr>
              <a:spcBef>
                <a:spcPts val="600"/>
              </a:spcBef>
              <a:spcAft>
                <a:spcPts val="1200"/>
              </a:spcAft>
            </a:pPr>
            <a:r>
              <a:rPr lang="en-US" sz="2200" dirty="0" smtClean="0"/>
              <a:t>Keep water away from chocolate</a:t>
            </a:r>
          </a:p>
          <a:p>
            <a:pPr>
              <a:spcBef>
                <a:spcPts val="600"/>
              </a:spcBef>
              <a:spcAft>
                <a:spcPts val="1200"/>
              </a:spcAft>
            </a:pPr>
            <a:r>
              <a:rPr lang="en-US" sz="2200" dirty="0" smtClean="0"/>
              <a:t>Use clean equipment</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28</a:t>
            </a:fld>
            <a:endParaRPr lang="en-US" dirty="0">
              <a:solidFill>
                <a:srgbClr val="4E5B6F">
                  <a:shade val="50000"/>
                </a:srgbClr>
              </a:solidFill>
            </a:endParaRPr>
          </a:p>
        </p:txBody>
      </p:sp>
      <p:pic>
        <p:nvPicPr>
          <p:cNvPr id="5" name="Picture 4" descr="C:\Documents and Settings\danielc\Desktop\859304_chocolate_liquid.jpg"/>
          <p:cNvPicPr/>
          <p:nvPr/>
        </p:nvPicPr>
        <p:blipFill>
          <a:blip r:embed="rId3" cstate="print"/>
          <a:srcRect/>
          <a:stretch>
            <a:fillRect/>
          </a:stretch>
        </p:blipFill>
        <p:spPr bwMode="auto">
          <a:xfrm>
            <a:off x="5929322" y="2786058"/>
            <a:ext cx="1742843" cy="1739590"/>
          </a:xfrm>
          <a:prstGeom prst="rect">
            <a:avLst/>
          </a:prstGeom>
          <a:noFill/>
          <a:ln w="9525">
            <a:noFill/>
            <a:miter lim="800000"/>
            <a:headEnd/>
            <a:tailEnd/>
          </a:ln>
        </p:spPr>
      </p:pic>
    </p:spTree>
    <p:extLst>
      <p:ext uri="{BB962C8B-B14F-4D97-AF65-F5344CB8AC3E}">
        <p14:creationId xmlns:p14="http://schemas.microsoft.com/office/powerpoint/2010/main" val="4016854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064896" cy="1143000"/>
          </a:xfrm>
        </p:spPr>
        <p:txBody>
          <a:bodyPr vert="horz" lIns="45720" rIns="45720" anchor="ctr">
            <a:normAutofit/>
          </a:bodyPr>
          <a:lstStyle/>
          <a:p>
            <a:r>
              <a:rPr lang="en-US" sz="3400" b="1" dirty="0" smtClean="0">
                <a:solidFill>
                  <a:srgbClr val="FF6600"/>
                </a:solidFill>
              </a:rPr>
              <a:t>Temper couverture</a:t>
            </a:r>
            <a:endParaRPr lang="en-US" sz="3400" b="1" dirty="0">
              <a:solidFill>
                <a:srgbClr val="FF6600"/>
              </a:solidFill>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Melt and Temper chocolate:</a:t>
            </a:r>
            <a:endParaRPr lang="en-US" sz="2200" b="1" dirty="0">
              <a:latin typeface="Helvetica" pitchFamily="34" charset="0"/>
            </a:endParaRPr>
          </a:p>
          <a:p>
            <a:pPr>
              <a:spcBef>
                <a:spcPts val="600"/>
              </a:spcBef>
              <a:spcAft>
                <a:spcPts val="1200"/>
              </a:spcAft>
            </a:pPr>
            <a:r>
              <a:rPr lang="en-US" sz="2200" dirty="0" smtClean="0"/>
              <a:t>Dark Chocolate	</a:t>
            </a:r>
            <a:r>
              <a:rPr lang="en-US" sz="2200" dirty="0" smtClean="0">
                <a:sym typeface="Wingdings"/>
              </a:rPr>
              <a:t></a:t>
            </a:r>
            <a:r>
              <a:rPr lang="en-US" sz="2200" dirty="0" smtClean="0"/>
              <a:t>45°	</a:t>
            </a:r>
            <a:r>
              <a:rPr lang="en-US" sz="2200" dirty="0" smtClean="0">
                <a:sym typeface="Wingdings"/>
              </a:rPr>
              <a:t></a:t>
            </a:r>
            <a:r>
              <a:rPr lang="en-US" sz="2200" dirty="0" smtClean="0"/>
              <a:t>28°	</a:t>
            </a:r>
            <a:r>
              <a:rPr lang="en-US" sz="2200" dirty="0" smtClean="0">
                <a:sym typeface="Wingdings"/>
              </a:rPr>
              <a:t></a:t>
            </a:r>
            <a:r>
              <a:rPr lang="en-US" sz="2200" dirty="0" smtClean="0"/>
              <a:t>32°</a:t>
            </a:r>
            <a:r>
              <a:rPr lang="en-US" sz="2200" dirty="0" smtClean="0">
                <a:sym typeface="Wingdings"/>
              </a:rPr>
              <a:t></a:t>
            </a:r>
            <a:endParaRPr lang="en-US" sz="2200" dirty="0"/>
          </a:p>
          <a:p>
            <a:pPr>
              <a:spcBef>
                <a:spcPts val="600"/>
              </a:spcBef>
              <a:spcAft>
                <a:spcPts val="1200"/>
              </a:spcAft>
            </a:pPr>
            <a:r>
              <a:rPr lang="en-US" sz="2200" dirty="0" smtClean="0"/>
              <a:t>Milk Chocolate	</a:t>
            </a:r>
            <a:r>
              <a:rPr lang="en-US" sz="2200" dirty="0" smtClean="0">
                <a:sym typeface="Wingdings"/>
              </a:rPr>
              <a:t></a:t>
            </a:r>
            <a:r>
              <a:rPr lang="en-US" sz="2200" dirty="0" smtClean="0"/>
              <a:t>45°	</a:t>
            </a:r>
            <a:r>
              <a:rPr lang="en-US" sz="2200" dirty="0" smtClean="0">
                <a:sym typeface="Wingdings"/>
              </a:rPr>
              <a:t></a:t>
            </a:r>
            <a:r>
              <a:rPr lang="en-US" sz="2200" dirty="0" smtClean="0"/>
              <a:t>27°	</a:t>
            </a:r>
            <a:r>
              <a:rPr lang="en-US" sz="2200" dirty="0" smtClean="0">
                <a:sym typeface="Wingdings"/>
              </a:rPr>
              <a:t></a:t>
            </a:r>
            <a:r>
              <a:rPr lang="en-US" sz="2200" dirty="0" smtClean="0"/>
              <a:t>30°</a:t>
            </a:r>
            <a:r>
              <a:rPr lang="en-US" sz="2200" dirty="0" smtClean="0">
                <a:sym typeface="Wingdings"/>
              </a:rPr>
              <a:t></a:t>
            </a:r>
            <a:endParaRPr lang="en-US" sz="2200" dirty="0" smtClean="0"/>
          </a:p>
          <a:p>
            <a:pPr>
              <a:spcBef>
                <a:spcPts val="600"/>
              </a:spcBef>
              <a:spcAft>
                <a:spcPts val="1200"/>
              </a:spcAft>
            </a:pPr>
            <a:r>
              <a:rPr lang="en-US" sz="2200" dirty="0" smtClean="0"/>
              <a:t>White chocolate	</a:t>
            </a:r>
            <a:r>
              <a:rPr lang="en-US" sz="2200" dirty="0" smtClean="0">
                <a:sym typeface="Wingdings"/>
              </a:rPr>
              <a:t></a:t>
            </a:r>
            <a:r>
              <a:rPr lang="en-US" sz="2200" dirty="0" smtClean="0"/>
              <a:t>45° 	</a:t>
            </a:r>
            <a:r>
              <a:rPr lang="en-US" sz="2200" dirty="0" smtClean="0">
                <a:sym typeface="Wingdings"/>
              </a:rPr>
              <a:t></a:t>
            </a:r>
            <a:r>
              <a:rPr lang="en-US" sz="2200" dirty="0" smtClean="0"/>
              <a:t>26°	</a:t>
            </a:r>
            <a:r>
              <a:rPr lang="en-US" sz="2200" dirty="0" smtClean="0">
                <a:sym typeface="Wingdings"/>
              </a:rPr>
              <a:t></a:t>
            </a:r>
            <a:r>
              <a:rPr lang="en-US" sz="2200" dirty="0" smtClean="0"/>
              <a:t>29°</a:t>
            </a:r>
            <a:r>
              <a:rPr lang="en-US" sz="2200" dirty="0" smtClean="0">
                <a:sym typeface="Wingdings"/>
              </a:rPr>
              <a:t></a:t>
            </a:r>
            <a:endParaRPr lang="en-US" sz="2200" dirty="0" smtClean="0"/>
          </a:p>
          <a:p>
            <a:pPr>
              <a:spcBef>
                <a:spcPts val="600"/>
              </a:spcBef>
              <a:spcAft>
                <a:spcPts val="1200"/>
              </a:spcAft>
            </a:pPr>
            <a:r>
              <a:rPr lang="en-US" sz="2200" dirty="0" smtClean="0"/>
              <a:t>Compound chocolate no more than 40°</a:t>
            </a:r>
            <a:r>
              <a:rPr lang="en-US" sz="2200" dirty="0" smtClean="0">
                <a:sym typeface="Wingdings"/>
              </a:rPr>
              <a:t></a:t>
            </a:r>
            <a:endParaRPr lang="en-US" sz="2200" dirty="0" smtClean="0"/>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solidFill>
                  <a:srgbClr val="4E5B6F">
                    <a:shade val="50000"/>
                  </a:srgbClr>
                </a:solidFill>
              </a:rPr>
              <a:t> Slide </a:t>
            </a:r>
            <a:fld id="{90BDF71C-F485-43AE-8825-5070AF1EA8C9}" type="slidenum">
              <a:rPr lang="en-US" smtClean="0">
                <a:solidFill>
                  <a:srgbClr val="4E5B6F">
                    <a:shade val="50000"/>
                  </a:srgbClr>
                </a:solidFill>
              </a:rPr>
              <a:pPr/>
              <a:t>29</a:t>
            </a:fld>
            <a:endParaRPr lang="en-US" dirty="0">
              <a:solidFill>
                <a:srgbClr val="4E5B6F">
                  <a:shade val="50000"/>
                </a:srgbClr>
              </a:solidFill>
            </a:endParaRPr>
          </a:p>
        </p:txBody>
      </p:sp>
    </p:spTree>
    <p:extLst>
      <p:ext uri="{BB962C8B-B14F-4D97-AF65-F5344CB8AC3E}">
        <p14:creationId xmlns:p14="http://schemas.microsoft.com/office/powerpoint/2010/main" val="579019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INGREDIENTS</a:t>
            </a:r>
            <a:endParaRPr lang="id-ID" dirty="0"/>
          </a:p>
        </p:txBody>
      </p:sp>
      <p:sp>
        <p:nvSpPr>
          <p:cNvPr id="3" name="Content Placeholder 2"/>
          <p:cNvSpPr>
            <a:spLocks noGrp="1"/>
          </p:cNvSpPr>
          <p:nvPr>
            <p:ph idx="1"/>
          </p:nvPr>
        </p:nvSpPr>
        <p:spPr/>
        <p:txBody>
          <a:bodyPr>
            <a:normAutofit fontScale="70000" lnSpcReduction="20000"/>
          </a:bodyPr>
          <a:lstStyle/>
          <a:p>
            <a:r>
              <a:rPr lang="en-AU" dirty="0"/>
              <a:t>These are not the only styles; Mexican '</a:t>
            </a:r>
            <a:r>
              <a:rPr lang="en-AU" dirty="0" err="1"/>
              <a:t>Chocolat</a:t>
            </a:r>
            <a:r>
              <a:rPr lang="en-AU" dirty="0"/>
              <a:t>' is probably closest to the original enjoyed by the Aztecs of Central America, it is very bitter and is enjoyed as a drink and used in Savoury cooking with meats in dishes called 'mole' along with '</a:t>
            </a:r>
            <a:r>
              <a:rPr lang="en-AU" dirty="0" err="1"/>
              <a:t>ancho</a:t>
            </a:r>
            <a:r>
              <a:rPr lang="en-AU" dirty="0"/>
              <a:t>' chillies.</a:t>
            </a:r>
            <a:endParaRPr lang="id-ID" dirty="0"/>
          </a:p>
          <a:p>
            <a:r>
              <a:rPr lang="en-AU" dirty="0"/>
              <a:t>Chocolate as it is known in Europe has the following ingredients.</a:t>
            </a:r>
            <a:endParaRPr lang="id-ID" dirty="0"/>
          </a:p>
          <a:p>
            <a:pPr lvl="0"/>
            <a:r>
              <a:rPr lang="en-AU" dirty="0"/>
              <a:t>Cocoa solids</a:t>
            </a:r>
            <a:endParaRPr lang="id-ID" dirty="0"/>
          </a:p>
          <a:p>
            <a:pPr lvl="0"/>
            <a:r>
              <a:rPr lang="en-AU" dirty="0"/>
              <a:t>Cocoa butter</a:t>
            </a:r>
            <a:endParaRPr lang="id-ID" dirty="0"/>
          </a:p>
          <a:p>
            <a:pPr lvl="0"/>
            <a:r>
              <a:rPr lang="en-AU" dirty="0"/>
              <a:t>Sugar</a:t>
            </a:r>
            <a:endParaRPr lang="id-ID" dirty="0"/>
          </a:p>
          <a:p>
            <a:pPr lvl="0"/>
            <a:r>
              <a:rPr lang="en-AU" dirty="0"/>
              <a:t>Milk Solids and butter fats</a:t>
            </a:r>
            <a:endParaRPr lang="id-ID" dirty="0"/>
          </a:p>
          <a:p>
            <a:pPr lvl="0"/>
            <a:r>
              <a:rPr lang="en-AU" dirty="0"/>
              <a:t>Lecithin; acts as emulsifier; derived from soy</a:t>
            </a:r>
            <a:endParaRPr lang="id-ID" dirty="0"/>
          </a:p>
          <a:p>
            <a:pPr lvl="0"/>
            <a:r>
              <a:rPr lang="en-AU" dirty="0"/>
              <a:t>Flavourings.</a:t>
            </a:r>
            <a:endParaRPr lang="id-ID" dirty="0"/>
          </a:p>
          <a:p>
            <a:r>
              <a:rPr lang="en-AU" dirty="0"/>
              <a:t>There are legal definitions of chocolate</a:t>
            </a:r>
            <a:endParaRPr lang="id-ID" dirty="0"/>
          </a:p>
        </p:txBody>
      </p:sp>
    </p:spTree>
    <p:extLst>
      <p:ext uri="{BB962C8B-B14F-4D97-AF65-F5344CB8AC3E}">
        <p14:creationId xmlns:p14="http://schemas.microsoft.com/office/powerpoint/2010/main" val="2765731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CONTAINS CHOCOLATE</a:t>
            </a:r>
            <a:endParaRPr lang="id-ID" dirty="0"/>
          </a:p>
        </p:txBody>
      </p:sp>
      <p:sp>
        <p:nvSpPr>
          <p:cNvPr id="3" name="Content Placeholder 2"/>
          <p:cNvSpPr>
            <a:spLocks noGrp="1"/>
          </p:cNvSpPr>
          <p:nvPr>
            <p:ph idx="1"/>
          </p:nvPr>
        </p:nvSpPr>
        <p:spPr/>
        <p:txBody>
          <a:bodyPr>
            <a:normAutofit/>
          </a:bodyPr>
          <a:lstStyle/>
          <a:p>
            <a:r>
              <a:rPr lang="en-US" dirty="0"/>
              <a:t>•	Chocolate means the confectionary product </a:t>
            </a:r>
            <a:r>
              <a:rPr lang="en-US" dirty="0" err="1"/>
              <a:t>characterised</a:t>
            </a:r>
            <a:r>
              <a:rPr lang="en-US" dirty="0"/>
              <a:t> by the presence of cocoa bean derivatives:</a:t>
            </a:r>
          </a:p>
          <a:p>
            <a:r>
              <a:rPr lang="en-US" dirty="0"/>
              <a:t>	Prepared from a minimum 200g/kg of cocoa bean derivative; and</a:t>
            </a:r>
          </a:p>
          <a:p>
            <a:r>
              <a:rPr lang="en-US" dirty="0"/>
              <a:t>	Which contains no more than 50g/kg of edible oils, other than cocoa butter or dairy fats.</a:t>
            </a:r>
          </a:p>
          <a:p>
            <a:endParaRPr lang="id-ID" dirty="0"/>
          </a:p>
        </p:txBody>
      </p:sp>
    </p:spTree>
    <p:extLst>
      <p:ext uri="{BB962C8B-B14F-4D97-AF65-F5344CB8AC3E}">
        <p14:creationId xmlns:p14="http://schemas.microsoft.com/office/powerpoint/2010/main" val="395057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id-ID" dirty="0"/>
              <a:t>CONTAINS CHOCOLATE</a:t>
            </a:r>
          </a:p>
        </p:txBody>
      </p:sp>
      <p:sp>
        <p:nvSpPr>
          <p:cNvPr id="7" name="Content Placeholder 6"/>
          <p:cNvSpPr>
            <a:spLocks noGrp="1"/>
          </p:cNvSpPr>
          <p:nvPr>
            <p:ph idx="1"/>
          </p:nvPr>
        </p:nvSpPr>
        <p:spPr/>
        <p:txBody>
          <a:bodyPr>
            <a:normAutofit lnSpcReduction="10000"/>
          </a:bodyPr>
          <a:lstStyle/>
          <a:p>
            <a:r>
              <a:rPr lang="en-US" dirty="0"/>
              <a:t>This was overturned in the European Trade Courts and now English confections made with English Style chocolate can be called chocolates rather than chocolate confectionary.</a:t>
            </a:r>
            <a:endParaRPr lang="id-ID" dirty="0"/>
          </a:p>
          <a:p>
            <a:endParaRPr lang="en-US" dirty="0"/>
          </a:p>
          <a:p>
            <a:r>
              <a:rPr lang="en-US" dirty="0"/>
              <a:t>Mars and Hershey from USA are also different to European Chocolate but are still considered 'Chocolate'. </a:t>
            </a:r>
          </a:p>
          <a:p>
            <a:endParaRPr lang="id-ID" dirty="0"/>
          </a:p>
        </p:txBody>
      </p:sp>
    </p:spTree>
    <p:extLst>
      <p:ext uri="{BB962C8B-B14F-4D97-AF65-F5344CB8AC3E}">
        <p14:creationId xmlns:p14="http://schemas.microsoft.com/office/powerpoint/2010/main" val="1889147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CONTAINS CHOCOLATE</a:t>
            </a:r>
          </a:p>
        </p:txBody>
      </p:sp>
      <p:sp>
        <p:nvSpPr>
          <p:cNvPr id="3" name="Content Placeholder 2"/>
          <p:cNvSpPr>
            <a:spLocks noGrp="1"/>
          </p:cNvSpPr>
          <p:nvPr>
            <p:ph idx="1"/>
          </p:nvPr>
        </p:nvSpPr>
        <p:spPr/>
        <p:txBody>
          <a:bodyPr>
            <a:normAutofit fontScale="92500" lnSpcReduction="20000"/>
          </a:bodyPr>
          <a:lstStyle/>
          <a:p>
            <a:r>
              <a:rPr lang="en-US" dirty="0"/>
              <a:t>Chocolate confections from England could not be called chocolate because to process of making was different to European process.</a:t>
            </a:r>
          </a:p>
          <a:p>
            <a:r>
              <a:rPr lang="en-US" dirty="0"/>
              <a:t>Hershey's unique </a:t>
            </a:r>
            <a:r>
              <a:rPr lang="en-US" dirty="0" err="1"/>
              <a:t>flavour</a:t>
            </a:r>
            <a:r>
              <a:rPr lang="en-US" dirty="0"/>
              <a:t> was by accident, overnight the milk fats fermented and developed in </a:t>
            </a:r>
            <a:r>
              <a:rPr lang="en-US" dirty="0" err="1"/>
              <a:t>flavour</a:t>
            </a:r>
            <a:r>
              <a:rPr lang="en-US" dirty="0"/>
              <a:t>. When released people enjoyed the </a:t>
            </a:r>
            <a:r>
              <a:rPr lang="en-US" dirty="0" err="1"/>
              <a:t>flavour</a:t>
            </a:r>
            <a:r>
              <a:rPr lang="en-US" dirty="0"/>
              <a:t> so the process continued.</a:t>
            </a:r>
          </a:p>
          <a:p>
            <a:r>
              <a:rPr lang="en-US" dirty="0"/>
              <a:t>Hershey became popular due to it being included in US Army rations during the European conflict in 1917 so when troops returned home demand for the same product grew.</a:t>
            </a:r>
          </a:p>
          <a:p>
            <a:endParaRPr lang="id-ID" dirty="0"/>
          </a:p>
        </p:txBody>
      </p:sp>
    </p:spTree>
    <p:extLst>
      <p:ext uri="{BB962C8B-B14F-4D97-AF65-F5344CB8AC3E}">
        <p14:creationId xmlns:p14="http://schemas.microsoft.com/office/powerpoint/2010/main" val="776032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t>Warmer Climates </a:t>
            </a:r>
            <a:r>
              <a:rPr lang="en-AU" b="1" dirty="0" smtClean="0"/>
              <a:t>Chocolates</a:t>
            </a:r>
            <a:endParaRPr lang="id-ID" dirty="0"/>
          </a:p>
        </p:txBody>
      </p:sp>
      <p:sp>
        <p:nvSpPr>
          <p:cNvPr id="3" name="Content Placeholder 2"/>
          <p:cNvSpPr>
            <a:spLocks noGrp="1"/>
          </p:cNvSpPr>
          <p:nvPr>
            <p:ph idx="1"/>
          </p:nvPr>
        </p:nvSpPr>
        <p:spPr/>
        <p:txBody>
          <a:bodyPr>
            <a:normAutofit/>
          </a:bodyPr>
          <a:lstStyle/>
          <a:p>
            <a:r>
              <a:rPr lang="en-AU" dirty="0"/>
              <a:t>Fine European </a:t>
            </a:r>
            <a:r>
              <a:rPr lang="en-AU" dirty="0" err="1"/>
              <a:t>Couverture</a:t>
            </a:r>
            <a:r>
              <a:rPr lang="en-AU" dirty="0"/>
              <a:t> has only recently been enjoyed in warm tropical climates with the growing use of air conditioning or air </a:t>
            </a:r>
            <a:r>
              <a:rPr lang="en-AU" dirty="0" err="1"/>
              <a:t>climatising</a:t>
            </a:r>
            <a:r>
              <a:rPr lang="en-AU" dirty="0"/>
              <a:t> equipment.</a:t>
            </a:r>
            <a:endParaRPr lang="id-ID" dirty="0"/>
          </a:p>
          <a:p>
            <a:r>
              <a:rPr lang="en-AU" dirty="0"/>
              <a:t>Chocolate melts in the mouth so temperatures above 25°C are not good to chocolate when being stored. </a:t>
            </a:r>
            <a:endParaRPr lang="id-ID" dirty="0"/>
          </a:p>
        </p:txBody>
      </p:sp>
    </p:spTree>
    <p:extLst>
      <p:ext uri="{BB962C8B-B14F-4D97-AF65-F5344CB8AC3E}">
        <p14:creationId xmlns:p14="http://schemas.microsoft.com/office/powerpoint/2010/main" val="458085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Warmer Climates Chocolates</a:t>
            </a:r>
            <a:endParaRPr lang="id-ID" dirty="0"/>
          </a:p>
        </p:txBody>
      </p:sp>
      <p:sp>
        <p:nvSpPr>
          <p:cNvPr id="3" name="Content Placeholder 2"/>
          <p:cNvSpPr>
            <a:spLocks noGrp="1"/>
          </p:cNvSpPr>
          <p:nvPr>
            <p:ph idx="1"/>
          </p:nvPr>
        </p:nvSpPr>
        <p:spPr/>
        <p:txBody>
          <a:bodyPr/>
          <a:lstStyle/>
          <a:p>
            <a:r>
              <a:rPr lang="en-AU" dirty="0"/>
              <a:t>Special fats were developed with higher melting temperatures for these climates and had a waxy feel in the mouth. It takes longer for the body to break these fats down so they have a tackier mouth feel.</a:t>
            </a:r>
            <a:endParaRPr lang="id-ID" dirty="0"/>
          </a:p>
          <a:p>
            <a:pPr marL="0" indent="0">
              <a:buNone/>
            </a:pPr>
            <a:endParaRPr lang="id-ID" dirty="0"/>
          </a:p>
        </p:txBody>
      </p:sp>
    </p:spTree>
    <p:extLst>
      <p:ext uri="{BB962C8B-B14F-4D97-AF65-F5344CB8AC3E}">
        <p14:creationId xmlns:p14="http://schemas.microsoft.com/office/powerpoint/2010/main" val="3353125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Warmer Climates Chocolates</a:t>
            </a:r>
            <a:endParaRPr lang="id-ID" dirty="0"/>
          </a:p>
        </p:txBody>
      </p:sp>
      <p:sp>
        <p:nvSpPr>
          <p:cNvPr id="3" name="Content Placeholder 2"/>
          <p:cNvSpPr>
            <a:spLocks noGrp="1"/>
          </p:cNvSpPr>
          <p:nvPr>
            <p:ph idx="1"/>
          </p:nvPr>
        </p:nvSpPr>
        <p:spPr/>
        <p:txBody>
          <a:bodyPr/>
          <a:lstStyle/>
          <a:p>
            <a:pPr>
              <a:spcBef>
                <a:spcPts val="400"/>
              </a:spcBef>
              <a:spcAft>
                <a:spcPts val="800"/>
              </a:spcAft>
            </a:pPr>
            <a:r>
              <a:rPr lang="en-AU" dirty="0">
                <a:latin typeface="Helvetica"/>
                <a:ea typeface="Calibri"/>
                <a:cs typeface="Calibri"/>
              </a:rPr>
              <a:t>Chocolate is available in many forms but Chocolate coverture comes in 3 styles:</a:t>
            </a:r>
            <a:endParaRPr lang="id-ID" dirty="0">
              <a:latin typeface="Helvetica"/>
              <a:ea typeface="Calibri"/>
              <a:cs typeface="Calibri"/>
            </a:endParaRPr>
          </a:p>
          <a:p>
            <a:pPr lvl="0">
              <a:spcBef>
                <a:spcPts val="300"/>
              </a:spcBef>
              <a:spcAft>
                <a:spcPts val="600"/>
              </a:spcAft>
              <a:buFont typeface="Symbol"/>
              <a:buChar char=""/>
            </a:pPr>
            <a:r>
              <a:rPr lang="en-AU" dirty="0">
                <a:latin typeface="Helvetica"/>
                <a:ea typeface="Calibri"/>
                <a:cs typeface="Times New Roman"/>
              </a:rPr>
              <a:t>Dark, Chocolate</a:t>
            </a:r>
            <a:r>
              <a:rPr lang="en-AU" sz="3600" dirty="0">
                <a:latin typeface="Arial"/>
                <a:ea typeface="Calibri"/>
                <a:cs typeface="Times New Roman"/>
              </a:rPr>
              <a:t> </a:t>
            </a:r>
            <a:endParaRPr lang="id-ID" dirty="0">
              <a:latin typeface="Helvetica"/>
              <a:ea typeface="Calibri"/>
              <a:cs typeface="Times New Roman"/>
            </a:endParaRPr>
          </a:p>
          <a:p>
            <a:pPr lvl="0">
              <a:spcBef>
                <a:spcPts val="300"/>
              </a:spcBef>
              <a:spcAft>
                <a:spcPts val="600"/>
              </a:spcAft>
              <a:buFont typeface="Symbol"/>
              <a:buChar char=""/>
            </a:pPr>
            <a:r>
              <a:rPr lang="en-AU" dirty="0">
                <a:latin typeface="Helvetica"/>
                <a:ea typeface="Calibri"/>
                <a:cs typeface="Times New Roman"/>
              </a:rPr>
              <a:t>Milk Chocolate</a:t>
            </a:r>
            <a:endParaRPr lang="id-ID" dirty="0">
              <a:latin typeface="Helvetica"/>
              <a:ea typeface="Calibri"/>
              <a:cs typeface="Times New Roman"/>
            </a:endParaRPr>
          </a:p>
          <a:p>
            <a:pPr lvl="0">
              <a:spcBef>
                <a:spcPts val="300"/>
              </a:spcBef>
              <a:spcAft>
                <a:spcPts val="600"/>
              </a:spcAft>
              <a:buFont typeface="Symbol"/>
              <a:buChar char=""/>
            </a:pPr>
            <a:r>
              <a:rPr lang="en-AU" dirty="0">
                <a:latin typeface="Helvetica"/>
                <a:ea typeface="Calibri"/>
                <a:cs typeface="Times New Roman"/>
              </a:rPr>
              <a:t>White Chocolate.</a:t>
            </a:r>
            <a:endParaRPr lang="id-ID" dirty="0">
              <a:latin typeface="Helvetica"/>
              <a:ea typeface="Calibri"/>
              <a:cs typeface="Times New Roman"/>
            </a:endParaRPr>
          </a:p>
          <a:p>
            <a:endParaRPr lang="id-ID"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206" y="3276600"/>
            <a:ext cx="4307354"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66692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ASEAN PPT Template 010611 MV">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1949</Words>
  <Application>Microsoft Office PowerPoint</Application>
  <PresentationFormat>On-screen Show (4:3)</PresentationFormat>
  <Paragraphs>345</Paragraphs>
  <Slides>29</Slides>
  <Notes>15</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Office Theme</vt:lpstr>
      <vt:lpstr>1_Office Theme</vt:lpstr>
      <vt:lpstr>ASEAN PPT Template 010611 MV</vt:lpstr>
      <vt:lpstr>PERTEMUAN 1</vt:lpstr>
      <vt:lpstr>Introduction to Chocolate</vt:lpstr>
      <vt:lpstr>INGREDIENTS</vt:lpstr>
      <vt:lpstr>CONTAINS CHOCOLATE</vt:lpstr>
      <vt:lpstr>CONTAINS CHOCOLATE</vt:lpstr>
      <vt:lpstr>CONTAINS CHOCOLATE</vt:lpstr>
      <vt:lpstr>Warmer Climates Chocolates</vt:lpstr>
      <vt:lpstr>Warmer Climates Chocolates</vt:lpstr>
      <vt:lpstr>Warmer Climates Chocolates</vt:lpstr>
      <vt:lpstr>Warmer Climates Chocolates</vt:lpstr>
      <vt:lpstr>Equipment</vt:lpstr>
      <vt:lpstr>Prepare chocolate and produce chocolate products</vt:lpstr>
      <vt:lpstr>Prepare chocolate based fillings, coatings and decorations</vt:lpstr>
      <vt:lpstr>Prepare chocolate based fillings, coatings and decorations</vt:lpstr>
      <vt:lpstr>Prepare chocolate based fillings, coatings and decorations</vt:lpstr>
      <vt:lpstr>Prepare chocolate based fillings, coatings and decorations</vt:lpstr>
      <vt:lpstr>Prepare chocolate and produce chocolate products</vt:lpstr>
      <vt:lpstr>Prepare chocolate moulds</vt:lpstr>
      <vt:lpstr>Prepare chocolate moulds</vt:lpstr>
      <vt:lpstr>Make moulded chocolates</vt:lpstr>
      <vt:lpstr>Cream Chocolate (Internet)</vt:lpstr>
      <vt:lpstr>Purpose of Food Safety Plan (FSP)</vt:lpstr>
      <vt:lpstr>Identify areas to be cleaned</vt:lpstr>
      <vt:lpstr>Identify areas to be cleaned</vt:lpstr>
      <vt:lpstr>Ambil dari Internet</vt:lpstr>
      <vt:lpstr>PowerPoint Presentation</vt:lpstr>
      <vt:lpstr>Prepare chocolate and produce chocolate products</vt:lpstr>
      <vt:lpstr>Temper chocolate</vt:lpstr>
      <vt:lpstr>Temper couverture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PERTEMUAN 1</dc:title>
  <dc:creator>DIRECTOR</dc:creator>
  <cp:lastModifiedBy>ismail - [2010]</cp:lastModifiedBy>
  <cp:revision>6</cp:revision>
  <dcterms:created xsi:type="dcterms:W3CDTF">2006-08-16T00:00:00Z</dcterms:created>
  <dcterms:modified xsi:type="dcterms:W3CDTF">2018-07-09T07:09:52Z</dcterms:modified>
</cp:coreProperties>
</file>