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96" y="-3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0"/>
            <a:ext cx="8763000" cy="5943600"/>
            <a:chOff x="0" y="0"/>
            <a:chExt cx="5520" cy="3744"/>
          </a:xfrm>
        </p:grpSpPr>
        <p:sp>
          <p:nvSpPr>
            <p:cNvPr id="15363" name="Rectangle 3"/>
            <p:cNvSpPr>
              <a:spLocks noChangeArrowheads="1"/>
            </p:cNvSpPr>
            <p:nvPr/>
          </p:nvSpPr>
          <p:spPr bwMode="auto">
            <a:xfrm>
              <a:off x="0" y="0"/>
              <a:ext cx="110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grpSp>
          <p:nvGrpSpPr>
            <p:cNvPr id="15364" name="Group 4"/>
            <p:cNvGrpSpPr>
              <a:grpSpLocks/>
            </p:cNvGrpSpPr>
            <p:nvPr userDrawn="1"/>
          </p:nvGrpSpPr>
          <p:grpSpPr bwMode="auto">
            <a:xfrm>
              <a:off x="0" y="2208"/>
              <a:ext cx="5520" cy="1536"/>
              <a:chOff x="0" y="2208"/>
              <a:chExt cx="5520" cy="1536"/>
            </a:xfrm>
          </p:grpSpPr>
          <p:sp>
            <p:nvSpPr>
              <p:cNvPr id="15365" name="Rectangle 5"/>
              <p:cNvSpPr>
                <a:spLocks noChangeArrowheads="1"/>
              </p:cNvSpPr>
              <p:nvPr/>
            </p:nvSpPr>
            <p:spPr bwMode="ltGray">
              <a:xfrm>
                <a:off x="624" y="2208"/>
                <a:ext cx="4896" cy="1536"/>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sp>
            <p:nvSpPr>
              <p:cNvPr id="15366" name="Rectangle 6"/>
              <p:cNvSpPr>
                <a:spLocks noChangeArrowheads="1"/>
              </p:cNvSpPr>
              <p:nvPr/>
            </p:nvSpPr>
            <p:spPr bwMode="white">
              <a:xfrm>
                <a:off x="654" y="2352"/>
                <a:ext cx="4818" cy="134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sp>
            <p:nvSpPr>
              <p:cNvPr id="15367" name="Line 7"/>
              <p:cNvSpPr>
                <a:spLocks noChangeShapeType="1"/>
              </p:cNvSpPr>
              <p:nvPr/>
            </p:nvSpPr>
            <p:spPr bwMode="auto">
              <a:xfrm>
                <a:off x="0" y="3072"/>
                <a:ext cx="624" cy="0"/>
              </a:xfrm>
              <a:prstGeom prst="line">
                <a:avLst/>
              </a:prstGeom>
              <a:noFill/>
              <a:ln w="508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id-ID">
                  <a:solidFill>
                    <a:srgbClr val="000000"/>
                  </a:solidFill>
                </a:endParaRPr>
              </a:p>
            </p:txBody>
          </p:sp>
        </p:grpSp>
        <p:grpSp>
          <p:nvGrpSpPr>
            <p:cNvPr id="15368" name="Group 8"/>
            <p:cNvGrpSpPr>
              <a:grpSpLocks/>
            </p:cNvGrpSpPr>
            <p:nvPr userDrawn="1"/>
          </p:nvGrpSpPr>
          <p:grpSpPr bwMode="auto">
            <a:xfrm>
              <a:off x="400" y="336"/>
              <a:ext cx="5088" cy="192"/>
              <a:chOff x="400" y="336"/>
              <a:chExt cx="5088" cy="192"/>
            </a:xfrm>
          </p:grpSpPr>
          <p:sp>
            <p:nvSpPr>
              <p:cNvPr id="15369" name="Rectangle 9"/>
              <p:cNvSpPr>
                <a:spLocks noChangeArrowheads="1"/>
              </p:cNvSpPr>
              <p:nvPr/>
            </p:nvSpPr>
            <p:spPr bwMode="auto">
              <a:xfrm>
                <a:off x="3952" y="336"/>
                <a:ext cx="1536" cy="19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sp>
            <p:nvSpPr>
              <p:cNvPr id="15370" name="Line 10"/>
              <p:cNvSpPr>
                <a:spLocks noChangeShapeType="1"/>
              </p:cNvSpPr>
              <p:nvPr/>
            </p:nvSpPr>
            <p:spPr bwMode="auto">
              <a:xfrm>
                <a:off x="400" y="432"/>
                <a:ext cx="5088"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id-ID">
                  <a:solidFill>
                    <a:srgbClr val="000000"/>
                  </a:solidFill>
                </a:endParaRPr>
              </a:p>
            </p:txBody>
          </p:sp>
        </p:grpSp>
      </p:grpSp>
      <p:sp>
        <p:nvSpPr>
          <p:cNvPr id="15371" name="Rectangle 11"/>
          <p:cNvSpPr>
            <a:spLocks noGrp="1" noChangeArrowheads="1"/>
          </p:cNvSpPr>
          <p:nvPr>
            <p:ph type="ctrTitle"/>
          </p:nvPr>
        </p:nvSpPr>
        <p:spPr>
          <a:xfrm>
            <a:off x="2057400" y="1143000"/>
            <a:ext cx="6629400" cy="2209800"/>
          </a:xfrm>
        </p:spPr>
        <p:txBody>
          <a:bodyPr/>
          <a:lstStyle>
            <a:lvl1pPr>
              <a:defRPr sz="4800"/>
            </a:lvl1pPr>
          </a:lstStyle>
          <a:p>
            <a:pPr lvl="0"/>
            <a:r>
              <a:rPr lang="en-US" noProof="0" smtClean="0"/>
              <a:t>Click to edit Master title style</a:t>
            </a:r>
          </a:p>
        </p:txBody>
      </p:sp>
      <p:sp>
        <p:nvSpPr>
          <p:cNvPr id="1537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pPr lvl="0"/>
            <a:r>
              <a:rPr lang="en-US" noProof="0" smtClean="0"/>
              <a:t>Click to edit Master subtitle style</a:t>
            </a:r>
          </a:p>
        </p:txBody>
      </p:sp>
      <p:sp>
        <p:nvSpPr>
          <p:cNvPr id="15373" name="Rectangle 13"/>
          <p:cNvSpPr>
            <a:spLocks noGrp="1" noChangeArrowheads="1"/>
          </p:cNvSpPr>
          <p:nvPr>
            <p:ph type="dt" sz="half" idx="2"/>
          </p:nvPr>
        </p:nvSpPr>
        <p:spPr>
          <a:xfrm>
            <a:off x="912813" y="6251575"/>
            <a:ext cx="1905000" cy="457200"/>
          </a:xfrm>
        </p:spPr>
        <p:txBody>
          <a:bodyPr/>
          <a:lstStyle>
            <a:lvl1pPr>
              <a:defRPr/>
            </a:lvl1pPr>
          </a:lstStyle>
          <a:p>
            <a:endParaRPr lang="en-US">
              <a:solidFill>
                <a:srgbClr val="000000"/>
              </a:solidFill>
            </a:endParaRPr>
          </a:p>
        </p:txBody>
      </p:sp>
      <p:sp>
        <p:nvSpPr>
          <p:cNvPr id="15374" name="Rectangle 14"/>
          <p:cNvSpPr>
            <a:spLocks noGrp="1" noChangeArrowheads="1"/>
          </p:cNvSpPr>
          <p:nvPr>
            <p:ph type="ftr" sz="quarter" idx="3"/>
          </p:nvPr>
        </p:nvSpPr>
        <p:spPr>
          <a:xfrm>
            <a:off x="3354388" y="6248400"/>
            <a:ext cx="2895600" cy="457200"/>
          </a:xfrm>
        </p:spPr>
        <p:txBody>
          <a:bodyPr/>
          <a:lstStyle>
            <a:lvl1pPr>
              <a:defRPr/>
            </a:lvl1pPr>
          </a:lstStyle>
          <a:p>
            <a:endParaRPr lang="en-US">
              <a:solidFill>
                <a:srgbClr val="000000"/>
              </a:solidFill>
            </a:endParaRPr>
          </a:p>
        </p:txBody>
      </p:sp>
      <p:sp>
        <p:nvSpPr>
          <p:cNvPr id="15375" name="Rectangle 15"/>
          <p:cNvSpPr>
            <a:spLocks noGrp="1" noChangeArrowheads="1"/>
          </p:cNvSpPr>
          <p:nvPr>
            <p:ph type="sldNum" sz="quarter" idx="4"/>
          </p:nvPr>
        </p:nvSpPr>
        <p:spPr/>
        <p:txBody>
          <a:bodyPr/>
          <a:lstStyle>
            <a:lvl1pPr>
              <a:defRPr/>
            </a:lvl1pPr>
          </a:lstStyle>
          <a:p>
            <a:fld id="{2E5C0A30-5C7C-4C4C-824E-04479E2406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40193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68A3041-6E21-4D89-A0A0-B78D4174522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57748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9901A51-0ECE-4A49-92C8-9478343D714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72278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42D4BCC-1591-4835-8F9E-F612BEF2C99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368506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6B8C9EB3-D8BF-4860-8620-CF75C96FE87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69853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ADE9F517-B759-47C6-9899-31057196B90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63573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8A03364C-AF42-4D1E-9F53-856B46A64F5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67920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88A73E9-355E-4E36-8C3C-C68D9235205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12672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A6CFC29-CFDC-47B3-A485-B3A9EB495CD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13470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9D31DAC-26CE-4760-9D95-289BD5B0616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35930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02A20B0-FCE8-45EC-8984-09C28609E7F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10047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7/30/2018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338" name="Group 2"/>
          <p:cNvGrpSpPr>
            <a:grpSpLocks/>
          </p:cNvGrpSpPr>
          <p:nvPr/>
        </p:nvGrpSpPr>
        <p:grpSpPr bwMode="auto">
          <a:xfrm>
            <a:off x="0" y="0"/>
            <a:ext cx="8686800" cy="4876800"/>
            <a:chOff x="0" y="0"/>
            <a:chExt cx="5472" cy="3072"/>
          </a:xfrm>
        </p:grpSpPr>
        <p:sp>
          <p:nvSpPr>
            <p:cNvPr id="14339" name="Rectangle 3"/>
            <p:cNvSpPr>
              <a:spLocks noChangeArrowheads="1"/>
            </p:cNvSpPr>
            <p:nvPr/>
          </p:nvSpPr>
          <p:spPr bwMode="auto">
            <a:xfrm>
              <a:off x="0" y="0"/>
              <a:ext cx="384" cy="3072"/>
            </a:xfrm>
            <a:prstGeom prst="rect">
              <a:avLst/>
            </a:prstGeom>
            <a:solidFill>
              <a:schemeClr val="accent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grpSp>
          <p:nvGrpSpPr>
            <p:cNvPr id="14340" name="Group 4"/>
            <p:cNvGrpSpPr>
              <a:grpSpLocks/>
            </p:cNvGrpSpPr>
            <p:nvPr/>
          </p:nvGrpSpPr>
          <p:grpSpPr bwMode="auto">
            <a:xfrm>
              <a:off x="240" y="893"/>
              <a:ext cx="5232" cy="115"/>
              <a:chOff x="240" y="893"/>
              <a:chExt cx="5232" cy="115"/>
            </a:xfrm>
          </p:grpSpPr>
          <p:sp>
            <p:nvSpPr>
              <p:cNvPr id="14341" name="Rectangle 5"/>
              <p:cNvSpPr>
                <a:spLocks noChangeArrowheads="1"/>
              </p:cNvSpPr>
              <p:nvPr/>
            </p:nvSpPr>
            <p:spPr bwMode="auto">
              <a:xfrm>
                <a:off x="4320" y="893"/>
                <a:ext cx="1152" cy="11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d-ID" sz="2400">
                  <a:solidFill>
                    <a:srgbClr val="000000"/>
                  </a:solidFill>
                  <a:latin typeface="Times New Roman" pitchFamily="18" charset="0"/>
                </a:endParaRPr>
              </a:p>
            </p:txBody>
          </p:sp>
          <p:sp>
            <p:nvSpPr>
              <p:cNvPr id="14342" name="Line 6"/>
              <p:cNvSpPr>
                <a:spLocks noChangeShapeType="1"/>
              </p:cNvSpPr>
              <p:nvPr/>
            </p:nvSpPr>
            <p:spPr bwMode="auto">
              <a:xfrm>
                <a:off x="240" y="941"/>
                <a:ext cx="5232"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id-ID">
                  <a:solidFill>
                    <a:srgbClr val="000000"/>
                  </a:solidFill>
                </a:endParaRPr>
              </a:p>
            </p:txBody>
          </p:sp>
        </p:grpSp>
      </p:grpSp>
      <p:sp>
        <p:nvSpPr>
          <p:cNvPr id="14343" name="Rectangle 7"/>
          <p:cNvSpPr>
            <a:spLocks noGrp="1" noChangeArrowheads="1"/>
          </p:cNvSpPr>
          <p:nvPr>
            <p:ph type="title"/>
          </p:nvPr>
        </p:nvSpPr>
        <p:spPr bwMode="auto">
          <a:xfrm>
            <a:off x="914400" y="27781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44" name="Rectangle 8"/>
          <p:cNvSpPr>
            <a:spLocks noGrp="1" noChangeArrowheads="1"/>
          </p:cNvSpPr>
          <p:nvPr>
            <p:ph type="body" idx="1"/>
          </p:nvPr>
        </p:nvSpPr>
        <p:spPr bwMode="auto">
          <a:xfrm>
            <a:off x="914400" y="1600200"/>
            <a:ext cx="77724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345" name="Rectangle 9"/>
          <p:cNvSpPr>
            <a:spLocks noGrp="1" noChangeArrowheads="1"/>
          </p:cNvSpPr>
          <p:nvPr>
            <p:ph type="dt" sz="half" idx="2"/>
          </p:nvPr>
        </p:nvSpPr>
        <p:spPr bwMode="auto">
          <a:xfrm>
            <a:off x="914400" y="6251575"/>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fontAlgn="base">
              <a:spcBef>
                <a:spcPct val="0"/>
              </a:spcBef>
              <a:spcAft>
                <a:spcPct val="0"/>
              </a:spcAft>
            </a:pPr>
            <a:endParaRPr lang="en-US">
              <a:solidFill>
                <a:srgbClr val="000000"/>
              </a:solidFill>
            </a:endParaRPr>
          </a:p>
        </p:txBody>
      </p:sp>
      <p:sp>
        <p:nvSpPr>
          <p:cNvPr id="14346" name="Rectangle 10"/>
          <p:cNvSpPr>
            <a:spLocks noGrp="1" noChangeArrowheads="1"/>
          </p:cNvSpPr>
          <p:nvPr>
            <p:ph type="ftr" sz="quarter" idx="3"/>
          </p:nvPr>
        </p:nvSpPr>
        <p:spPr bwMode="auto">
          <a:xfrm>
            <a:off x="3352800" y="62484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pPr fontAlgn="base">
              <a:spcBef>
                <a:spcPct val="0"/>
              </a:spcBef>
              <a:spcAft>
                <a:spcPct val="0"/>
              </a:spcAft>
            </a:pPr>
            <a:endParaRPr lang="en-US">
              <a:solidFill>
                <a:srgbClr val="000000"/>
              </a:solidFill>
            </a:endParaRPr>
          </a:p>
        </p:txBody>
      </p:sp>
      <p:sp>
        <p:nvSpPr>
          <p:cNvPr id="14347" name="Rectangle 11"/>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fontAlgn="base">
              <a:spcBef>
                <a:spcPct val="0"/>
              </a:spcBef>
              <a:spcAft>
                <a:spcPct val="0"/>
              </a:spcAft>
            </a:pPr>
            <a:fld id="{D33DD496-53C2-4284-99B6-65841B1D26C8}" type="slidenum">
              <a:rPr lang="en-US">
                <a:solidFill>
                  <a:srgbClr val="000000"/>
                </a:solidFill>
              </a:rPr>
              <a:pPr fontAlgn="base">
                <a:spcBef>
                  <a:spcPct val="0"/>
                </a:spcBef>
                <a:spcAft>
                  <a:spcPct val="0"/>
                </a:spcAft>
              </a:pPr>
              <a:t>‹#›</a:t>
            </a:fld>
            <a:endParaRPr lang="en-US">
              <a:solidFill>
                <a:srgbClr val="000000"/>
              </a:solidFill>
            </a:endParaRPr>
          </a:p>
        </p:txBody>
      </p:sp>
      <p:sp>
        <p:nvSpPr>
          <p:cNvPr id="14348" name="Line 12"/>
          <p:cNvSpPr>
            <a:spLocks noChangeShapeType="1"/>
          </p:cNvSpPr>
          <p:nvPr/>
        </p:nvSpPr>
        <p:spPr bwMode="auto">
          <a:xfrm>
            <a:off x="0" y="4876800"/>
            <a:ext cx="609600" cy="0"/>
          </a:xfrm>
          <a:prstGeom prst="line">
            <a:avLst/>
          </a:prstGeom>
          <a:noFill/>
          <a:ln w="444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id-ID">
              <a:solidFill>
                <a:srgbClr val="000000"/>
              </a:solidFill>
            </a:endParaRPr>
          </a:p>
        </p:txBody>
      </p:sp>
    </p:spTree>
    <p:extLst>
      <p:ext uri="{BB962C8B-B14F-4D97-AF65-F5344CB8AC3E}">
        <p14:creationId xmlns:p14="http://schemas.microsoft.com/office/powerpoint/2010/main" val="16728762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Times New Roman" pitchFamily="18" charset="0"/>
        </a:defRPr>
      </a:lvl2pPr>
      <a:lvl3pPr algn="l" rtl="0" fontAlgn="base">
        <a:spcBef>
          <a:spcPct val="0"/>
        </a:spcBef>
        <a:spcAft>
          <a:spcPct val="0"/>
        </a:spcAft>
        <a:defRPr sz="4200">
          <a:solidFill>
            <a:schemeClr val="tx2"/>
          </a:solidFill>
          <a:latin typeface="Times New Roman" pitchFamily="18" charset="0"/>
        </a:defRPr>
      </a:lvl3pPr>
      <a:lvl4pPr algn="l" rtl="0" fontAlgn="base">
        <a:spcBef>
          <a:spcPct val="0"/>
        </a:spcBef>
        <a:spcAft>
          <a:spcPct val="0"/>
        </a:spcAft>
        <a:defRPr sz="4200">
          <a:solidFill>
            <a:schemeClr val="tx2"/>
          </a:solidFill>
          <a:latin typeface="Times New Roman" pitchFamily="18" charset="0"/>
        </a:defRPr>
      </a:lvl4pPr>
      <a:lvl5pPr algn="l" rtl="0" fontAlgn="base">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fontAlgn="base">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hyperlink" Target="https://en.wikipedia.org/wiki/Terrine_(food)#cite_note-dictionary-3" TargetMode="External"/><Relationship Id="rId13" Type="http://schemas.openxmlformats.org/officeDocument/2006/relationships/hyperlink" Target="https://en.wikipedia.org/wiki/Terrine_(food)#cite_note-Cox-4" TargetMode="External"/><Relationship Id="rId3" Type="http://schemas.openxmlformats.org/officeDocument/2006/relationships/hyperlink" Target="https://en.wikipedia.org/wiki/French_cuisine" TargetMode="External"/><Relationship Id="rId7" Type="http://schemas.openxmlformats.org/officeDocument/2006/relationships/hyperlink" Target="https://en.wikipedia.org/wiki/Terrine_(food)#cite_note-2" TargetMode="External"/><Relationship Id="rId12" Type="http://schemas.openxmlformats.org/officeDocument/2006/relationships/hyperlink" Target="https://en.wikipedia.org/wiki/Hare" TargetMode="External"/><Relationship Id="rId2" Type="http://schemas.openxmlformats.org/officeDocument/2006/relationships/hyperlink" Target="https://en.wikipedia.org/wiki/Help:IPA/French" TargetMode="External"/><Relationship Id="rId1" Type="http://schemas.openxmlformats.org/officeDocument/2006/relationships/slideLayout" Target="../slideLayouts/slideLayout2.xml"/><Relationship Id="rId6" Type="http://schemas.openxmlformats.org/officeDocument/2006/relationships/hyperlink" Target="https://en.wikipedia.org/wiki/Terrine_(food)#cite_note-1" TargetMode="External"/><Relationship Id="rId11" Type="http://schemas.openxmlformats.org/officeDocument/2006/relationships/hyperlink" Target="https://en.wikipedia.org/wiki/Pheasant" TargetMode="External"/><Relationship Id="rId5" Type="http://schemas.openxmlformats.org/officeDocument/2006/relationships/hyperlink" Target="https://en.wikipedia.org/wiki/Terrine_(cookware)" TargetMode="External"/><Relationship Id="rId10" Type="http://schemas.openxmlformats.org/officeDocument/2006/relationships/hyperlink" Target="https://en.wikipedia.org/wiki/Game_(hunting)" TargetMode="External"/><Relationship Id="rId4" Type="http://schemas.openxmlformats.org/officeDocument/2006/relationships/hyperlink" Target="https://en.wikipedia.org/wiki/P%C3%A2t%C3%A9" TargetMode="External"/><Relationship Id="rId9" Type="http://schemas.openxmlformats.org/officeDocument/2006/relationships/hyperlink" Target="https://en.wikipedia.org/wiki/Pork"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Pertemuan 5 &amp; 6 </a:t>
            </a:r>
            <a:endParaRPr lang="id-ID" dirty="0"/>
          </a:p>
        </p:txBody>
      </p:sp>
      <p:sp>
        <p:nvSpPr>
          <p:cNvPr id="3" name="Subtitle 2"/>
          <p:cNvSpPr>
            <a:spLocks noGrp="1"/>
          </p:cNvSpPr>
          <p:nvPr>
            <p:ph type="subTitle" idx="1"/>
          </p:nvPr>
        </p:nvSpPr>
        <p:spPr/>
        <p:txBody>
          <a:bodyPr/>
          <a:lstStyle/>
          <a:p>
            <a:r>
              <a:rPr lang="id-ID" dirty="0" smtClean="0"/>
              <a:t>Pates dan Terine</a:t>
            </a:r>
            <a:endParaRPr lang="id-ID" dirty="0"/>
          </a:p>
        </p:txBody>
      </p:sp>
    </p:spTree>
    <p:extLst>
      <p:ext uri="{BB962C8B-B14F-4D97-AF65-F5344CB8AC3E}">
        <p14:creationId xmlns:p14="http://schemas.microsoft.com/office/powerpoint/2010/main" val="727274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P</a:t>
            </a:r>
            <a:r>
              <a:rPr lang="en-US">
                <a:cs typeface="Tahoma" pitchFamily="34" charset="0"/>
              </a:rPr>
              <a:t>â</a:t>
            </a:r>
            <a:r>
              <a:rPr lang="en-US"/>
              <a:t>t</a:t>
            </a:r>
            <a:r>
              <a:rPr lang="en-US">
                <a:cs typeface="Tahoma" pitchFamily="34" charset="0"/>
              </a:rPr>
              <a:t>é</a:t>
            </a:r>
            <a:r>
              <a:rPr lang="en-US"/>
              <a:t> </a:t>
            </a:r>
            <a:r>
              <a:rPr lang="en-US">
                <a:cs typeface="Tahoma" pitchFamily="34" charset="0"/>
              </a:rPr>
              <a:t>à</a:t>
            </a:r>
            <a:r>
              <a:rPr lang="en-US"/>
              <a:t> la Maison</a:t>
            </a:r>
          </a:p>
        </p:txBody>
      </p:sp>
      <p:sp>
        <p:nvSpPr>
          <p:cNvPr id="17411" name="Rectangle 3"/>
          <p:cNvSpPr>
            <a:spLocks noGrp="1" noChangeArrowheads="1"/>
          </p:cNvSpPr>
          <p:nvPr>
            <p:ph type="body" idx="1"/>
          </p:nvPr>
        </p:nvSpPr>
        <p:spPr/>
        <p:txBody>
          <a:bodyPr/>
          <a:lstStyle/>
          <a:p>
            <a:r>
              <a:rPr lang="en-US"/>
              <a:t>House specialty.</a:t>
            </a:r>
          </a:p>
          <a:p>
            <a:r>
              <a:rPr lang="en-US"/>
              <a:t>Meat, game, fish. </a:t>
            </a:r>
          </a:p>
          <a:p>
            <a:pPr lvl="1"/>
            <a:r>
              <a:rPr lang="en-US"/>
              <a:t>May or may not include a crust.</a:t>
            </a:r>
          </a:p>
          <a:p>
            <a:endParaRPr lang="en-US"/>
          </a:p>
        </p:txBody>
      </p:sp>
    </p:spTree>
    <p:extLst>
      <p:ext uri="{BB962C8B-B14F-4D97-AF65-F5344CB8AC3E}">
        <p14:creationId xmlns:p14="http://schemas.microsoft.com/office/powerpoint/2010/main" val="21466219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Galantine</a:t>
            </a:r>
          </a:p>
        </p:txBody>
      </p:sp>
      <p:sp>
        <p:nvSpPr>
          <p:cNvPr id="18435" name="Rectangle 3"/>
          <p:cNvSpPr>
            <a:spLocks noGrp="1" noChangeArrowheads="1"/>
          </p:cNvSpPr>
          <p:nvPr>
            <p:ph type="body" idx="1"/>
          </p:nvPr>
        </p:nvSpPr>
        <p:spPr/>
        <p:txBody>
          <a:bodyPr/>
          <a:lstStyle/>
          <a:p>
            <a:r>
              <a:rPr lang="en-US"/>
              <a:t>Most often poultry. </a:t>
            </a:r>
          </a:p>
          <a:p>
            <a:r>
              <a:rPr lang="en-US"/>
              <a:t>Wrapped in its natural casing. </a:t>
            </a:r>
          </a:p>
        </p:txBody>
      </p:sp>
    </p:spTree>
    <p:extLst>
      <p:ext uri="{BB962C8B-B14F-4D97-AF65-F5344CB8AC3E}">
        <p14:creationId xmlns:p14="http://schemas.microsoft.com/office/powerpoint/2010/main" val="1325134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Mousse</a:t>
            </a:r>
          </a:p>
        </p:txBody>
      </p:sp>
      <p:sp>
        <p:nvSpPr>
          <p:cNvPr id="19459" name="Rectangle 3"/>
          <p:cNvSpPr>
            <a:spLocks noGrp="1" noChangeArrowheads="1"/>
          </p:cNvSpPr>
          <p:nvPr>
            <p:ph type="body" idx="1"/>
          </p:nvPr>
        </p:nvSpPr>
        <p:spPr/>
        <p:txBody>
          <a:bodyPr/>
          <a:lstStyle/>
          <a:p>
            <a:r>
              <a:rPr lang="en-US"/>
              <a:t>Combination</a:t>
            </a:r>
          </a:p>
          <a:p>
            <a:pPr lvl="1"/>
            <a:r>
              <a:rPr lang="en-US"/>
              <a:t>Base (cooked)</a:t>
            </a:r>
          </a:p>
          <a:p>
            <a:pPr lvl="1"/>
            <a:r>
              <a:rPr lang="en-US"/>
              <a:t>Binder (gelatin, aspic gelee, veloute…..)</a:t>
            </a:r>
          </a:p>
          <a:p>
            <a:pPr lvl="1"/>
            <a:r>
              <a:rPr lang="en-US"/>
              <a:t>Aerator (whipped cream, whipped egg whites) </a:t>
            </a:r>
          </a:p>
        </p:txBody>
      </p:sp>
    </p:spTree>
    <p:extLst>
      <p:ext uri="{BB962C8B-B14F-4D97-AF65-F5344CB8AC3E}">
        <p14:creationId xmlns:p14="http://schemas.microsoft.com/office/powerpoint/2010/main" val="955461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p:txBody>
          <a:bodyPr/>
          <a:lstStyle/>
          <a:p>
            <a:r>
              <a:rPr lang="en-US"/>
              <a:t>Terrine</a:t>
            </a:r>
          </a:p>
        </p:txBody>
      </p:sp>
      <p:sp>
        <p:nvSpPr>
          <p:cNvPr id="20483" name="Rectangle 3"/>
          <p:cNvSpPr>
            <a:spLocks noGrp="1" noChangeArrowheads="1"/>
          </p:cNvSpPr>
          <p:nvPr>
            <p:ph type="subTitle" idx="1"/>
          </p:nvPr>
        </p:nvSpPr>
        <p:spPr/>
        <p:txBody>
          <a:bodyPr/>
          <a:lstStyle/>
          <a:p>
            <a:r>
              <a:rPr lang="en-US"/>
              <a:t>Terrine is a p</a:t>
            </a:r>
            <a:r>
              <a:rPr lang="en-US">
                <a:cs typeface="Tahoma" pitchFamily="34" charset="0"/>
              </a:rPr>
              <a:t>â</a:t>
            </a:r>
            <a:r>
              <a:rPr lang="en-US"/>
              <a:t>t</a:t>
            </a:r>
            <a:r>
              <a:rPr lang="en-US">
                <a:cs typeface="Tahoma" pitchFamily="34" charset="0"/>
              </a:rPr>
              <a:t>é</a:t>
            </a:r>
            <a:r>
              <a:rPr lang="en-US"/>
              <a:t>, but a p</a:t>
            </a:r>
            <a:r>
              <a:rPr lang="en-US">
                <a:cs typeface="Tahoma" pitchFamily="34" charset="0"/>
              </a:rPr>
              <a:t>â</a:t>
            </a:r>
            <a:r>
              <a:rPr lang="en-US"/>
              <a:t>t</a:t>
            </a:r>
            <a:r>
              <a:rPr lang="en-US">
                <a:cs typeface="Tahoma" pitchFamily="34" charset="0"/>
              </a:rPr>
              <a:t>é</a:t>
            </a:r>
            <a:r>
              <a:rPr lang="en-US"/>
              <a:t> is not necessarily a terrine.</a:t>
            </a:r>
          </a:p>
        </p:txBody>
      </p:sp>
    </p:spTree>
    <p:extLst>
      <p:ext uri="{BB962C8B-B14F-4D97-AF65-F5344CB8AC3E}">
        <p14:creationId xmlns:p14="http://schemas.microsoft.com/office/powerpoint/2010/main" val="19657883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P</a:t>
            </a:r>
            <a:r>
              <a:rPr lang="en-US">
                <a:cs typeface="Tahoma" pitchFamily="34" charset="0"/>
              </a:rPr>
              <a:t>â</a:t>
            </a:r>
            <a:r>
              <a:rPr lang="en-US"/>
              <a:t>t</a:t>
            </a:r>
            <a:r>
              <a:rPr lang="en-US">
                <a:cs typeface="Tahoma" pitchFamily="34" charset="0"/>
              </a:rPr>
              <a:t>é</a:t>
            </a:r>
            <a:r>
              <a:rPr lang="en-US"/>
              <a:t> en Terrine</a:t>
            </a:r>
          </a:p>
        </p:txBody>
      </p:sp>
      <p:sp>
        <p:nvSpPr>
          <p:cNvPr id="22531" name="Rectangle 3"/>
          <p:cNvSpPr>
            <a:spLocks noGrp="1" noChangeArrowheads="1"/>
          </p:cNvSpPr>
          <p:nvPr>
            <p:ph type="body" idx="1"/>
          </p:nvPr>
        </p:nvSpPr>
        <p:spPr/>
        <p:txBody>
          <a:bodyPr/>
          <a:lstStyle/>
          <a:p>
            <a:r>
              <a:rPr lang="en-US"/>
              <a:t>Cooked in an earthenware mold. </a:t>
            </a:r>
          </a:p>
          <a:p>
            <a:r>
              <a:rPr lang="en-US"/>
              <a:t>Lined with fat.</a:t>
            </a:r>
          </a:p>
          <a:p>
            <a:r>
              <a:rPr lang="en-US"/>
              <a:t>Pressed </a:t>
            </a:r>
          </a:p>
        </p:txBody>
      </p:sp>
    </p:spTree>
    <p:extLst>
      <p:ext uri="{BB962C8B-B14F-4D97-AF65-F5344CB8AC3E}">
        <p14:creationId xmlns:p14="http://schemas.microsoft.com/office/powerpoint/2010/main" val="32297238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85800" y="304800"/>
            <a:ext cx="7772400" cy="1600200"/>
          </a:xfrm>
        </p:spPr>
        <p:txBody>
          <a:bodyPr/>
          <a:lstStyle/>
          <a:p>
            <a:r>
              <a:rPr lang="en-US"/>
              <a:t>Terrine Preparation</a:t>
            </a:r>
          </a:p>
        </p:txBody>
      </p:sp>
      <p:sp>
        <p:nvSpPr>
          <p:cNvPr id="23556" name="Rectangle 4"/>
          <p:cNvSpPr>
            <a:spLocks noGrp="1" noChangeArrowheads="1"/>
          </p:cNvSpPr>
          <p:nvPr>
            <p:ph type="subTitle" idx="1"/>
          </p:nvPr>
        </p:nvSpPr>
        <p:spPr>
          <a:xfrm>
            <a:off x="1447800" y="2133600"/>
            <a:ext cx="6400800" cy="4038600"/>
          </a:xfrm>
        </p:spPr>
        <p:txBody>
          <a:bodyPr/>
          <a:lstStyle/>
          <a:p>
            <a:pPr algn="l">
              <a:buSzPct val="120000"/>
              <a:buFont typeface="Wingdings" pitchFamily="2" charset="2"/>
              <a:buChar char="§"/>
            </a:pPr>
            <a:r>
              <a:rPr lang="en-US"/>
              <a:t>Line mold with fat.</a:t>
            </a:r>
          </a:p>
          <a:p>
            <a:pPr algn="l">
              <a:buSzPct val="120000"/>
              <a:buFont typeface="Wingdings" pitchFamily="2" charset="2"/>
              <a:buChar char="§"/>
            </a:pPr>
            <a:r>
              <a:rPr lang="en-US"/>
              <a:t>Fill</a:t>
            </a:r>
          </a:p>
          <a:p>
            <a:pPr algn="l">
              <a:buSzPct val="120000"/>
              <a:buFont typeface="Wingdings" pitchFamily="2" charset="2"/>
              <a:buChar char="§"/>
            </a:pPr>
            <a:r>
              <a:rPr lang="en-US"/>
              <a:t>Cook</a:t>
            </a:r>
          </a:p>
          <a:p>
            <a:pPr algn="l">
              <a:buSzPct val="120000"/>
              <a:buFont typeface="Wingdings" pitchFamily="2" charset="2"/>
              <a:buChar char="§"/>
            </a:pPr>
            <a:r>
              <a:rPr lang="en-US"/>
              <a:t>Cool</a:t>
            </a:r>
          </a:p>
          <a:p>
            <a:pPr algn="l">
              <a:buSzPct val="120000"/>
              <a:buFont typeface="Wingdings" pitchFamily="2" charset="2"/>
              <a:buChar char="§"/>
            </a:pPr>
            <a:r>
              <a:rPr lang="en-US"/>
              <a:t>Press</a:t>
            </a:r>
          </a:p>
          <a:p>
            <a:pPr algn="l">
              <a:buSzPct val="120000"/>
              <a:buFont typeface="Wingdings" pitchFamily="2" charset="2"/>
              <a:buChar char="§"/>
            </a:pPr>
            <a:r>
              <a:rPr lang="en-US"/>
              <a:t>Store</a:t>
            </a:r>
          </a:p>
        </p:txBody>
      </p:sp>
    </p:spTree>
    <p:extLst>
      <p:ext uri="{BB962C8B-B14F-4D97-AF65-F5344CB8AC3E}">
        <p14:creationId xmlns:p14="http://schemas.microsoft.com/office/powerpoint/2010/main" val="578970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Terrine vs. Pate</a:t>
            </a:r>
          </a:p>
        </p:txBody>
      </p:sp>
      <p:sp>
        <p:nvSpPr>
          <p:cNvPr id="30723" name="Rectangle 3"/>
          <p:cNvSpPr>
            <a:spLocks noGrp="1" noChangeArrowheads="1"/>
          </p:cNvSpPr>
          <p:nvPr>
            <p:ph type="body" idx="1"/>
          </p:nvPr>
        </p:nvSpPr>
        <p:spPr>
          <a:xfrm>
            <a:off x="609600" y="1600200"/>
            <a:ext cx="8534400" cy="5410200"/>
          </a:xfrm>
        </p:spPr>
        <p:txBody>
          <a:bodyPr/>
          <a:lstStyle/>
          <a:p>
            <a:pPr>
              <a:buFont typeface="Wingdings" pitchFamily="2" charset="2"/>
              <a:buNone/>
            </a:pPr>
            <a:r>
              <a:rPr lang="en-US"/>
              <a:t>By Definition:</a:t>
            </a:r>
          </a:p>
          <a:p>
            <a:r>
              <a:rPr lang="en-US"/>
              <a:t>A Terrine is a loaf of forcemeat, similar to a pate, but cooked in a covered mold in a baine marie.  Also, the mold used is loaf shaped &amp; generally made of a ceramic</a:t>
            </a:r>
          </a:p>
          <a:p>
            <a:endParaRPr lang="en-US"/>
          </a:p>
          <a:p>
            <a:r>
              <a:rPr lang="en-US"/>
              <a:t>A Pate is a rich forcemeat baked in pastry or in a mold or dish</a:t>
            </a:r>
          </a:p>
        </p:txBody>
      </p:sp>
    </p:spTree>
    <p:extLst>
      <p:ext uri="{BB962C8B-B14F-4D97-AF65-F5344CB8AC3E}">
        <p14:creationId xmlns:p14="http://schemas.microsoft.com/office/powerpoint/2010/main" val="26916413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What is a Terrine?</a:t>
            </a:r>
          </a:p>
        </p:txBody>
      </p:sp>
      <p:sp>
        <p:nvSpPr>
          <p:cNvPr id="29699" name="Rectangle 3"/>
          <p:cNvSpPr>
            <a:spLocks noGrp="1" noChangeArrowheads="1"/>
          </p:cNvSpPr>
          <p:nvPr>
            <p:ph type="body" idx="1"/>
          </p:nvPr>
        </p:nvSpPr>
        <p:spPr>
          <a:xfrm>
            <a:off x="609600" y="1524000"/>
            <a:ext cx="8534400" cy="5334000"/>
          </a:xfrm>
        </p:spPr>
        <p:txBody>
          <a:bodyPr/>
          <a:lstStyle/>
          <a:p>
            <a:r>
              <a:rPr lang="en-US"/>
              <a:t>Shortened name of classical dish “pate en terrine”</a:t>
            </a:r>
          </a:p>
          <a:p>
            <a:endParaRPr lang="en-US"/>
          </a:p>
          <a:p>
            <a:r>
              <a:rPr lang="en-US"/>
              <a:t>Preparation gets name from association with the material molds were once made of; terra-cotta</a:t>
            </a:r>
          </a:p>
          <a:p>
            <a:endParaRPr lang="en-US"/>
          </a:p>
          <a:p>
            <a:r>
              <a:rPr lang="en-US"/>
              <a:t>Today, molds are made from materials such as stainless steel, aluminum, ceramics, enameled cast iron, ovenproof plastics &amp; glazed earthenware</a:t>
            </a:r>
          </a:p>
        </p:txBody>
      </p:sp>
    </p:spTree>
    <p:extLst>
      <p:ext uri="{BB962C8B-B14F-4D97-AF65-F5344CB8AC3E}">
        <p14:creationId xmlns:p14="http://schemas.microsoft.com/office/powerpoint/2010/main" val="2101979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Making a Forcemeat Terrine…</a:t>
            </a:r>
          </a:p>
        </p:txBody>
      </p:sp>
      <p:sp>
        <p:nvSpPr>
          <p:cNvPr id="32771" name="Rectangle 3"/>
          <p:cNvSpPr>
            <a:spLocks noGrp="1" noChangeArrowheads="1"/>
          </p:cNvSpPr>
          <p:nvPr>
            <p:ph type="body" idx="1"/>
          </p:nvPr>
        </p:nvSpPr>
        <p:spPr/>
        <p:txBody>
          <a:bodyPr/>
          <a:lstStyle/>
          <a:p>
            <a:r>
              <a:rPr lang="en-US"/>
              <a:t>Step 1</a:t>
            </a:r>
          </a:p>
          <a:p>
            <a:pPr lvl="1"/>
            <a:r>
              <a:rPr lang="en-US"/>
              <a:t>Prepare the terrine by lining it</a:t>
            </a:r>
          </a:p>
          <a:p>
            <a:pPr lvl="2"/>
            <a:r>
              <a:rPr lang="en-US"/>
              <a:t>Proscuitto, bacon, caul fat, crepes, leeks, spinach, or seaweed may be used</a:t>
            </a:r>
          </a:p>
          <a:p>
            <a:pPr lvl="2"/>
            <a:r>
              <a:rPr lang="en-US"/>
              <a:t>Liner not always required, plastic wrap instead</a:t>
            </a:r>
          </a:p>
          <a:p>
            <a:pPr lvl="2"/>
            <a:endParaRPr lang="en-US"/>
          </a:p>
        </p:txBody>
      </p:sp>
    </p:spTree>
    <p:extLst>
      <p:ext uri="{BB962C8B-B14F-4D97-AF65-F5344CB8AC3E}">
        <p14:creationId xmlns:p14="http://schemas.microsoft.com/office/powerpoint/2010/main" val="2294391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Making a Forcemeat Terrine…</a:t>
            </a:r>
          </a:p>
        </p:txBody>
      </p:sp>
      <p:sp>
        <p:nvSpPr>
          <p:cNvPr id="33795" name="Rectangle 3"/>
          <p:cNvSpPr>
            <a:spLocks noGrp="1" noChangeArrowheads="1"/>
          </p:cNvSpPr>
          <p:nvPr>
            <p:ph type="body" idx="1"/>
          </p:nvPr>
        </p:nvSpPr>
        <p:spPr>
          <a:xfrm>
            <a:off x="685800" y="1600200"/>
            <a:ext cx="8229600" cy="4530725"/>
          </a:xfrm>
        </p:spPr>
        <p:txBody>
          <a:bodyPr/>
          <a:lstStyle/>
          <a:p>
            <a:r>
              <a:rPr lang="en-US"/>
              <a:t>Step 2</a:t>
            </a:r>
          </a:p>
          <a:p>
            <a:pPr lvl="1"/>
            <a:r>
              <a:rPr lang="en-US"/>
              <a:t>Fill the prepared mold with forcemeat &amp; any garnish required</a:t>
            </a:r>
          </a:p>
          <a:p>
            <a:pPr lvl="2"/>
            <a:r>
              <a:rPr lang="en-US"/>
              <a:t>Use a spatula to evenly spread into corners, no air pockets</a:t>
            </a:r>
          </a:p>
          <a:p>
            <a:pPr lvl="2"/>
            <a:r>
              <a:rPr lang="en-US"/>
              <a:t>Liner is then folded over the forcemeat to encase it, then covered with lid or foil</a:t>
            </a:r>
          </a:p>
          <a:p>
            <a:pPr lvl="2"/>
            <a:r>
              <a:rPr lang="en-US"/>
              <a:t>Firmly tap on countertop to eliminate air pockets</a:t>
            </a:r>
          </a:p>
          <a:p>
            <a:pPr lvl="2"/>
            <a:endParaRPr lang="en-US"/>
          </a:p>
        </p:txBody>
      </p:sp>
    </p:spTree>
    <p:extLst>
      <p:ext uri="{BB962C8B-B14F-4D97-AF65-F5344CB8AC3E}">
        <p14:creationId xmlns:p14="http://schemas.microsoft.com/office/powerpoint/2010/main" val="4121171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85000" lnSpcReduction="10000"/>
          </a:bodyPr>
          <a:lstStyle/>
          <a:p>
            <a:r>
              <a:rPr lang="en-US" dirty="0"/>
              <a:t>A </a:t>
            </a:r>
            <a:r>
              <a:rPr lang="en-US" b="1" dirty="0"/>
              <a:t>terrine</a:t>
            </a:r>
            <a:r>
              <a:rPr lang="en-US" dirty="0"/>
              <a:t> (French pronunciation: ​</a:t>
            </a:r>
            <a:r>
              <a:rPr lang="en-US" dirty="0">
                <a:hlinkClick r:id="rId2" tooltip="Help:IPA/French"/>
              </a:rPr>
              <a:t>[</a:t>
            </a:r>
            <a:r>
              <a:rPr lang="en-US" dirty="0" err="1">
                <a:hlinkClick r:id="rId2" tooltip="Help:IPA/French"/>
              </a:rPr>
              <a:t>tɛ.ʁin</a:t>
            </a:r>
            <a:r>
              <a:rPr lang="en-US" dirty="0">
                <a:hlinkClick r:id="rId2" tooltip="Help:IPA/French"/>
              </a:rPr>
              <a:t>]</a:t>
            </a:r>
            <a:r>
              <a:rPr lang="en-US" dirty="0"/>
              <a:t>), in </a:t>
            </a:r>
            <a:r>
              <a:rPr lang="en-US" dirty="0">
                <a:hlinkClick r:id="rId3" tooltip="French cuisine"/>
              </a:rPr>
              <a:t>French cuisine</a:t>
            </a:r>
            <a:r>
              <a:rPr lang="en-US" dirty="0"/>
              <a:t> is a </a:t>
            </a:r>
            <a:r>
              <a:rPr lang="en-US" dirty="0" err="1">
                <a:hlinkClick r:id="rId4" tooltip="Pâté"/>
              </a:rPr>
              <a:t>pâté</a:t>
            </a:r>
            <a:r>
              <a:rPr lang="en-US" dirty="0" err="1"/>
              <a:t>made</a:t>
            </a:r>
            <a:r>
              <a:rPr lang="en-US" dirty="0"/>
              <a:t> in a pottery container, also called a </a:t>
            </a:r>
            <a:r>
              <a:rPr lang="en-US" i="1" dirty="0">
                <a:hlinkClick r:id="rId5" tooltip="Terrine (cookware)"/>
              </a:rPr>
              <a:t>terrine</a:t>
            </a:r>
            <a:r>
              <a:rPr lang="en-US" dirty="0"/>
              <a:t>.</a:t>
            </a:r>
            <a:r>
              <a:rPr lang="en-US" baseline="30000" dirty="0">
                <a:hlinkClick r:id="rId6"/>
              </a:rPr>
              <a:t>[1]</a:t>
            </a:r>
            <a:r>
              <a:rPr lang="en-US" baseline="30000" dirty="0">
                <a:hlinkClick r:id="rId7"/>
              </a:rPr>
              <a:t>[2]</a:t>
            </a:r>
            <a:endParaRPr lang="en-US" dirty="0"/>
          </a:p>
          <a:p>
            <a:r>
              <a:rPr lang="en-US" dirty="0"/>
              <a:t>Terrines are usually served cold</a:t>
            </a:r>
            <a:r>
              <a:rPr lang="en-US" baseline="30000" dirty="0">
                <a:hlinkClick r:id="rId8"/>
              </a:rPr>
              <a:t>[3]</a:t>
            </a:r>
            <a:r>
              <a:rPr lang="en-US" dirty="0"/>
              <a:t> or at room temperature. Most terrines contain a large amount of fat as well as </a:t>
            </a:r>
            <a:r>
              <a:rPr lang="en-US" dirty="0">
                <a:hlinkClick r:id="rId9" tooltip="Pork"/>
              </a:rPr>
              <a:t>pork</a:t>
            </a:r>
            <a:r>
              <a:rPr lang="en-US" dirty="0"/>
              <a:t>, although it is often not the main ingredient; many terrines are made with typical </a:t>
            </a:r>
            <a:r>
              <a:rPr lang="en-US" dirty="0">
                <a:hlinkClick r:id="rId10" tooltip="Game (hunting)"/>
              </a:rPr>
              <a:t>game meat</a:t>
            </a:r>
            <a:r>
              <a:rPr lang="en-US" dirty="0"/>
              <a:t>, such as </a:t>
            </a:r>
            <a:r>
              <a:rPr lang="en-US" dirty="0">
                <a:hlinkClick r:id="rId11" tooltip="Pheasant"/>
              </a:rPr>
              <a:t>pheasant</a:t>
            </a:r>
            <a:r>
              <a:rPr lang="en-US" dirty="0"/>
              <a:t> and </a:t>
            </a:r>
            <a:r>
              <a:rPr lang="en-US" dirty="0">
                <a:hlinkClick r:id="rId12" tooltip="Hare"/>
              </a:rPr>
              <a:t>hare</a:t>
            </a:r>
            <a:r>
              <a:rPr lang="en-US" dirty="0"/>
              <a:t>.</a:t>
            </a:r>
            <a:r>
              <a:rPr lang="en-US" baseline="30000" dirty="0">
                <a:hlinkClick r:id="rId13"/>
              </a:rPr>
              <a:t>[4]</a:t>
            </a:r>
            <a:endParaRPr lang="en-US" dirty="0"/>
          </a:p>
          <a:p>
            <a:r>
              <a:rPr lang="en-US" dirty="0"/>
              <a:t>Less commonly, a terrine may be another food cooked or served in the </a:t>
            </a:r>
            <a:r>
              <a:rPr lang="en-US" u="sng" dirty="0">
                <a:hlinkClick r:id="rId5"/>
              </a:rPr>
              <a:t>cooking dish called a 'terrine</a:t>
            </a:r>
            <a:endParaRPr lang="en-US" dirty="0"/>
          </a:p>
          <a:p>
            <a:endParaRPr lang="id-ID" dirty="0"/>
          </a:p>
        </p:txBody>
      </p:sp>
    </p:spTree>
    <p:extLst>
      <p:ext uri="{BB962C8B-B14F-4D97-AF65-F5344CB8AC3E}">
        <p14:creationId xmlns:p14="http://schemas.microsoft.com/office/powerpoint/2010/main" val="3828391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Making a Forcemeat Terrine…</a:t>
            </a:r>
          </a:p>
        </p:txBody>
      </p:sp>
      <p:sp>
        <p:nvSpPr>
          <p:cNvPr id="34819" name="Rectangle 3"/>
          <p:cNvSpPr>
            <a:spLocks noGrp="1" noChangeArrowheads="1"/>
          </p:cNvSpPr>
          <p:nvPr>
            <p:ph type="body" idx="1"/>
          </p:nvPr>
        </p:nvSpPr>
        <p:spPr>
          <a:xfrm>
            <a:off x="914400" y="1600200"/>
            <a:ext cx="8077200" cy="4530725"/>
          </a:xfrm>
        </p:spPr>
        <p:txBody>
          <a:bodyPr/>
          <a:lstStyle/>
          <a:p>
            <a:r>
              <a:rPr lang="en-US"/>
              <a:t>Step 3</a:t>
            </a:r>
          </a:p>
          <a:p>
            <a:pPr lvl="1"/>
            <a:r>
              <a:rPr lang="en-US"/>
              <a:t>Cook terrine gently in water bath (bain-marie)</a:t>
            </a:r>
          </a:p>
          <a:p>
            <a:pPr lvl="2"/>
            <a:r>
              <a:rPr lang="en-US"/>
              <a:t>The water bath acts as an insulator from extremes</a:t>
            </a:r>
          </a:p>
          <a:p>
            <a:pPr lvl="2"/>
            <a:r>
              <a:rPr lang="en-US"/>
              <a:t>The oven temp should be at 300</a:t>
            </a:r>
            <a:r>
              <a:rPr lang="en-US">
                <a:cs typeface="Arial" charset="0"/>
              </a:rPr>
              <a:t>°</a:t>
            </a:r>
            <a:r>
              <a:rPr lang="en-US"/>
              <a:t>F and the bath should be kept at 170</a:t>
            </a:r>
            <a:r>
              <a:rPr lang="en-US">
                <a:cs typeface="Arial" charset="0"/>
              </a:rPr>
              <a:t>°</a:t>
            </a:r>
            <a:r>
              <a:rPr lang="en-US"/>
              <a:t>F</a:t>
            </a:r>
          </a:p>
        </p:txBody>
      </p:sp>
    </p:spTree>
    <p:extLst>
      <p:ext uri="{BB962C8B-B14F-4D97-AF65-F5344CB8AC3E}">
        <p14:creationId xmlns:p14="http://schemas.microsoft.com/office/powerpoint/2010/main" val="41135031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Making a Forcemeat Terrine…</a:t>
            </a:r>
          </a:p>
        </p:txBody>
      </p:sp>
      <p:sp>
        <p:nvSpPr>
          <p:cNvPr id="35843" name="Rectangle 3"/>
          <p:cNvSpPr>
            <a:spLocks noGrp="1" noChangeArrowheads="1"/>
          </p:cNvSpPr>
          <p:nvPr>
            <p:ph type="body" idx="1"/>
          </p:nvPr>
        </p:nvSpPr>
        <p:spPr/>
        <p:txBody>
          <a:bodyPr/>
          <a:lstStyle/>
          <a:p>
            <a:r>
              <a:rPr lang="en-US"/>
              <a:t>Step 4</a:t>
            </a:r>
          </a:p>
          <a:p>
            <a:pPr lvl="1"/>
            <a:r>
              <a:rPr lang="en-US"/>
              <a:t>Cook to correct internal temperature</a:t>
            </a:r>
          </a:p>
          <a:p>
            <a:pPr lvl="2"/>
            <a:r>
              <a:rPr lang="en-US"/>
              <a:t>Check for doneness using thermometer and allow for carryover cooking</a:t>
            </a:r>
          </a:p>
          <a:p>
            <a:pPr lvl="3"/>
            <a:r>
              <a:rPr lang="en-US"/>
              <a:t>FISH – to 145</a:t>
            </a:r>
            <a:r>
              <a:rPr lang="en-US">
                <a:cs typeface="Arial" charset="0"/>
              </a:rPr>
              <a:t>°</a:t>
            </a:r>
            <a:r>
              <a:rPr lang="en-US"/>
              <a:t>F</a:t>
            </a:r>
          </a:p>
          <a:p>
            <a:pPr lvl="3"/>
            <a:r>
              <a:rPr lang="en-US"/>
              <a:t>PORK, BEEF, VEAL, LAMB &amp; GAME – to 150</a:t>
            </a:r>
            <a:r>
              <a:rPr lang="en-US">
                <a:cs typeface="Arial" charset="0"/>
              </a:rPr>
              <a:t>°</a:t>
            </a:r>
            <a:r>
              <a:rPr lang="en-US"/>
              <a:t>F</a:t>
            </a:r>
          </a:p>
          <a:p>
            <a:pPr lvl="3"/>
            <a:r>
              <a:rPr lang="en-US"/>
              <a:t>POULTRY OR POULTRY LIVERS – to 165</a:t>
            </a:r>
            <a:r>
              <a:rPr lang="en-US">
                <a:cs typeface="Arial" charset="0"/>
              </a:rPr>
              <a:t>°</a:t>
            </a:r>
            <a:r>
              <a:rPr lang="en-US"/>
              <a:t>F</a:t>
            </a:r>
          </a:p>
          <a:p>
            <a:pPr lvl="2"/>
            <a:endParaRPr lang="en-US"/>
          </a:p>
        </p:txBody>
      </p:sp>
    </p:spTree>
    <p:extLst>
      <p:ext uri="{BB962C8B-B14F-4D97-AF65-F5344CB8AC3E}">
        <p14:creationId xmlns:p14="http://schemas.microsoft.com/office/powerpoint/2010/main" val="9812975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4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Making a Forcemeat Terrine…</a:t>
            </a:r>
          </a:p>
        </p:txBody>
      </p:sp>
      <p:sp>
        <p:nvSpPr>
          <p:cNvPr id="36867" name="Rectangle 3"/>
          <p:cNvSpPr>
            <a:spLocks noGrp="1" noChangeArrowheads="1"/>
          </p:cNvSpPr>
          <p:nvPr>
            <p:ph type="body" idx="1"/>
          </p:nvPr>
        </p:nvSpPr>
        <p:spPr/>
        <p:txBody>
          <a:bodyPr/>
          <a:lstStyle/>
          <a:p>
            <a:r>
              <a:rPr lang="en-US"/>
              <a:t>Step 5</a:t>
            </a:r>
          </a:p>
          <a:p>
            <a:pPr lvl="1"/>
            <a:r>
              <a:rPr lang="en-US"/>
              <a:t>Cool, press, &amp; store until ready to use</a:t>
            </a:r>
          </a:p>
          <a:p>
            <a:pPr lvl="2"/>
            <a:r>
              <a:rPr lang="en-US"/>
              <a:t>Allow cooked terrine to rest at room temp until internal temp goes below 90</a:t>
            </a:r>
            <a:r>
              <a:rPr lang="en-US">
                <a:cs typeface="Arial" charset="0"/>
              </a:rPr>
              <a:t>°</a:t>
            </a:r>
            <a:r>
              <a:rPr lang="en-US"/>
              <a:t>F</a:t>
            </a:r>
          </a:p>
          <a:p>
            <a:pPr lvl="2"/>
            <a:r>
              <a:rPr lang="en-US"/>
              <a:t>Set a press plate on top then place a 2# weight on top.  Allow to rest under refrigeration for 2-3 days to mellow &amp; mature flavor</a:t>
            </a:r>
          </a:p>
          <a:p>
            <a:pPr lvl="2">
              <a:buFont typeface="Wingdings" pitchFamily="2" charset="2"/>
              <a:buNone/>
            </a:pPr>
            <a:endParaRPr lang="en-US"/>
          </a:p>
          <a:p>
            <a:pPr lvl="2"/>
            <a:endParaRPr lang="en-US"/>
          </a:p>
        </p:txBody>
      </p:sp>
    </p:spTree>
    <p:extLst>
      <p:ext uri="{BB962C8B-B14F-4D97-AF65-F5344CB8AC3E}">
        <p14:creationId xmlns:p14="http://schemas.microsoft.com/office/powerpoint/2010/main" val="21264971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Pate en Croute</a:t>
            </a:r>
          </a:p>
        </p:txBody>
      </p:sp>
      <p:sp>
        <p:nvSpPr>
          <p:cNvPr id="37891" name="Rectangle 3"/>
          <p:cNvSpPr>
            <a:spLocks noGrp="1" noChangeArrowheads="1"/>
          </p:cNvSpPr>
          <p:nvPr>
            <p:ph type="body" idx="1"/>
          </p:nvPr>
        </p:nvSpPr>
        <p:spPr/>
        <p:txBody>
          <a:bodyPr/>
          <a:lstStyle/>
          <a:p>
            <a:r>
              <a:rPr lang="en-US"/>
              <a:t>Today, often made in a rectangular mold</a:t>
            </a:r>
          </a:p>
          <a:p>
            <a:r>
              <a:rPr lang="en-US"/>
              <a:t>This encourages even baking and reduces the chance of under cooking the dough</a:t>
            </a:r>
          </a:p>
          <a:p>
            <a:r>
              <a:rPr lang="en-US"/>
              <a:t>Also, allows chef to make uniform slices</a:t>
            </a:r>
          </a:p>
        </p:txBody>
      </p:sp>
    </p:spTree>
    <p:extLst>
      <p:ext uri="{BB962C8B-B14F-4D97-AF65-F5344CB8AC3E}">
        <p14:creationId xmlns:p14="http://schemas.microsoft.com/office/powerpoint/2010/main" val="3068834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Making Pate en Croute…</a:t>
            </a:r>
          </a:p>
        </p:txBody>
      </p:sp>
      <p:sp>
        <p:nvSpPr>
          <p:cNvPr id="38915" name="Rectangle 3"/>
          <p:cNvSpPr>
            <a:spLocks noGrp="1" noChangeArrowheads="1"/>
          </p:cNvSpPr>
          <p:nvPr>
            <p:ph type="body" idx="1"/>
          </p:nvPr>
        </p:nvSpPr>
        <p:spPr>
          <a:xfrm>
            <a:off x="609600" y="1600200"/>
            <a:ext cx="8534400" cy="5257800"/>
          </a:xfrm>
        </p:spPr>
        <p:txBody>
          <a:bodyPr/>
          <a:lstStyle/>
          <a:p>
            <a:r>
              <a:rPr lang="en-US"/>
              <a:t>Step 1</a:t>
            </a:r>
          </a:p>
          <a:p>
            <a:pPr lvl="1"/>
            <a:r>
              <a:rPr lang="en-US"/>
              <a:t>Line Pate Mold with Dough</a:t>
            </a:r>
          </a:p>
          <a:p>
            <a:pPr lvl="2"/>
            <a:r>
              <a:rPr lang="en-US"/>
              <a:t>Dough should be 1/8”-1/4” thick</a:t>
            </a:r>
          </a:p>
          <a:p>
            <a:pPr lvl="2"/>
            <a:r>
              <a:rPr lang="en-US"/>
              <a:t>Allow overhang of ½” on one side piece, as well as enough to fold over the mold’s opening + ½” to secure into the sides </a:t>
            </a:r>
          </a:p>
          <a:p>
            <a:pPr lvl="2"/>
            <a:r>
              <a:rPr lang="en-US"/>
              <a:t>Reserve excess dough for use of vent holes &amp; decorations</a:t>
            </a:r>
          </a:p>
        </p:txBody>
      </p:sp>
    </p:spTree>
    <p:extLst>
      <p:ext uri="{BB962C8B-B14F-4D97-AF65-F5344CB8AC3E}">
        <p14:creationId xmlns:p14="http://schemas.microsoft.com/office/powerpoint/2010/main" val="22856997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Making Pate en Croute…</a:t>
            </a:r>
          </a:p>
        </p:txBody>
      </p:sp>
      <p:sp>
        <p:nvSpPr>
          <p:cNvPr id="41987" name="Rectangle 3"/>
          <p:cNvSpPr>
            <a:spLocks noGrp="1" noChangeArrowheads="1"/>
          </p:cNvSpPr>
          <p:nvPr>
            <p:ph type="body" idx="1"/>
          </p:nvPr>
        </p:nvSpPr>
        <p:spPr>
          <a:xfrm>
            <a:off x="609600" y="1600200"/>
            <a:ext cx="8534400" cy="5257800"/>
          </a:xfrm>
        </p:spPr>
        <p:txBody>
          <a:bodyPr/>
          <a:lstStyle/>
          <a:p>
            <a:r>
              <a:rPr lang="en-US"/>
              <a:t>Step 1, cont.</a:t>
            </a:r>
          </a:p>
          <a:p>
            <a:pPr lvl="1"/>
            <a:r>
              <a:rPr lang="en-US"/>
              <a:t>Set the dough into the mold so the overhang on one side is enough to completely cover the top and extend down into the mold on the opposite side by at least ½”</a:t>
            </a:r>
          </a:p>
          <a:p>
            <a:pPr lvl="1"/>
            <a:r>
              <a:rPr lang="en-US"/>
              <a:t>Use egg wash to glue pastry together at corners &amp; pinch seams</a:t>
            </a:r>
          </a:p>
          <a:p>
            <a:pPr lvl="1"/>
            <a:r>
              <a:rPr lang="en-US"/>
              <a:t>A Second Liner may be used at this time, then the mold is filled with forcemeat &amp; any inlay garnish</a:t>
            </a:r>
          </a:p>
          <a:p>
            <a:pPr lvl="1"/>
            <a:r>
              <a:rPr lang="en-US"/>
              <a:t>Dough should overlap itself on one side, stretched &amp; pushed down into the mold with a metal spatula</a:t>
            </a:r>
          </a:p>
          <a:p>
            <a:endParaRPr lang="en-US"/>
          </a:p>
        </p:txBody>
      </p:sp>
    </p:spTree>
    <p:extLst>
      <p:ext uri="{BB962C8B-B14F-4D97-AF65-F5344CB8AC3E}">
        <p14:creationId xmlns:p14="http://schemas.microsoft.com/office/powerpoint/2010/main" val="34144969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19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Making Pate en Croute…</a:t>
            </a:r>
          </a:p>
        </p:txBody>
      </p:sp>
      <p:sp>
        <p:nvSpPr>
          <p:cNvPr id="39939" name="Rectangle 3"/>
          <p:cNvSpPr>
            <a:spLocks noGrp="1" noChangeArrowheads="1"/>
          </p:cNvSpPr>
          <p:nvPr>
            <p:ph type="body" idx="1"/>
          </p:nvPr>
        </p:nvSpPr>
        <p:spPr/>
        <p:txBody>
          <a:bodyPr/>
          <a:lstStyle/>
          <a:p>
            <a:r>
              <a:rPr lang="en-US"/>
              <a:t>Step 2</a:t>
            </a:r>
          </a:p>
          <a:p>
            <a:pPr lvl="1"/>
            <a:r>
              <a:rPr lang="en-US"/>
              <a:t>Bake the Pate, adding the chimney &amp; any additional dough garnishes</a:t>
            </a:r>
          </a:p>
          <a:p>
            <a:pPr lvl="2"/>
            <a:r>
              <a:rPr lang="en-US"/>
              <a:t>The vent hole must be reinforced by gluing a ring of dough into place with egg wash.</a:t>
            </a:r>
          </a:p>
          <a:p>
            <a:pPr lvl="2"/>
            <a:r>
              <a:rPr lang="en-US"/>
              <a:t>Insert a tube of rolled aluminum (chimney) to keep the hole from closing as the pate bakes</a:t>
            </a:r>
          </a:p>
          <a:p>
            <a:pPr lvl="2"/>
            <a:r>
              <a:rPr lang="en-US"/>
              <a:t>Any decoration pieces may also be glued on</a:t>
            </a:r>
          </a:p>
          <a:p>
            <a:pPr lvl="2"/>
            <a:endParaRPr lang="en-US"/>
          </a:p>
        </p:txBody>
      </p:sp>
    </p:spTree>
    <p:extLst>
      <p:ext uri="{BB962C8B-B14F-4D97-AF65-F5344CB8AC3E}">
        <p14:creationId xmlns:p14="http://schemas.microsoft.com/office/powerpoint/2010/main" val="1083236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9939">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99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Making Pate en Croute…</a:t>
            </a:r>
          </a:p>
        </p:txBody>
      </p:sp>
      <p:sp>
        <p:nvSpPr>
          <p:cNvPr id="40963" name="Rectangle 3"/>
          <p:cNvSpPr>
            <a:spLocks noGrp="1" noChangeArrowheads="1"/>
          </p:cNvSpPr>
          <p:nvPr>
            <p:ph type="body" idx="1"/>
          </p:nvPr>
        </p:nvSpPr>
        <p:spPr/>
        <p:txBody>
          <a:bodyPr/>
          <a:lstStyle/>
          <a:p>
            <a:r>
              <a:rPr lang="en-US"/>
              <a:t>Step 3</a:t>
            </a:r>
          </a:p>
          <a:p>
            <a:pPr lvl="1"/>
            <a:r>
              <a:rPr lang="en-US"/>
              <a:t>Cool &amp; Finish with Aspic</a:t>
            </a:r>
          </a:p>
          <a:p>
            <a:pPr lvl="2"/>
            <a:r>
              <a:rPr lang="en-US"/>
              <a:t>Let cool for 1 to 2 hours</a:t>
            </a:r>
          </a:p>
          <a:p>
            <a:pPr lvl="2"/>
            <a:r>
              <a:rPr lang="en-US"/>
              <a:t>Insert a funnel into chimney &amp; ladle in melted warm aspic</a:t>
            </a:r>
          </a:p>
          <a:p>
            <a:pPr lvl="2"/>
            <a:r>
              <a:rPr lang="en-US"/>
              <a:t>Allow pate to rest under refrigeration for at least 24 hours &amp; up to 3 days before slicing</a:t>
            </a:r>
          </a:p>
        </p:txBody>
      </p:sp>
    </p:spTree>
    <p:extLst>
      <p:ext uri="{BB962C8B-B14F-4D97-AF65-F5344CB8AC3E}">
        <p14:creationId xmlns:p14="http://schemas.microsoft.com/office/powerpoint/2010/main" val="2327766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9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3800"/>
              <a:t>Galantine vs. Roulade – By Definition</a:t>
            </a:r>
          </a:p>
        </p:txBody>
      </p:sp>
      <p:sp>
        <p:nvSpPr>
          <p:cNvPr id="43011" name="Rectangle 3"/>
          <p:cNvSpPr>
            <a:spLocks noGrp="1" noChangeArrowheads="1"/>
          </p:cNvSpPr>
          <p:nvPr>
            <p:ph type="body" idx="1"/>
          </p:nvPr>
        </p:nvSpPr>
        <p:spPr/>
        <p:txBody>
          <a:bodyPr/>
          <a:lstStyle/>
          <a:p>
            <a:r>
              <a:rPr lang="en-US"/>
              <a:t>Galantine - Boned meat, usually poultry, that 		    is stuffed into its own skin, rolled, 		    poached &amp; served cold, usually 			    with aspic.</a:t>
            </a:r>
          </a:p>
          <a:p>
            <a:pPr>
              <a:buFont typeface="Wingdings" pitchFamily="2" charset="2"/>
              <a:buNone/>
            </a:pPr>
            <a:endParaRPr lang="en-US"/>
          </a:p>
          <a:p>
            <a:r>
              <a:rPr lang="en-US"/>
              <a:t>Roulade – A slice of meat or fish rolled 			  around a stuffing. </a:t>
            </a:r>
          </a:p>
        </p:txBody>
      </p:sp>
    </p:spTree>
    <p:extLst>
      <p:ext uri="{BB962C8B-B14F-4D97-AF65-F5344CB8AC3E}">
        <p14:creationId xmlns:p14="http://schemas.microsoft.com/office/powerpoint/2010/main" val="686216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Galantines</a:t>
            </a:r>
          </a:p>
        </p:txBody>
      </p:sp>
      <p:sp>
        <p:nvSpPr>
          <p:cNvPr id="44035" name="Rectangle 3"/>
          <p:cNvSpPr>
            <a:spLocks noGrp="1" noChangeArrowheads="1"/>
          </p:cNvSpPr>
          <p:nvPr>
            <p:ph type="body" idx="1"/>
          </p:nvPr>
        </p:nvSpPr>
        <p:spPr/>
        <p:txBody>
          <a:bodyPr/>
          <a:lstStyle/>
          <a:p>
            <a:r>
              <a:rPr lang="en-US"/>
              <a:t>The term derives from an old French word for chicken: galine</a:t>
            </a:r>
          </a:p>
          <a:p>
            <a:r>
              <a:rPr lang="en-US"/>
              <a:t>Therefore, the term galantine indicates chicken unless otherwise specified in the title.</a:t>
            </a:r>
          </a:p>
        </p:txBody>
      </p:sp>
    </p:spTree>
    <p:extLst>
      <p:ext uri="{BB962C8B-B14F-4D97-AF65-F5344CB8AC3E}">
        <p14:creationId xmlns:p14="http://schemas.microsoft.com/office/powerpoint/2010/main" val="25530975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209800"/>
            <a:ext cx="4027859"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61605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3800"/>
              <a:t>The difference between </a:t>
            </a:r>
            <a:br>
              <a:rPr lang="en-US" sz="3800"/>
            </a:br>
            <a:r>
              <a:rPr lang="en-US" sz="3800"/>
              <a:t>Galantines &amp; Roulades…</a:t>
            </a:r>
          </a:p>
        </p:txBody>
      </p:sp>
      <p:sp>
        <p:nvSpPr>
          <p:cNvPr id="45059" name="Rectangle 3"/>
          <p:cNvSpPr>
            <a:spLocks noGrp="1" noChangeArrowheads="1"/>
          </p:cNvSpPr>
          <p:nvPr>
            <p:ph type="body" idx="1"/>
          </p:nvPr>
        </p:nvSpPr>
        <p:spPr/>
        <p:txBody>
          <a:bodyPr/>
          <a:lstStyle/>
          <a:p>
            <a:r>
              <a:rPr lang="en-US"/>
              <a:t>Roulades differ in that they are rolled in cheesecloth or plastic, rather than the natural skin casings.</a:t>
            </a:r>
          </a:p>
          <a:p>
            <a:r>
              <a:rPr lang="en-US"/>
              <a:t>While galantines are firmly associated with chicken, roulades have no set rule.</a:t>
            </a:r>
          </a:p>
          <a:p>
            <a:r>
              <a:rPr lang="en-US"/>
              <a:t>Roulades are generally made from a variety of base products, including foie gras &amp; mousseline forcemeats made of fish &amp; poultry</a:t>
            </a:r>
          </a:p>
        </p:txBody>
      </p:sp>
    </p:spTree>
    <p:extLst>
      <p:ext uri="{BB962C8B-B14F-4D97-AF65-F5344CB8AC3E}">
        <p14:creationId xmlns:p14="http://schemas.microsoft.com/office/powerpoint/2010/main" val="9253650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Making Galantines &amp; Roulades…</a:t>
            </a:r>
          </a:p>
        </p:txBody>
      </p:sp>
      <p:sp>
        <p:nvSpPr>
          <p:cNvPr id="46083" name="Rectangle 3"/>
          <p:cNvSpPr>
            <a:spLocks noGrp="1" noChangeArrowheads="1"/>
          </p:cNvSpPr>
          <p:nvPr>
            <p:ph type="body" idx="1"/>
          </p:nvPr>
        </p:nvSpPr>
        <p:spPr>
          <a:xfrm>
            <a:off x="609600" y="1600200"/>
            <a:ext cx="8229600" cy="4530725"/>
          </a:xfrm>
        </p:spPr>
        <p:txBody>
          <a:bodyPr/>
          <a:lstStyle/>
          <a:p>
            <a:pPr algn="ctr"/>
            <a:r>
              <a:rPr lang="en-US" b="1" u="sng"/>
              <a:t>#1 Carefully remove skin &amp; bone of the bird</a:t>
            </a:r>
            <a:r>
              <a:rPr lang="en-US"/>
              <a:t> </a:t>
            </a:r>
            <a:r>
              <a:rPr lang="en-US" i="1"/>
              <a:t>(galantine only)</a:t>
            </a:r>
          </a:p>
          <a:p>
            <a:pPr>
              <a:buFont typeface="Wingdings" pitchFamily="2" charset="2"/>
              <a:buNone/>
            </a:pPr>
            <a:r>
              <a:rPr lang="en-US"/>
              <a:t>		Skin must be in one piece by first making 	incision along the backbone &amp; carefully 	pulling &amp; cutting away from the meat.</a:t>
            </a:r>
          </a:p>
          <a:p>
            <a:pPr>
              <a:buFont typeface="Wingdings" pitchFamily="2" charset="2"/>
              <a:buNone/>
            </a:pPr>
            <a:endParaRPr lang="en-US"/>
          </a:p>
          <a:p>
            <a:pPr>
              <a:buFont typeface="Wingdings" pitchFamily="2" charset="2"/>
              <a:buNone/>
            </a:pPr>
            <a:r>
              <a:rPr lang="en-US"/>
              <a:t>		The skin is then trimmed to form a 		rectangle</a:t>
            </a:r>
          </a:p>
        </p:txBody>
      </p:sp>
    </p:spTree>
    <p:extLst>
      <p:ext uri="{BB962C8B-B14F-4D97-AF65-F5344CB8AC3E}">
        <p14:creationId xmlns:p14="http://schemas.microsoft.com/office/powerpoint/2010/main" val="5026148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Making Galantines &amp; Roulades…</a:t>
            </a:r>
          </a:p>
        </p:txBody>
      </p:sp>
      <p:sp>
        <p:nvSpPr>
          <p:cNvPr id="47107" name="Rectangle 3"/>
          <p:cNvSpPr>
            <a:spLocks noGrp="1" noChangeArrowheads="1"/>
          </p:cNvSpPr>
          <p:nvPr>
            <p:ph type="body" idx="1"/>
          </p:nvPr>
        </p:nvSpPr>
        <p:spPr/>
        <p:txBody>
          <a:bodyPr/>
          <a:lstStyle/>
          <a:p>
            <a:r>
              <a:rPr lang="en-US" b="1"/>
              <a:t>#2  Fill &amp; Roll the Galantine or Roulade</a:t>
            </a:r>
          </a:p>
          <a:p>
            <a:pPr lvl="1"/>
            <a:endParaRPr lang="en-US" b="1"/>
          </a:p>
          <a:p>
            <a:pPr lvl="1"/>
            <a:r>
              <a:rPr lang="en-US"/>
              <a:t>Lay out plastic wrap and/or cheesecloth and place the skin on top.</a:t>
            </a:r>
          </a:p>
          <a:p>
            <a:pPr lvl="1"/>
            <a:r>
              <a:rPr lang="en-US"/>
              <a:t>Fill with forcemeat and any garnish.</a:t>
            </a:r>
          </a:p>
          <a:p>
            <a:pPr lvl="1"/>
            <a:r>
              <a:rPr lang="en-US"/>
              <a:t>Roll carefully around the forcemeat, skin overlapping by ½” on galantine</a:t>
            </a:r>
          </a:p>
          <a:p>
            <a:pPr lvl="1"/>
            <a:r>
              <a:rPr lang="en-US"/>
              <a:t>Secure ends with twine and tie a few in the middle to keep from unraveling as it poaches</a:t>
            </a:r>
          </a:p>
          <a:p>
            <a:pPr lvl="1"/>
            <a:endParaRPr lang="en-US"/>
          </a:p>
          <a:p>
            <a:pPr lvl="1"/>
            <a:endParaRPr lang="en-US"/>
          </a:p>
          <a:p>
            <a:pPr lvl="1">
              <a:buFont typeface="Wingdings" pitchFamily="2" charset="2"/>
              <a:buNone/>
            </a:pPr>
            <a:endParaRPr lang="en-US"/>
          </a:p>
        </p:txBody>
      </p:sp>
    </p:spTree>
    <p:extLst>
      <p:ext uri="{BB962C8B-B14F-4D97-AF65-F5344CB8AC3E}">
        <p14:creationId xmlns:p14="http://schemas.microsoft.com/office/powerpoint/2010/main" val="673456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7107">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71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Making Galantines &amp; Roulades…</a:t>
            </a:r>
          </a:p>
        </p:txBody>
      </p:sp>
      <p:sp>
        <p:nvSpPr>
          <p:cNvPr id="48131" name="Rectangle 3"/>
          <p:cNvSpPr>
            <a:spLocks noGrp="1" noChangeArrowheads="1"/>
          </p:cNvSpPr>
          <p:nvPr>
            <p:ph type="body" idx="1"/>
          </p:nvPr>
        </p:nvSpPr>
        <p:spPr>
          <a:xfrm>
            <a:off x="685800" y="1600200"/>
            <a:ext cx="8458200" cy="4953000"/>
          </a:xfrm>
        </p:spPr>
        <p:txBody>
          <a:bodyPr/>
          <a:lstStyle/>
          <a:p>
            <a:r>
              <a:rPr lang="en-US" b="1"/>
              <a:t>#3 Poach or Roast Galantine or Roulade</a:t>
            </a:r>
          </a:p>
          <a:p>
            <a:pPr lvl="1"/>
            <a:r>
              <a:rPr lang="en-US"/>
              <a:t>Most commonly poached</a:t>
            </a:r>
          </a:p>
          <a:p>
            <a:pPr lvl="3">
              <a:buFont typeface="Wingdings" pitchFamily="2" charset="2"/>
              <a:buNone/>
            </a:pPr>
            <a:r>
              <a:rPr lang="en-US"/>
              <a:t> – What temperature?</a:t>
            </a:r>
          </a:p>
          <a:p>
            <a:pPr lvl="1"/>
            <a:r>
              <a:rPr lang="en-US"/>
              <a:t>Keep submerged using plates or weights</a:t>
            </a:r>
          </a:p>
          <a:p>
            <a:pPr lvl="1"/>
            <a:r>
              <a:rPr lang="en-US"/>
              <a:t>If roasted, place on mirepoix uncovered to proper internal temperature</a:t>
            </a:r>
          </a:p>
          <a:p>
            <a:pPr lvl="1"/>
            <a:r>
              <a:rPr lang="en-US"/>
              <a:t>May be cooled directly in the liquid; roulade generally removed from liquid to cool</a:t>
            </a:r>
          </a:p>
          <a:p>
            <a:pPr lvl="1"/>
            <a:r>
              <a:rPr lang="en-US"/>
              <a:t>Rewrap tightly and allow to rest under refrigeration</a:t>
            </a:r>
          </a:p>
          <a:p>
            <a:pPr lvl="1">
              <a:buFont typeface="Wingdings" pitchFamily="2" charset="2"/>
              <a:buNone/>
            </a:pPr>
            <a:endParaRPr lang="en-US"/>
          </a:p>
        </p:txBody>
      </p:sp>
    </p:spTree>
    <p:extLst>
      <p:ext uri="{BB962C8B-B14F-4D97-AF65-F5344CB8AC3E}">
        <p14:creationId xmlns:p14="http://schemas.microsoft.com/office/powerpoint/2010/main" val="30118500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813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813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813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P</a:t>
            </a:r>
            <a:r>
              <a:rPr lang="en-US">
                <a:cs typeface="Tahoma" pitchFamily="34" charset="0"/>
              </a:rPr>
              <a:t>â</a:t>
            </a:r>
            <a:r>
              <a:rPr lang="en-US"/>
              <a:t>t</a:t>
            </a:r>
            <a:r>
              <a:rPr lang="en-US">
                <a:cs typeface="Tahoma" pitchFamily="34" charset="0"/>
              </a:rPr>
              <a:t>é</a:t>
            </a:r>
            <a:endParaRPr lang="en-US"/>
          </a:p>
        </p:txBody>
      </p:sp>
      <p:sp>
        <p:nvSpPr>
          <p:cNvPr id="9219" name="Rectangle 3"/>
          <p:cNvSpPr>
            <a:spLocks noGrp="1" noChangeArrowheads="1"/>
          </p:cNvSpPr>
          <p:nvPr>
            <p:ph type="body" idx="1"/>
          </p:nvPr>
        </p:nvSpPr>
        <p:spPr/>
        <p:txBody>
          <a:bodyPr/>
          <a:lstStyle/>
          <a:p>
            <a:r>
              <a:rPr lang="en-US"/>
              <a:t>Translates as “Pie”.</a:t>
            </a:r>
          </a:p>
          <a:p>
            <a:r>
              <a:rPr lang="en-US"/>
              <a:t>Refers to</a:t>
            </a:r>
          </a:p>
          <a:p>
            <a:pPr lvl="1"/>
            <a:r>
              <a:rPr lang="en-US"/>
              <a:t>pastry shell with filling. </a:t>
            </a:r>
          </a:p>
          <a:p>
            <a:pPr lvl="1"/>
            <a:r>
              <a:rPr lang="en-US"/>
              <a:t>meat, fish, vegetables, or fruit. </a:t>
            </a:r>
          </a:p>
          <a:p>
            <a:pPr lvl="1"/>
            <a:r>
              <a:rPr lang="en-US"/>
              <a:t>Served hot or cold.  </a:t>
            </a:r>
          </a:p>
        </p:txBody>
      </p:sp>
    </p:spTree>
    <p:extLst>
      <p:ext uri="{BB962C8B-B14F-4D97-AF65-F5344CB8AC3E}">
        <p14:creationId xmlns:p14="http://schemas.microsoft.com/office/powerpoint/2010/main" val="4211130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Roman Times</a:t>
            </a:r>
          </a:p>
        </p:txBody>
      </p:sp>
      <p:sp>
        <p:nvSpPr>
          <p:cNvPr id="11267" name="Rectangle 3"/>
          <p:cNvSpPr>
            <a:spLocks noGrp="1" noChangeArrowheads="1"/>
          </p:cNvSpPr>
          <p:nvPr>
            <p:ph type="body" idx="1"/>
          </p:nvPr>
        </p:nvSpPr>
        <p:spPr/>
        <p:txBody>
          <a:bodyPr/>
          <a:lstStyle/>
          <a:p>
            <a:r>
              <a:rPr lang="en-US"/>
              <a:t>P</a:t>
            </a:r>
            <a:r>
              <a:rPr lang="en-US">
                <a:cs typeface="Tahoma" pitchFamily="34" charset="0"/>
              </a:rPr>
              <a:t>â</a:t>
            </a:r>
            <a:r>
              <a:rPr lang="en-US"/>
              <a:t>t</a:t>
            </a:r>
            <a:r>
              <a:rPr lang="en-US">
                <a:cs typeface="Tahoma" pitchFamily="34" charset="0"/>
              </a:rPr>
              <a:t>é</a:t>
            </a:r>
            <a:endParaRPr lang="en-US"/>
          </a:p>
          <a:p>
            <a:pPr lvl="1"/>
            <a:r>
              <a:rPr lang="en-US"/>
              <a:t>Typically pork. </a:t>
            </a:r>
          </a:p>
          <a:p>
            <a:pPr lvl="1"/>
            <a:r>
              <a:rPr lang="en-US"/>
              <a:t>Some used bird tongues. </a:t>
            </a:r>
          </a:p>
        </p:txBody>
      </p:sp>
    </p:spTree>
    <p:extLst>
      <p:ext uri="{BB962C8B-B14F-4D97-AF65-F5344CB8AC3E}">
        <p14:creationId xmlns:p14="http://schemas.microsoft.com/office/powerpoint/2010/main" val="2588054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t>Middle Ages</a:t>
            </a:r>
          </a:p>
        </p:txBody>
      </p:sp>
      <p:sp>
        <p:nvSpPr>
          <p:cNvPr id="13315" name="Rectangle 3"/>
          <p:cNvSpPr>
            <a:spLocks noGrp="1" noChangeArrowheads="1"/>
          </p:cNvSpPr>
          <p:nvPr>
            <p:ph type="body" idx="1"/>
          </p:nvPr>
        </p:nvSpPr>
        <p:spPr/>
        <p:txBody>
          <a:bodyPr/>
          <a:lstStyle/>
          <a:p>
            <a:r>
              <a:rPr lang="en-US"/>
              <a:t>Venison &amp; sheep’s tongue. </a:t>
            </a:r>
          </a:p>
        </p:txBody>
      </p:sp>
    </p:spTree>
    <p:extLst>
      <p:ext uri="{BB962C8B-B14F-4D97-AF65-F5344CB8AC3E}">
        <p14:creationId xmlns:p14="http://schemas.microsoft.com/office/powerpoint/2010/main" val="3091815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Five Types Of P</a:t>
            </a:r>
            <a:r>
              <a:rPr lang="en-US">
                <a:cs typeface="Tahoma" pitchFamily="34" charset="0"/>
              </a:rPr>
              <a:t>â</a:t>
            </a:r>
            <a:r>
              <a:rPr lang="en-US"/>
              <a:t>t</a:t>
            </a:r>
            <a:r>
              <a:rPr lang="en-US">
                <a:cs typeface="Tahoma" pitchFamily="34" charset="0"/>
              </a:rPr>
              <a:t>é</a:t>
            </a:r>
            <a:endParaRPr lang="en-US" i="1"/>
          </a:p>
        </p:txBody>
      </p:sp>
      <p:sp>
        <p:nvSpPr>
          <p:cNvPr id="14339" name="Rectangle 3"/>
          <p:cNvSpPr>
            <a:spLocks noGrp="1" noChangeArrowheads="1"/>
          </p:cNvSpPr>
          <p:nvPr>
            <p:ph type="body" idx="1"/>
          </p:nvPr>
        </p:nvSpPr>
        <p:spPr/>
        <p:txBody>
          <a:bodyPr/>
          <a:lstStyle/>
          <a:p>
            <a:r>
              <a:rPr lang="en-US"/>
              <a:t>P</a:t>
            </a:r>
            <a:r>
              <a:rPr lang="en-US">
                <a:cs typeface="Tahoma" pitchFamily="34" charset="0"/>
              </a:rPr>
              <a:t>â</a:t>
            </a:r>
            <a:r>
              <a:rPr lang="en-US"/>
              <a:t>t</a:t>
            </a:r>
            <a:r>
              <a:rPr lang="en-US">
                <a:cs typeface="Tahoma" pitchFamily="34" charset="0"/>
              </a:rPr>
              <a:t>é</a:t>
            </a:r>
            <a:r>
              <a:rPr lang="en-US"/>
              <a:t> en Terrine</a:t>
            </a:r>
          </a:p>
          <a:p>
            <a:r>
              <a:rPr lang="en-US"/>
              <a:t>P</a:t>
            </a:r>
            <a:r>
              <a:rPr lang="en-US">
                <a:cs typeface="Tahoma" pitchFamily="34" charset="0"/>
              </a:rPr>
              <a:t>â</a:t>
            </a:r>
            <a:r>
              <a:rPr lang="en-US"/>
              <a:t>t</a:t>
            </a:r>
            <a:r>
              <a:rPr lang="en-US">
                <a:cs typeface="Tahoma" pitchFamily="34" charset="0"/>
              </a:rPr>
              <a:t>é</a:t>
            </a:r>
            <a:r>
              <a:rPr lang="en-US"/>
              <a:t> en Cro</a:t>
            </a:r>
            <a:r>
              <a:rPr lang="en-US">
                <a:cs typeface="Tahoma" pitchFamily="34" charset="0"/>
              </a:rPr>
              <a:t>û</a:t>
            </a:r>
            <a:r>
              <a:rPr lang="en-US"/>
              <a:t>te</a:t>
            </a:r>
          </a:p>
          <a:p>
            <a:r>
              <a:rPr lang="en-US"/>
              <a:t>P</a:t>
            </a:r>
            <a:r>
              <a:rPr lang="en-US">
                <a:cs typeface="Tahoma" pitchFamily="34" charset="0"/>
              </a:rPr>
              <a:t>â</a:t>
            </a:r>
            <a:r>
              <a:rPr lang="en-US"/>
              <a:t>t</a:t>
            </a:r>
            <a:r>
              <a:rPr lang="en-US">
                <a:cs typeface="Tahoma" pitchFamily="34" charset="0"/>
              </a:rPr>
              <a:t>é</a:t>
            </a:r>
            <a:r>
              <a:rPr lang="en-US"/>
              <a:t> </a:t>
            </a:r>
            <a:r>
              <a:rPr lang="en-US">
                <a:cs typeface="Tahoma" pitchFamily="34" charset="0"/>
              </a:rPr>
              <a:t>à</a:t>
            </a:r>
            <a:r>
              <a:rPr lang="en-US"/>
              <a:t> la Maison</a:t>
            </a:r>
          </a:p>
          <a:p>
            <a:r>
              <a:rPr lang="en-US"/>
              <a:t>Galantine</a:t>
            </a:r>
          </a:p>
          <a:p>
            <a:r>
              <a:rPr lang="en-US"/>
              <a:t>Mousse</a:t>
            </a:r>
          </a:p>
        </p:txBody>
      </p:sp>
    </p:spTree>
    <p:extLst>
      <p:ext uri="{BB962C8B-B14F-4D97-AF65-F5344CB8AC3E}">
        <p14:creationId xmlns:p14="http://schemas.microsoft.com/office/powerpoint/2010/main" val="21857232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P</a:t>
            </a:r>
            <a:r>
              <a:rPr lang="en-US">
                <a:cs typeface="Tahoma" pitchFamily="34" charset="0"/>
              </a:rPr>
              <a:t>â</a:t>
            </a:r>
            <a:r>
              <a:rPr lang="en-US"/>
              <a:t>t</a:t>
            </a:r>
            <a:r>
              <a:rPr lang="en-US">
                <a:cs typeface="Tahoma" pitchFamily="34" charset="0"/>
              </a:rPr>
              <a:t>é</a:t>
            </a:r>
            <a:r>
              <a:rPr lang="en-US" i="1"/>
              <a:t> </a:t>
            </a:r>
            <a:r>
              <a:rPr lang="en-US"/>
              <a:t>en Terrine</a:t>
            </a:r>
          </a:p>
        </p:txBody>
      </p:sp>
      <p:sp>
        <p:nvSpPr>
          <p:cNvPr id="15363" name="Rectangle 3"/>
          <p:cNvSpPr>
            <a:spLocks noGrp="1" noChangeArrowheads="1"/>
          </p:cNvSpPr>
          <p:nvPr>
            <p:ph type="body" idx="1"/>
          </p:nvPr>
        </p:nvSpPr>
        <p:spPr/>
        <p:txBody>
          <a:bodyPr/>
          <a:lstStyle/>
          <a:p>
            <a:r>
              <a:rPr lang="en-US"/>
              <a:t>Meat, game, fish.</a:t>
            </a:r>
          </a:p>
          <a:p>
            <a:pPr lvl="1"/>
            <a:r>
              <a:rPr lang="en-US"/>
              <a:t>Earthenware mold.</a:t>
            </a:r>
          </a:p>
          <a:p>
            <a:pPr lvl="1"/>
            <a:r>
              <a:rPr lang="en-US"/>
              <a:t>Lined with fat</a:t>
            </a:r>
          </a:p>
          <a:p>
            <a:pPr lvl="2"/>
            <a:r>
              <a:rPr lang="en-US" sz="2800"/>
              <a:t>bacon/fatback/lard/suet.</a:t>
            </a:r>
          </a:p>
          <a:p>
            <a:pPr lvl="1">
              <a:buSzPct val="120000"/>
              <a:buFont typeface="Wingdings" pitchFamily="2" charset="2"/>
              <a:buChar char="§"/>
            </a:pPr>
            <a:r>
              <a:rPr lang="en-US"/>
              <a:t>Pressed.</a:t>
            </a:r>
          </a:p>
        </p:txBody>
      </p:sp>
    </p:spTree>
    <p:extLst>
      <p:ext uri="{BB962C8B-B14F-4D97-AF65-F5344CB8AC3E}">
        <p14:creationId xmlns:p14="http://schemas.microsoft.com/office/powerpoint/2010/main" val="10091933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P</a:t>
            </a:r>
            <a:r>
              <a:rPr lang="en-US">
                <a:cs typeface="Tahoma" pitchFamily="34" charset="0"/>
              </a:rPr>
              <a:t>â</a:t>
            </a:r>
            <a:r>
              <a:rPr lang="en-US"/>
              <a:t>t</a:t>
            </a:r>
            <a:r>
              <a:rPr lang="en-US">
                <a:cs typeface="Tahoma" pitchFamily="34" charset="0"/>
              </a:rPr>
              <a:t>é</a:t>
            </a:r>
            <a:r>
              <a:rPr lang="en-US"/>
              <a:t> en Cro</a:t>
            </a:r>
            <a:r>
              <a:rPr lang="en-US">
                <a:cs typeface="Tahoma" pitchFamily="34" charset="0"/>
              </a:rPr>
              <a:t>û</a:t>
            </a:r>
            <a:r>
              <a:rPr lang="en-US"/>
              <a:t>te</a:t>
            </a:r>
          </a:p>
        </p:txBody>
      </p:sp>
      <p:sp>
        <p:nvSpPr>
          <p:cNvPr id="16387" name="Rectangle 3"/>
          <p:cNvSpPr>
            <a:spLocks noGrp="1" noChangeArrowheads="1"/>
          </p:cNvSpPr>
          <p:nvPr>
            <p:ph type="body" idx="1"/>
          </p:nvPr>
        </p:nvSpPr>
        <p:spPr/>
        <p:txBody>
          <a:bodyPr/>
          <a:lstStyle/>
          <a:p>
            <a:r>
              <a:rPr lang="en-US"/>
              <a:t>Meat, game, fish.</a:t>
            </a:r>
          </a:p>
          <a:p>
            <a:r>
              <a:rPr lang="en-US"/>
              <a:t>Baked in a pastry shell.</a:t>
            </a:r>
          </a:p>
          <a:p>
            <a:pPr lvl="2"/>
            <a:r>
              <a:rPr lang="en-US" b="1"/>
              <a:t>Can be served hot or cold</a:t>
            </a:r>
            <a:r>
              <a:rPr lang="en-US"/>
              <a:t>. </a:t>
            </a:r>
          </a:p>
          <a:p>
            <a:endParaRPr lang="en-US"/>
          </a:p>
        </p:txBody>
      </p:sp>
    </p:spTree>
    <p:extLst>
      <p:ext uri="{BB962C8B-B14F-4D97-AF65-F5344CB8AC3E}">
        <p14:creationId xmlns:p14="http://schemas.microsoft.com/office/powerpoint/2010/main" val="25753328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yers">
  <a:themeElements>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Layers">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1099</Words>
  <Application>Microsoft Office PowerPoint</Application>
  <PresentationFormat>On-screen Show (4:3)</PresentationFormat>
  <Paragraphs>157</Paragraphs>
  <Slides>33</Slides>
  <Notes>0</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Office Theme</vt:lpstr>
      <vt:lpstr>Layers</vt:lpstr>
      <vt:lpstr>Pertemuan 5 &amp; 6 </vt:lpstr>
      <vt:lpstr>PowerPoint Presentation</vt:lpstr>
      <vt:lpstr>PowerPoint Presentation</vt:lpstr>
      <vt:lpstr>Pâté</vt:lpstr>
      <vt:lpstr>Roman Times</vt:lpstr>
      <vt:lpstr>Middle Ages</vt:lpstr>
      <vt:lpstr>Five Types Of Pâté</vt:lpstr>
      <vt:lpstr>Pâté en Terrine</vt:lpstr>
      <vt:lpstr>Pâté en Croûte</vt:lpstr>
      <vt:lpstr>Pâté à la Maison</vt:lpstr>
      <vt:lpstr>Galantine</vt:lpstr>
      <vt:lpstr>Mousse</vt:lpstr>
      <vt:lpstr>Terrine</vt:lpstr>
      <vt:lpstr>Pâté en Terrine</vt:lpstr>
      <vt:lpstr>Terrine Preparation</vt:lpstr>
      <vt:lpstr>Terrine vs. Pate</vt:lpstr>
      <vt:lpstr>What is a Terrine?</vt:lpstr>
      <vt:lpstr>Making a Forcemeat Terrine…</vt:lpstr>
      <vt:lpstr>Making a Forcemeat Terrine…</vt:lpstr>
      <vt:lpstr>Making a Forcemeat Terrine…</vt:lpstr>
      <vt:lpstr>Making a Forcemeat Terrine…</vt:lpstr>
      <vt:lpstr>Making a Forcemeat Terrine…</vt:lpstr>
      <vt:lpstr>Pate en Croute</vt:lpstr>
      <vt:lpstr>Making Pate en Croute…</vt:lpstr>
      <vt:lpstr>Making Pate en Croute…</vt:lpstr>
      <vt:lpstr>Making Pate en Croute…</vt:lpstr>
      <vt:lpstr>Making Pate en Croute…</vt:lpstr>
      <vt:lpstr>Galantine vs. Roulade – By Definition</vt:lpstr>
      <vt:lpstr>Galantines</vt:lpstr>
      <vt:lpstr>The difference between  Galantines &amp; Roulades…</vt:lpstr>
      <vt:lpstr>Making Galantines &amp; Roulades…</vt:lpstr>
      <vt:lpstr>Making Galantines &amp; Roulades…</vt:lpstr>
      <vt:lpstr>Making Galantines &amp; Roulades…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Pertemuan 5 &amp; 6 </dc:title>
  <dc:creator>Hp</dc:creator>
  <cp:lastModifiedBy>MR. WIRA</cp:lastModifiedBy>
  <cp:revision>1</cp:revision>
  <dcterms:created xsi:type="dcterms:W3CDTF">2006-08-16T00:00:00Z</dcterms:created>
  <dcterms:modified xsi:type="dcterms:W3CDTF">2018-07-30T01:36:19Z</dcterms:modified>
</cp:coreProperties>
</file>