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1206" y="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77B451-AD21-402D-8578-1936FA8B6701}" type="datetimeFigureOut">
              <a:rPr lang="en-US" smtClean="0"/>
              <a:t>7/24/2018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BE5BA16-1D0D-4B5F-B6D2-616528A9362F}" type="slidenum">
              <a:rPr lang="en-US" smtClean="0"/>
              <a:t>‹#›</a:t>
            </a:fld>
            <a:endParaRPr lang="en-US"/>
          </a:p>
        </p:txBody>
      </p:sp>
    </p:spTree>
    <p:extLst>
      <p:ext uri="{BB962C8B-B14F-4D97-AF65-F5344CB8AC3E}">
        <p14:creationId xmlns:p14="http://schemas.microsoft.com/office/powerpoint/2010/main" val="4270142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youtube.com/watch?v=vxciGVtOmFg"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youtube.com/watch?v=7vK7lTghbe0&amp;feature=g-vrec"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pPr>
              <a:buFontTx/>
              <a:buNone/>
            </a:pPr>
            <a:r>
              <a:rPr lang="en-US" b="0" dirty="0" smtClean="0"/>
              <a:t>Trainer to relate performance criteria to element 1</a:t>
            </a:r>
          </a:p>
          <a:p>
            <a:pPr>
              <a:buFontTx/>
              <a:buNone/>
            </a:pPr>
            <a:endParaRPr lang="en-US" b="0" dirty="0" smtClean="0"/>
          </a:p>
          <a:p>
            <a:pPr>
              <a:buFontTx/>
              <a:buNone/>
            </a:pPr>
            <a:r>
              <a:rPr lang="en-US" b="0" dirty="0" smtClean="0"/>
              <a:t>Performance criteria</a:t>
            </a:r>
            <a:r>
              <a:rPr lang="en-US" b="0" baseline="0" dirty="0" smtClean="0"/>
              <a:t> is the process by which the students training match the learning element</a:t>
            </a:r>
          </a:p>
          <a:p>
            <a:pPr>
              <a:buFontTx/>
              <a:buNone/>
            </a:pPr>
            <a:r>
              <a:rPr lang="en-US" baseline="0" dirty="0" smtClean="0"/>
              <a:t>The element is the skill</a:t>
            </a:r>
          </a:p>
          <a:p>
            <a:pPr>
              <a:buFontTx/>
              <a:buNone/>
            </a:pPr>
            <a:endParaRPr lang="en-US" baseline="0" dirty="0" smtClean="0"/>
          </a:p>
          <a:p>
            <a:pPr>
              <a:buFontTx/>
              <a:buNone/>
            </a:pPr>
            <a:r>
              <a:rPr lang="en-US" baseline="0" dirty="0" smtClean="0"/>
              <a:t>To assess competency in the skill; the performance criteria is used to outline activities that can be used to assess competency.</a:t>
            </a:r>
          </a:p>
          <a:p>
            <a:pPr>
              <a:buFontTx/>
              <a:buNone/>
            </a:pPr>
            <a:endParaRPr lang="en-US" baseline="0" dirty="0" smtClean="0"/>
          </a:p>
          <a:p>
            <a:pPr>
              <a:buFontTx/>
              <a:buNone/>
            </a:pPr>
            <a:r>
              <a:rPr lang="en-US" baseline="0" dirty="0" smtClean="0"/>
              <a:t>The trainer should relate how the performance criteria is related to the element</a:t>
            </a:r>
          </a:p>
          <a:p>
            <a:pPr>
              <a:buFontTx/>
              <a:buNone/>
            </a:pPr>
            <a:endParaRPr lang="en-US" baseline="0" dirty="0" smtClean="0"/>
          </a:p>
          <a:p>
            <a:pPr>
              <a:buFont typeface="Arial" pitchFamily="34" charset="0"/>
              <a:buNone/>
            </a:pPr>
            <a:r>
              <a:rPr lang="en-US" b="0" baseline="0" dirty="0" smtClean="0"/>
              <a:t>To be able to </a:t>
            </a:r>
            <a:r>
              <a:rPr lang="en-US" b="1" baseline="0" dirty="0" smtClean="0"/>
              <a:t>Prepare and display sugar work </a:t>
            </a:r>
            <a:r>
              <a:rPr lang="en-US" b="0" baseline="0" dirty="0" smtClean="0"/>
              <a:t>the students must be able to; </a:t>
            </a:r>
            <a:r>
              <a:rPr lang="en-US" b="1" baseline="0" dirty="0" smtClean="0"/>
              <a:t>Pull boiled sugar</a:t>
            </a:r>
          </a:p>
          <a:p>
            <a:pPr>
              <a:buFont typeface="Arial" pitchFamily="34" charset="0"/>
              <a:buNone/>
            </a:pPr>
            <a:endParaRPr lang="en-US" b="1" baseline="0" dirty="0" smtClean="0"/>
          </a:p>
          <a:p>
            <a:pPr>
              <a:buFont typeface="Arial" pitchFamily="34" charset="0"/>
              <a:buNone/>
            </a:pPr>
            <a:r>
              <a:rPr lang="en-US" b="1" baseline="0" dirty="0" smtClean="0"/>
              <a:t>The student should be able to do</a:t>
            </a:r>
          </a:p>
          <a:p>
            <a:pPr lvl="1"/>
            <a:r>
              <a:rPr lang="en-AU" sz="1100" dirty="0"/>
              <a:t>Collect equipment</a:t>
            </a:r>
            <a:r>
              <a:rPr lang="en-AU" sz="1100" i="1" dirty="0"/>
              <a:t> </a:t>
            </a:r>
            <a:r>
              <a:rPr lang="en-AU" sz="1100" dirty="0"/>
              <a:t>required to pull boiled sugar</a:t>
            </a:r>
            <a:endParaRPr lang="en-AU" sz="1300" dirty="0"/>
          </a:p>
          <a:p>
            <a:pPr lvl="1"/>
            <a:r>
              <a:rPr lang="en-AU" sz="1100" i="1" dirty="0"/>
              <a:t>Manipulate boiled sugar</a:t>
            </a:r>
            <a:endParaRPr lang="en-AU" sz="1300" dirty="0"/>
          </a:p>
          <a:p>
            <a:pPr lvl="1"/>
            <a:r>
              <a:rPr lang="en-AU" sz="1100" i="1" dirty="0"/>
              <a:t>Store/hold</a:t>
            </a:r>
            <a:r>
              <a:rPr lang="en-AU" sz="1100" dirty="0"/>
              <a:t> pulled sugar</a:t>
            </a:r>
            <a:endParaRPr lang="en-AU" sz="1300" dirty="0"/>
          </a:p>
          <a:p>
            <a:pPr>
              <a:buFont typeface="Arial" pitchFamily="34" charset="0"/>
              <a:buNone/>
            </a:pPr>
            <a:endParaRPr lang="en-US" b="1" baseline="0" dirty="0" smtClean="0"/>
          </a:p>
          <a:p>
            <a:pPr>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pPr>
              <a:buFontTx/>
              <a:buNone/>
            </a:pPr>
            <a:r>
              <a:rPr lang="en-US" b="0" dirty="0" smtClean="0"/>
              <a:t>Trainer to relate performance criteria to element 3</a:t>
            </a:r>
          </a:p>
          <a:p>
            <a:pPr>
              <a:buFontTx/>
              <a:buNone/>
            </a:pPr>
            <a:endParaRPr lang="en-US" b="0" dirty="0" smtClean="0"/>
          </a:p>
          <a:p>
            <a:pPr>
              <a:buFontTx/>
              <a:buNone/>
            </a:pPr>
            <a:r>
              <a:rPr lang="en-US" b="0" dirty="0" smtClean="0"/>
              <a:t>Performance criteria</a:t>
            </a:r>
            <a:r>
              <a:rPr lang="en-US" b="0" baseline="0" dirty="0" smtClean="0"/>
              <a:t> is the process by which the students training match the learning element</a:t>
            </a:r>
          </a:p>
          <a:p>
            <a:pPr>
              <a:buFontTx/>
              <a:buNone/>
            </a:pPr>
            <a:r>
              <a:rPr lang="en-US" baseline="0" dirty="0" smtClean="0"/>
              <a:t>The element is the skill</a:t>
            </a:r>
          </a:p>
          <a:p>
            <a:pPr>
              <a:buFontTx/>
              <a:buNone/>
            </a:pPr>
            <a:endParaRPr lang="en-US" baseline="0" dirty="0" smtClean="0"/>
          </a:p>
          <a:p>
            <a:pPr>
              <a:buFontTx/>
              <a:buNone/>
            </a:pPr>
            <a:r>
              <a:rPr lang="en-US" baseline="0" dirty="0" smtClean="0"/>
              <a:t>To assess competency in the skill; the performance criteria is used to outline activities that can be used to assess competency.</a:t>
            </a:r>
          </a:p>
          <a:p>
            <a:pPr>
              <a:buFontTx/>
              <a:buNone/>
            </a:pPr>
            <a:endParaRPr lang="en-US" baseline="0" dirty="0" smtClean="0"/>
          </a:p>
          <a:p>
            <a:pPr>
              <a:buFontTx/>
              <a:buNone/>
            </a:pPr>
            <a:r>
              <a:rPr lang="en-US" baseline="0" dirty="0" smtClean="0"/>
              <a:t>The trainer should relate how the performance criteria is related to the element</a:t>
            </a:r>
          </a:p>
          <a:p>
            <a:pPr>
              <a:buFontTx/>
              <a:buNone/>
            </a:pPr>
            <a:endParaRPr lang="en-US" baseline="0" dirty="0" smtClean="0"/>
          </a:p>
          <a:p>
            <a:pPr>
              <a:buFont typeface="Arial" pitchFamily="34" charset="0"/>
              <a:buNone/>
            </a:pPr>
            <a:r>
              <a:rPr lang="en-US" b="0" baseline="0" dirty="0" smtClean="0"/>
              <a:t>To be able to </a:t>
            </a:r>
            <a:r>
              <a:rPr lang="en-US" b="1" baseline="0" dirty="0" smtClean="0"/>
              <a:t>Prepare and display sugar work </a:t>
            </a:r>
            <a:r>
              <a:rPr lang="en-US" b="0" baseline="0" dirty="0" smtClean="0"/>
              <a:t>the students must be able to; </a:t>
            </a:r>
            <a:r>
              <a:rPr lang="en-US" b="1" baseline="0" dirty="0" smtClean="0"/>
              <a:t>Pull boiled sugar</a:t>
            </a:r>
          </a:p>
          <a:p>
            <a:pPr>
              <a:buFont typeface="Arial" pitchFamily="34" charset="0"/>
              <a:buNone/>
            </a:pPr>
            <a:endParaRPr lang="en-US" b="1" baseline="0" dirty="0" smtClean="0"/>
          </a:p>
          <a:p>
            <a:pPr>
              <a:buFont typeface="Arial" pitchFamily="34" charset="0"/>
              <a:buNone/>
            </a:pPr>
            <a:r>
              <a:rPr lang="en-US" b="1" baseline="0" dirty="0" smtClean="0"/>
              <a:t>The student should be able to do</a:t>
            </a:r>
          </a:p>
          <a:p>
            <a:pPr>
              <a:buFont typeface="Arial" pitchFamily="34" charset="0"/>
              <a:buNone/>
            </a:pPr>
            <a:endParaRPr lang="en-US" b="1" baseline="0" dirty="0" smtClean="0"/>
          </a:p>
          <a:p>
            <a:pPr lvl="1"/>
            <a:r>
              <a:rPr lang="en-AU" sz="2600" dirty="0"/>
              <a:t>Collect equipment</a:t>
            </a:r>
            <a:r>
              <a:rPr lang="en-AU" sz="2600" i="1" dirty="0"/>
              <a:t> </a:t>
            </a:r>
            <a:r>
              <a:rPr lang="en-AU" sz="2600" dirty="0"/>
              <a:t>required to pull boiled sugar</a:t>
            </a:r>
            <a:endParaRPr lang="en-AU" sz="3000" dirty="0"/>
          </a:p>
          <a:p>
            <a:pPr lvl="1"/>
            <a:r>
              <a:rPr lang="en-AU" sz="2600" i="1" dirty="0"/>
              <a:t>Manipulate boiled sugar</a:t>
            </a:r>
            <a:endParaRPr lang="en-AU" sz="3000" dirty="0"/>
          </a:p>
          <a:p>
            <a:pPr lvl="1"/>
            <a:r>
              <a:rPr lang="en-AU" sz="2600" i="1" dirty="0"/>
              <a:t>Store/hold</a:t>
            </a:r>
            <a:r>
              <a:rPr lang="en-AU" sz="2600" dirty="0"/>
              <a:t> pulled sugar</a:t>
            </a:r>
            <a:endParaRPr lang="en-AU" sz="3000" dirty="0"/>
          </a:p>
          <a:p>
            <a:pPr>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pPr/>
              <a:t>11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pPr>
              <a:buFontTx/>
              <a:buNone/>
            </a:pPr>
            <a:endParaRPr lang="en-US" b="0" dirty="0" smtClean="0"/>
          </a:p>
          <a:p>
            <a:pPr>
              <a:buFontTx/>
              <a:buNone/>
            </a:pPr>
            <a:r>
              <a:rPr lang="en-US" b="1" dirty="0" smtClean="0"/>
              <a:t>Silicon </a:t>
            </a:r>
            <a:r>
              <a:rPr lang="en-US" b="1" baseline="0" dirty="0" smtClean="0"/>
              <a:t>mat or sheet</a:t>
            </a:r>
          </a:p>
          <a:p>
            <a:pPr>
              <a:buFontTx/>
              <a:buNone/>
            </a:pPr>
            <a:r>
              <a:rPr lang="en-US" b="0" baseline="0" dirty="0" smtClean="0"/>
              <a:t>The boiled sugar will be poured onto this or an oiled marble bench or oiled slab of granite stone</a:t>
            </a:r>
          </a:p>
          <a:p>
            <a:pPr>
              <a:buFontTx/>
              <a:buNone/>
            </a:pPr>
            <a:endParaRPr lang="en-US" b="0" baseline="0" dirty="0" smtClean="0"/>
          </a:p>
          <a:p>
            <a:pPr>
              <a:buFontTx/>
              <a:buNone/>
            </a:pPr>
            <a:r>
              <a:rPr lang="en-US" b="1" baseline="0" dirty="0" smtClean="0"/>
              <a:t>Marble or granite stone workbench or slab</a:t>
            </a:r>
          </a:p>
          <a:p>
            <a:pPr>
              <a:buFontTx/>
              <a:buNone/>
            </a:pPr>
            <a:r>
              <a:rPr lang="en-US" b="0" baseline="0" dirty="0" smtClean="0"/>
              <a:t>Oiled to prevent sugar sticking and will aid in the cooling</a:t>
            </a:r>
          </a:p>
          <a:p>
            <a:pPr>
              <a:buFontTx/>
              <a:buNone/>
            </a:pPr>
            <a:endParaRPr lang="en-US" b="0" baseline="0" dirty="0" smtClean="0"/>
          </a:p>
          <a:p>
            <a:pPr>
              <a:buFontTx/>
              <a:buNone/>
            </a:pPr>
            <a:r>
              <a:rPr lang="en-US" b="1" baseline="0" dirty="0" smtClean="0"/>
              <a:t>Oil, food grade, non flavoured</a:t>
            </a:r>
          </a:p>
          <a:p>
            <a:pPr>
              <a:buFontTx/>
              <a:buNone/>
            </a:pPr>
            <a:r>
              <a:rPr lang="en-US" b="0" baseline="0" dirty="0" smtClean="0"/>
              <a:t>Needs to be applied very sparsely, you do not want the oil entering inside the sugar when folding and pulling</a:t>
            </a:r>
          </a:p>
          <a:p>
            <a:pPr>
              <a:buFontTx/>
              <a:buNone/>
            </a:pPr>
            <a:endParaRPr lang="en-US" b="0" baseline="0" dirty="0" smtClean="0"/>
          </a:p>
          <a:p>
            <a:pPr>
              <a:buFontTx/>
              <a:buNone/>
            </a:pPr>
            <a:r>
              <a:rPr lang="en-US" b="1" baseline="0" dirty="0" smtClean="0"/>
              <a:t>Gloves</a:t>
            </a:r>
          </a:p>
          <a:p>
            <a:pPr>
              <a:buFontTx/>
              <a:buNone/>
            </a:pPr>
            <a:r>
              <a:rPr lang="en-US" b="0" baseline="0" dirty="0" smtClean="0"/>
              <a:t>Always wear latex gloves when pulling. Sometime it is advisable to have thin cotton gloves under latex gloves to insulate</a:t>
            </a:r>
          </a:p>
          <a:p>
            <a:pPr>
              <a:buFontTx/>
              <a:buNone/>
            </a:pPr>
            <a:endParaRPr lang="en-US" b="0" baseline="0" dirty="0" smtClean="0"/>
          </a:p>
          <a:p>
            <a:pPr>
              <a:buFontTx/>
              <a:buNone/>
            </a:pPr>
            <a:r>
              <a:rPr lang="en-US" b="1" baseline="0" dirty="0" smtClean="0"/>
              <a:t>Scissors</a:t>
            </a:r>
          </a:p>
          <a:p>
            <a:pPr>
              <a:buFontTx/>
              <a:buNone/>
            </a:pPr>
            <a:r>
              <a:rPr lang="en-US" b="0" baseline="0" dirty="0" smtClean="0"/>
              <a:t>Are used to cut pulled sugar into portions when ready so it can be stored until required. Easier to reheat</a:t>
            </a:r>
          </a:p>
          <a:p>
            <a:pPr>
              <a:buFontTx/>
              <a:buNone/>
            </a:pPr>
            <a:endParaRPr lang="en-US" b="0" baseline="0" dirty="0" smtClean="0"/>
          </a:p>
          <a:p>
            <a:pPr>
              <a:buFontTx/>
              <a:buNone/>
            </a:pPr>
            <a:r>
              <a:rPr lang="en-US" b="1" baseline="0" dirty="0" smtClean="0"/>
              <a:t>Spatulas</a:t>
            </a:r>
          </a:p>
          <a:p>
            <a:pPr>
              <a:buFontTx/>
              <a:buNone/>
            </a:pPr>
            <a:r>
              <a:rPr lang="en-US" b="0" baseline="0" dirty="0" smtClean="0"/>
              <a:t>Small triangle blade plaster spreaders or cooks spatulas are ideal for turning the sugar back onto itself while it is cooling until it can be handled by hand</a:t>
            </a:r>
          </a:p>
          <a:p>
            <a:pPr>
              <a:buFontTx/>
              <a:buNone/>
            </a:pPr>
            <a:r>
              <a:rPr lang="en-US" b="0" baseline="0" dirty="0" smtClean="0"/>
              <a:t>Used to lift the edge and drop back into the centre of the hot solution as it cools</a:t>
            </a:r>
          </a:p>
          <a:p>
            <a:pPr>
              <a:buFontTx/>
              <a:buNone/>
            </a:pPr>
            <a:endParaRPr lang="en-AU" sz="1300" dirty="0"/>
          </a:p>
          <a:p>
            <a:pPr>
              <a:buFont typeface="Arial" pitchFamily="34" charset="0"/>
              <a:buNone/>
            </a:pPr>
            <a:endParaRPr lang="en-US" b="1" baseline="0" dirty="0" smtClean="0"/>
          </a:p>
          <a:p>
            <a:pPr>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pPr/>
              <a:t>12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pPr>
              <a:buFontTx/>
              <a:buNone/>
            </a:pPr>
            <a:endParaRPr lang="en-US" b="0" dirty="0" smtClean="0"/>
          </a:p>
          <a:p>
            <a:pPr>
              <a:buFontTx/>
              <a:buNone/>
            </a:pPr>
            <a:endParaRPr lang="en-US" b="0" baseline="0" dirty="0" smtClean="0"/>
          </a:p>
          <a:p>
            <a:pPr>
              <a:buFontTx/>
              <a:buNone/>
            </a:pPr>
            <a:r>
              <a:rPr lang="en-US" b="0" baseline="0" dirty="0" smtClean="0"/>
              <a:t>When the sugar has cooled sufficiently to be picked up and handled it can be gripped with two hands and pulled slightly and then fold back together.</a:t>
            </a:r>
          </a:p>
          <a:p>
            <a:pPr>
              <a:buFontTx/>
              <a:buNone/>
            </a:pPr>
            <a:r>
              <a:rPr lang="en-US" b="0" baseline="0" dirty="0" smtClean="0"/>
              <a:t>This process will happen up to 35 times</a:t>
            </a:r>
          </a:p>
          <a:p>
            <a:pPr>
              <a:buFontTx/>
              <a:buNone/>
            </a:pPr>
            <a:r>
              <a:rPr lang="en-US" b="0" baseline="0" dirty="0" smtClean="0"/>
              <a:t>When folding it can be twisted and folded back together</a:t>
            </a:r>
          </a:p>
          <a:p>
            <a:pPr>
              <a:buFontTx/>
              <a:buNone/>
            </a:pPr>
            <a:endParaRPr lang="en-US" b="0" baseline="0" dirty="0" smtClean="0"/>
          </a:p>
          <a:p>
            <a:pPr>
              <a:buFontTx/>
              <a:buNone/>
            </a:pPr>
            <a:r>
              <a:rPr lang="en-US" b="0" baseline="0" dirty="0" smtClean="0"/>
              <a:t>Why?</a:t>
            </a:r>
          </a:p>
          <a:p>
            <a:pPr>
              <a:buFontTx/>
              <a:buNone/>
            </a:pPr>
            <a:endParaRPr lang="en-US" b="0" baseline="0" dirty="0" smtClean="0"/>
          </a:p>
          <a:p>
            <a:pPr>
              <a:buFontTx/>
              <a:buNone/>
            </a:pPr>
            <a:r>
              <a:rPr lang="en-US" b="0" baseline="0" dirty="0" smtClean="0"/>
              <a:t>This action introduces air into the sugar mass and it takes on a satin or opaque sheen</a:t>
            </a:r>
          </a:p>
          <a:p>
            <a:pPr>
              <a:buFontTx/>
              <a:buNone/>
            </a:pPr>
            <a:r>
              <a:rPr lang="en-US" b="0" baseline="0" dirty="0" smtClean="0"/>
              <a:t>This action is continued until the desired look is achieved</a:t>
            </a:r>
            <a:endParaRPr lang="en-US" b="0" dirty="0" smtClean="0"/>
          </a:p>
          <a:p>
            <a:pPr>
              <a:buFontTx/>
              <a:buNone/>
            </a:pPr>
            <a:endParaRPr lang="en-US" b="0" dirty="0" smtClean="0"/>
          </a:p>
          <a:p>
            <a:pPr>
              <a:buFont typeface="Arial" pitchFamily="34" charset="0"/>
              <a:buNone/>
            </a:pPr>
            <a:endParaRPr lang="en-US" b="1" baseline="0" dirty="0" smtClean="0"/>
          </a:p>
          <a:p>
            <a:pPr>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pPr/>
              <a:t>13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pPr>
              <a:buFontTx/>
              <a:buNone/>
            </a:pPr>
            <a:endParaRPr lang="en-US" b="0" dirty="0" smtClean="0"/>
          </a:p>
          <a:p>
            <a:pPr>
              <a:buFontTx/>
              <a:buNone/>
            </a:pPr>
            <a:r>
              <a:rPr lang="en-US" b="0" dirty="0" smtClean="0"/>
              <a:t>The sugar needs to be portioned while it is still pliable</a:t>
            </a:r>
          </a:p>
          <a:p>
            <a:pPr>
              <a:buFontTx/>
              <a:buNone/>
            </a:pPr>
            <a:endParaRPr lang="en-US" b="0" dirty="0" smtClean="0"/>
          </a:p>
          <a:p>
            <a:pPr>
              <a:buFontTx/>
              <a:buNone/>
            </a:pPr>
            <a:r>
              <a:rPr lang="en-US" b="0" dirty="0" smtClean="0"/>
              <a:t>When portioned it should be left to cool completely</a:t>
            </a:r>
          </a:p>
          <a:p>
            <a:pPr>
              <a:buFontTx/>
              <a:buNone/>
            </a:pPr>
            <a:r>
              <a:rPr lang="en-US" b="0" dirty="0" smtClean="0"/>
              <a:t>Seal</a:t>
            </a:r>
            <a:r>
              <a:rPr lang="en-US" b="0" baseline="0" dirty="0" smtClean="0"/>
              <a:t> in plastic. Remove all air and store in sealable container</a:t>
            </a:r>
          </a:p>
          <a:p>
            <a:pPr>
              <a:buFontTx/>
              <a:buNone/>
            </a:pPr>
            <a:endParaRPr lang="en-US" b="0" baseline="0" dirty="0" smtClean="0"/>
          </a:p>
          <a:p>
            <a:pPr>
              <a:buFontTx/>
              <a:buNone/>
            </a:pPr>
            <a:r>
              <a:rPr lang="en-US" b="0" baseline="0" dirty="0" smtClean="0"/>
              <a:t>In warmer climates silica gel sachets need to be placed into storage containers</a:t>
            </a:r>
          </a:p>
          <a:p>
            <a:pPr>
              <a:buFontTx/>
              <a:buNone/>
            </a:pPr>
            <a:endParaRPr lang="en-US" b="0" baseline="0" dirty="0" smtClean="0"/>
          </a:p>
          <a:p>
            <a:pPr>
              <a:buFontTx/>
              <a:buNone/>
            </a:pPr>
            <a:r>
              <a:rPr lang="en-US" b="0" baseline="0" dirty="0" smtClean="0"/>
              <a:t>Moisture is the enemy of sugar</a:t>
            </a:r>
            <a:endParaRPr lang="en-US" b="0" dirty="0" smtClean="0"/>
          </a:p>
          <a:p>
            <a:pPr>
              <a:buFont typeface="Arial" pitchFamily="34" charset="0"/>
              <a:buNone/>
            </a:pPr>
            <a:endParaRPr lang="en-US" b="1" baseline="0" dirty="0" smtClean="0"/>
          </a:p>
          <a:p>
            <a:pPr>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pPr/>
              <a:t>14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pPr>
              <a:buFontTx/>
              <a:buNone/>
            </a:pPr>
            <a:r>
              <a:rPr lang="en-US" b="0" dirty="0" smtClean="0"/>
              <a:t>Trainer to relate performance criteria to element 4</a:t>
            </a:r>
          </a:p>
          <a:p>
            <a:pPr>
              <a:buFontTx/>
              <a:buNone/>
            </a:pPr>
            <a:endParaRPr lang="en-US" b="0" dirty="0" smtClean="0"/>
          </a:p>
          <a:p>
            <a:pPr>
              <a:buFontTx/>
              <a:buNone/>
            </a:pPr>
            <a:r>
              <a:rPr lang="en-US" b="0" dirty="0" smtClean="0"/>
              <a:t>Performance criteria</a:t>
            </a:r>
            <a:r>
              <a:rPr lang="en-US" b="0" baseline="0" dirty="0" smtClean="0"/>
              <a:t> is the process by which the students training match the learning element</a:t>
            </a:r>
          </a:p>
          <a:p>
            <a:pPr>
              <a:buFontTx/>
              <a:buNone/>
            </a:pPr>
            <a:r>
              <a:rPr lang="en-US" baseline="0" dirty="0" smtClean="0"/>
              <a:t>The element is the skill</a:t>
            </a:r>
          </a:p>
          <a:p>
            <a:pPr>
              <a:buFontTx/>
              <a:buNone/>
            </a:pPr>
            <a:endParaRPr lang="en-US" baseline="0" dirty="0" smtClean="0"/>
          </a:p>
          <a:p>
            <a:pPr>
              <a:buFontTx/>
              <a:buNone/>
            </a:pPr>
            <a:r>
              <a:rPr lang="en-US" baseline="0" dirty="0" smtClean="0"/>
              <a:t>To assess competency in the skill; the performance criteria is used to outline activities that can be used to assess competency.</a:t>
            </a:r>
          </a:p>
          <a:p>
            <a:pPr>
              <a:buFontTx/>
              <a:buNone/>
            </a:pPr>
            <a:endParaRPr lang="en-US" baseline="0" dirty="0" smtClean="0"/>
          </a:p>
          <a:p>
            <a:pPr>
              <a:buFontTx/>
              <a:buNone/>
            </a:pPr>
            <a:r>
              <a:rPr lang="en-US" baseline="0" dirty="0" smtClean="0"/>
              <a:t>The trainer should relate how the performance criteria is related to the element</a:t>
            </a:r>
          </a:p>
          <a:p>
            <a:pPr>
              <a:buFontTx/>
              <a:buNone/>
            </a:pPr>
            <a:endParaRPr lang="en-US" baseline="0" dirty="0" smtClean="0"/>
          </a:p>
          <a:p>
            <a:pPr>
              <a:buFont typeface="Arial" pitchFamily="34" charset="0"/>
              <a:buNone/>
            </a:pPr>
            <a:r>
              <a:rPr lang="en-US" b="0" baseline="0" dirty="0" smtClean="0"/>
              <a:t>To be able to </a:t>
            </a:r>
            <a:r>
              <a:rPr lang="en-US" b="1" baseline="0" dirty="0" smtClean="0"/>
              <a:t>Prepare and display sugar work </a:t>
            </a:r>
            <a:r>
              <a:rPr lang="en-US" b="0" baseline="0" dirty="0" smtClean="0"/>
              <a:t>the students must be able to; </a:t>
            </a:r>
            <a:r>
              <a:rPr lang="en-US" b="1" baseline="0" dirty="0" smtClean="0"/>
              <a:t>Use pulled sugar to produce display work</a:t>
            </a:r>
          </a:p>
          <a:p>
            <a:pPr>
              <a:buFont typeface="Arial" pitchFamily="34" charset="0"/>
              <a:buNone/>
            </a:pPr>
            <a:endParaRPr lang="en-US" b="1" baseline="0" dirty="0" smtClean="0"/>
          </a:p>
          <a:p>
            <a:pPr>
              <a:buFont typeface="Arial" pitchFamily="34" charset="0"/>
              <a:buNone/>
            </a:pPr>
            <a:r>
              <a:rPr lang="en-US" b="1" baseline="0" dirty="0" smtClean="0"/>
              <a:t>The student should be able to </a:t>
            </a:r>
          </a:p>
          <a:p>
            <a:pPr lvl="1"/>
            <a:r>
              <a:rPr lang="en-AU" sz="1100" dirty="0"/>
              <a:t>Collect equipment</a:t>
            </a:r>
            <a:r>
              <a:rPr lang="en-AU" sz="1100" i="1" dirty="0"/>
              <a:t> </a:t>
            </a:r>
            <a:r>
              <a:rPr lang="en-AU" sz="1100" dirty="0"/>
              <a:t>required to produce display sugar pieces</a:t>
            </a:r>
          </a:p>
          <a:p>
            <a:pPr lvl="1"/>
            <a:r>
              <a:rPr lang="en-AU" sz="1100" dirty="0"/>
              <a:t>Produce </a:t>
            </a:r>
            <a:r>
              <a:rPr lang="en-AU" sz="1100" i="1" dirty="0"/>
              <a:t>blown sugar shapes</a:t>
            </a:r>
            <a:endParaRPr lang="en-AU" sz="1100" dirty="0"/>
          </a:p>
          <a:p>
            <a:pPr lvl="1"/>
            <a:r>
              <a:rPr lang="en-AU" sz="1100" dirty="0"/>
              <a:t>Produce</a:t>
            </a:r>
            <a:r>
              <a:rPr lang="en-AU" sz="1100" b="1" dirty="0"/>
              <a:t> </a:t>
            </a:r>
            <a:r>
              <a:rPr lang="en-AU" sz="1100" i="1" dirty="0"/>
              <a:t>ribbons and bows</a:t>
            </a:r>
            <a:endParaRPr lang="en-AU" sz="1100" dirty="0"/>
          </a:p>
          <a:p>
            <a:pPr lvl="1"/>
            <a:r>
              <a:rPr lang="en-AU" sz="1100" dirty="0"/>
              <a:t>Shape sugar pieces into</a:t>
            </a:r>
            <a:r>
              <a:rPr lang="en-AU" sz="1100" i="1" dirty="0"/>
              <a:t> leaves and flowers</a:t>
            </a:r>
            <a:endParaRPr lang="en-AU" sz="1100" dirty="0"/>
          </a:p>
          <a:p>
            <a:pPr lvl="1"/>
            <a:r>
              <a:rPr lang="en-AU" sz="1100" dirty="0"/>
              <a:t>Weave</a:t>
            </a:r>
            <a:r>
              <a:rPr lang="en-AU" sz="1100" i="1" dirty="0"/>
              <a:t> sugar </a:t>
            </a:r>
            <a:r>
              <a:rPr lang="en-AU" sz="1100" dirty="0"/>
              <a:t>to form baskets</a:t>
            </a:r>
          </a:p>
          <a:p>
            <a:pPr>
              <a:buFont typeface="Arial" pitchFamily="34" charset="0"/>
              <a:buNone/>
            </a:pPr>
            <a:endParaRPr lang="en-US" b="1" baseline="0" dirty="0" smtClean="0"/>
          </a:p>
          <a:p>
            <a:pPr>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pPr/>
              <a:t>15</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pPr>
              <a:buFontTx/>
              <a:buNone/>
            </a:pPr>
            <a:endParaRPr lang="en-US" b="0" dirty="0" smtClean="0"/>
          </a:p>
          <a:p>
            <a:pPr>
              <a:spcBef>
                <a:spcPts val="554"/>
              </a:spcBef>
              <a:spcAft>
                <a:spcPts val="1108"/>
              </a:spcAft>
            </a:pPr>
            <a:r>
              <a:rPr lang="en-US" sz="1100" b="1" dirty="0">
                <a:latin typeface="Helvetica" pitchFamily="34" charset="0"/>
              </a:rPr>
              <a:t>Plan: </a:t>
            </a:r>
            <a:r>
              <a:rPr lang="en-US" sz="1100" dirty="0">
                <a:latin typeface="Helvetica" pitchFamily="34" charset="0"/>
              </a:rPr>
              <a:t>What are you making</a:t>
            </a:r>
          </a:p>
          <a:p>
            <a:pPr>
              <a:spcBef>
                <a:spcPts val="554"/>
              </a:spcBef>
              <a:spcAft>
                <a:spcPts val="1108"/>
              </a:spcAft>
            </a:pPr>
            <a:endParaRPr lang="en-US" sz="1100" dirty="0">
              <a:latin typeface="Helvetica" pitchFamily="34" charset="0"/>
            </a:endParaRPr>
          </a:p>
          <a:p>
            <a:pPr>
              <a:spcBef>
                <a:spcPts val="554"/>
              </a:spcBef>
              <a:spcAft>
                <a:spcPts val="1108"/>
              </a:spcAft>
            </a:pPr>
            <a:r>
              <a:rPr lang="en-US" sz="1100" b="1" dirty="0">
                <a:latin typeface="Helvetica" pitchFamily="34" charset="0"/>
              </a:rPr>
              <a:t>Heat source</a:t>
            </a:r>
            <a:r>
              <a:rPr lang="en-US" sz="1100" dirty="0">
                <a:latin typeface="Helvetica" pitchFamily="34" charset="0"/>
              </a:rPr>
              <a:t>; heat lamp to reheat sugar</a:t>
            </a:r>
          </a:p>
          <a:p>
            <a:pPr>
              <a:spcBef>
                <a:spcPts val="554"/>
              </a:spcBef>
              <a:spcAft>
                <a:spcPts val="1108"/>
              </a:spcAft>
            </a:pPr>
            <a:r>
              <a:rPr lang="en-US" sz="1100" dirty="0">
                <a:latin typeface="Helvetica" pitchFamily="34" charset="0"/>
              </a:rPr>
              <a:t>The sugar portion will be placed onto a silicon mat  under the heat lamp</a:t>
            </a:r>
          </a:p>
          <a:p>
            <a:pPr>
              <a:spcBef>
                <a:spcPts val="554"/>
              </a:spcBef>
              <a:spcAft>
                <a:spcPts val="1108"/>
              </a:spcAft>
            </a:pPr>
            <a:r>
              <a:rPr lang="en-US" sz="1100" dirty="0">
                <a:latin typeface="Helvetica" pitchFamily="34" charset="0"/>
              </a:rPr>
              <a:t>The heat lamp slowly warms the sugar</a:t>
            </a:r>
          </a:p>
          <a:p>
            <a:pPr>
              <a:spcBef>
                <a:spcPts val="554"/>
              </a:spcBef>
              <a:spcAft>
                <a:spcPts val="1108"/>
              </a:spcAft>
            </a:pPr>
            <a:r>
              <a:rPr lang="en-US" sz="1100" dirty="0">
                <a:latin typeface="Helvetica" pitchFamily="34" charset="0"/>
              </a:rPr>
              <a:t>Sugar needs to be regularly turned so the sugar can heat evenly</a:t>
            </a:r>
          </a:p>
          <a:p>
            <a:pPr>
              <a:spcBef>
                <a:spcPts val="554"/>
              </a:spcBef>
              <a:spcAft>
                <a:spcPts val="1108"/>
              </a:spcAft>
            </a:pPr>
            <a:endParaRPr lang="en-US" sz="1100" dirty="0">
              <a:latin typeface="Helvetica" pitchFamily="34" charset="0"/>
            </a:endParaRPr>
          </a:p>
          <a:p>
            <a:pPr defTabSz="844083">
              <a:spcBef>
                <a:spcPts val="554"/>
              </a:spcBef>
              <a:spcAft>
                <a:spcPts val="1108"/>
              </a:spcAft>
              <a:defRPr/>
            </a:pPr>
            <a:r>
              <a:rPr lang="en-US" sz="1100" b="1" dirty="0">
                <a:latin typeface="Helvetica" pitchFamily="34" charset="0"/>
              </a:rPr>
              <a:t>Blower:  </a:t>
            </a:r>
            <a:r>
              <a:rPr lang="en-US" sz="1100" dirty="0">
                <a:latin typeface="Helvetica" pitchFamily="34" charset="0"/>
              </a:rPr>
              <a:t>Copper or heat resistant reed attached to hand pump</a:t>
            </a:r>
          </a:p>
          <a:p>
            <a:pPr>
              <a:spcBef>
                <a:spcPts val="554"/>
              </a:spcBef>
              <a:spcAft>
                <a:spcPts val="1108"/>
              </a:spcAft>
            </a:pPr>
            <a:r>
              <a:rPr lang="en-US" sz="1100" dirty="0">
                <a:latin typeface="Helvetica" pitchFamily="34" charset="0"/>
              </a:rPr>
              <a:t>Sugar is attached to end and air is introduce to inside of piece of sugar and while sugar is pliable different shapes are formed</a:t>
            </a:r>
          </a:p>
          <a:p>
            <a:pPr>
              <a:spcBef>
                <a:spcPts val="554"/>
              </a:spcBef>
              <a:spcAft>
                <a:spcPts val="1108"/>
              </a:spcAft>
            </a:pPr>
            <a:r>
              <a:rPr lang="en-US" sz="1100" dirty="0">
                <a:latin typeface="Helvetica" pitchFamily="34" charset="0"/>
              </a:rPr>
              <a:t>Then cooled to hold shape produced</a:t>
            </a:r>
          </a:p>
          <a:p>
            <a:pPr>
              <a:spcBef>
                <a:spcPts val="554"/>
              </a:spcBef>
              <a:spcAft>
                <a:spcPts val="1108"/>
              </a:spcAft>
            </a:pPr>
            <a:endParaRPr lang="en-US" sz="1100" dirty="0">
              <a:latin typeface="Helvetica" pitchFamily="34" charset="0"/>
            </a:endParaRPr>
          </a:p>
          <a:p>
            <a:pPr>
              <a:spcBef>
                <a:spcPts val="554"/>
              </a:spcBef>
              <a:spcAft>
                <a:spcPts val="1108"/>
              </a:spcAft>
            </a:pPr>
            <a:r>
              <a:rPr lang="en-US" sz="1100" b="1" dirty="0">
                <a:latin typeface="Helvetica" pitchFamily="34" charset="0"/>
              </a:rPr>
              <a:t>Work surface; </a:t>
            </a:r>
            <a:r>
              <a:rPr lang="en-US" sz="1100" dirty="0">
                <a:latin typeface="Helvetica" pitchFamily="34" charset="0"/>
              </a:rPr>
              <a:t>Marble or Granite</a:t>
            </a:r>
          </a:p>
          <a:p>
            <a:pPr>
              <a:spcBef>
                <a:spcPts val="554"/>
              </a:spcBef>
              <a:spcAft>
                <a:spcPts val="1108"/>
              </a:spcAft>
            </a:pPr>
            <a:r>
              <a:rPr lang="en-US" sz="1100" dirty="0">
                <a:latin typeface="Helvetica" pitchFamily="34" charset="0"/>
              </a:rPr>
              <a:t>Good surface to work with </a:t>
            </a:r>
          </a:p>
          <a:p>
            <a:pPr>
              <a:spcBef>
                <a:spcPts val="554"/>
              </a:spcBef>
              <a:spcAft>
                <a:spcPts val="1108"/>
              </a:spcAft>
            </a:pPr>
            <a:endParaRPr lang="en-US" sz="1100" dirty="0">
              <a:latin typeface="Helvetica" pitchFamily="34" charset="0"/>
            </a:endParaRPr>
          </a:p>
          <a:p>
            <a:pPr>
              <a:spcBef>
                <a:spcPts val="554"/>
              </a:spcBef>
              <a:spcAft>
                <a:spcPts val="1108"/>
              </a:spcAft>
            </a:pPr>
            <a:r>
              <a:rPr lang="en-US" sz="1100" b="1" dirty="0">
                <a:latin typeface="Helvetica" pitchFamily="34" charset="0"/>
              </a:rPr>
              <a:t>Silicon mat; </a:t>
            </a:r>
            <a:r>
              <a:rPr lang="en-US" sz="1100" dirty="0">
                <a:latin typeface="Helvetica" pitchFamily="34" charset="0"/>
              </a:rPr>
              <a:t>several if possible</a:t>
            </a:r>
          </a:p>
          <a:p>
            <a:pPr>
              <a:spcBef>
                <a:spcPts val="554"/>
              </a:spcBef>
              <a:spcAft>
                <a:spcPts val="1108"/>
              </a:spcAft>
            </a:pPr>
            <a:endParaRPr lang="en-US" sz="1100" dirty="0">
              <a:latin typeface="Helvetica" pitchFamily="34" charset="0"/>
            </a:endParaRPr>
          </a:p>
          <a:p>
            <a:pPr>
              <a:spcBef>
                <a:spcPts val="554"/>
              </a:spcBef>
              <a:spcAft>
                <a:spcPts val="1108"/>
              </a:spcAft>
            </a:pPr>
            <a:r>
              <a:rPr lang="en-US" sz="1100" b="1" dirty="0">
                <a:latin typeface="Helvetica" pitchFamily="34" charset="0"/>
              </a:rPr>
              <a:t>Small Equipment: </a:t>
            </a:r>
            <a:r>
              <a:rPr lang="en-US" sz="1100" dirty="0">
                <a:latin typeface="Helvetica" pitchFamily="34" charset="0"/>
              </a:rPr>
              <a:t>Heavy duty scissors; knife; </a:t>
            </a:r>
          </a:p>
          <a:p>
            <a:pPr>
              <a:spcBef>
                <a:spcPts val="554"/>
              </a:spcBef>
              <a:spcAft>
                <a:spcPts val="1108"/>
              </a:spcAft>
            </a:pPr>
            <a:r>
              <a:rPr lang="en-US" sz="1100" dirty="0">
                <a:latin typeface="Helvetica" pitchFamily="34" charset="0"/>
              </a:rPr>
              <a:t>As the sugar is formed pieces may need to be trimmed</a:t>
            </a:r>
          </a:p>
          <a:p>
            <a:pPr>
              <a:spcBef>
                <a:spcPts val="554"/>
              </a:spcBef>
              <a:spcAft>
                <a:spcPts val="1108"/>
              </a:spcAft>
            </a:pPr>
            <a:endParaRPr lang="en-US" sz="1100" dirty="0">
              <a:latin typeface="Helvetica" pitchFamily="34" charset="0"/>
            </a:endParaRPr>
          </a:p>
          <a:p>
            <a:pPr>
              <a:spcBef>
                <a:spcPts val="554"/>
              </a:spcBef>
              <a:spcAft>
                <a:spcPts val="1108"/>
              </a:spcAft>
            </a:pPr>
            <a:r>
              <a:rPr lang="en-US" sz="1100" b="1" dirty="0">
                <a:latin typeface="Helvetica" pitchFamily="34" charset="0"/>
              </a:rPr>
              <a:t>Small plastic containers; </a:t>
            </a:r>
          </a:p>
          <a:p>
            <a:pPr>
              <a:spcBef>
                <a:spcPts val="554"/>
              </a:spcBef>
              <a:spcAft>
                <a:spcPts val="1108"/>
              </a:spcAft>
            </a:pPr>
            <a:r>
              <a:rPr lang="en-US" sz="1100" dirty="0">
                <a:latin typeface="Helvetica" pitchFamily="34" charset="0"/>
              </a:rPr>
              <a:t>Can be handy to hold small pieces after they have been formed</a:t>
            </a:r>
          </a:p>
          <a:p>
            <a:pPr>
              <a:spcBef>
                <a:spcPts val="554"/>
              </a:spcBef>
              <a:spcAft>
                <a:spcPts val="1108"/>
              </a:spcAft>
            </a:pPr>
            <a:r>
              <a:rPr lang="en-US" sz="1100" dirty="0">
                <a:latin typeface="Helvetica" pitchFamily="34" charset="0"/>
              </a:rPr>
              <a:t>Line with plastic wrap scrunched up loosely to give support to still warm pieces without deforming them on flat surface</a:t>
            </a:r>
          </a:p>
          <a:p>
            <a:pPr>
              <a:spcBef>
                <a:spcPts val="554"/>
              </a:spcBef>
              <a:spcAft>
                <a:spcPts val="1108"/>
              </a:spcAft>
            </a:pPr>
            <a:endParaRPr lang="en-US" sz="1100" dirty="0">
              <a:latin typeface="Helvetica" pitchFamily="34" charset="0"/>
            </a:endParaRPr>
          </a:p>
          <a:p>
            <a:pPr>
              <a:spcBef>
                <a:spcPts val="554"/>
              </a:spcBef>
              <a:spcAft>
                <a:spcPts val="1108"/>
              </a:spcAft>
            </a:pPr>
            <a:r>
              <a:rPr lang="en-US" sz="1100" b="1" dirty="0">
                <a:latin typeface="Helvetica" pitchFamily="34" charset="0"/>
              </a:rPr>
              <a:t>heat gel</a:t>
            </a:r>
          </a:p>
          <a:p>
            <a:pPr>
              <a:spcBef>
                <a:spcPts val="554"/>
              </a:spcBef>
              <a:spcAft>
                <a:spcPts val="1108"/>
              </a:spcAft>
            </a:pPr>
            <a:r>
              <a:rPr lang="en-US" sz="1100" dirty="0">
                <a:latin typeface="Helvetica" pitchFamily="34" charset="0"/>
              </a:rPr>
              <a:t>Burns a single flame that can be used to melt sections without warming the whole model; for binding sugar pieces together</a:t>
            </a:r>
          </a:p>
          <a:p>
            <a:pPr>
              <a:spcBef>
                <a:spcPts val="554"/>
              </a:spcBef>
              <a:spcAft>
                <a:spcPts val="1108"/>
              </a:spcAft>
            </a:pPr>
            <a:endParaRPr lang="en-US" sz="1100" dirty="0">
              <a:latin typeface="Helvetica" pitchFamily="34" charset="0"/>
            </a:endParaRPr>
          </a:p>
          <a:p>
            <a:pPr>
              <a:spcBef>
                <a:spcPts val="554"/>
              </a:spcBef>
              <a:spcAft>
                <a:spcPts val="1108"/>
              </a:spcAft>
            </a:pPr>
            <a:r>
              <a:rPr lang="en-US" sz="1100" b="1" dirty="0">
                <a:latin typeface="Helvetica" pitchFamily="34" charset="0"/>
              </a:rPr>
              <a:t>Plastic wrap</a:t>
            </a:r>
          </a:p>
          <a:p>
            <a:pPr>
              <a:spcBef>
                <a:spcPts val="554"/>
              </a:spcBef>
              <a:spcAft>
                <a:spcPts val="1108"/>
              </a:spcAft>
            </a:pPr>
            <a:r>
              <a:rPr lang="en-US" sz="1100" dirty="0">
                <a:latin typeface="Helvetica" pitchFamily="34" charset="0"/>
              </a:rPr>
              <a:t>To line containers to stop pieces banging into each other</a:t>
            </a:r>
          </a:p>
          <a:p>
            <a:pPr>
              <a:spcBef>
                <a:spcPts val="554"/>
              </a:spcBef>
              <a:spcAft>
                <a:spcPts val="1108"/>
              </a:spcAft>
            </a:pPr>
            <a:endParaRPr lang="en-US" sz="1100" dirty="0">
              <a:latin typeface="Helvetica" pitchFamily="34" charset="0"/>
            </a:endParaRPr>
          </a:p>
          <a:p>
            <a:pPr>
              <a:spcBef>
                <a:spcPts val="554"/>
              </a:spcBef>
              <a:spcAft>
                <a:spcPts val="1108"/>
              </a:spcAft>
            </a:pPr>
            <a:r>
              <a:rPr lang="en-US" sz="1100" b="1" dirty="0">
                <a:latin typeface="Helvetica" pitchFamily="34" charset="0"/>
              </a:rPr>
              <a:t>Cooling fan; Hair dryer</a:t>
            </a:r>
          </a:p>
          <a:p>
            <a:pPr>
              <a:spcBef>
                <a:spcPts val="554"/>
              </a:spcBef>
              <a:spcAft>
                <a:spcPts val="1108"/>
              </a:spcAft>
            </a:pPr>
            <a:r>
              <a:rPr lang="en-US" sz="1100" dirty="0">
                <a:latin typeface="Helvetica" pitchFamily="34" charset="0"/>
              </a:rPr>
              <a:t>Some have a hot and cold fan; for fast temperature changes to sugar</a:t>
            </a:r>
          </a:p>
          <a:p>
            <a:pPr>
              <a:spcBef>
                <a:spcPts val="554"/>
              </a:spcBef>
              <a:spcAft>
                <a:spcPts val="1108"/>
              </a:spcAft>
            </a:pPr>
            <a:endParaRPr lang="en-US" sz="1100" dirty="0">
              <a:latin typeface="Helvetica" pitchFamily="34" charset="0"/>
            </a:endParaRPr>
          </a:p>
          <a:p>
            <a:pPr>
              <a:spcBef>
                <a:spcPts val="554"/>
              </a:spcBef>
              <a:spcAft>
                <a:spcPts val="1108"/>
              </a:spcAft>
            </a:pPr>
            <a:endParaRPr lang="en-US" sz="1100" dirty="0">
              <a:latin typeface="Helvetica" pitchFamily="34" charset="0"/>
            </a:endParaRPr>
          </a:p>
          <a:p>
            <a:pPr>
              <a:buFontTx/>
              <a:buNone/>
            </a:pPr>
            <a:endParaRPr lang="en-US" b="0" dirty="0" smtClean="0"/>
          </a:p>
          <a:p>
            <a:pPr>
              <a:buFont typeface="Arial" pitchFamily="34" charset="0"/>
              <a:buNone/>
            </a:pPr>
            <a:endParaRPr lang="en-US" b="1" baseline="0" dirty="0" smtClean="0"/>
          </a:p>
          <a:p>
            <a:pPr>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pPr/>
              <a:t>16</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pPr>
              <a:buFontTx/>
              <a:buNone/>
            </a:pPr>
            <a:endParaRPr lang="en-US" b="0" dirty="0" smtClean="0"/>
          </a:p>
          <a:p>
            <a:pPr>
              <a:buFontTx/>
              <a:buNone/>
            </a:pPr>
            <a:r>
              <a:rPr lang="en-US" b="0" dirty="0" smtClean="0"/>
              <a:t>YouTube Chef Robert Lombardy: Inland Northwest Culinary; Spokane; Washington State;</a:t>
            </a:r>
            <a:r>
              <a:rPr lang="en-US" b="0" baseline="0" dirty="0" smtClean="0"/>
              <a:t> USA</a:t>
            </a:r>
            <a:r>
              <a:rPr lang="en-US" b="0" dirty="0" smtClean="0"/>
              <a:t> </a:t>
            </a:r>
          </a:p>
          <a:p>
            <a:pPr defTabSz="844083">
              <a:defRPr/>
            </a:pPr>
            <a:r>
              <a:rPr lang="en-AU" sz="1100" u="sng" dirty="0">
                <a:hlinkClick r:id="rId3"/>
              </a:rPr>
              <a:t>http://www.youtube.com/watch?v=vxciGVtOmFg</a:t>
            </a:r>
            <a:endParaRPr lang="en-AU" sz="1100" dirty="0"/>
          </a:p>
          <a:p>
            <a:pPr>
              <a:buFontTx/>
              <a:buNone/>
            </a:pPr>
            <a:endParaRPr lang="en-US" b="0" dirty="0" smtClean="0"/>
          </a:p>
          <a:p>
            <a:pPr>
              <a:spcBef>
                <a:spcPts val="554"/>
              </a:spcBef>
              <a:spcAft>
                <a:spcPts val="1108"/>
              </a:spcAft>
            </a:pPr>
            <a:r>
              <a:rPr lang="en-US" sz="1100" dirty="0">
                <a:latin typeface="Helvetica" pitchFamily="34" charset="0"/>
              </a:rPr>
              <a:t>Consult plan</a:t>
            </a:r>
          </a:p>
          <a:p>
            <a:pPr>
              <a:spcBef>
                <a:spcPts val="554"/>
              </a:spcBef>
              <a:spcAft>
                <a:spcPts val="1108"/>
              </a:spcAft>
            </a:pPr>
            <a:r>
              <a:rPr lang="en-US" sz="1100" dirty="0">
                <a:latin typeface="Helvetica" pitchFamily="34" charset="0"/>
              </a:rPr>
              <a:t>What are you going to produce/ Do you have a drawing to compare your model with?</a:t>
            </a:r>
          </a:p>
          <a:p>
            <a:pPr>
              <a:spcBef>
                <a:spcPts val="554"/>
              </a:spcBef>
              <a:spcAft>
                <a:spcPts val="1108"/>
              </a:spcAft>
            </a:pPr>
            <a:endParaRPr lang="en-US" sz="1100" dirty="0">
              <a:latin typeface="Helvetica" pitchFamily="34" charset="0"/>
            </a:endParaRPr>
          </a:p>
          <a:p>
            <a:pPr>
              <a:spcBef>
                <a:spcPts val="554"/>
              </a:spcBef>
              <a:spcAft>
                <a:spcPts val="1108"/>
              </a:spcAft>
            </a:pPr>
            <a:r>
              <a:rPr lang="en-US" sz="1100" dirty="0">
                <a:latin typeface="Helvetica" pitchFamily="34" charset="0"/>
              </a:rPr>
              <a:t>Attach portion of softened sugar to blower pipe</a:t>
            </a:r>
          </a:p>
          <a:p>
            <a:pPr>
              <a:spcBef>
                <a:spcPts val="554"/>
              </a:spcBef>
              <a:spcAft>
                <a:spcPts val="1108"/>
              </a:spcAft>
            </a:pPr>
            <a:r>
              <a:rPr lang="en-US" sz="1100" dirty="0">
                <a:latin typeface="Helvetica" pitchFamily="34" charset="0"/>
              </a:rPr>
              <a:t>Take a portion of softened sugar and totally enclose the end of a pipe. When totally sealed:</a:t>
            </a:r>
          </a:p>
          <a:p>
            <a:pPr>
              <a:spcBef>
                <a:spcPts val="554"/>
              </a:spcBef>
              <a:spcAft>
                <a:spcPts val="1108"/>
              </a:spcAft>
            </a:pPr>
            <a:endParaRPr lang="en-US" sz="1100" dirty="0">
              <a:latin typeface="Helvetica" pitchFamily="34" charset="0"/>
            </a:endParaRPr>
          </a:p>
          <a:p>
            <a:pPr>
              <a:spcBef>
                <a:spcPts val="554"/>
              </a:spcBef>
              <a:spcAft>
                <a:spcPts val="1108"/>
              </a:spcAft>
            </a:pPr>
            <a:r>
              <a:rPr lang="en-US" sz="1100" dirty="0">
                <a:latin typeface="Helvetica" pitchFamily="34" charset="0"/>
              </a:rPr>
              <a:t>Introduce air to inside of sugar slowly and in short bursts</a:t>
            </a:r>
          </a:p>
          <a:p>
            <a:pPr>
              <a:spcBef>
                <a:spcPts val="554"/>
              </a:spcBef>
              <a:spcAft>
                <a:spcPts val="1108"/>
              </a:spcAft>
            </a:pPr>
            <a:endParaRPr lang="en-US" sz="1100" dirty="0">
              <a:latin typeface="Helvetica" pitchFamily="34" charset="0"/>
            </a:endParaRPr>
          </a:p>
          <a:p>
            <a:pPr>
              <a:spcBef>
                <a:spcPts val="554"/>
              </a:spcBef>
              <a:spcAft>
                <a:spcPts val="1108"/>
              </a:spcAft>
            </a:pPr>
            <a:r>
              <a:rPr lang="en-US" sz="1100" dirty="0">
                <a:latin typeface="Helvetica" pitchFamily="34" charset="0"/>
              </a:rPr>
              <a:t>Manipulate into desired shape</a:t>
            </a:r>
          </a:p>
          <a:p>
            <a:pPr>
              <a:spcBef>
                <a:spcPts val="554"/>
              </a:spcBef>
              <a:spcAft>
                <a:spcPts val="1108"/>
              </a:spcAft>
            </a:pPr>
            <a:endParaRPr lang="en-US" sz="1100" dirty="0">
              <a:latin typeface="Helvetica" pitchFamily="34" charset="0"/>
            </a:endParaRPr>
          </a:p>
          <a:p>
            <a:pPr>
              <a:spcBef>
                <a:spcPts val="554"/>
              </a:spcBef>
              <a:spcAft>
                <a:spcPts val="1108"/>
              </a:spcAft>
            </a:pPr>
            <a:r>
              <a:rPr lang="en-US" sz="1100" dirty="0">
                <a:latin typeface="Helvetica" pitchFamily="34" charset="0"/>
              </a:rPr>
              <a:t>Re warm under heat source if needed</a:t>
            </a:r>
          </a:p>
          <a:p>
            <a:pPr>
              <a:spcBef>
                <a:spcPts val="554"/>
              </a:spcBef>
              <a:spcAft>
                <a:spcPts val="1108"/>
              </a:spcAft>
            </a:pPr>
            <a:endParaRPr lang="en-US" sz="1100" dirty="0">
              <a:latin typeface="Helvetica" pitchFamily="34" charset="0"/>
            </a:endParaRPr>
          </a:p>
          <a:p>
            <a:pPr>
              <a:spcBef>
                <a:spcPts val="554"/>
              </a:spcBef>
              <a:spcAft>
                <a:spcPts val="1108"/>
              </a:spcAft>
            </a:pPr>
            <a:r>
              <a:rPr lang="en-US" sz="1100" dirty="0">
                <a:latin typeface="Helvetica" pitchFamily="34" charset="0"/>
              </a:rPr>
              <a:t>Remove from pipe by cutting while retaining shape</a:t>
            </a:r>
          </a:p>
          <a:p>
            <a:pPr>
              <a:spcBef>
                <a:spcPts val="554"/>
              </a:spcBef>
              <a:spcAft>
                <a:spcPts val="1108"/>
              </a:spcAft>
            </a:pPr>
            <a:endParaRPr lang="en-US" sz="1100" dirty="0">
              <a:latin typeface="Helvetica" pitchFamily="34" charset="0"/>
            </a:endParaRPr>
          </a:p>
          <a:p>
            <a:pPr>
              <a:spcBef>
                <a:spcPts val="554"/>
              </a:spcBef>
              <a:spcAft>
                <a:spcPts val="1108"/>
              </a:spcAft>
            </a:pPr>
            <a:r>
              <a:rPr lang="en-US" sz="1100" dirty="0">
                <a:latin typeface="Helvetica" pitchFamily="34" charset="0"/>
              </a:rPr>
              <a:t>Cool to hold shape</a:t>
            </a:r>
            <a:endParaRPr lang="en-AU" sz="1100" dirty="0"/>
          </a:p>
          <a:p>
            <a:pPr>
              <a:buFont typeface="Arial" pitchFamily="34" charset="0"/>
              <a:buNone/>
            </a:pPr>
            <a:endParaRPr lang="en-US" b="1" baseline="0" dirty="0" smtClean="0"/>
          </a:p>
          <a:p>
            <a:pPr>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pPr/>
              <a:t>17</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pPr>
              <a:buFontTx/>
              <a:buNone/>
            </a:pPr>
            <a:endParaRPr lang="en-US" b="0" dirty="0" smtClean="0"/>
          </a:p>
          <a:p>
            <a:pPr>
              <a:buFontTx/>
              <a:buNone/>
            </a:pPr>
            <a:r>
              <a:rPr lang="en-US" b="0" dirty="0" smtClean="0"/>
              <a:t>Start with just two colours</a:t>
            </a:r>
          </a:p>
          <a:p>
            <a:pPr>
              <a:buFontTx/>
              <a:buNone/>
            </a:pPr>
            <a:endParaRPr lang="en-US" b="0" dirty="0" smtClean="0"/>
          </a:p>
          <a:p>
            <a:pPr>
              <a:buFontTx/>
              <a:buNone/>
            </a:pPr>
            <a:r>
              <a:rPr lang="en-US" b="0" dirty="0" smtClean="0"/>
              <a:t>Warm pieces of sugar size of finger</a:t>
            </a:r>
          </a:p>
          <a:p>
            <a:pPr>
              <a:buFontTx/>
              <a:buNone/>
            </a:pPr>
            <a:r>
              <a:rPr lang="en-US" b="0" dirty="0" smtClean="0"/>
              <a:t>Attach to each other</a:t>
            </a:r>
          </a:p>
          <a:p>
            <a:pPr>
              <a:buFontTx/>
              <a:buNone/>
            </a:pPr>
            <a:r>
              <a:rPr lang="en-US" b="0" dirty="0" smtClean="0"/>
              <a:t>Manipulate long, stretch,</a:t>
            </a:r>
            <a:r>
              <a:rPr lang="en-US" b="0" baseline="0" dirty="0" smtClean="0"/>
              <a:t> trying to keep same thickness</a:t>
            </a:r>
          </a:p>
          <a:p>
            <a:pPr>
              <a:buFontTx/>
              <a:buNone/>
            </a:pPr>
            <a:r>
              <a:rPr lang="en-US" b="0" baseline="0" dirty="0" smtClean="0"/>
              <a:t>Stretch to final thickness</a:t>
            </a:r>
          </a:p>
          <a:p>
            <a:pPr>
              <a:buFontTx/>
              <a:buNone/>
            </a:pPr>
            <a:r>
              <a:rPr lang="en-US" b="0" baseline="0" dirty="0" smtClean="0"/>
              <a:t>Cut to length</a:t>
            </a:r>
          </a:p>
          <a:p>
            <a:pPr>
              <a:buFontTx/>
              <a:buNone/>
            </a:pPr>
            <a:endParaRPr lang="en-US" b="0" baseline="0" dirty="0" smtClean="0"/>
          </a:p>
          <a:p>
            <a:pPr>
              <a:buFontTx/>
              <a:buNone/>
            </a:pPr>
            <a:r>
              <a:rPr lang="en-US" b="0" baseline="0" dirty="0" smtClean="0"/>
              <a:t>Warm and shape </a:t>
            </a:r>
          </a:p>
          <a:p>
            <a:pPr>
              <a:buFontTx/>
              <a:buNone/>
            </a:pPr>
            <a:endParaRPr lang="en-US" b="0" baseline="0" dirty="0" smtClean="0"/>
          </a:p>
          <a:p>
            <a:pPr>
              <a:buFontTx/>
              <a:buNone/>
            </a:pPr>
            <a:r>
              <a:rPr lang="en-US" b="0" baseline="0" dirty="0" smtClean="0"/>
              <a:t>Cool to shape</a:t>
            </a:r>
            <a:endParaRPr lang="en-US" b="0" dirty="0" smtClean="0"/>
          </a:p>
          <a:p>
            <a:pPr>
              <a:buFont typeface="Arial" pitchFamily="34" charset="0"/>
              <a:buNone/>
            </a:pPr>
            <a:endParaRPr lang="en-US" b="1" baseline="0" dirty="0" smtClean="0"/>
          </a:p>
          <a:p>
            <a:pPr>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pPr/>
              <a:t>18</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pPr>
              <a:buFontTx/>
              <a:buNone/>
            </a:pPr>
            <a:endParaRPr lang="en-US" b="0" dirty="0" smtClean="0"/>
          </a:p>
          <a:p>
            <a:pPr defTabSz="844083">
              <a:defRPr/>
            </a:pPr>
            <a:r>
              <a:rPr lang="en-US" b="0" dirty="0" smtClean="0"/>
              <a:t>Refer to manual or obtain a video from you tube source for visual display</a:t>
            </a:r>
          </a:p>
          <a:p>
            <a:r>
              <a:rPr lang="en-AU" sz="1100" b="1" dirty="0"/>
              <a:t>Weaving a sugar basket and fruits</a:t>
            </a:r>
            <a:endParaRPr lang="en-AU" sz="1100" dirty="0"/>
          </a:p>
          <a:p>
            <a:r>
              <a:rPr lang="en-AU" sz="1100" b="1" dirty="0"/>
              <a:t>You tube</a:t>
            </a:r>
            <a:endParaRPr lang="en-AU" sz="1100" dirty="0"/>
          </a:p>
          <a:p>
            <a:r>
              <a:rPr lang="en-AU" sz="1100" dirty="0"/>
              <a:t>The art of sugar craft; filmed and edited by Leon Arndt, ICT Services</a:t>
            </a:r>
          </a:p>
          <a:p>
            <a:r>
              <a:rPr lang="en-AU" sz="1100" u="sng" dirty="0">
                <a:hlinkClick r:id="rId3"/>
              </a:rPr>
              <a:t>http://www.youtube.com/watch?v=7vK7lTghbe0&amp;feature=g-vrec</a:t>
            </a:r>
            <a:endParaRPr lang="en-AU" sz="1100" dirty="0"/>
          </a:p>
          <a:p>
            <a:r>
              <a:rPr lang="en-AU" sz="1100" dirty="0"/>
              <a:t> </a:t>
            </a:r>
          </a:p>
          <a:p>
            <a:pPr defTabSz="844083">
              <a:defRPr/>
            </a:pPr>
            <a:endParaRPr lang="en-US" b="0" dirty="0" smtClean="0"/>
          </a:p>
          <a:p>
            <a:pPr>
              <a:buFont typeface="Arial" pitchFamily="34" charset="0"/>
              <a:buNone/>
            </a:pPr>
            <a:endParaRPr lang="en-US" b="1" baseline="0" dirty="0" smtClean="0"/>
          </a:p>
          <a:p>
            <a:pPr>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pPr/>
              <a:t>19</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pPr>
              <a:buFontTx/>
              <a:buNone/>
            </a:pPr>
            <a:r>
              <a:rPr lang="en-US" b="0" dirty="0" smtClean="0"/>
              <a:t>Trainer to relate performance criteria to element 5</a:t>
            </a:r>
          </a:p>
          <a:p>
            <a:pPr>
              <a:buFontTx/>
              <a:buNone/>
            </a:pPr>
            <a:endParaRPr lang="en-US" b="0" dirty="0" smtClean="0"/>
          </a:p>
          <a:p>
            <a:pPr>
              <a:buFontTx/>
              <a:buNone/>
            </a:pPr>
            <a:r>
              <a:rPr lang="en-US" b="0" dirty="0" smtClean="0"/>
              <a:t>Performance criteria</a:t>
            </a:r>
            <a:r>
              <a:rPr lang="en-US" b="0" baseline="0" dirty="0" smtClean="0"/>
              <a:t> is the process by which the students training match the learning element</a:t>
            </a:r>
          </a:p>
          <a:p>
            <a:pPr>
              <a:buFontTx/>
              <a:buNone/>
            </a:pPr>
            <a:r>
              <a:rPr lang="en-US" baseline="0" dirty="0" smtClean="0"/>
              <a:t>The element is the skill</a:t>
            </a:r>
          </a:p>
          <a:p>
            <a:pPr>
              <a:buFontTx/>
              <a:buNone/>
            </a:pPr>
            <a:endParaRPr lang="en-US" baseline="0" dirty="0" smtClean="0"/>
          </a:p>
          <a:p>
            <a:pPr>
              <a:buFontTx/>
              <a:buNone/>
            </a:pPr>
            <a:r>
              <a:rPr lang="en-US" baseline="0" dirty="0" smtClean="0"/>
              <a:t>To assess competency in the skill; the performance criteria is used to outline activities that can be used to assess competency.</a:t>
            </a:r>
          </a:p>
          <a:p>
            <a:pPr>
              <a:buFontTx/>
              <a:buNone/>
            </a:pPr>
            <a:endParaRPr lang="en-US" baseline="0" dirty="0" smtClean="0"/>
          </a:p>
          <a:p>
            <a:pPr>
              <a:buFontTx/>
              <a:buNone/>
            </a:pPr>
            <a:r>
              <a:rPr lang="en-US" baseline="0" dirty="0" smtClean="0"/>
              <a:t>The trainer should relate how the performance criteria is related to the element</a:t>
            </a:r>
          </a:p>
          <a:p>
            <a:pPr>
              <a:buFontTx/>
              <a:buNone/>
            </a:pPr>
            <a:endParaRPr lang="en-US" baseline="0" dirty="0" smtClean="0"/>
          </a:p>
          <a:p>
            <a:pPr>
              <a:buFont typeface="Arial" pitchFamily="34" charset="0"/>
              <a:buNone/>
            </a:pPr>
            <a:r>
              <a:rPr lang="en-US" b="0" baseline="0" dirty="0" smtClean="0"/>
              <a:t>To be able to </a:t>
            </a:r>
            <a:r>
              <a:rPr lang="en-US" b="1" baseline="0" dirty="0" smtClean="0"/>
              <a:t>Prepare and display sugar work </a:t>
            </a:r>
            <a:r>
              <a:rPr lang="en-US" b="0" baseline="0" dirty="0" smtClean="0"/>
              <a:t>the students must be able to; </a:t>
            </a:r>
            <a:r>
              <a:rPr lang="en-US" b="1" baseline="0" dirty="0" smtClean="0"/>
              <a:t>pour boiled sugar to produce cast display sugar work</a:t>
            </a:r>
          </a:p>
          <a:p>
            <a:pPr>
              <a:buFont typeface="Arial" pitchFamily="34" charset="0"/>
              <a:buNone/>
            </a:pPr>
            <a:endParaRPr lang="en-US" b="1" baseline="0" dirty="0" smtClean="0"/>
          </a:p>
          <a:p>
            <a:pPr>
              <a:buFont typeface="Arial" pitchFamily="34" charset="0"/>
              <a:buNone/>
            </a:pPr>
            <a:r>
              <a:rPr lang="en-US" b="1" baseline="0" dirty="0" smtClean="0"/>
              <a:t>The student should be able to </a:t>
            </a:r>
          </a:p>
          <a:p>
            <a:pPr lvl="1"/>
            <a:r>
              <a:rPr lang="en-AU" sz="1100" dirty="0"/>
              <a:t>Collect equipment required</a:t>
            </a:r>
            <a:r>
              <a:rPr lang="en-AU" sz="1100" i="1" dirty="0"/>
              <a:t> </a:t>
            </a:r>
            <a:r>
              <a:rPr lang="en-AU" sz="1100" dirty="0"/>
              <a:t>to produce cast display sugar work pieces</a:t>
            </a:r>
            <a:endParaRPr lang="en-AU" sz="1300" dirty="0"/>
          </a:p>
          <a:p>
            <a:pPr lvl="1"/>
            <a:r>
              <a:rPr lang="en-AU" sz="1100" dirty="0"/>
              <a:t>Add specific ingredients to create effects</a:t>
            </a:r>
            <a:endParaRPr lang="en-AU" sz="1300" dirty="0"/>
          </a:p>
          <a:p>
            <a:pPr lvl="1"/>
            <a:r>
              <a:rPr lang="en-AU" sz="1100" dirty="0"/>
              <a:t>Pour and set sugar</a:t>
            </a:r>
            <a:endParaRPr lang="en-AU" sz="1300" dirty="0"/>
          </a:p>
          <a:p>
            <a:pPr lvl="1"/>
            <a:r>
              <a:rPr lang="en-AU" sz="1100" dirty="0"/>
              <a:t>Release sugar from forms</a:t>
            </a:r>
            <a:endParaRPr lang="en-AU" sz="1300" dirty="0"/>
          </a:p>
          <a:p>
            <a:pPr>
              <a:buFont typeface="Arial" pitchFamily="34" charset="0"/>
              <a:buNone/>
            </a:pPr>
            <a:endParaRPr lang="en-US" b="1" baseline="0" dirty="0" smtClean="0"/>
          </a:p>
          <a:p>
            <a:pPr>
              <a:buFont typeface="Arial" pitchFamily="34" charset="0"/>
              <a:buNone/>
            </a:pPr>
            <a:endParaRPr lang="en-US" dirty="0" smtClean="0"/>
          </a:p>
          <a:p>
            <a:pPr>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pPr/>
              <a:t>20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endParaRPr lang="en-US" b="0" dirty="0" smtClean="0"/>
          </a:p>
          <a:p>
            <a:r>
              <a:rPr lang="en-US" b="0" dirty="0" smtClean="0"/>
              <a:t>Select and Weigh all</a:t>
            </a:r>
            <a:r>
              <a:rPr lang="en-US" b="0" baseline="0" dirty="0" smtClean="0"/>
              <a:t> ingredients before beginning the process</a:t>
            </a:r>
          </a:p>
          <a:p>
            <a:endParaRPr lang="en-US" b="0" baseline="0" dirty="0" smtClean="0"/>
          </a:p>
          <a:p>
            <a:r>
              <a:rPr lang="en-US" b="0" baseline="0" dirty="0" smtClean="0"/>
              <a:t>Ensure that enough of each ingredient is available</a:t>
            </a:r>
          </a:p>
          <a:p>
            <a:endParaRPr lang="en-US" b="0" baseline="0" dirty="0" smtClean="0"/>
          </a:p>
          <a:p>
            <a:r>
              <a:rPr lang="en-US" b="0" baseline="0" dirty="0" smtClean="0"/>
              <a:t>Normal table sugar is best for this activity </a:t>
            </a:r>
          </a:p>
          <a:p>
            <a:endParaRPr lang="en-US" b="0" baseline="0" dirty="0" smtClean="0"/>
          </a:p>
          <a:p>
            <a:r>
              <a:rPr lang="en-US" b="0" baseline="0" dirty="0" smtClean="0"/>
              <a:t>Students need to find an explanation or definition of how sugar can be purchased in their market place</a:t>
            </a:r>
          </a:p>
          <a:p>
            <a:endParaRPr lang="en-US" b="0" baseline="0" dirty="0" smtClean="0"/>
          </a:p>
          <a:p>
            <a:r>
              <a:rPr lang="en-US" b="0" baseline="0" dirty="0" smtClean="0"/>
              <a:t>The term market place is not where you purchase general food items for the home</a:t>
            </a:r>
          </a:p>
          <a:p>
            <a:r>
              <a:rPr lang="en-US" b="0" baseline="0" dirty="0" smtClean="0"/>
              <a:t>The market place is the Bakery Patisserie in which they are conducting business</a:t>
            </a:r>
          </a:p>
          <a:p>
            <a:endParaRPr lang="en-US" b="0" baseline="0" dirty="0" smtClean="0"/>
          </a:p>
          <a:p>
            <a:r>
              <a:rPr lang="en-US" b="0" baseline="0" dirty="0" smtClean="0"/>
              <a:t>A1 or1A sugar	general table sugar</a:t>
            </a:r>
          </a:p>
          <a:p>
            <a:r>
              <a:rPr lang="en-US" b="0" baseline="0" dirty="0" smtClean="0"/>
              <a:t>Caster sugar		best for use in pastry</a:t>
            </a:r>
          </a:p>
          <a:p>
            <a:r>
              <a:rPr lang="en-US" b="0" baseline="0" dirty="0" smtClean="0"/>
              <a:t>Pure Icing sugar	very fine grind, can be referred to confectioners sugar</a:t>
            </a:r>
          </a:p>
          <a:p>
            <a:r>
              <a:rPr lang="en-US" b="0" baseline="0" dirty="0" smtClean="0"/>
              <a:t>Soft icing mixture	Icing sugar with starch added to stop clumping due to hydroscopic properties of sugar</a:t>
            </a:r>
          </a:p>
          <a:p>
            <a:r>
              <a:rPr lang="en-US" b="0" baseline="0" dirty="0" smtClean="0"/>
              <a:t>Brown sugar		sugar with residual molasses added</a:t>
            </a:r>
          </a:p>
          <a:p>
            <a:endParaRPr lang="en-US" b="0" baseline="0" dirty="0" smtClean="0"/>
          </a:p>
          <a:p>
            <a:r>
              <a:rPr lang="en-US" b="0" baseline="0" dirty="0" smtClean="0"/>
              <a:t>These are types of sugar available in the Australian market for the patissier</a:t>
            </a:r>
          </a:p>
          <a:p>
            <a:endParaRPr lang="en-US" b="0" baseline="0" dirty="0" smtClean="0"/>
          </a:p>
          <a:p>
            <a:endParaRPr lang="en-US" b="0"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pPr/>
              <a:t>3</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endParaRPr lang="en-US" b="0" dirty="0" smtClean="0"/>
          </a:p>
          <a:p>
            <a:r>
              <a:rPr lang="en-US" b="0" dirty="0" smtClean="0"/>
              <a:t>Working from a plan the model must be broken down into sections</a:t>
            </a:r>
          </a:p>
          <a:p>
            <a:endParaRPr lang="en-US" b="0" dirty="0" smtClean="0"/>
          </a:p>
          <a:p>
            <a:pPr>
              <a:buFont typeface="Arial" pitchFamily="34" charset="0"/>
              <a:buChar char="•"/>
            </a:pPr>
            <a:r>
              <a:rPr lang="en-US" b="0" dirty="0" smtClean="0"/>
              <a:t>Cast models have several sections that may sit</a:t>
            </a:r>
            <a:r>
              <a:rPr lang="en-US" b="0" baseline="0" dirty="0" smtClean="0"/>
              <a:t> at different level</a:t>
            </a:r>
          </a:p>
          <a:p>
            <a:pPr>
              <a:buFont typeface="Arial" pitchFamily="34" charset="0"/>
              <a:buChar char="•"/>
            </a:pPr>
            <a:r>
              <a:rPr lang="en-US" b="0" baseline="0" dirty="0" smtClean="0"/>
              <a:t>Cast models may lay flat</a:t>
            </a:r>
          </a:p>
          <a:p>
            <a:pPr>
              <a:buFont typeface="Arial" pitchFamily="34" charset="0"/>
              <a:buChar char="•"/>
            </a:pPr>
            <a:r>
              <a:rPr lang="en-US" b="0" baseline="0" dirty="0" smtClean="0"/>
              <a:t>May stand up; several pieces set at different places on the base give appearance of Depth</a:t>
            </a:r>
            <a:endParaRPr lang="en-US" b="0" dirty="0" smtClean="0"/>
          </a:p>
          <a:p>
            <a:pPr>
              <a:buFontTx/>
              <a:buNone/>
            </a:pPr>
            <a:endParaRPr lang="en-US" b="0" dirty="0" smtClean="0"/>
          </a:p>
          <a:p>
            <a:pPr>
              <a:buFontTx/>
              <a:buNone/>
            </a:pPr>
            <a:r>
              <a:rPr lang="en-US" b="0" dirty="0" smtClean="0"/>
              <a:t>Moulds of the shapes that are going to be moulded</a:t>
            </a:r>
          </a:p>
          <a:p>
            <a:pPr>
              <a:buFontTx/>
              <a:buNone/>
            </a:pPr>
            <a:endParaRPr lang="en-US" b="0" dirty="0" smtClean="0"/>
          </a:p>
          <a:p>
            <a:pPr>
              <a:buFontTx/>
              <a:buNone/>
            </a:pPr>
            <a:r>
              <a:rPr lang="en-US" b="0" dirty="0" smtClean="0"/>
              <a:t>Stove and pot</a:t>
            </a:r>
          </a:p>
          <a:p>
            <a:pPr>
              <a:buFontTx/>
              <a:buNone/>
            </a:pPr>
            <a:endParaRPr lang="en-US" b="0" dirty="0" smtClean="0"/>
          </a:p>
          <a:p>
            <a:pPr>
              <a:buFontTx/>
              <a:buNone/>
            </a:pPr>
            <a:r>
              <a:rPr lang="en-US" b="0" dirty="0" smtClean="0"/>
              <a:t>Small equipment: should always be on hand</a:t>
            </a:r>
          </a:p>
          <a:p>
            <a:pPr>
              <a:buFont typeface="Arial" pitchFamily="34" charset="0"/>
              <a:buNone/>
            </a:pPr>
            <a:endParaRPr lang="en-US" b="0" baseline="0" dirty="0" smtClean="0"/>
          </a:p>
          <a:p>
            <a:pPr>
              <a:buFont typeface="Arial" pitchFamily="34" charset="0"/>
              <a:buNone/>
            </a:pPr>
            <a:endParaRPr lang="en-US" b="0"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pPr/>
              <a:t>21</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pPr>
              <a:buFontTx/>
              <a:buNone/>
            </a:pPr>
            <a:endParaRPr lang="en-US" b="0" dirty="0" smtClean="0"/>
          </a:p>
          <a:p>
            <a:pPr>
              <a:spcBef>
                <a:spcPts val="554"/>
              </a:spcBef>
              <a:spcAft>
                <a:spcPts val="1108"/>
              </a:spcAft>
            </a:pPr>
            <a:r>
              <a:rPr lang="en-US" sz="2000" b="1" dirty="0">
                <a:latin typeface="Helvetica" pitchFamily="34" charset="0"/>
              </a:rPr>
              <a:t>Titanium dioxide</a:t>
            </a:r>
          </a:p>
          <a:p>
            <a:pPr>
              <a:spcBef>
                <a:spcPts val="554"/>
              </a:spcBef>
              <a:spcAft>
                <a:spcPts val="1108"/>
              </a:spcAft>
            </a:pPr>
            <a:r>
              <a:rPr lang="en-US" sz="2000" dirty="0">
                <a:latin typeface="Helvetica" pitchFamily="34" charset="0"/>
              </a:rPr>
              <a:t>Is a natural substance that can be used to give boiled sugar a white colour; helps with showing opaque colours</a:t>
            </a:r>
          </a:p>
          <a:p>
            <a:pPr marL="278547" lvl="1">
              <a:spcBef>
                <a:spcPts val="554"/>
              </a:spcBef>
              <a:spcAft>
                <a:spcPts val="1108"/>
              </a:spcAft>
            </a:pPr>
            <a:endParaRPr lang="en-US" sz="1700" dirty="0">
              <a:latin typeface="Helvetica" pitchFamily="34" charset="0"/>
            </a:endParaRPr>
          </a:p>
          <a:p>
            <a:pPr marL="278547" lvl="1">
              <a:spcBef>
                <a:spcPts val="554"/>
              </a:spcBef>
              <a:spcAft>
                <a:spcPts val="1108"/>
              </a:spcAft>
            </a:pPr>
            <a:endParaRPr lang="en-US" sz="1700" dirty="0">
              <a:latin typeface="Helvetica" pitchFamily="34" charset="0"/>
            </a:endParaRPr>
          </a:p>
          <a:p>
            <a:pPr>
              <a:spcBef>
                <a:spcPts val="554"/>
              </a:spcBef>
              <a:spcAft>
                <a:spcPts val="1108"/>
              </a:spcAft>
            </a:pPr>
            <a:r>
              <a:rPr lang="en-US" sz="2000" b="1" dirty="0">
                <a:latin typeface="Helvetica" pitchFamily="34" charset="0"/>
              </a:rPr>
              <a:t>Elements to be suspended inside  </a:t>
            </a:r>
          </a:p>
          <a:p>
            <a:pPr>
              <a:spcBef>
                <a:spcPts val="554"/>
              </a:spcBef>
              <a:spcAft>
                <a:spcPts val="1108"/>
              </a:spcAft>
            </a:pPr>
            <a:r>
              <a:rPr lang="en-US" sz="2000" dirty="0">
                <a:latin typeface="Helvetica" pitchFamily="34" charset="0"/>
              </a:rPr>
              <a:t>Silver sparkle or small filings can be added for sparkle in clear </a:t>
            </a:r>
          </a:p>
          <a:p>
            <a:pPr marL="278547" lvl="1">
              <a:spcBef>
                <a:spcPts val="554"/>
              </a:spcBef>
              <a:spcAft>
                <a:spcPts val="1108"/>
              </a:spcAft>
            </a:pPr>
            <a:endParaRPr lang="en-US" sz="1700" dirty="0">
              <a:latin typeface="Helvetica" pitchFamily="34" charset="0"/>
            </a:endParaRPr>
          </a:p>
          <a:p>
            <a:pPr marL="278547" lvl="1">
              <a:spcBef>
                <a:spcPts val="554"/>
              </a:spcBef>
              <a:spcAft>
                <a:spcPts val="1108"/>
              </a:spcAft>
            </a:pPr>
            <a:endParaRPr lang="en-US" sz="1700" dirty="0">
              <a:latin typeface="Helvetica" pitchFamily="34" charset="0"/>
            </a:endParaRPr>
          </a:p>
          <a:p>
            <a:pPr>
              <a:spcBef>
                <a:spcPts val="554"/>
              </a:spcBef>
              <a:spcAft>
                <a:spcPts val="1108"/>
              </a:spcAft>
            </a:pPr>
            <a:r>
              <a:rPr lang="en-US" sz="2000" b="1" dirty="0">
                <a:latin typeface="Helvetica" pitchFamily="34" charset="0"/>
              </a:rPr>
              <a:t>Crinkled foil</a:t>
            </a:r>
          </a:p>
          <a:p>
            <a:pPr>
              <a:spcBef>
                <a:spcPts val="554"/>
              </a:spcBef>
              <a:spcAft>
                <a:spcPts val="1108"/>
              </a:spcAft>
            </a:pPr>
            <a:r>
              <a:rPr lang="en-US" sz="2000" dirty="0">
                <a:latin typeface="Helvetica" pitchFamily="34" charset="0"/>
              </a:rPr>
              <a:t>Crinkling the foil will show imperfection in foil surface and this will show through a clear sugar cast</a:t>
            </a:r>
          </a:p>
          <a:p>
            <a:pPr marL="278547" lvl="1">
              <a:spcBef>
                <a:spcPts val="554"/>
              </a:spcBef>
              <a:spcAft>
                <a:spcPts val="1108"/>
              </a:spcAft>
            </a:pPr>
            <a:endParaRPr lang="en-US" sz="1700" dirty="0">
              <a:latin typeface="Helvetica" pitchFamily="34" charset="0"/>
            </a:endParaRPr>
          </a:p>
          <a:p>
            <a:pPr>
              <a:spcBef>
                <a:spcPts val="554"/>
              </a:spcBef>
              <a:spcAft>
                <a:spcPts val="1108"/>
              </a:spcAft>
            </a:pPr>
            <a:r>
              <a:rPr lang="en-US" sz="2000" b="1" dirty="0">
                <a:latin typeface="Helvetica" pitchFamily="34" charset="0"/>
              </a:rPr>
              <a:t>Preformed mould cast</a:t>
            </a:r>
          </a:p>
          <a:p>
            <a:pPr>
              <a:buFontTx/>
              <a:buNone/>
            </a:pPr>
            <a:r>
              <a:rPr lang="en-US" b="0" dirty="0" smtClean="0"/>
              <a:t>Silicon moulds can be preformed to shapes of leaves and these do not have to be added as when hand moulding</a:t>
            </a:r>
          </a:p>
          <a:p>
            <a:pPr>
              <a:buFontTx/>
              <a:buNone/>
            </a:pPr>
            <a:endParaRPr lang="en-US" b="0" dirty="0" smtClean="0"/>
          </a:p>
          <a:p>
            <a:pPr>
              <a:buFontTx/>
              <a:buNone/>
            </a:pPr>
            <a:r>
              <a:rPr lang="en-US" b="0" dirty="0" smtClean="0"/>
              <a:t>See Chicago  School of mould making website</a:t>
            </a:r>
          </a:p>
          <a:p>
            <a:pPr>
              <a:buFont typeface="Arial" pitchFamily="34" charset="0"/>
              <a:buNone/>
            </a:pPr>
            <a:endParaRPr lang="en-US" b="1" baseline="0" dirty="0" smtClean="0"/>
          </a:p>
          <a:p>
            <a:pPr>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pPr/>
              <a:t>22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r>
              <a:rPr lang="en-US" dirty="0" smtClean="0"/>
              <a:t>Equipment</a:t>
            </a:r>
            <a:r>
              <a:rPr lang="en-US" baseline="0" dirty="0" smtClean="0"/>
              <a:t> required for the preparation of sugar will depend on the type being produced</a:t>
            </a:r>
          </a:p>
          <a:p>
            <a:endParaRPr lang="en-US" baseline="0" dirty="0" smtClean="0"/>
          </a:p>
          <a:p>
            <a:r>
              <a:rPr lang="en-US" baseline="0" dirty="0" smtClean="0"/>
              <a:t>A well set up kitchen will be ideal but people become inventive when lacking the best equipment</a:t>
            </a:r>
          </a:p>
          <a:p>
            <a:endParaRPr lang="en-US" baseline="0" dirty="0" smtClean="0"/>
          </a:p>
          <a:p>
            <a:r>
              <a:rPr lang="en-US" baseline="0" dirty="0" smtClean="0"/>
              <a:t>Sugar can be boiled and moulded in any area when person becomes familiar with the skills required</a:t>
            </a:r>
            <a:endParaRPr lang="en-US"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pPr/>
              <a:t>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r>
              <a:rPr lang="en-US" dirty="0" smtClean="0"/>
              <a:t>Place the water into a clean pot</a:t>
            </a:r>
          </a:p>
          <a:p>
            <a:r>
              <a:rPr lang="en-US" dirty="0" smtClean="0"/>
              <a:t>Add sugar to the water </a:t>
            </a:r>
          </a:p>
          <a:p>
            <a:endParaRPr lang="en-US" dirty="0" smtClean="0"/>
          </a:p>
          <a:p>
            <a:r>
              <a:rPr lang="en-US" dirty="0" smtClean="0"/>
              <a:t>This moistens all the sugar and helps it to dissolve.</a:t>
            </a:r>
          </a:p>
          <a:p>
            <a:endParaRPr lang="en-US" dirty="0" smtClean="0"/>
          </a:p>
          <a:p>
            <a:r>
              <a:rPr lang="en-US" dirty="0" smtClean="0"/>
              <a:t>Sugar can re-crystalise when in solution merely due to the fact that a grain of sugar has fallen into the solution.</a:t>
            </a:r>
          </a:p>
          <a:p>
            <a:r>
              <a:rPr lang="en-US" dirty="0" smtClean="0"/>
              <a:t>This can happen when sugar is 160</a:t>
            </a:r>
            <a:r>
              <a:rPr lang="en-US" baseline="0" dirty="0" smtClean="0"/>
              <a:t> degrees plus. It merely goes hard again and the process needs to start all over again</a:t>
            </a:r>
          </a:p>
          <a:p>
            <a:endParaRPr lang="en-US" baseline="0" dirty="0" smtClean="0"/>
          </a:p>
          <a:p>
            <a:r>
              <a:rPr lang="en-US" baseline="0" dirty="0" smtClean="0"/>
              <a:t>Keep side of pots clean with pastry brush and cold water</a:t>
            </a:r>
          </a:p>
          <a:p>
            <a:r>
              <a:rPr lang="en-US" baseline="0" dirty="0" smtClean="0"/>
              <a:t>Do not stir after sugar solution has started to boil  because the agitation can also cause the sugar to re-crystalise.</a:t>
            </a:r>
            <a:endParaRPr lang="en-US"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pPr>
              <a:buFontTx/>
              <a:buNone/>
            </a:pPr>
            <a:r>
              <a:rPr lang="en-US" b="0" dirty="0" smtClean="0"/>
              <a:t>Trainer to relate performance criteria to element 2</a:t>
            </a:r>
          </a:p>
          <a:p>
            <a:pPr>
              <a:buFontTx/>
              <a:buNone/>
            </a:pPr>
            <a:endParaRPr lang="en-US" b="0" dirty="0" smtClean="0"/>
          </a:p>
          <a:p>
            <a:pPr>
              <a:buFontTx/>
              <a:buNone/>
            </a:pPr>
            <a:r>
              <a:rPr lang="en-US" b="0" dirty="0" smtClean="0"/>
              <a:t>Performance criteria</a:t>
            </a:r>
            <a:r>
              <a:rPr lang="en-US" b="0" baseline="0" dirty="0" smtClean="0"/>
              <a:t> is the process by which the students training match the learning element</a:t>
            </a:r>
          </a:p>
          <a:p>
            <a:pPr>
              <a:buFontTx/>
              <a:buNone/>
            </a:pPr>
            <a:r>
              <a:rPr lang="en-US" baseline="0" dirty="0" smtClean="0"/>
              <a:t>The element is the skill</a:t>
            </a:r>
          </a:p>
          <a:p>
            <a:pPr>
              <a:buFontTx/>
              <a:buNone/>
            </a:pPr>
            <a:endParaRPr lang="en-US" baseline="0" dirty="0" smtClean="0"/>
          </a:p>
          <a:p>
            <a:pPr>
              <a:buFontTx/>
              <a:buNone/>
            </a:pPr>
            <a:r>
              <a:rPr lang="en-US" baseline="0" dirty="0" smtClean="0"/>
              <a:t>To assess competency in the skill; the performance criteria is used to outline activities that can be used to assess competency.</a:t>
            </a:r>
          </a:p>
          <a:p>
            <a:pPr>
              <a:buFontTx/>
              <a:buNone/>
            </a:pPr>
            <a:endParaRPr lang="en-US" baseline="0" dirty="0" smtClean="0"/>
          </a:p>
          <a:p>
            <a:pPr>
              <a:buFontTx/>
              <a:buNone/>
            </a:pPr>
            <a:r>
              <a:rPr lang="en-US" baseline="0" dirty="0" smtClean="0"/>
              <a:t>The trainer should relate how the performance criteria is related to the element</a:t>
            </a:r>
          </a:p>
          <a:p>
            <a:pPr>
              <a:buFontTx/>
              <a:buNone/>
            </a:pPr>
            <a:endParaRPr lang="en-US" baseline="0" dirty="0" smtClean="0"/>
          </a:p>
          <a:p>
            <a:pPr>
              <a:buFont typeface="Arial" pitchFamily="34" charset="0"/>
              <a:buNone/>
            </a:pPr>
            <a:r>
              <a:rPr lang="en-US" b="0" baseline="0" dirty="0" smtClean="0"/>
              <a:t>To be able to </a:t>
            </a:r>
            <a:r>
              <a:rPr lang="en-US" b="1" baseline="0" dirty="0" smtClean="0"/>
              <a:t>Prepare and display sugar work </a:t>
            </a:r>
            <a:r>
              <a:rPr lang="en-US" b="0" baseline="0" dirty="0" smtClean="0"/>
              <a:t>the students must be able to; </a:t>
            </a:r>
            <a:r>
              <a:rPr lang="en-US" b="1" baseline="0" dirty="0" smtClean="0"/>
              <a:t>Boil sugar</a:t>
            </a:r>
          </a:p>
          <a:p>
            <a:pPr>
              <a:buFont typeface="Arial" pitchFamily="34" charset="0"/>
              <a:buNone/>
            </a:pPr>
            <a:endParaRPr lang="en-US" b="1" baseline="0" dirty="0" smtClean="0"/>
          </a:p>
          <a:p>
            <a:pPr>
              <a:buFont typeface="Arial" pitchFamily="34" charset="0"/>
              <a:buNone/>
            </a:pPr>
            <a:r>
              <a:rPr lang="en-US" b="1" baseline="0" dirty="0" smtClean="0"/>
              <a:t>The student should be able to do;</a:t>
            </a:r>
          </a:p>
          <a:p>
            <a:pPr lvl="1"/>
            <a:r>
              <a:rPr lang="en-AU" sz="2600" dirty="0"/>
              <a:t>Collect equipment</a:t>
            </a:r>
            <a:r>
              <a:rPr lang="en-AU" sz="2600" i="1" dirty="0"/>
              <a:t> </a:t>
            </a:r>
            <a:r>
              <a:rPr lang="en-AU" sz="2600" dirty="0"/>
              <a:t>required to boil sugar</a:t>
            </a:r>
            <a:endParaRPr lang="en-AU" sz="3000" dirty="0"/>
          </a:p>
          <a:p>
            <a:pPr lvl="1"/>
            <a:r>
              <a:rPr lang="en-AU" sz="2600" dirty="0"/>
              <a:t>Follow specified method of sugar boiling</a:t>
            </a:r>
            <a:endParaRPr lang="en-AU" sz="3000" dirty="0"/>
          </a:p>
          <a:p>
            <a:pPr lvl="1"/>
            <a:r>
              <a:rPr lang="en-AU" sz="2600" dirty="0"/>
              <a:t>Use colours appropriately</a:t>
            </a:r>
            <a:endParaRPr lang="en-AU" sz="3000" dirty="0"/>
          </a:p>
          <a:p>
            <a:pPr lvl="1"/>
            <a:r>
              <a:rPr lang="en-AU" sz="2600" dirty="0"/>
              <a:t>Handle boiled sugar solution safely</a:t>
            </a:r>
            <a:endParaRPr lang="en-US" b="1" baseline="0" dirty="0" smtClean="0"/>
          </a:p>
          <a:p>
            <a:pPr>
              <a:buFontTx/>
              <a:buNone/>
            </a:pPr>
            <a:endParaRPr lang="en-US" b="0" dirty="0" smtClean="0"/>
          </a:p>
          <a:p>
            <a:pPr>
              <a:buFont typeface="Arial" pitchFamily="34" charset="0"/>
              <a:buNone/>
            </a:pPr>
            <a:endParaRPr lang="en-US" b="1" baseline="0" dirty="0" smtClean="0"/>
          </a:p>
          <a:p>
            <a:pPr>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r>
              <a:rPr lang="en-US" dirty="0" smtClean="0"/>
              <a:t>Equipment</a:t>
            </a:r>
            <a:r>
              <a:rPr lang="en-US" baseline="0" dirty="0" smtClean="0"/>
              <a:t> required for the preparation of sugar will depend on the type being produced</a:t>
            </a:r>
          </a:p>
          <a:p>
            <a:endParaRPr lang="en-US" baseline="0" dirty="0" smtClean="0"/>
          </a:p>
          <a:p>
            <a:r>
              <a:rPr lang="en-US" baseline="0" dirty="0" smtClean="0"/>
              <a:t>A well set up kitchen will be ideal but people become inventive when lacking the best equipment</a:t>
            </a:r>
          </a:p>
          <a:p>
            <a:endParaRPr lang="en-US" baseline="0" dirty="0" smtClean="0"/>
          </a:p>
          <a:p>
            <a:r>
              <a:rPr lang="en-US" baseline="0" dirty="0" smtClean="0"/>
              <a:t>Sugar can be boiled and moulded in any area when person becomes familiar with the skills required</a:t>
            </a:r>
          </a:p>
          <a:p>
            <a:endParaRPr lang="en-US" baseline="0" dirty="0" smtClean="0"/>
          </a:p>
          <a:p>
            <a:r>
              <a:rPr lang="en-US" baseline="0" dirty="0" smtClean="0"/>
              <a:t>For the boiling process  to begin all equipment required for the process of moulding should be prepared</a:t>
            </a:r>
          </a:p>
          <a:p>
            <a:endParaRPr lang="en-US" baseline="0" dirty="0" smtClean="0"/>
          </a:p>
          <a:p>
            <a:r>
              <a:rPr lang="en-US" baseline="0" dirty="0" smtClean="0"/>
              <a:t>Before you begin to cook the sugar the mould must be prepared ready to accept the sugar</a:t>
            </a:r>
          </a:p>
          <a:p>
            <a:r>
              <a:rPr lang="en-US" baseline="0" dirty="0" smtClean="0"/>
              <a:t>When the sugar reaching correct temperature it must be poured immediately</a:t>
            </a:r>
          </a:p>
          <a:p>
            <a:endParaRPr lang="en-US" baseline="0" dirty="0" smtClean="0"/>
          </a:p>
          <a:p>
            <a:r>
              <a:rPr lang="en-US" baseline="0" dirty="0" smtClean="0"/>
              <a:t>Either into the prepared cast or mould or onto a prepared surface for pulling to produce satin finish</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b="1" dirty="0" smtClean="0"/>
              <a:t>Trainer to advise:</a:t>
            </a:r>
          </a:p>
          <a:p>
            <a:endParaRPr lang="en-US" dirty="0" smtClean="0"/>
          </a:p>
          <a:p>
            <a:r>
              <a:rPr lang="en-US" dirty="0" smtClean="0"/>
              <a:t>Basic</a:t>
            </a:r>
            <a:r>
              <a:rPr lang="en-US" baseline="0" dirty="0" smtClean="0"/>
              <a:t> procedure for boiling all sugar solutions</a:t>
            </a:r>
          </a:p>
          <a:p>
            <a:endParaRPr lang="en-US" baseline="0" dirty="0" smtClean="0"/>
          </a:p>
          <a:p>
            <a:r>
              <a:rPr lang="en-US" baseline="0" dirty="0" smtClean="0"/>
              <a:t>Place on the heat source and stir slowly to dissolve the sugar</a:t>
            </a:r>
          </a:p>
          <a:p>
            <a:r>
              <a:rPr lang="en-US" baseline="0" dirty="0" smtClean="0"/>
              <a:t>Wash sides of pot down with cold water and pastry brush</a:t>
            </a:r>
          </a:p>
          <a:p>
            <a:endParaRPr lang="en-US" baseline="0" dirty="0" smtClean="0"/>
          </a:p>
          <a:p>
            <a:r>
              <a:rPr lang="en-US" baseline="0" dirty="0" smtClean="0"/>
              <a:t>This is to prevent the sugar solution that sticks to the sides of the pot from dehydrating and forming sugar crystals. If the sugar crystals fall back into the solution there is the possibility that it will act as a seeding agent and this will cause all the sugar to re-crystalise</a:t>
            </a:r>
          </a:p>
          <a:p>
            <a:endParaRPr lang="en-US" baseline="0" dirty="0" smtClean="0"/>
          </a:p>
          <a:p>
            <a:r>
              <a:rPr lang="en-US" baseline="0" dirty="0" smtClean="0"/>
              <a:t>The glucose can be warmed before going into solution; in microwave or just warmed in another pot; this is recommended in colder environments as when it is added to boiling solution it does not slow down the boiling process to a great extent.</a:t>
            </a:r>
          </a:p>
          <a:p>
            <a:endParaRPr lang="en-US" baseline="0" dirty="0" smtClean="0"/>
          </a:p>
          <a:p>
            <a:r>
              <a:rPr lang="en-US" baseline="0" dirty="0" smtClean="0"/>
              <a:t>When the solution has come to the boil add the glucose</a:t>
            </a:r>
          </a:p>
          <a:p>
            <a:endParaRPr lang="en-US" baseline="0" dirty="0" smtClean="0"/>
          </a:p>
          <a:p>
            <a:r>
              <a:rPr lang="en-US" baseline="0" dirty="0" smtClean="0"/>
              <a:t>Stir to distribute the glucose through the solution then remove stirrer</a:t>
            </a:r>
          </a:p>
          <a:p>
            <a:endParaRPr lang="en-US" baseline="0" dirty="0" smtClean="0"/>
          </a:p>
          <a:p>
            <a:r>
              <a:rPr lang="en-US" baseline="0" dirty="0" smtClean="0"/>
              <a:t>Do not stir the solution again; agitation of the solution can cause crystallization</a:t>
            </a:r>
          </a:p>
          <a:p>
            <a:endParaRPr lang="en-US" baseline="0" dirty="0" smtClean="0"/>
          </a:p>
          <a:p>
            <a:r>
              <a:rPr lang="en-US" baseline="0" dirty="0" smtClean="0"/>
              <a:t>Cook the solution to the required temperature</a:t>
            </a:r>
          </a:p>
          <a:p>
            <a:endParaRPr lang="en-US" baseline="0" dirty="0" smtClean="0"/>
          </a:p>
          <a:p>
            <a:r>
              <a:rPr lang="en-US" baseline="0" dirty="0" smtClean="0"/>
              <a:t>Add  tartaric acid if required at 145 degrees</a:t>
            </a:r>
          </a:p>
          <a:p>
            <a:endParaRPr lang="en-US" baseline="0" dirty="0" smtClean="0"/>
          </a:p>
          <a:p>
            <a:r>
              <a:rPr lang="en-US" baseline="0" dirty="0" smtClean="0"/>
              <a:t>If colour is to be added then add at approximately 150 degrees</a:t>
            </a:r>
          </a:p>
          <a:p>
            <a:endParaRPr lang="en-US" baseline="0" dirty="0" smtClean="0"/>
          </a:p>
          <a:p>
            <a:r>
              <a:rPr lang="en-US" baseline="0" dirty="0" smtClean="0"/>
              <a:t>Continue to cook to 160 degrees</a:t>
            </a:r>
            <a:endParaRPr lang="en-US"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endParaRPr lang="en-US" dirty="0" smtClean="0"/>
          </a:p>
          <a:p>
            <a:r>
              <a:rPr lang="en-US" dirty="0" smtClean="0"/>
              <a:t>Adding colours to sugar takes practice. It is not the adding of the colour but how the colour looks after it has been added</a:t>
            </a:r>
          </a:p>
          <a:p>
            <a:endParaRPr lang="en-US" dirty="0" smtClean="0"/>
          </a:p>
          <a:p>
            <a:r>
              <a:rPr lang="en-US" dirty="0" smtClean="0"/>
              <a:t>The brand</a:t>
            </a:r>
          </a:p>
          <a:p>
            <a:r>
              <a:rPr lang="en-US" dirty="0" smtClean="0"/>
              <a:t>Quality of colour</a:t>
            </a:r>
          </a:p>
          <a:p>
            <a:endParaRPr lang="en-US" dirty="0" smtClean="0"/>
          </a:p>
          <a:p>
            <a:r>
              <a:rPr lang="en-US" dirty="0" smtClean="0"/>
              <a:t>Concentration of the colour</a:t>
            </a:r>
          </a:p>
          <a:p>
            <a:r>
              <a:rPr lang="en-US" dirty="0" smtClean="0"/>
              <a:t>Brightness</a:t>
            </a:r>
          </a:p>
          <a:p>
            <a:r>
              <a:rPr lang="en-US" dirty="0" smtClean="0"/>
              <a:t>HOW MUCH of the colour do you need to add</a:t>
            </a:r>
          </a:p>
          <a:p>
            <a:endParaRPr lang="en-US" dirty="0" smtClean="0"/>
          </a:p>
          <a:p>
            <a:r>
              <a:rPr lang="en-US" dirty="0" smtClean="0"/>
              <a:t>It all takes practice; keep note as with all recipes and methods; keep notes</a:t>
            </a:r>
            <a:r>
              <a:rPr lang="en-US" baseline="0" dirty="0" smtClean="0"/>
              <a:t> on the reactions when using a new product for the first time</a:t>
            </a:r>
            <a:endParaRPr lang="en-US" dirty="0" smtClean="0"/>
          </a:p>
          <a:p>
            <a:endParaRPr lang="en-US" dirty="0" smtClean="0"/>
          </a:p>
          <a:p>
            <a:r>
              <a:rPr lang="en-US" dirty="0" smtClean="0"/>
              <a:t>Water based colours  are</a:t>
            </a:r>
            <a:r>
              <a:rPr lang="en-US" baseline="0" dirty="0" smtClean="0"/>
              <a:t> best added in the last few minutes of the boiling so excess moisture can be evaporated off</a:t>
            </a:r>
          </a:p>
          <a:p>
            <a:endParaRPr lang="en-US" baseline="0"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to advise:</a:t>
            </a:r>
          </a:p>
          <a:p>
            <a:pPr>
              <a:spcBef>
                <a:spcPts val="554"/>
              </a:spcBef>
              <a:spcAft>
                <a:spcPts val="1108"/>
              </a:spcAft>
            </a:pPr>
            <a:r>
              <a:rPr lang="en-US" sz="1100" dirty="0">
                <a:latin typeface="Helvetica" pitchFamily="34" charset="0"/>
              </a:rPr>
              <a:t>Sugar is boiled to temperatures in in excess of  160 degrees</a:t>
            </a:r>
          </a:p>
          <a:p>
            <a:pPr>
              <a:spcBef>
                <a:spcPts val="554"/>
              </a:spcBef>
              <a:spcAft>
                <a:spcPts val="1108"/>
              </a:spcAft>
            </a:pPr>
            <a:r>
              <a:rPr lang="en-US" sz="1100" b="1" dirty="0">
                <a:latin typeface="Helvetica" pitchFamily="34" charset="0"/>
              </a:rPr>
              <a:t>At this temperature  the human skin will just be destroyed within 1 second of contact</a:t>
            </a:r>
          </a:p>
          <a:p>
            <a:pPr>
              <a:spcBef>
                <a:spcPts val="554"/>
              </a:spcBef>
              <a:spcAft>
                <a:spcPts val="1108"/>
              </a:spcAft>
            </a:pPr>
            <a:r>
              <a:rPr lang="en-US" sz="1100" b="1" dirty="0">
                <a:latin typeface="Helvetica" pitchFamily="34" charset="0"/>
              </a:rPr>
              <a:t>RESPECT the sugar; </a:t>
            </a:r>
          </a:p>
          <a:p>
            <a:pPr>
              <a:spcBef>
                <a:spcPts val="554"/>
              </a:spcBef>
              <a:spcAft>
                <a:spcPts val="1108"/>
              </a:spcAft>
            </a:pPr>
            <a:r>
              <a:rPr lang="en-US" sz="1100" b="1" dirty="0">
                <a:latin typeface="Helvetica" pitchFamily="34" charset="0"/>
              </a:rPr>
              <a:t>respect the temperature</a:t>
            </a:r>
          </a:p>
          <a:p>
            <a:pPr>
              <a:spcBef>
                <a:spcPts val="554"/>
              </a:spcBef>
              <a:spcAft>
                <a:spcPts val="1108"/>
              </a:spcAft>
            </a:pPr>
            <a:r>
              <a:rPr lang="en-US" sz="1100" b="1" dirty="0">
                <a:latin typeface="Helvetica" pitchFamily="34" charset="0"/>
              </a:rPr>
              <a:t>THINK</a:t>
            </a:r>
          </a:p>
          <a:p>
            <a:pPr>
              <a:spcBef>
                <a:spcPts val="554"/>
              </a:spcBef>
              <a:spcAft>
                <a:spcPts val="1108"/>
              </a:spcAft>
            </a:pPr>
            <a:endParaRPr lang="en-US" sz="1100" b="1" dirty="0">
              <a:latin typeface="Helvetica" pitchFamily="34" charset="0"/>
            </a:endParaRPr>
          </a:p>
          <a:p>
            <a:pPr>
              <a:spcBef>
                <a:spcPts val="554"/>
              </a:spcBef>
              <a:spcAft>
                <a:spcPts val="1108"/>
              </a:spcAft>
            </a:pPr>
            <a:r>
              <a:rPr lang="en-US" sz="1100" b="1" dirty="0">
                <a:latin typeface="Helvetica" pitchFamily="34" charset="0"/>
              </a:rPr>
              <a:t>There will be no second chance</a:t>
            </a:r>
          </a:p>
          <a:p>
            <a:pPr>
              <a:spcBef>
                <a:spcPts val="554"/>
              </a:spcBef>
              <a:spcAft>
                <a:spcPts val="1108"/>
              </a:spcAft>
            </a:pPr>
            <a:endParaRPr lang="en-US" sz="1100" dirty="0">
              <a:latin typeface="Helvetica" pitchFamily="34" charset="0"/>
            </a:endParaRPr>
          </a:p>
          <a:p>
            <a:pPr>
              <a:spcBef>
                <a:spcPts val="554"/>
              </a:spcBef>
              <a:spcAft>
                <a:spcPts val="1108"/>
              </a:spcAft>
            </a:pPr>
            <a:r>
              <a:rPr lang="en-US" sz="1100" b="1" dirty="0">
                <a:latin typeface="Helvetica" pitchFamily="34" charset="0"/>
              </a:rPr>
              <a:t>Heat resistant material</a:t>
            </a:r>
          </a:p>
          <a:p>
            <a:pPr>
              <a:spcBef>
                <a:spcPts val="554"/>
              </a:spcBef>
              <a:spcAft>
                <a:spcPts val="1108"/>
              </a:spcAft>
            </a:pPr>
            <a:endParaRPr lang="en-US" sz="1100" dirty="0">
              <a:latin typeface="Helvetica" pitchFamily="34" charset="0"/>
            </a:endParaRPr>
          </a:p>
          <a:p>
            <a:pPr>
              <a:spcBef>
                <a:spcPts val="554"/>
              </a:spcBef>
              <a:spcAft>
                <a:spcPts val="1108"/>
              </a:spcAft>
            </a:pPr>
            <a:r>
              <a:rPr lang="en-US" sz="1100" b="1" dirty="0">
                <a:latin typeface="Helvetica" pitchFamily="34" charset="0"/>
              </a:rPr>
              <a:t>Thick folded tea towels</a:t>
            </a:r>
          </a:p>
          <a:p>
            <a:pPr>
              <a:spcBef>
                <a:spcPts val="554"/>
              </a:spcBef>
              <a:spcAft>
                <a:spcPts val="1108"/>
              </a:spcAft>
            </a:pPr>
            <a:r>
              <a:rPr lang="en-US" sz="1100" dirty="0">
                <a:latin typeface="Helvetica" pitchFamily="34" charset="0"/>
              </a:rPr>
              <a:t>Thick gloves can be difficult to use and thick cotton gloves are not recommended because if the gloves are wet or even damp and the gloves come into contact with hot metal for any period of time they will heat up and produce STEAM; if the gloves cannot be removed quickly then they become a danger in themselves</a:t>
            </a:r>
          </a:p>
          <a:p>
            <a:pPr>
              <a:spcBef>
                <a:spcPts val="554"/>
              </a:spcBef>
              <a:spcAft>
                <a:spcPts val="1108"/>
              </a:spcAft>
            </a:pPr>
            <a:endParaRPr lang="en-US" sz="1100" dirty="0">
              <a:latin typeface="Helvetica" pitchFamily="34" charset="0"/>
            </a:endParaRPr>
          </a:p>
          <a:p>
            <a:pPr>
              <a:spcBef>
                <a:spcPts val="554"/>
              </a:spcBef>
              <a:spcAft>
                <a:spcPts val="1108"/>
              </a:spcAft>
            </a:pPr>
            <a:r>
              <a:rPr lang="en-US" sz="1100" dirty="0">
                <a:latin typeface="Helvetica" pitchFamily="34" charset="0"/>
              </a:rPr>
              <a:t>Steam burn are just as bad as dry burns on the human skin</a:t>
            </a:r>
          </a:p>
          <a:p>
            <a:pPr>
              <a:spcBef>
                <a:spcPts val="554"/>
              </a:spcBef>
              <a:spcAft>
                <a:spcPts val="1108"/>
              </a:spcAft>
            </a:pPr>
            <a:endParaRPr lang="en-US" sz="1100" dirty="0">
              <a:latin typeface="Helvetica" pitchFamily="34" charset="0"/>
            </a:endParaRPr>
          </a:p>
          <a:p>
            <a:pPr>
              <a:spcBef>
                <a:spcPts val="554"/>
              </a:spcBef>
              <a:spcAft>
                <a:spcPts val="1108"/>
              </a:spcAft>
            </a:pPr>
            <a:r>
              <a:rPr lang="en-US" sz="1100" dirty="0">
                <a:latin typeface="Helvetica" pitchFamily="34" charset="0"/>
              </a:rPr>
              <a:t>Folded tea towels between the hot metal and the human skin allows for a faster release of the pot handle</a:t>
            </a:r>
          </a:p>
          <a:p>
            <a:pPr>
              <a:spcBef>
                <a:spcPts val="554"/>
              </a:spcBef>
              <a:spcAft>
                <a:spcPts val="1108"/>
              </a:spcAft>
            </a:pPr>
            <a:endParaRPr lang="en-US" sz="1100" dirty="0">
              <a:latin typeface="Helvetica" pitchFamily="34" charset="0"/>
            </a:endParaRPr>
          </a:p>
          <a:p>
            <a:pPr>
              <a:spcBef>
                <a:spcPts val="554"/>
              </a:spcBef>
              <a:spcAft>
                <a:spcPts val="1108"/>
              </a:spcAft>
            </a:pPr>
            <a:r>
              <a:rPr lang="en-US" sz="1100" dirty="0">
                <a:latin typeface="Helvetica" pitchFamily="34" charset="0"/>
              </a:rPr>
              <a:t>Care must be taken to still control the molten sugar and not to drop the pot of sugar and cause more damage. Put the pot of molten sugar onto a stable flat surface before releasing grip of hot pot</a:t>
            </a:r>
          </a:p>
          <a:p>
            <a:pPr>
              <a:spcBef>
                <a:spcPts val="554"/>
              </a:spcBef>
              <a:spcAft>
                <a:spcPts val="1108"/>
              </a:spcAft>
            </a:pPr>
            <a:endParaRPr lang="en-US" sz="1100" dirty="0">
              <a:latin typeface="Helvetica" pitchFamily="34" charset="0"/>
            </a:endParaRPr>
          </a:p>
          <a:p>
            <a:pPr>
              <a:spcBef>
                <a:spcPts val="554"/>
              </a:spcBef>
              <a:spcAft>
                <a:spcPts val="1108"/>
              </a:spcAft>
            </a:pPr>
            <a:r>
              <a:rPr lang="en-US" sz="1100" b="1" dirty="0">
                <a:latin typeface="Helvetica" pitchFamily="34" charset="0"/>
              </a:rPr>
              <a:t>Wooden blocks </a:t>
            </a:r>
          </a:p>
          <a:p>
            <a:pPr>
              <a:spcBef>
                <a:spcPts val="554"/>
              </a:spcBef>
              <a:spcAft>
                <a:spcPts val="1108"/>
              </a:spcAft>
            </a:pPr>
            <a:r>
              <a:rPr lang="en-US" sz="1100" dirty="0">
                <a:latin typeface="Helvetica" pitchFamily="34" charset="0"/>
              </a:rPr>
              <a:t>Wooden blocks are a good medium to use to reduce heating the workbench surface</a:t>
            </a:r>
          </a:p>
          <a:p>
            <a:pPr>
              <a:spcBef>
                <a:spcPts val="554"/>
              </a:spcBef>
              <a:spcAft>
                <a:spcPts val="1108"/>
              </a:spcAft>
            </a:pPr>
            <a:endParaRPr lang="en-US" sz="1100" dirty="0">
              <a:latin typeface="Helvetica" pitchFamily="34" charset="0"/>
            </a:endParaRPr>
          </a:p>
          <a:p>
            <a:pPr>
              <a:spcBef>
                <a:spcPts val="554"/>
              </a:spcBef>
              <a:spcAft>
                <a:spcPts val="1108"/>
              </a:spcAft>
            </a:pPr>
            <a:r>
              <a:rPr lang="en-US" sz="1100" b="1" dirty="0">
                <a:latin typeface="Helvetica" pitchFamily="34" charset="0"/>
              </a:rPr>
              <a:t>Cold water reserve</a:t>
            </a:r>
          </a:p>
          <a:p>
            <a:pPr>
              <a:spcBef>
                <a:spcPts val="554"/>
              </a:spcBef>
              <a:spcAft>
                <a:spcPts val="1108"/>
              </a:spcAft>
            </a:pPr>
            <a:r>
              <a:rPr lang="en-US" sz="1100" dirty="0">
                <a:latin typeface="Helvetica" pitchFamily="34" charset="0"/>
              </a:rPr>
              <a:t>Always have a bowl of cold water nearby to cool any sugar that comes into contact with human skin. It is easy to remove from skin when it has set.</a:t>
            </a:r>
          </a:p>
          <a:p>
            <a:pPr>
              <a:spcBef>
                <a:spcPts val="554"/>
              </a:spcBef>
              <a:spcAft>
                <a:spcPts val="1108"/>
              </a:spcAft>
            </a:pPr>
            <a:r>
              <a:rPr lang="en-US" sz="1100" dirty="0">
                <a:latin typeface="Helvetica" pitchFamily="34" charset="0"/>
              </a:rPr>
              <a:t>If you try to remove while it is still molten you will just increase the damage</a:t>
            </a:r>
            <a:endParaRPr lang="en-US" b="0" dirty="0" smtClean="0"/>
          </a:p>
        </p:txBody>
      </p:sp>
      <p:sp>
        <p:nvSpPr>
          <p:cNvPr id="4" name="Slide Number Placeholder 3"/>
          <p:cNvSpPr>
            <a:spLocks noGrp="1"/>
          </p:cNvSpPr>
          <p:nvPr>
            <p:ph type="sldNum" sz="quarter" idx="10"/>
          </p:nvPr>
        </p:nvSpPr>
        <p:spPr/>
        <p:txBody>
          <a:bodyPr/>
          <a:lstStyle/>
          <a:p>
            <a:fld id="{006CD3C9-0AF2-437D-9D2F-7B6B298CC32F}" type="slidenum">
              <a:rPr lang="en-US" smtClean="0"/>
              <a:pPr/>
              <a:t>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7/24/2018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7/24/2018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7/24/2018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7/24/2018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youtube.com/watch?v=vxciGVtOmFg"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youtube.com/watch?v=7vK7lTghbe0&amp;feature=g-vrec"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PENGGUNAAN BAHAN GULA DAN PENAMPILAN</a:t>
            </a:r>
            <a:endParaRPr lang="en-US" dirty="0"/>
          </a:p>
        </p:txBody>
      </p:sp>
      <p:sp>
        <p:nvSpPr>
          <p:cNvPr id="3" name="Subtitle 2"/>
          <p:cNvSpPr>
            <a:spLocks noGrp="1"/>
          </p:cNvSpPr>
          <p:nvPr>
            <p:ph type="subTitle" idx="1"/>
          </p:nvPr>
        </p:nvSpPr>
        <p:spPr/>
        <p:txBody>
          <a:bodyPr/>
          <a:lstStyle/>
          <a:p>
            <a:r>
              <a:rPr lang="en-US" dirty="0" smtClean="0"/>
              <a:t>PERTEMUAN 13</a:t>
            </a:r>
            <a:endParaRPr lang="en-US" dirty="0"/>
          </a:p>
        </p:txBody>
      </p:sp>
    </p:spTree>
    <p:extLst>
      <p:ext uri="{BB962C8B-B14F-4D97-AF65-F5344CB8AC3E}">
        <p14:creationId xmlns:p14="http://schemas.microsoft.com/office/powerpoint/2010/main" val="21555206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467600" cy="864096"/>
          </a:xfrm>
        </p:spPr>
        <p:txBody>
          <a:bodyPr>
            <a:normAutofit/>
          </a:bodyPr>
          <a:lstStyle/>
          <a:p>
            <a:r>
              <a:rPr lang="en-US" sz="3200" b="1" dirty="0" smtClean="0">
                <a:solidFill>
                  <a:srgbClr val="FF6600"/>
                </a:solidFill>
                <a:latin typeface="Helvetica" pitchFamily="34" charset="0"/>
              </a:rPr>
              <a:t>Boil Sugar</a:t>
            </a:r>
            <a:endParaRPr lang="en-US" sz="3200" b="1" dirty="0">
              <a:solidFill>
                <a:srgbClr val="FF6600"/>
              </a:solidFill>
              <a:latin typeface="Helvetica" pitchFamily="34" charset="0"/>
            </a:endParaRPr>
          </a:p>
        </p:txBody>
      </p:sp>
      <p:sp>
        <p:nvSpPr>
          <p:cNvPr id="3" name="Content Placeholder 2"/>
          <p:cNvSpPr>
            <a:spLocks noGrp="1"/>
          </p:cNvSpPr>
          <p:nvPr>
            <p:ph idx="1"/>
          </p:nvPr>
        </p:nvSpPr>
        <p:spPr>
          <a:xfrm>
            <a:off x="611560" y="1340768"/>
            <a:ext cx="7467600" cy="4741987"/>
          </a:xfrm>
        </p:spPr>
        <p:txBody>
          <a:bodyPr>
            <a:normAutofit/>
          </a:bodyPr>
          <a:lstStyle/>
          <a:p>
            <a:pPr marL="0" indent="0">
              <a:spcBef>
                <a:spcPts val="600"/>
              </a:spcBef>
              <a:spcAft>
                <a:spcPts val="1200"/>
              </a:spcAft>
              <a:buNone/>
            </a:pPr>
            <a:r>
              <a:rPr lang="en-US" sz="2200" b="1" dirty="0" smtClean="0">
                <a:latin typeface="Helvetica" pitchFamily="34" charset="0"/>
              </a:rPr>
              <a:t>Handle boiled sugar solution safely</a:t>
            </a:r>
          </a:p>
          <a:p>
            <a:pPr marL="347663" indent="-347663">
              <a:spcBef>
                <a:spcPts val="600"/>
              </a:spcBef>
              <a:spcAft>
                <a:spcPts val="1200"/>
              </a:spcAft>
            </a:pPr>
            <a:r>
              <a:rPr lang="en-US" sz="2200" dirty="0" smtClean="0">
                <a:latin typeface="Helvetica" pitchFamily="34" charset="0"/>
              </a:rPr>
              <a:t>Heat resistant material</a:t>
            </a:r>
          </a:p>
          <a:p>
            <a:pPr marL="347663" indent="-347663">
              <a:spcBef>
                <a:spcPts val="600"/>
              </a:spcBef>
              <a:spcAft>
                <a:spcPts val="1200"/>
              </a:spcAft>
            </a:pPr>
            <a:r>
              <a:rPr lang="en-US" sz="2200" dirty="0" smtClean="0">
                <a:latin typeface="Helvetica" pitchFamily="34" charset="0"/>
              </a:rPr>
              <a:t>Thick folded tea towels</a:t>
            </a:r>
          </a:p>
          <a:p>
            <a:pPr marL="347663" indent="-347663">
              <a:spcBef>
                <a:spcPts val="600"/>
              </a:spcBef>
              <a:spcAft>
                <a:spcPts val="1200"/>
              </a:spcAft>
            </a:pPr>
            <a:r>
              <a:rPr lang="en-US" sz="2200" dirty="0" smtClean="0">
                <a:latin typeface="Helvetica" pitchFamily="34" charset="0"/>
              </a:rPr>
              <a:t>Wooden blocks </a:t>
            </a:r>
          </a:p>
          <a:p>
            <a:pPr marL="347663" indent="-347663">
              <a:spcBef>
                <a:spcPts val="600"/>
              </a:spcBef>
              <a:spcAft>
                <a:spcPts val="1200"/>
              </a:spcAft>
            </a:pPr>
            <a:r>
              <a:rPr lang="en-US" sz="2200" dirty="0" smtClean="0">
                <a:latin typeface="Helvetica" pitchFamily="34" charset="0"/>
              </a:rPr>
              <a:t>Cold water reserve</a:t>
            </a:r>
          </a:p>
          <a:p>
            <a:pPr marL="360000" indent="-360000">
              <a:spcBef>
                <a:spcPts val="600"/>
              </a:spcBef>
              <a:spcAft>
                <a:spcPts val="1200"/>
              </a:spcAft>
              <a:buNone/>
            </a:pPr>
            <a:endParaRPr lang="en-US"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t> </a:t>
            </a:r>
            <a:r>
              <a:rPr lang="en-US" dirty="0" smtClean="0">
                <a:latin typeface="Helvetica" pitchFamily="34" charset="0"/>
                <a:cs typeface="Helvetica" pitchFamily="34" charset="0"/>
              </a:rPr>
              <a:t>Slide </a:t>
            </a:r>
            <a:fld id="{90BDF71C-F485-43AE-8825-5070AF1EA8C9}" type="slidenum">
              <a:rPr lang="en-US" smtClean="0">
                <a:latin typeface="Helvetica" pitchFamily="34" charset="0"/>
                <a:cs typeface="Helvetica" pitchFamily="34" charset="0"/>
              </a:rPr>
              <a:pPr/>
              <a:t>10</a:t>
            </a:fld>
            <a:endParaRPr lang="en-US" dirty="0">
              <a:latin typeface="Helvetica" pitchFamily="34" charset="0"/>
              <a:cs typeface="Helvetica" pitchFamily="34" charset="0"/>
            </a:endParaRPr>
          </a:p>
        </p:txBody>
      </p:sp>
      <p:pic>
        <p:nvPicPr>
          <p:cNvPr id="6" name="Picture 5" descr="shutterstock_94117282.jpg"/>
          <p:cNvPicPr>
            <a:picLocks noChangeAspect="1"/>
          </p:cNvPicPr>
          <p:nvPr/>
        </p:nvPicPr>
        <p:blipFill>
          <a:blip r:embed="rId3" cstate="print"/>
          <a:stretch>
            <a:fillRect/>
          </a:stretch>
        </p:blipFill>
        <p:spPr>
          <a:xfrm>
            <a:off x="5292080" y="2996952"/>
            <a:ext cx="3048000" cy="2039112"/>
          </a:xfrm>
          <a:prstGeom prst="rect">
            <a:avLst/>
          </a:prstGeom>
        </p:spPr>
      </p:pic>
    </p:spTree>
    <p:extLst>
      <p:ext uri="{BB962C8B-B14F-4D97-AF65-F5344CB8AC3E}">
        <p14:creationId xmlns:p14="http://schemas.microsoft.com/office/powerpoint/2010/main" val="12883404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467600" cy="1143000"/>
          </a:xfrm>
        </p:spPr>
        <p:txBody>
          <a:bodyPr>
            <a:normAutofit/>
          </a:bodyPr>
          <a:lstStyle/>
          <a:p>
            <a:r>
              <a:rPr lang="en-US" sz="3400" b="1" dirty="0" smtClean="0">
                <a:solidFill>
                  <a:srgbClr val="FF6600"/>
                </a:solidFill>
                <a:latin typeface="Helvetica" pitchFamily="34" charset="0"/>
              </a:rPr>
              <a:t>Prepare and display sugar work</a:t>
            </a:r>
            <a:endParaRPr lang="en-US" sz="3400" b="1" dirty="0">
              <a:solidFill>
                <a:srgbClr val="FF6600"/>
              </a:solidFill>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t> </a:t>
            </a:r>
            <a:r>
              <a:rPr lang="en-US" dirty="0" smtClean="0">
                <a:latin typeface="Helvetica" pitchFamily="34" charset="0"/>
                <a:cs typeface="Helvetica" pitchFamily="34" charset="0"/>
              </a:rPr>
              <a:t>Slide </a:t>
            </a:r>
            <a:fld id="{90BDF71C-F485-43AE-8825-5070AF1EA8C9}" type="slidenum">
              <a:rPr lang="en-US" smtClean="0">
                <a:latin typeface="Helvetica" pitchFamily="34" charset="0"/>
                <a:cs typeface="Helvetica" pitchFamily="34" charset="0"/>
              </a:rPr>
              <a:pPr/>
              <a:t>11</a:t>
            </a:fld>
            <a:endParaRPr lang="en-US" dirty="0">
              <a:latin typeface="Helvetica" pitchFamily="34" charset="0"/>
              <a:cs typeface="Helvetica" pitchFamily="34" charset="0"/>
            </a:endParaRPr>
          </a:p>
        </p:txBody>
      </p:sp>
      <p:sp>
        <p:nvSpPr>
          <p:cNvPr id="5" name="Content Placeholder 2"/>
          <p:cNvSpPr>
            <a:spLocks noGrp="1"/>
          </p:cNvSpPr>
          <p:nvPr>
            <p:ph idx="1"/>
          </p:nvPr>
        </p:nvSpPr>
        <p:spPr>
          <a:xfrm>
            <a:off x="611560" y="1412776"/>
            <a:ext cx="7313240" cy="4713387"/>
          </a:xfrm>
        </p:spPr>
        <p:txBody>
          <a:bodyPr>
            <a:normAutofit/>
          </a:bodyPr>
          <a:lstStyle/>
          <a:p>
            <a:pPr>
              <a:spcBef>
                <a:spcPts val="600"/>
              </a:spcBef>
              <a:spcAft>
                <a:spcPts val="1200"/>
              </a:spcAft>
              <a:buNone/>
            </a:pPr>
            <a:r>
              <a:rPr lang="en-US" sz="2200" b="1" dirty="0" smtClean="0">
                <a:latin typeface="Helvetica" pitchFamily="34" charset="0"/>
              </a:rPr>
              <a:t>Element 3: Pull boiled sugar</a:t>
            </a:r>
          </a:p>
          <a:p>
            <a:pPr>
              <a:spcBef>
                <a:spcPts val="600"/>
              </a:spcBef>
              <a:spcAft>
                <a:spcPts val="1200"/>
              </a:spcAft>
            </a:pPr>
            <a:r>
              <a:rPr lang="en-AU" sz="2200" dirty="0" smtClean="0"/>
              <a:t>Collect equipment required to pull boiled sugar</a:t>
            </a:r>
          </a:p>
          <a:p>
            <a:pPr>
              <a:spcBef>
                <a:spcPts val="600"/>
              </a:spcBef>
              <a:spcAft>
                <a:spcPts val="1200"/>
              </a:spcAft>
            </a:pPr>
            <a:r>
              <a:rPr lang="en-AU" sz="2200" dirty="0" smtClean="0"/>
              <a:t>Manipulate boiled sugar</a:t>
            </a:r>
          </a:p>
          <a:p>
            <a:pPr>
              <a:spcBef>
                <a:spcPts val="600"/>
              </a:spcBef>
              <a:spcAft>
                <a:spcPts val="1200"/>
              </a:spcAft>
            </a:pPr>
            <a:r>
              <a:rPr lang="en-AU" sz="2200" dirty="0" smtClean="0"/>
              <a:t>Store/hold pulled sugar</a:t>
            </a:r>
          </a:p>
          <a:p>
            <a:pPr>
              <a:spcBef>
                <a:spcPts val="600"/>
              </a:spcBef>
              <a:spcAft>
                <a:spcPts val="1200"/>
              </a:spcAft>
            </a:pPr>
            <a:endParaRPr lang="en-US" sz="2200" dirty="0"/>
          </a:p>
        </p:txBody>
      </p:sp>
      <p:pic>
        <p:nvPicPr>
          <p:cNvPr id="6" name="Picture 5" descr="657147_kitchen_utensils.jpg"/>
          <p:cNvPicPr>
            <a:picLocks noChangeAspect="1"/>
          </p:cNvPicPr>
          <p:nvPr/>
        </p:nvPicPr>
        <p:blipFill>
          <a:blip r:embed="rId3" cstate="print"/>
          <a:stretch>
            <a:fillRect/>
          </a:stretch>
        </p:blipFill>
        <p:spPr>
          <a:xfrm>
            <a:off x="6660232" y="2708920"/>
            <a:ext cx="1754510" cy="2370959"/>
          </a:xfrm>
          <a:prstGeom prst="rect">
            <a:avLst/>
          </a:prstGeom>
        </p:spPr>
      </p:pic>
    </p:spTree>
    <p:extLst>
      <p:ext uri="{BB962C8B-B14F-4D97-AF65-F5344CB8AC3E}">
        <p14:creationId xmlns:p14="http://schemas.microsoft.com/office/powerpoint/2010/main" val="9095766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467600" cy="864096"/>
          </a:xfrm>
        </p:spPr>
        <p:txBody>
          <a:bodyPr>
            <a:normAutofit/>
          </a:bodyPr>
          <a:lstStyle/>
          <a:p>
            <a:r>
              <a:rPr lang="en-US" sz="3200" b="1" dirty="0" smtClean="0">
                <a:solidFill>
                  <a:srgbClr val="FF6600"/>
                </a:solidFill>
                <a:latin typeface="Helvetica" pitchFamily="34" charset="0"/>
              </a:rPr>
              <a:t>Pull boiled sugar</a:t>
            </a:r>
            <a:endParaRPr lang="en-US" sz="3200" b="1" dirty="0">
              <a:solidFill>
                <a:srgbClr val="FF6600"/>
              </a:solidFill>
              <a:latin typeface="Helvetica" pitchFamily="34" charset="0"/>
            </a:endParaRPr>
          </a:p>
        </p:txBody>
      </p:sp>
      <p:sp>
        <p:nvSpPr>
          <p:cNvPr id="3" name="Content Placeholder 2"/>
          <p:cNvSpPr>
            <a:spLocks noGrp="1"/>
          </p:cNvSpPr>
          <p:nvPr>
            <p:ph idx="1"/>
          </p:nvPr>
        </p:nvSpPr>
        <p:spPr>
          <a:xfrm>
            <a:off x="611560" y="1340768"/>
            <a:ext cx="7467600" cy="5040560"/>
          </a:xfrm>
        </p:spPr>
        <p:txBody>
          <a:bodyPr>
            <a:normAutofit/>
          </a:bodyPr>
          <a:lstStyle/>
          <a:p>
            <a:pPr marL="0" indent="0">
              <a:spcBef>
                <a:spcPts val="600"/>
              </a:spcBef>
              <a:spcAft>
                <a:spcPts val="1200"/>
              </a:spcAft>
              <a:buNone/>
            </a:pPr>
            <a:r>
              <a:rPr lang="en-AU" sz="2200" b="1" dirty="0" smtClean="0">
                <a:latin typeface="Helvetica" pitchFamily="34" charset="0"/>
              </a:rPr>
              <a:t>Collect required equipment</a:t>
            </a:r>
          </a:p>
          <a:p>
            <a:pPr marL="406400" indent="-406400">
              <a:lnSpc>
                <a:spcPct val="110000"/>
              </a:lnSpc>
              <a:spcBef>
                <a:spcPts val="600"/>
              </a:spcBef>
              <a:spcAft>
                <a:spcPts val="1200"/>
              </a:spcAft>
            </a:pPr>
            <a:r>
              <a:rPr lang="en-AU" sz="2400" dirty="0" smtClean="0"/>
              <a:t>Silicon mat or sheet</a:t>
            </a:r>
          </a:p>
          <a:p>
            <a:pPr marL="406400" indent="-406400">
              <a:lnSpc>
                <a:spcPct val="110000"/>
              </a:lnSpc>
              <a:spcBef>
                <a:spcPts val="600"/>
              </a:spcBef>
              <a:spcAft>
                <a:spcPts val="1200"/>
              </a:spcAft>
            </a:pPr>
            <a:r>
              <a:rPr lang="en-AU" sz="2400" dirty="0" smtClean="0"/>
              <a:t>Marble or granite stone workbench or slab</a:t>
            </a:r>
          </a:p>
          <a:p>
            <a:pPr marL="406400" indent="-406400">
              <a:lnSpc>
                <a:spcPct val="110000"/>
              </a:lnSpc>
              <a:spcBef>
                <a:spcPts val="600"/>
              </a:spcBef>
              <a:spcAft>
                <a:spcPts val="1200"/>
              </a:spcAft>
            </a:pPr>
            <a:r>
              <a:rPr lang="en-AU" sz="2400" dirty="0" smtClean="0"/>
              <a:t>Oil, food grade, non flavoured</a:t>
            </a:r>
          </a:p>
          <a:p>
            <a:pPr marL="406400" indent="-406400">
              <a:lnSpc>
                <a:spcPct val="110000"/>
              </a:lnSpc>
              <a:spcBef>
                <a:spcPts val="600"/>
              </a:spcBef>
              <a:spcAft>
                <a:spcPts val="1200"/>
              </a:spcAft>
            </a:pPr>
            <a:r>
              <a:rPr lang="en-AU" sz="2400" dirty="0" smtClean="0"/>
              <a:t>Gloves</a:t>
            </a:r>
          </a:p>
          <a:p>
            <a:pPr marL="406400" indent="-406400">
              <a:lnSpc>
                <a:spcPct val="110000"/>
              </a:lnSpc>
              <a:spcBef>
                <a:spcPts val="600"/>
              </a:spcBef>
              <a:spcAft>
                <a:spcPts val="1200"/>
              </a:spcAft>
            </a:pPr>
            <a:r>
              <a:rPr lang="en-AU" sz="2400" dirty="0" smtClean="0"/>
              <a:t>Scissors</a:t>
            </a:r>
          </a:p>
          <a:p>
            <a:pPr marL="406400" indent="-406400">
              <a:lnSpc>
                <a:spcPct val="110000"/>
              </a:lnSpc>
              <a:spcBef>
                <a:spcPts val="600"/>
              </a:spcBef>
              <a:spcAft>
                <a:spcPts val="1200"/>
              </a:spcAft>
            </a:pPr>
            <a:r>
              <a:rPr lang="en-AU" sz="2400" dirty="0" smtClean="0"/>
              <a:t>Spatulas</a:t>
            </a:r>
          </a:p>
          <a:p>
            <a:pPr marL="360000" indent="-360000">
              <a:spcBef>
                <a:spcPts val="600"/>
              </a:spcBef>
              <a:spcAft>
                <a:spcPts val="1200"/>
              </a:spcAft>
              <a:buNone/>
            </a:pPr>
            <a:endParaRPr lang="en-AU"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t> </a:t>
            </a:r>
            <a:r>
              <a:rPr lang="en-US" dirty="0" smtClean="0">
                <a:latin typeface="Helvetica" pitchFamily="34" charset="0"/>
                <a:cs typeface="Helvetica" pitchFamily="34" charset="0"/>
              </a:rPr>
              <a:t>Slide </a:t>
            </a:r>
            <a:fld id="{90BDF71C-F485-43AE-8825-5070AF1EA8C9}" type="slidenum">
              <a:rPr lang="en-US" smtClean="0">
                <a:latin typeface="Helvetica" pitchFamily="34" charset="0"/>
                <a:cs typeface="Helvetica" pitchFamily="34" charset="0"/>
              </a:rPr>
              <a:pPr/>
              <a:t>12</a:t>
            </a:fld>
            <a:endParaRPr lang="en-US" dirty="0">
              <a:latin typeface="Helvetica" pitchFamily="34" charset="0"/>
              <a:cs typeface="Helvetica" pitchFamily="34" charset="0"/>
            </a:endParaRPr>
          </a:p>
        </p:txBody>
      </p:sp>
      <p:pic>
        <p:nvPicPr>
          <p:cNvPr id="5" name="Picture 4" descr="MP900386451.JPG"/>
          <p:cNvPicPr>
            <a:picLocks noChangeAspect="1"/>
          </p:cNvPicPr>
          <p:nvPr/>
        </p:nvPicPr>
        <p:blipFill>
          <a:blip r:embed="rId3" cstate="print"/>
          <a:stretch>
            <a:fillRect/>
          </a:stretch>
        </p:blipFill>
        <p:spPr>
          <a:xfrm>
            <a:off x="6012160" y="3501008"/>
            <a:ext cx="2345305" cy="1672984"/>
          </a:xfrm>
          <a:prstGeom prst="rect">
            <a:avLst/>
          </a:prstGeom>
        </p:spPr>
      </p:pic>
    </p:spTree>
    <p:extLst>
      <p:ext uri="{BB962C8B-B14F-4D97-AF65-F5344CB8AC3E}">
        <p14:creationId xmlns:p14="http://schemas.microsoft.com/office/powerpoint/2010/main" val="31506431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467600" cy="864096"/>
          </a:xfrm>
        </p:spPr>
        <p:txBody>
          <a:bodyPr>
            <a:normAutofit/>
          </a:bodyPr>
          <a:lstStyle/>
          <a:p>
            <a:r>
              <a:rPr lang="en-US" sz="3200" b="1" dirty="0" smtClean="0">
                <a:solidFill>
                  <a:srgbClr val="FF6600"/>
                </a:solidFill>
                <a:latin typeface="Helvetica" pitchFamily="34" charset="0"/>
              </a:rPr>
              <a:t>Pull boiled sugar</a:t>
            </a:r>
            <a:endParaRPr lang="en-US" sz="3200" b="1" dirty="0">
              <a:solidFill>
                <a:srgbClr val="FF6600"/>
              </a:solidFill>
              <a:latin typeface="Helvetica" pitchFamily="34" charset="0"/>
            </a:endParaRPr>
          </a:p>
        </p:txBody>
      </p:sp>
      <p:sp>
        <p:nvSpPr>
          <p:cNvPr id="3" name="Content Placeholder 2"/>
          <p:cNvSpPr>
            <a:spLocks noGrp="1"/>
          </p:cNvSpPr>
          <p:nvPr>
            <p:ph idx="1"/>
          </p:nvPr>
        </p:nvSpPr>
        <p:spPr>
          <a:xfrm>
            <a:off x="611560" y="1340768"/>
            <a:ext cx="7467600" cy="4741987"/>
          </a:xfrm>
        </p:spPr>
        <p:txBody>
          <a:bodyPr>
            <a:normAutofit/>
          </a:bodyPr>
          <a:lstStyle/>
          <a:p>
            <a:pPr marL="0" indent="0">
              <a:spcBef>
                <a:spcPts val="600"/>
              </a:spcBef>
              <a:spcAft>
                <a:spcPts val="1200"/>
              </a:spcAft>
              <a:buNone/>
            </a:pPr>
            <a:r>
              <a:rPr lang="en-US" sz="2200" b="1" dirty="0" smtClean="0">
                <a:latin typeface="Helvetica" pitchFamily="34" charset="0"/>
              </a:rPr>
              <a:t>Manipulate pulled sugar</a:t>
            </a:r>
          </a:p>
          <a:p>
            <a:pPr marL="347663" indent="-347663">
              <a:spcBef>
                <a:spcPts val="600"/>
              </a:spcBef>
              <a:spcAft>
                <a:spcPts val="1200"/>
              </a:spcAft>
            </a:pPr>
            <a:r>
              <a:rPr lang="en-US" sz="2200" dirty="0" smtClean="0">
                <a:latin typeface="Helvetica" pitchFamily="34" charset="0"/>
              </a:rPr>
              <a:t>Pull apart</a:t>
            </a:r>
          </a:p>
          <a:p>
            <a:pPr marL="347663" indent="-347663">
              <a:spcBef>
                <a:spcPts val="600"/>
              </a:spcBef>
              <a:spcAft>
                <a:spcPts val="1200"/>
              </a:spcAft>
            </a:pPr>
            <a:r>
              <a:rPr lang="en-US" sz="2200" dirty="0" smtClean="0">
                <a:latin typeface="Helvetica" pitchFamily="34" charset="0"/>
              </a:rPr>
              <a:t>Fold back together</a:t>
            </a:r>
          </a:p>
          <a:p>
            <a:pPr marL="347663" indent="-347663">
              <a:spcBef>
                <a:spcPts val="600"/>
              </a:spcBef>
              <a:spcAft>
                <a:spcPts val="1200"/>
              </a:spcAft>
            </a:pPr>
            <a:r>
              <a:rPr lang="en-US" sz="2200" dirty="0" smtClean="0">
                <a:latin typeface="Helvetica" pitchFamily="34" charset="0"/>
              </a:rPr>
              <a:t>Twist and pull</a:t>
            </a:r>
          </a:p>
          <a:p>
            <a:pPr marL="347663" indent="-347663">
              <a:spcBef>
                <a:spcPts val="600"/>
              </a:spcBef>
              <a:spcAft>
                <a:spcPts val="1200"/>
              </a:spcAft>
            </a:pPr>
            <a:r>
              <a:rPr lang="en-US" sz="2200" dirty="0" smtClean="0">
                <a:latin typeface="Helvetica" pitchFamily="34" charset="0"/>
              </a:rPr>
              <a:t>Fold back</a:t>
            </a:r>
          </a:p>
          <a:p>
            <a:pPr marL="360000" indent="-360000">
              <a:spcBef>
                <a:spcPts val="600"/>
              </a:spcBef>
              <a:spcAft>
                <a:spcPts val="1200"/>
              </a:spcAft>
              <a:buNone/>
            </a:pPr>
            <a:r>
              <a:rPr lang="en-US" sz="2200" i="1" dirty="0" smtClean="0">
                <a:latin typeface="Helvetica" pitchFamily="34" charset="0"/>
              </a:rPr>
              <a:t>Continue action until desired look is achieved.</a:t>
            </a:r>
          </a:p>
        </p:txBody>
      </p:sp>
      <p:sp>
        <p:nvSpPr>
          <p:cNvPr id="4" name="Slide Number Placeholder 3"/>
          <p:cNvSpPr>
            <a:spLocks noGrp="1"/>
          </p:cNvSpPr>
          <p:nvPr>
            <p:ph type="sldNum" sz="quarter" idx="12"/>
          </p:nvPr>
        </p:nvSpPr>
        <p:spPr/>
        <p:txBody>
          <a:bodyPr/>
          <a:lstStyle/>
          <a:p>
            <a:r>
              <a:rPr lang="en-US" dirty="0" smtClean="0"/>
              <a:t> </a:t>
            </a:r>
            <a:r>
              <a:rPr lang="en-US" dirty="0" smtClean="0">
                <a:latin typeface="Helvetica" pitchFamily="34" charset="0"/>
                <a:cs typeface="Helvetica" pitchFamily="34" charset="0"/>
              </a:rPr>
              <a:t>Slide </a:t>
            </a:r>
            <a:fld id="{90BDF71C-F485-43AE-8825-5070AF1EA8C9}" type="slidenum">
              <a:rPr lang="en-US" smtClean="0">
                <a:latin typeface="Helvetica" pitchFamily="34" charset="0"/>
                <a:cs typeface="Helvetica" pitchFamily="34" charset="0"/>
              </a:rPr>
              <a:pPr/>
              <a:t>13</a:t>
            </a:fld>
            <a:endParaRPr lang="en-US" dirty="0">
              <a:latin typeface="Helvetica" pitchFamily="34" charset="0"/>
              <a:cs typeface="Helvetica" pitchFamily="34" charset="0"/>
            </a:endParaRPr>
          </a:p>
        </p:txBody>
      </p:sp>
      <p:pic>
        <p:nvPicPr>
          <p:cNvPr id="5" name="Picture 4" descr="Sugar 2.jpg"/>
          <p:cNvPicPr>
            <a:picLocks noChangeAspect="1"/>
          </p:cNvPicPr>
          <p:nvPr/>
        </p:nvPicPr>
        <p:blipFill>
          <a:blip r:embed="rId3" cstate="print"/>
          <a:stretch>
            <a:fillRect/>
          </a:stretch>
        </p:blipFill>
        <p:spPr>
          <a:xfrm>
            <a:off x="5004048" y="2132856"/>
            <a:ext cx="2180349" cy="1637175"/>
          </a:xfrm>
          <a:prstGeom prst="rect">
            <a:avLst/>
          </a:prstGeom>
        </p:spPr>
      </p:pic>
    </p:spTree>
    <p:extLst>
      <p:ext uri="{BB962C8B-B14F-4D97-AF65-F5344CB8AC3E}">
        <p14:creationId xmlns:p14="http://schemas.microsoft.com/office/powerpoint/2010/main" val="25247501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467600" cy="792088"/>
          </a:xfrm>
        </p:spPr>
        <p:txBody>
          <a:bodyPr>
            <a:normAutofit/>
          </a:bodyPr>
          <a:lstStyle/>
          <a:p>
            <a:r>
              <a:rPr lang="en-US" sz="3200" b="1" dirty="0" smtClean="0">
                <a:solidFill>
                  <a:srgbClr val="FF6600"/>
                </a:solidFill>
                <a:latin typeface="Helvetica" pitchFamily="34" charset="0"/>
              </a:rPr>
              <a:t>Pull boiled sugar</a:t>
            </a:r>
            <a:endParaRPr lang="en-US" sz="3200" b="1" dirty="0">
              <a:solidFill>
                <a:srgbClr val="FF6600"/>
              </a:solidFill>
              <a:latin typeface="Helvetica" pitchFamily="34" charset="0"/>
            </a:endParaRPr>
          </a:p>
        </p:txBody>
      </p:sp>
      <p:sp>
        <p:nvSpPr>
          <p:cNvPr id="3" name="Content Placeholder 2"/>
          <p:cNvSpPr>
            <a:spLocks noGrp="1"/>
          </p:cNvSpPr>
          <p:nvPr>
            <p:ph idx="1"/>
          </p:nvPr>
        </p:nvSpPr>
        <p:spPr>
          <a:xfrm>
            <a:off x="611560" y="1268760"/>
            <a:ext cx="7467600" cy="4813995"/>
          </a:xfrm>
        </p:spPr>
        <p:txBody>
          <a:bodyPr>
            <a:normAutofit/>
          </a:bodyPr>
          <a:lstStyle/>
          <a:p>
            <a:pPr marL="0" indent="0">
              <a:spcBef>
                <a:spcPts val="600"/>
              </a:spcBef>
              <a:spcAft>
                <a:spcPts val="1200"/>
              </a:spcAft>
              <a:buNone/>
            </a:pPr>
            <a:r>
              <a:rPr lang="en-US" sz="2200" b="1" dirty="0" smtClean="0">
                <a:latin typeface="Helvetica" pitchFamily="34" charset="0"/>
              </a:rPr>
              <a:t>Store or hold pulled sugar</a:t>
            </a:r>
          </a:p>
          <a:p>
            <a:pPr marL="347663" indent="-347663">
              <a:spcBef>
                <a:spcPts val="600"/>
              </a:spcBef>
              <a:spcAft>
                <a:spcPts val="1200"/>
              </a:spcAft>
            </a:pPr>
            <a:r>
              <a:rPr lang="en-US" sz="2200" dirty="0" smtClean="0">
                <a:latin typeface="Helvetica" pitchFamily="34" charset="0"/>
              </a:rPr>
              <a:t>Portion buy cutting with heavy duty scissors</a:t>
            </a:r>
          </a:p>
          <a:p>
            <a:pPr marL="347663" indent="-347663">
              <a:spcBef>
                <a:spcPts val="600"/>
              </a:spcBef>
              <a:spcAft>
                <a:spcPts val="1200"/>
              </a:spcAft>
            </a:pPr>
            <a:r>
              <a:rPr lang="en-US" sz="2200" dirty="0" smtClean="0">
                <a:latin typeface="Helvetica" pitchFamily="34" charset="0"/>
              </a:rPr>
              <a:t>Allow to cool completely</a:t>
            </a:r>
          </a:p>
          <a:p>
            <a:pPr marL="347663" indent="-347663">
              <a:spcBef>
                <a:spcPts val="600"/>
              </a:spcBef>
              <a:spcAft>
                <a:spcPts val="1200"/>
              </a:spcAft>
            </a:pPr>
            <a:r>
              <a:rPr lang="en-US" sz="2200" dirty="0" smtClean="0">
                <a:latin typeface="Helvetica" pitchFamily="34" charset="0"/>
              </a:rPr>
              <a:t>Wrap in plastic until required</a:t>
            </a:r>
          </a:p>
          <a:p>
            <a:pPr marL="360000" indent="-360000">
              <a:spcBef>
                <a:spcPts val="600"/>
              </a:spcBef>
              <a:spcAft>
                <a:spcPts val="1200"/>
              </a:spcAft>
              <a:buNone/>
            </a:pPr>
            <a:endParaRPr lang="en-US"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t> </a:t>
            </a:r>
            <a:r>
              <a:rPr lang="en-US" dirty="0" smtClean="0">
                <a:latin typeface="Helvetica" pitchFamily="34" charset="0"/>
                <a:cs typeface="Helvetica" pitchFamily="34" charset="0"/>
              </a:rPr>
              <a:t>Slide </a:t>
            </a:r>
            <a:fld id="{90BDF71C-F485-43AE-8825-5070AF1EA8C9}" type="slidenum">
              <a:rPr lang="en-US" smtClean="0">
                <a:latin typeface="Helvetica" pitchFamily="34" charset="0"/>
                <a:cs typeface="Helvetica" pitchFamily="34" charset="0"/>
              </a:rPr>
              <a:pPr/>
              <a:t>14</a:t>
            </a:fld>
            <a:endParaRPr lang="en-US" dirty="0">
              <a:latin typeface="Helvetica" pitchFamily="34" charset="0"/>
              <a:cs typeface="Helvetica" pitchFamily="34" charset="0"/>
            </a:endParaRPr>
          </a:p>
        </p:txBody>
      </p:sp>
      <p:pic>
        <p:nvPicPr>
          <p:cNvPr id="5" name="Picture 4" descr="Silicon mould.jpg"/>
          <p:cNvPicPr>
            <a:picLocks noChangeAspect="1"/>
          </p:cNvPicPr>
          <p:nvPr/>
        </p:nvPicPr>
        <p:blipFill>
          <a:blip r:embed="rId3" cstate="print"/>
          <a:stretch>
            <a:fillRect/>
          </a:stretch>
        </p:blipFill>
        <p:spPr>
          <a:xfrm rot="7229376">
            <a:off x="4120937" y="3914040"/>
            <a:ext cx="1847850" cy="1847850"/>
          </a:xfrm>
          <a:prstGeom prst="rect">
            <a:avLst/>
          </a:prstGeom>
        </p:spPr>
      </p:pic>
      <p:pic>
        <p:nvPicPr>
          <p:cNvPr id="6" name="Picture 5" descr="shutterstock_14869087.jpg"/>
          <p:cNvPicPr>
            <a:picLocks noChangeAspect="1"/>
          </p:cNvPicPr>
          <p:nvPr/>
        </p:nvPicPr>
        <p:blipFill>
          <a:blip r:embed="rId4" cstate="print"/>
          <a:srcRect r="38576"/>
          <a:stretch>
            <a:fillRect/>
          </a:stretch>
        </p:blipFill>
        <p:spPr>
          <a:xfrm>
            <a:off x="6228184" y="2996952"/>
            <a:ext cx="1872208" cy="2014728"/>
          </a:xfrm>
          <a:prstGeom prst="rect">
            <a:avLst/>
          </a:prstGeom>
        </p:spPr>
      </p:pic>
    </p:spTree>
    <p:extLst>
      <p:ext uri="{BB962C8B-B14F-4D97-AF65-F5344CB8AC3E}">
        <p14:creationId xmlns:p14="http://schemas.microsoft.com/office/powerpoint/2010/main" val="2848515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467600" cy="864096"/>
          </a:xfrm>
        </p:spPr>
        <p:txBody>
          <a:bodyPr>
            <a:normAutofit/>
          </a:bodyPr>
          <a:lstStyle/>
          <a:p>
            <a:r>
              <a:rPr lang="en-US" sz="3200" b="1" dirty="0" smtClean="0">
                <a:solidFill>
                  <a:srgbClr val="FF6600"/>
                </a:solidFill>
                <a:latin typeface="Helvetica" pitchFamily="34" charset="0"/>
              </a:rPr>
              <a:t>Prepare and display sugar work</a:t>
            </a:r>
            <a:endParaRPr lang="en-US" sz="3200" b="1" dirty="0">
              <a:solidFill>
                <a:srgbClr val="FF6600"/>
              </a:solidFill>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t> </a:t>
            </a:r>
            <a:r>
              <a:rPr lang="en-US" dirty="0" smtClean="0">
                <a:latin typeface="Helvetica" pitchFamily="34" charset="0"/>
                <a:cs typeface="Helvetica" pitchFamily="34" charset="0"/>
              </a:rPr>
              <a:t>Slide </a:t>
            </a:r>
            <a:fld id="{90BDF71C-F485-43AE-8825-5070AF1EA8C9}" type="slidenum">
              <a:rPr lang="en-US" smtClean="0">
                <a:latin typeface="Helvetica" pitchFamily="34" charset="0"/>
                <a:cs typeface="Helvetica" pitchFamily="34" charset="0"/>
              </a:rPr>
              <a:pPr/>
              <a:t>15</a:t>
            </a:fld>
            <a:endParaRPr lang="en-US" dirty="0">
              <a:latin typeface="Helvetica" pitchFamily="34" charset="0"/>
              <a:cs typeface="Helvetica" pitchFamily="34" charset="0"/>
            </a:endParaRPr>
          </a:p>
        </p:txBody>
      </p:sp>
      <p:sp>
        <p:nvSpPr>
          <p:cNvPr id="5" name="Content Placeholder 2"/>
          <p:cNvSpPr>
            <a:spLocks noGrp="1"/>
          </p:cNvSpPr>
          <p:nvPr>
            <p:ph idx="1"/>
          </p:nvPr>
        </p:nvSpPr>
        <p:spPr>
          <a:xfrm>
            <a:off x="683568" y="1340768"/>
            <a:ext cx="7241232" cy="5184576"/>
          </a:xfrm>
        </p:spPr>
        <p:txBody>
          <a:bodyPr>
            <a:normAutofit/>
          </a:bodyPr>
          <a:lstStyle/>
          <a:p>
            <a:pPr marL="0" indent="0">
              <a:spcBef>
                <a:spcPts val="600"/>
              </a:spcBef>
              <a:spcAft>
                <a:spcPts val="1200"/>
              </a:spcAft>
              <a:buNone/>
            </a:pPr>
            <a:r>
              <a:rPr lang="en-US" sz="2200" b="1" dirty="0" smtClean="0">
                <a:latin typeface="Helvetica" pitchFamily="34" charset="0"/>
              </a:rPr>
              <a:t>Element 4: Use pulled sugar to produce display work</a:t>
            </a:r>
          </a:p>
          <a:p>
            <a:pPr>
              <a:spcBef>
                <a:spcPts val="600"/>
              </a:spcBef>
              <a:spcAft>
                <a:spcPts val="1200"/>
              </a:spcAft>
            </a:pPr>
            <a:r>
              <a:rPr lang="en-AU" sz="2200" dirty="0" smtClean="0"/>
              <a:t>Collect equipment required to produce display sugar pieces</a:t>
            </a:r>
          </a:p>
          <a:p>
            <a:pPr>
              <a:spcBef>
                <a:spcPts val="600"/>
              </a:spcBef>
              <a:spcAft>
                <a:spcPts val="1200"/>
              </a:spcAft>
            </a:pPr>
            <a:r>
              <a:rPr lang="en-AU" sz="2200" dirty="0" smtClean="0"/>
              <a:t>Produce blown sugar shapes</a:t>
            </a:r>
          </a:p>
          <a:p>
            <a:pPr>
              <a:spcBef>
                <a:spcPts val="600"/>
              </a:spcBef>
              <a:spcAft>
                <a:spcPts val="1200"/>
              </a:spcAft>
            </a:pPr>
            <a:r>
              <a:rPr lang="en-AU" sz="2200" dirty="0" smtClean="0"/>
              <a:t>Produce ribbons and bows</a:t>
            </a:r>
          </a:p>
          <a:p>
            <a:pPr>
              <a:spcBef>
                <a:spcPts val="600"/>
              </a:spcBef>
              <a:spcAft>
                <a:spcPts val="1200"/>
              </a:spcAft>
            </a:pPr>
            <a:r>
              <a:rPr lang="en-AU" sz="2200" dirty="0" smtClean="0"/>
              <a:t>Shape sugar pieces into leaves </a:t>
            </a:r>
            <a:br>
              <a:rPr lang="en-AU" sz="2200" dirty="0" smtClean="0"/>
            </a:br>
            <a:r>
              <a:rPr lang="en-AU" sz="2200" dirty="0" smtClean="0"/>
              <a:t>and flowers</a:t>
            </a:r>
          </a:p>
          <a:p>
            <a:pPr>
              <a:spcBef>
                <a:spcPts val="600"/>
              </a:spcBef>
              <a:spcAft>
                <a:spcPts val="1200"/>
              </a:spcAft>
            </a:pPr>
            <a:r>
              <a:rPr lang="en-AU" sz="2200" dirty="0" smtClean="0"/>
              <a:t>Weave sugar to form baskets</a:t>
            </a:r>
          </a:p>
          <a:p>
            <a:pPr>
              <a:spcBef>
                <a:spcPts val="600"/>
              </a:spcBef>
              <a:spcAft>
                <a:spcPts val="1200"/>
              </a:spcAft>
            </a:pPr>
            <a:endParaRPr lang="en-US" dirty="0"/>
          </a:p>
        </p:txBody>
      </p:sp>
      <p:pic>
        <p:nvPicPr>
          <p:cNvPr id="6" name="Picture 5" descr="P4210082.JPG"/>
          <p:cNvPicPr>
            <a:picLocks noChangeAspect="1"/>
          </p:cNvPicPr>
          <p:nvPr/>
        </p:nvPicPr>
        <p:blipFill>
          <a:blip r:embed="rId3" cstate="print"/>
          <a:stretch>
            <a:fillRect/>
          </a:stretch>
        </p:blipFill>
        <p:spPr>
          <a:xfrm>
            <a:off x="5940152" y="3501008"/>
            <a:ext cx="2400267" cy="1800200"/>
          </a:xfrm>
          <a:prstGeom prst="rect">
            <a:avLst/>
          </a:prstGeom>
        </p:spPr>
      </p:pic>
    </p:spTree>
    <p:extLst>
      <p:ext uri="{BB962C8B-B14F-4D97-AF65-F5344CB8AC3E}">
        <p14:creationId xmlns:p14="http://schemas.microsoft.com/office/powerpoint/2010/main" val="36573376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467600" cy="792088"/>
          </a:xfrm>
        </p:spPr>
        <p:txBody>
          <a:bodyPr>
            <a:normAutofit/>
          </a:bodyPr>
          <a:lstStyle/>
          <a:p>
            <a:r>
              <a:rPr lang="en-US" sz="3400" b="1" dirty="0" smtClean="0">
                <a:solidFill>
                  <a:srgbClr val="FF6600"/>
                </a:solidFill>
                <a:latin typeface="Helvetica" pitchFamily="34" charset="0"/>
              </a:rPr>
              <a:t>Use pulled sugar</a:t>
            </a:r>
            <a:endParaRPr lang="en-US" sz="3400" b="1" dirty="0">
              <a:solidFill>
                <a:srgbClr val="FF6600"/>
              </a:solidFill>
              <a:latin typeface="Helvetica" pitchFamily="34" charset="0"/>
            </a:endParaRPr>
          </a:p>
        </p:txBody>
      </p:sp>
      <p:sp>
        <p:nvSpPr>
          <p:cNvPr id="3" name="Content Placeholder 2"/>
          <p:cNvSpPr>
            <a:spLocks noGrp="1"/>
          </p:cNvSpPr>
          <p:nvPr>
            <p:ph idx="1"/>
          </p:nvPr>
        </p:nvSpPr>
        <p:spPr>
          <a:xfrm>
            <a:off x="611560" y="1268760"/>
            <a:ext cx="7848872" cy="5184576"/>
          </a:xfrm>
        </p:spPr>
        <p:txBody>
          <a:bodyPr>
            <a:normAutofit/>
          </a:bodyPr>
          <a:lstStyle/>
          <a:p>
            <a:pPr marL="0" indent="0">
              <a:spcBef>
                <a:spcPts val="600"/>
              </a:spcBef>
              <a:spcAft>
                <a:spcPts val="1200"/>
              </a:spcAft>
              <a:buNone/>
            </a:pPr>
            <a:r>
              <a:rPr lang="en-US" sz="2200" b="1" dirty="0" smtClean="0">
                <a:latin typeface="Helvetica" pitchFamily="34" charset="0"/>
              </a:rPr>
              <a:t>Collect equipment required</a:t>
            </a:r>
          </a:p>
          <a:p>
            <a:pPr marL="347663" indent="-347663">
              <a:spcBef>
                <a:spcPts val="600"/>
              </a:spcBef>
              <a:spcAft>
                <a:spcPts val="1200"/>
              </a:spcAft>
            </a:pPr>
            <a:r>
              <a:rPr lang="en-US" sz="2400" b="1" dirty="0" smtClean="0">
                <a:latin typeface="Helvetica" pitchFamily="34" charset="0"/>
              </a:rPr>
              <a:t>Plan: </a:t>
            </a:r>
            <a:r>
              <a:rPr lang="en-US" sz="2400" dirty="0" smtClean="0">
                <a:latin typeface="Helvetica" pitchFamily="34" charset="0"/>
              </a:rPr>
              <a:t>What are you making</a:t>
            </a:r>
          </a:p>
          <a:p>
            <a:pPr marL="347663" indent="-347663">
              <a:spcBef>
                <a:spcPts val="600"/>
              </a:spcBef>
              <a:spcAft>
                <a:spcPts val="1200"/>
              </a:spcAft>
            </a:pPr>
            <a:r>
              <a:rPr lang="en-US" sz="2400" b="1" dirty="0" smtClean="0">
                <a:latin typeface="Helvetica" pitchFamily="34" charset="0"/>
              </a:rPr>
              <a:t>Heat source:</a:t>
            </a:r>
            <a:r>
              <a:rPr lang="en-US" sz="2400" dirty="0" smtClean="0">
                <a:latin typeface="Helvetica" pitchFamily="34" charset="0"/>
              </a:rPr>
              <a:t> heat lamp to reheat sugar</a:t>
            </a:r>
          </a:p>
          <a:p>
            <a:pPr marL="347663" indent="-347663">
              <a:spcBef>
                <a:spcPts val="600"/>
              </a:spcBef>
              <a:spcAft>
                <a:spcPts val="1200"/>
              </a:spcAft>
            </a:pPr>
            <a:r>
              <a:rPr lang="en-US" sz="2200" b="1" dirty="0" smtClean="0">
                <a:latin typeface="Helvetica" pitchFamily="34" charset="0"/>
              </a:rPr>
              <a:t>Work surface: </a:t>
            </a:r>
            <a:r>
              <a:rPr lang="en-US" sz="2200" dirty="0" smtClean="0">
                <a:latin typeface="Helvetica" pitchFamily="34" charset="0"/>
              </a:rPr>
              <a:t>Marble or Granite</a:t>
            </a:r>
          </a:p>
          <a:p>
            <a:pPr marL="347663" indent="-347663">
              <a:spcBef>
                <a:spcPts val="600"/>
              </a:spcBef>
              <a:spcAft>
                <a:spcPts val="1200"/>
              </a:spcAft>
            </a:pPr>
            <a:r>
              <a:rPr lang="en-US" sz="2200" b="1" dirty="0" smtClean="0">
                <a:latin typeface="Helvetica" pitchFamily="34" charset="0"/>
              </a:rPr>
              <a:t>Silicon mat: </a:t>
            </a:r>
            <a:r>
              <a:rPr lang="en-US" sz="2200" dirty="0" smtClean="0">
                <a:latin typeface="Helvetica" pitchFamily="34" charset="0"/>
              </a:rPr>
              <a:t>several if possible</a:t>
            </a:r>
          </a:p>
          <a:p>
            <a:pPr marL="347663" indent="-347663">
              <a:spcBef>
                <a:spcPts val="600"/>
              </a:spcBef>
              <a:spcAft>
                <a:spcPts val="1200"/>
              </a:spcAft>
            </a:pPr>
            <a:r>
              <a:rPr lang="en-US" sz="2200" b="1" dirty="0" smtClean="0">
                <a:latin typeface="Helvetica" pitchFamily="34" charset="0"/>
              </a:rPr>
              <a:t>Blower:  </a:t>
            </a:r>
            <a:r>
              <a:rPr lang="en-US" sz="2200" dirty="0" smtClean="0">
                <a:latin typeface="Helvetica" pitchFamily="34" charset="0"/>
              </a:rPr>
              <a:t>Copper or heat resistant pipe attached to hand pump</a:t>
            </a:r>
          </a:p>
          <a:p>
            <a:pPr marL="347663" indent="-347663">
              <a:spcBef>
                <a:spcPts val="600"/>
              </a:spcBef>
              <a:spcAft>
                <a:spcPts val="1200"/>
              </a:spcAft>
            </a:pPr>
            <a:r>
              <a:rPr lang="en-US" sz="2200" b="1" dirty="0" smtClean="0">
                <a:latin typeface="Helvetica" pitchFamily="34" charset="0"/>
              </a:rPr>
              <a:t>Small Equipment: </a:t>
            </a:r>
            <a:r>
              <a:rPr lang="en-US" sz="2200" dirty="0" smtClean="0">
                <a:latin typeface="Helvetica" pitchFamily="34" charset="0"/>
              </a:rPr>
              <a:t>Heavy duty scissors, knife, heat gel, cooling fan, small plastic containers, plastic wrap</a:t>
            </a:r>
          </a:p>
        </p:txBody>
      </p:sp>
      <p:sp>
        <p:nvSpPr>
          <p:cNvPr id="4" name="Slide Number Placeholder 3"/>
          <p:cNvSpPr>
            <a:spLocks noGrp="1"/>
          </p:cNvSpPr>
          <p:nvPr>
            <p:ph type="sldNum" sz="quarter" idx="12"/>
          </p:nvPr>
        </p:nvSpPr>
        <p:spPr/>
        <p:txBody>
          <a:bodyPr/>
          <a:lstStyle/>
          <a:p>
            <a:r>
              <a:rPr lang="en-US" dirty="0" smtClean="0"/>
              <a:t> </a:t>
            </a:r>
            <a:r>
              <a:rPr lang="en-US" dirty="0" smtClean="0">
                <a:latin typeface="Helvetica" pitchFamily="34" charset="0"/>
                <a:cs typeface="Helvetica" pitchFamily="34" charset="0"/>
              </a:rPr>
              <a:t>Slide </a:t>
            </a:r>
            <a:fld id="{90BDF71C-F485-43AE-8825-5070AF1EA8C9}" type="slidenum">
              <a:rPr lang="en-US" smtClean="0">
                <a:latin typeface="Helvetica" pitchFamily="34" charset="0"/>
                <a:cs typeface="Helvetica" pitchFamily="34" charset="0"/>
              </a:rPr>
              <a:pPr/>
              <a:t>16</a:t>
            </a:fld>
            <a:endParaRPr lang="en-US" dirty="0">
              <a:latin typeface="Helvetica" pitchFamily="34" charset="0"/>
              <a:cs typeface="Helvetica" pitchFamily="34" charset="0"/>
            </a:endParaRPr>
          </a:p>
        </p:txBody>
      </p:sp>
    </p:spTree>
    <p:extLst>
      <p:ext uri="{BB962C8B-B14F-4D97-AF65-F5344CB8AC3E}">
        <p14:creationId xmlns:p14="http://schemas.microsoft.com/office/powerpoint/2010/main" val="2986026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467600" cy="864096"/>
          </a:xfrm>
        </p:spPr>
        <p:txBody>
          <a:bodyPr>
            <a:normAutofit/>
          </a:bodyPr>
          <a:lstStyle/>
          <a:p>
            <a:r>
              <a:rPr lang="en-US" sz="3200" b="1" dirty="0" smtClean="0">
                <a:solidFill>
                  <a:srgbClr val="FF6600"/>
                </a:solidFill>
                <a:latin typeface="Helvetica" pitchFamily="34" charset="0"/>
              </a:rPr>
              <a:t>Use pulled sugar</a:t>
            </a:r>
            <a:endParaRPr lang="en-US" sz="3200" b="1" dirty="0">
              <a:solidFill>
                <a:srgbClr val="FF6600"/>
              </a:solidFill>
              <a:latin typeface="Helvetica" pitchFamily="34" charset="0"/>
            </a:endParaRPr>
          </a:p>
        </p:txBody>
      </p:sp>
      <p:sp>
        <p:nvSpPr>
          <p:cNvPr id="3" name="Content Placeholder 2"/>
          <p:cNvSpPr>
            <a:spLocks noGrp="1"/>
          </p:cNvSpPr>
          <p:nvPr>
            <p:ph idx="1"/>
          </p:nvPr>
        </p:nvSpPr>
        <p:spPr>
          <a:xfrm>
            <a:off x="611560" y="1268760"/>
            <a:ext cx="7776864" cy="5112568"/>
          </a:xfrm>
        </p:spPr>
        <p:txBody>
          <a:bodyPr>
            <a:normAutofit fontScale="92500" lnSpcReduction="10000"/>
          </a:bodyPr>
          <a:lstStyle/>
          <a:p>
            <a:pPr marL="0" indent="0">
              <a:spcBef>
                <a:spcPts val="600"/>
              </a:spcBef>
              <a:spcAft>
                <a:spcPts val="1200"/>
              </a:spcAft>
              <a:buNone/>
            </a:pPr>
            <a:r>
              <a:rPr lang="en-US" sz="2200" b="1" dirty="0" smtClean="0">
                <a:latin typeface="Helvetica" pitchFamily="34" charset="0"/>
              </a:rPr>
              <a:t>Produce blow sugar</a:t>
            </a:r>
          </a:p>
          <a:p>
            <a:pPr marL="347663" indent="-347663">
              <a:spcBef>
                <a:spcPts val="600"/>
              </a:spcBef>
              <a:spcAft>
                <a:spcPts val="1200"/>
              </a:spcAft>
            </a:pPr>
            <a:r>
              <a:rPr lang="en-US" sz="2200" dirty="0" smtClean="0">
                <a:latin typeface="Helvetica" pitchFamily="34" charset="0"/>
              </a:rPr>
              <a:t>Consult plan</a:t>
            </a:r>
          </a:p>
          <a:p>
            <a:pPr marL="347663" indent="-347663">
              <a:spcBef>
                <a:spcPts val="600"/>
              </a:spcBef>
              <a:spcAft>
                <a:spcPts val="1200"/>
              </a:spcAft>
            </a:pPr>
            <a:r>
              <a:rPr lang="en-US" sz="2200" dirty="0" smtClean="0">
                <a:latin typeface="Helvetica" pitchFamily="34" charset="0"/>
              </a:rPr>
              <a:t>Attach portion of softened sugar to blower pipe</a:t>
            </a:r>
          </a:p>
          <a:p>
            <a:pPr marL="347663" indent="-347663">
              <a:spcBef>
                <a:spcPts val="600"/>
              </a:spcBef>
              <a:spcAft>
                <a:spcPts val="1200"/>
              </a:spcAft>
            </a:pPr>
            <a:r>
              <a:rPr lang="en-US" sz="2200" dirty="0" smtClean="0">
                <a:latin typeface="Helvetica" pitchFamily="34" charset="0"/>
              </a:rPr>
              <a:t>Introduce air to inside of sugar slowly and in short bursts</a:t>
            </a:r>
          </a:p>
          <a:p>
            <a:pPr marL="347663" indent="-347663">
              <a:spcBef>
                <a:spcPts val="600"/>
              </a:spcBef>
              <a:spcAft>
                <a:spcPts val="1200"/>
              </a:spcAft>
            </a:pPr>
            <a:r>
              <a:rPr lang="en-US" sz="2200" dirty="0" smtClean="0">
                <a:latin typeface="Helvetica" pitchFamily="34" charset="0"/>
              </a:rPr>
              <a:t>Manipulate into desired shape</a:t>
            </a:r>
          </a:p>
          <a:p>
            <a:pPr marL="347663" indent="-347663">
              <a:spcBef>
                <a:spcPts val="600"/>
              </a:spcBef>
              <a:spcAft>
                <a:spcPts val="1200"/>
              </a:spcAft>
            </a:pPr>
            <a:r>
              <a:rPr lang="en-US" sz="2200" dirty="0" smtClean="0">
                <a:latin typeface="Helvetica" pitchFamily="34" charset="0"/>
              </a:rPr>
              <a:t>Re warm under heat source if needed</a:t>
            </a:r>
          </a:p>
          <a:p>
            <a:pPr marL="347663" indent="-347663">
              <a:spcBef>
                <a:spcPts val="600"/>
              </a:spcBef>
              <a:spcAft>
                <a:spcPts val="1200"/>
              </a:spcAft>
            </a:pPr>
            <a:r>
              <a:rPr lang="en-US" sz="2200" dirty="0" smtClean="0">
                <a:latin typeface="Helvetica" pitchFamily="34" charset="0"/>
              </a:rPr>
              <a:t>Remove from blower</a:t>
            </a:r>
          </a:p>
          <a:p>
            <a:pPr marL="347663" indent="-347663">
              <a:spcBef>
                <a:spcPts val="600"/>
              </a:spcBef>
              <a:spcAft>
                <a:spcPts val="1200"/>
              </a:spcAft>
            </a:pPr>
            <a:r>
              <a:rPr lang="en-US" sz="2200" dirty="0" smtClean="0">
                <a:latin typeface="Helvetica" pitchFamily="34" charset="0"/>
              </a:rPr>
              <a:t>Cool to hold shape</a:t>
            </a:r>
          </a:p>
          <a:p>
            <a:pPr marL="0" indent="0">
              <a:spcBef>
                <a:spcPts val="600"/>
              </a:spcBef>
              <a:spcAft>
                <a:spcPts val="1200"/>
              </a:spcAft>
              <a:buNone/>
            </a:pPr>
            <a:r>
              <a:rPr lang="en-US" sz="2400" dirty="0" smtClean="0">
                <a:latin typeface="Helvetica" pitchFamily="34" charset="0"/>
              </a:rPr>
              <a:t>Watch this you tube video:</a:t>
            </a:r>
          </a:p>
          <a:p>
            <a:pPr marL="0" indent="0">
              <a:spcBef>
                <a:spcPts val="600"/>
              </a:spcBef>
              <a:spcAft>
                <a:spcPts val="1200"/>
              </a:spcAft>
              <a:buNone/>
            </a:pPr>
            <a:r>
              <a:rPr lang="en-AU" sz="2400" u="sng" dirty="0" smtClean="0">
                <a:hlinkClick r:id="rId3"/>
              </a:rPr>
              <a:t>http://www.youtube.com/watch?v=vxciGVtOmFg</a:t>
            </a:r>
            <a:endParaRPr lang="en-AU" sz="2400" dirty="0" smtClean="0"/>
          </a:p>
          <a:p>
            <a:pPr marL="0" indent="0">
              <a:spcBef>
                <a:spcPts val="600"/>
              </a:spcBef>
              <a:spcAft>
                <a:spcPts val="1200"/>
              </a:spcAft>
              <a:buNone/>
            </a:pPr>
            <a:endParaRPr lang="en-US" sz="2200" b="1" dirty="0" smtClean="0">
              <a:latin typeface="Helvetica" pitchFamily="34" charset="0"/>
            </a:endParaRPr>
          </a:p>
          <a:p>
            <a:pPr marL="360000" indent="-360000">
              <a:spcBef>
                <a:spcPts val="600"/>
              </a:spcBef>
              <a:spcAft>
                <a:spcPts val="1200"/>
              </a:spcAft>
              <a:buNone/>
            </a:pPr>
            <a:endParaRPr lang="en-US"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t> </a:t>
            </a:r>
            <a:r>
              <a:rPr lang="en-US" dirty="0" smtClean="0">
                <a:latin typeface="Helvetica" pitchFamily="34" charset="0"/>
                <a:cs typeface="Helvetica" pitchFamily="34" charset="0"/>
              </a:rPr>
              <a:t>Slide </a:t>
            </a:r>
            <a:fld id="{90BDF71C-F485-43AE-8825-5070AF1EA8C9}" type="slidenum">
              <a:rPr lang="en-US" smtClean="0">
                <a:latin typeface="Helvetica" pitchFamily="34" charset="0"/>
                <a:cs typeface="Helvetica" pitchFamily="34" charset="0"/>
              </a:rPr>
              <a:pPr/>
              <a:t>17</a:t>
            </a:fld>
            <a:endParaRPr lang="en-US" dirty="0">
              <a:latin typeface="Helvetica" pitchFamily="34" charset="0"/>
              <a:cs typeface="Helvetica" pitchFamily="34" charset="0"/>
            </a:endParaRPr>
          </a:p>
        </p:txBody>
      </p:sp>
      <p:pic>
        <p:nvPicPr>
          <p:cNvPr id="5" name="Picture 4" descr="MC900435253.PNG"/>
          <p:cNvPicPr>
            <a:picLocks noChangeAspect="1"/>
          </p:cNvPicPr>
          <p:nvPr/>
        </p:nvPicPr>
        <p:blipFill>
          <a:blip r:embed="rId4" cstate="print"/>
          <a:stretch>
            <a:fillRect/>
          </a:stretch>
        </p:blipFill>
        <p:spPr>
          <a:xfrm>
            <a:off x="6156176" y="3645024"/>
            <a:ext cx="2276872" cy="2276872"/>
          </a:xfrm>
          <a:prstGeom prst="rect">
            <a:avLst/>
          </a:prstGeom>
        </p:spPr>
      </p:pic>
    </p:spTree>
    <p:extLst>
      <p:ext uri="{BB962C8B-B14F-4D97-AF65-F5344CB8AC3E}">
        <p14:creationId xmlns:p14="http://schemas.microsoft.com/office/powerpoint/2010/main" val="22949159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467600" cy="792088"/>
          </a:xfrm>
        </p:spPr>
        <p:txBody>
          <a:bodyPr>
            <a:normAutofit/>
          </a:bodyPr>
          <a:lstStyle/>
          <a:p>
            <a:r>
              <a:rPr lang="en-US" sz="3200" b="1" dirty="0" smtClean="0">
                <a:solidFill>
                  <a:srgbClr val="FF6600"/>
                </a:solidFill>
                <a:latin typeface="Helvetica" pitchFamily="34" charset="0"/>
              </a:rPr>
              <a:t>Use pulled sugar</a:t>
            </a:r>
            <a:endParaRPr lang="en-US" sz="3200" b="1" dirty="0">
              <a:solidFill>
                <a:srgbClr val="FF6600"/>
              </a:solidFill>
              <a:latin typeface="Helvetica" pitchFamily="34" charset="0"/>
            </a:endParaRPr>
          </a:p>
        </p:txBody>
      </p:sp>
      <p:sp>
        <p:nvSpPr>
          <p:cNvPr id="3" name="Content Placeholder 2"/>
          <p:cNvSpPr>
            <a:spLocks noGrp="1"/>
          </p:cNvSpPr>
          <p:nvPr>
            <p:ph idx="1"/>
          </p:nvPr>
        </p:nvSpPr>
        <p:spPr>
          <a:xfrm>
            <a:off x="611560" y="1340768"/>
            <a:ext cx="7776864" cy="4968552"/>
          </a:xfrm>
        </p:spPr>
        <p:txBody>
          <a:bodyPr>
            <a:normAutofit/>
          </a:bodyPr>
          <a:lstStyle/>
          <a:p>
            <a:pPr marL="0" indent="0">
              <a:spcBef>
                <a:spcPts val="600"/>
              </a:spcBef>
              <a:spcAft>
                <a:spcPts val="1200"/>
              </a:spcAft>
              <a:buNone/>
            </a:pPr>
            <a:r>
              <a:rPr lang="en-US" sz="2200" b="1" dirty="0" smtClean="0">
                <a:latin typeface="Helvetica" pitchFamily="34" charset="0"/>
              </a:rPr>
              <a:t>Produce ribbons and bows</a:t>
            </a:r>
          </a:p>
          <a:p>
            <a:pPr marL="347663" indent="-347663">
              <a:spcBef>
                <a:spcPts val="600"/>
              </a:spcBef>
              <a:spcAft>
                <a:spcPts val="1200"/>
              </a:spcAft>
            </a:pPr>
            <a:r>
              <a:rPr lang="en-US" sz="2200" dirty="0" smtClean="0">
                <a:latin typeface="Helvetica" pitchFamily="34" charset="0"/>
              </a:rPr>
              <a:t>Multiple colours</a:t>
            </a:r>
          </a:p>
          <a:p>
            <a:pPr marL="347663" indent="-347663">
              <a:spcBef>
                <a:spcPts val="600"/>
              </a:spcBef>
              <a:spcAft>
                <a:spcPts val="1200"/>
              </a:spcAft>
            </a:pPr>
            <a:r>
              <a:rPr lang="en-US" sz="2200" dirty="0" smtClean="0">
                <a:latin typeface="Helvetica" pitchFamily="34" charset="0"/>
              </a:rPr>
              <a:t>2 colours: red and green</a:t>
            </a:r>
          </a:p>
          <a:p>
            <a:pPr marL="347663" indent="-347663">
              <a:spcBef>
                <a:spcPts val="600"/>
              </a:spcBef>
              <a:spcAft>
                <a:spcPts val="1200"/>
              </a:spcAft>
            </a:pPr>
            <a:r>
              <a:rPr lang="en-US" sz="2200" dirty="0" smtClean="0">
                <a:latin typeface="Helvetica" pitchFamily="34" charset="0"/>
              </a:rPr>
              <a:t>Roll into sticks</a:t>
            </a:r>
          </a:p>
          <a:p>
            <a:pPr marL="347663" indent="-347663">
              <a:spcBef>
                <a:spcPts val="600"/>
              </a:spcBef>
              <a:spcAft>
                <a:spcPts val="1200"/>
              </a:spcAft>
            </a:pPr>
            <a:r>
              <a:rPr lang="en-US" sz="2200" dirty="0" smtClean="0">
                <a:latin typeface="Helvetica" pitchFamily="34" charset="0"/>
              </a:rPr>
              <a:t>Refer to youtube video ‘sugar ribbon’</a:t>
            </a:r>
          </a:p>
          <a:p>
            <a:pPr marL="347663" indent="-347663">
              <a:spcBef>
                <a:spcPts val="600"/>
              </a:spcBef>
              <a:spcAft>
                <a:spcPts val="1200"/>
              </a:spcAft>
            </a:pPr>
            <a:r>
              <a:rPr lang="en-US" sz="2200" dirty="0" smtClean="0">
                <a:latin typeface="Helvetica" pitchFamily="34" charset="0"/>
              </a:rPr>
              <a:t>Stretch to size required</a:t>
            </a:r>
          </a:p>
          <a:p>
            <a:pPr marL="347663" indent="-347663">
              <a:spcBef>
                <a:spcPts val="600"/>
              </a:spcBef>
              <a:spcAft>
                <a:spcPts val="1200"/>
              </a:spcAft>
            </a:pPr>
            <a:r>
              <a:rPr lang="en-US" sz="2200" dirty="0" smtClean="0">
                <a:latin typeface="Helvetica" pitchFamily="34" charset="0"/>
              </a:rPr>
              <a:t>Cut and mould as shown in video</a:t>
            </a:r>
          </a:p>
          <a:p>
            <a:pPr marL="360000" indent="-360000">
              <a:spcBef>
                <a:spcPts val="600"/>
              </a:spcBef>
              <a:spcAft>
                <a:spcPts val="1200"/>
              </a:spcAft>
              <a:buNone/>
            </a:pPr>
            <a:endParaRPr lang="en-US"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t> </a:t>
            </a:r>
            <a:r>
              <a:rPr lang="en-US" dirty="0" smtClean="0">
                <a:latin typeface="Helvetica" pitchFamily="34" charset="0"/>
                <a:cs typeface="Helvetica" pitchFamily="34" charset="0"/>
              </a:rPr>
              <a:t>Slide </a:t>
            </a:r>
            <a:fld id="{90BDF71C-F485-43AE-8825-5070AF1EA8C9}" type="slidenum">
              <a:rPr lang="en-US" smtClean="0">
                <a:latin typeface="Helvetica" pitchFamily="34" charset="0"/>
                <a:cs typeface="Helvetica" pitchFamily="34" charset="0"/>
              </a:rPr>
              <a:pPr/>
              <a:t>18</a:t>
            </a:fld>
            <a:endParaRPr lang="en-US" dirty="0">
              <a:latin typeface="Helvetica" pitchFamily="34" charset="0"/>
              <a:cs typeface="Helvetica" pitchFamily="34" charset="0"/>
            </a:endParaRPr>
          </a:p>
        </p:txBody>
      </p:sp>
      <p:pic>
        <p:nvPicPr>
          <p:cNvPr id="5" name="Picture 4" descr="shutterstock_14869087.jpg"/>
          <p:cNvPicPr>
            <a:picLocks noChangeAspect="1"/>
          </p:cNvPicPr>
          <p:nvPr/>
        </p:nvPicPr>
        <p:blipFill>
          <a:blip r:embed="rId3" cstate="print"/>
          <a:srcRect l="9450" t="17870" r="36213" b="10648"/>
          <a:stretch>
            <a:fillRect/>
          </a:stretch>
        </p:blipFill>
        <p:spPr>
          <a:xfrm>
            <a:off x="6444208" y="3645024"/>
            <a:ext cx="1656184" cy="1440160"/>
          </a:xfrm>
          <a:prstGeom prst="rect">
            <a:avLst/>
          </a:prstGeom>
        </p:spPr>
      </p:pic>
    </p:spTree>
    <p:extLst>
      <p:ext uri="{BB962C8B-B14F-4D97-AF65-F5344CB8AC3E}">
        <p14:creationId xmlns:p14="http://schemas.microsoft.com/office/powerpoint/2010/main" val="24883521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467600" cy="792088"/>
          </a:xfrm>
        </p:spPr>
        <p:txBody>
          <a:bodyPr>
            <a:normAutofit/>
          </a:bodyPr>
          <a:lstStyle/>
          <a:p>
            <a:r>
              <a:rPr lang="en-US" sz="3200" b="1" dirty="0" smtClean="0">
                <a:solidFill>
                  <a:srgbClr val="FF6600"/>
                </a:solidFill>
                <a:latin typeface="Helvetica" pitchFamily="34" charset="0"/>
              </a:rPr>
              <a:t>Use pulled sugar</a:t>
            </a:r>
            <a:endParaRPr lang="en-US" sz="3200" b="1" dirty="0">
              <a:solidFill>
                <a:srgbClr val="FF6600"/>
              </a:solidFill>
              <a:latin typeface="Helvetica" pitchFamily="34" charset="0"/>
            </a:endParaRPr>
          </a:p>
        </p:txBody>
      </p:sp>
      <p:sp>
        <p:nvSpPr>
          <p:cNvPr id="3" name="Content Placeholder 2"/>
          <p:cNvSpPr>
            <a:spLocks noGrp="1"/>
          </p:cNvSpPr>
          <p:nvPr>
            <p:ph idx="1"/>
          </p:nvPr>
        </p:nvSpPr>
        <p:spPr>
          <a:xfrm>
            <a:off x="611560" y="1268760"/>
            <a:ext cx="7467600" cy="4813995"/>
          </a:xfrm>
        </p:spPr>
        <p:txBody>
          <a:bodyPr>
            <a:normAutofit/>
          </a:bodyPr>
          <a:lstStyle/>
          <a:p>
            <a:pPr marL="347663" indent="-347663">
              <a:spcBef>
                <a:spcPts val="600"/>
              </a:spcBef>
              <a:spcAft>
                <a:spcPts val="1200"/>
              </a:spcAft>
            </a:pPr>
            <a:r>
              <a:rPr lang="en-US" sz="2200" dirty="0" smtClean="0">
                <a:latin typeface="Helvetica" pitchFamily="34" charset="0"/>
              </a:rPr>
              <a:t>Shape sugar pieces into leaves and ribbons</a:t>
            </a:r>
          </a:p>
          <a:p>
            <a:pPr marL="347663" indent="-347663">
              <a:spcBef>
                <a:spcPts val="600"/>
              </a:spcBef>
              <a:spcAft>
                <a:spcPts val="1200"/>
              </a:spcAft>
            </a:pPr>
            <a:r>
              <a:rPr lang="en-AU" sz="2200" dirty="0" smtClean="0"/>
              <a:t>Weaving a sugar basket and fruits</a:t>
            </a:r>
          </a:p>
          <a:p>
            <a:pPr marL="347663" indent="-347663">
              <a:spcBef>
                <a:spcPts val="600"/>
              </a:spcBef>
              <a:spcAft>
                <a:spcPts val="1200"/>
              </a:spcAft>
            </a:pPr>
            <a:r>
              <a:rPr lang="en-AU" sz="2200" dirty="0" smtClean="0"/>
              <a:t>Youtube: The art of sugar craft, filmed and edited by Leon Arndt, ICT Services:</a:t>
            </a:r>
          </a:p>
          <a:p>
            <a:pPr marL="738188" indent="-382588">
              <a:spcBef>
                <a:spcPts val="600"/>
              </a:spcBef>
              <a:spcAft>
                <a:spcPts val="1200"/>
              </a:spcAft>
              <a:buSzPct val="120000"/>
              <a:buFont typeface="Arial" pitchFamily="34" charset="0"/>
              <a:buChar char="•"/>
            </a:pPr>
            <a:r>
              <a:rPr lang="en-AU" sz="2200" u="sng" dirty="0" smtClean="0">
                <a:hlinkClick r:id="rId3"/>
              </a:rPr>
              <a:t>http://www.youtube.com/watch?v=7vK7lTghbe0&amp;feature=g-vrec</a:t>
            </a:r>
            <a:endParaRPr lang="en-AU" sz="2200" dirty="0" smtClean="0"/>
          </a:p>
          <a:p>
            <a:pPr marL="347663" indent="-347663">
              <a:spcBef>
                <a:spcPts val="600"/>
              </a:spcBef>
              <a:spcAft>
                <a:spcPts val="1200"/>
              </a:spcAft>
            </a:pPr>
            <a:r>
              <a:rPr lang="en-US" sz="2200" dirty="0" smtClean="0">
                <a:latin typeface="Helvetica" pitchFamily="34" charset="0"/>
              </a:rPr>
              <a:t>Refer to manual</a:t>
            </a:r>
          </a:p>
          <a:p>
            <a:pPr marL="360000" indent="-360000">
              <a:spcBef>
                <a:spcPts val="600"/>
              </a:spcBef>
              <a:spcAft>
                <a:spcPts val="1200"/>
              </a:spcAft>
              <a:buNone/>
            </a:pPr>
            <a:endParaRPr lang="en-US"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t> </a:t>
            </a:r>
            <a:r>
              <a:rPr lang="en-US" dirty="0" smtClean="0">
                <a:latin typeface="Helvetica" pitchFamily="34" charset="0"/>
                <a:cs typeface="Helvetica" pitchFamily="34" charset="0"/>
              </a:rPr>
              <a:t>Slide </a:t>
            </a:r>
            <a:fld id="{90BDF71C-F485-43AE-8825-5070AF1EA8C9}" type="slidenum">
              <a:rPr lang="en-US" smtClean="0">
                <a:latin typeface="Helvetica" pitchFamily="34" charset="0"/>
                <a:cs typeface="Helvetica" pitchFamily="34" charset="0"/>
              </a:rPr>
              <a:pPr/>
              <a:t>19</a:t>
            </a:fld>
            <a:endParaRPr lang="en-US" dirty="0">
              <a:latin typeface="Helvetica" pitchFamily="34" charset="0"/>
              <a:cs typeface="Helvetica" pitchFamily="34" charset="0"/>
            </a:endParaRPr>
          </a:p>
        </p:txBody>
      </p:sp>
      <p:pic>
        <p:nvPicPr>
          <p:cNvPr id="5" name="Picture 4" descr="Copy of shutterstock_15895513.jpg"/>
          <p:cNvPicPr>
            <a:picLocks noChangeAspect="1"/>
          </p:cNvPicPr>
          <p:nvPr/>
        </p:nvPicPr>
        <p:blipFill>
          <a:blip r:embed="rId4" cstate="print"/>
          <a:stretch>
            <a:fillRect/>
          </a:stretch>
        </p:blipFill>
        <p:spPr>
          <a:xfrm>
            <a:off x="2699792" y="4941168"/>
            <a:ext cx="3048000" cy="792480"/>
          </a:xfrm>
          <a:prstGeom prst="rect">
            <a:avLst/>
          </a:prstGeom>
        </p:spPr>
      </p:pic>
    </p:spTree>
    <p:extLst>
      <p:ext uri="{BB962C8B-B14F-4D97-AF65-F5344CB8AC3E}">
        <p14:creationId xmlns:p14="http://schemas.microsoft.com/office/powerpoint/2010/main" val="39423439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467600" cy="720080"/>
          </a:xfrm>
        </p:spPr>
        <p:txBody>
          <a:bodyPr>
            <a:normAutofit/>
          </a:bodyPr>
          <a:lstStyle/>
          <a:p>
            <a:r>
              <a:rPr lang="en-US" sz="3400" b="1" dirty="0" smtClean="0">
                <a:solidFill>
                  <a:srgbClr val="FF6600"/>
                </a:solidFill>
                <a:latin typeface="Helvetica" pitchFamily="34" charset="0"/>
              </a:rPr>
              <a:t>Prepare and display sugar work</a:t>
            </a:r>
            <a:endParaRPr lang="en-US" sz="3400" b="1" dirty="0">
              <a:solidFill>
                <a:srgbClr val="FF6600"/>
              </a:solidFill>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t> </a:t>
            </a:r>
            <a:r>
              <a:rPr lang="en-US" dirty="0" smtClean="0">
                <a:latin typeface="Helvetica" pitchFamily="34" charset="0"/>
                <a:cs typeface="Helvetica" pitchFamily="34" charset="0"/>
              </a:rPr>
              <a:t>Slide </a:t>
            </a:r>
            <a:fld id="{90BDF71C-F485-43AE-8825-5070AF1EA8C9}" type="slidenum">
              <a:rPr lang="en-US" smtClean="0">
                <a:latin typeface="Helvetica" pitchFamily="34" charset="0"/>
                <a:cs typeface="Helvetica" pitchFamily="34" charset="0"/>
              </a:rPr>
              <a:pPr/>
              <a:t>2</a:t>
            </a:fld>
            <a:endParaRPr lang="en-US" dirty="0">
              <a:latin typeface="Helvetica" pitchFamily="34" charset="0"/>
              <a:cs typeface="Helvetica" pitchFamily="34" charset="0"/>
            </a:endParaRPr>
          </a:p>
        </p:txBody>
      </p:sp>
      <p:sp>
        <p:nvSpPr>
          <p:cNvPr id="6" name="Content Placeholder 2"/>
          <p:cNvSpPr>
            <a:spLocks noGrp="1"/>
          </p:cNvSpPr>
          <p:nvPr>
            <p:ph idx="1"/>
          </p:nvPr>
        </p:nvSpPr>
        <p:spPr>
          <a:xfrm>
            <a:off x="683568" y="1268760"/>
            <a:ext cx="7241232" cy="4857403"/>
          </a:xfrm>
        </p:spPr>
        <p:txBody>
          <a:bodyPr>
            <a:normAutofit/>
          </a:bodyPr>
          <a:lstStyle/>
          <a:p>
            <a:pPr>
              <a:spcBef>
                <a:spcPts val="600"/>
              </a:spcBef>
              <a:spcAft>
                <a:spcPts val="1200"/>
              </a:spcAft>
              <a:buNone/>
            </a:pPr>
            <a:r>
              <a:rPr lang="en-US" sz="2200" b="1" dirty="0" smtClean="0">
                <a:latin typeface="Helvetica" pitchFamily="34" charset="0"/>
              </a:rPr>
              <a:t>Element 1: Prepare sugar for boiling</a:t>
            </a:r>
          </a:p>
          <a:p>
            <a:pPr>
              <a:spcBef>
                <a:spcPts val="600"/>
              </a:spcBef>
              <a:spcAft>
                <a:spcPts val="1200"/>
              </a:spcAft>
            </a:pPr>
            <a:r>
              <a:rPr lang="en-AU" sz="2200" dirty="0" smtClean="0">
                <a:latin typeface="Helvetica" pitchFamily="34" charset="0"/>
              </a:rPr>
              <a:t>Select and weigh ingredients</a:t>
            </a:r>
          </a:p>
          <a:p>
            <a:pPr>
              <a:spcBef>
                <a:spcPts val="600"/>
              </a:spcBef>
              <a:spcAft>
                <a:spcPts val="1200"/>
              </a:spcAft>
            </a:pPr>
            <a:r>
              <a:rPr lang="en-AU" sz="2200" dirty="0" smtClean="0">
                <a:latin typeface="Helvetica" pitchFamily="34" charset="0"/>
              </a:rPr>
              <a:t>Combine ingredients and prepare sugar for boiling</a:t>
            </a:r>
          </a:p>
          <a:p>
            <a:pPr>
              <a:spcBef>
                <a:spcPts val="600"/>
              </a:spcBef>
              <a:spcAft>
                <a:spcPts val="1200"/>
              </a:spcAft>
            </a:pPr>
            <a:r>
              <a:rPr lang="en-AU" sz="2200" dirty="0" smtClean="0">
                <a:latin typeface="Helvetica" pitchFamily="34" charset="0"/>
              </a:rPr>
              <a:t>Collect equipment required to prepare sugar</a:t>
            </a:r>
          </a:p>
          <a:p>
            <a:pPr>
              <a:spcBef>
                <a:spcPts val="600"/>
              </a:spcBef>
              <a:spcAft>
                <a:spcPts val="1200"/>
              </a:spcAft>
            </a:pPr>
            <a:endParaRPr lang="en-US" sz="2200" dirty="0" smtClean="0">
              <a:latin typeface="Helvetica" pitchFamily="34" charset="0"/>
            </a:endParaRPr>
          </a:p>
        </p:txBody>
      </p:sp>
      <p:pic>
        <p:nvPicPr>
          <p:cNvPr id="8" name="Picture 7" descr="tartaric acid.jpg"/>
          <p:cNvPicPr>
            <a:picLocks noChangeAspect="1"/>
          </p:cNvPicPr>
          <p:nvPr/>
        </p:nvPicPr>
        <p:blipFill>
          <a:blip r:embed="rId3" cstate="print"/>
          <a:stretch>
            <a:fillRect/>
          </a:stretch>
        </p:blipFill>
        <p:spPr>
          <a:xfrm>
            <a:off x="3491880" y="3861048"/>
            <a:ext cx="1905000" cy="1905000"/>
          </a:xfrm>
          <a:prstGeom prst="rect">
            <a:avLst/>
          </a:prstGeom>
        </p:spPr>
      </p:pic>
    </p:spTree>
    <p:extLst>
      <p:ext uri="{BB962C8B-B14F-4D97-AF65-F5344CB8AC3E}">
        <p14:creationId xmlns:p14="http://schemas.microsoft.com/office/powerpoint/2010/main" val="39829673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IMG_0220.jpg"/>
          <p:cNvPicPr>
            <a:picLocks noChangeAspect="1"/>
          </p:cNvPicPr>
          <p:nvPr/>
        </p:nvPicPr>
        <p:blipFill>
          <a:blip r:embed="rId3" cstate="print"/>
          <a:stretch>
            <a:fillRect/>
          </a:stretch>
        </p:blipFill>
        <p:spPr>
          <a:xfrm>
            <a:off x="5940152" y="3429000"/>
            <a:ext cx="2431818" cy="1823864"/>
          </a:xfrm>
          <a:prstGeom prst="rect">
            <a:avLst/>
          </a:prstGeom>
        </p:spPr>
      </p:pic>
      <p:sp>
        <p:nvSpPr>
          <p:cNvPr id="2" name="Title 1"/>
          <p:cNvSpPr>
            <a:spLocks noGrp="1"/>
          </p:cNvSpPr>
          <p:nvPr>
            <p:ph type="title"/>
          </p:nvPr>
        </p:nvSpPr>
        <p:spPr>
          <a:xfrm>
            <a:off x="611560" y="332656"/>
            <a:ext cx="7467600" cy="864096"/>
          </a:xfrm>
        </p:spPr>
        <p:txBody>
          <a:bodyPr>
            <a:normAutofit/>
          </a:bodyPr>
          <a:lstStyle/>
          <a:p>
            <a:r>
              <a:rPr lang="en-US" sz="3200" b="1" dirty="0" smtClean="0">
                <a:solidFill>
                  <a:srgbClr val="FF6600"/>
                </a:solidFill>
                <a:latin typeface="Helvetica" pitchFamily="34" charset="0"/>
              </a:rPr>
              <a:t>Prepare and display sugar work</a:t>
            </a:r>
            <a:endParaRPr lang="en-US" sz="3200" b="1" dirty="0">
              <a:solidFill>
                <a:srgbClr val="FF6600"/>
              </a:solidFill>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t> </a:t>
            </a:r>
            <a:r>
              <a:rPr lang="en-US" dirty="0" smtClean="0">
                <a:latin typeface="Helvetica" pitchFamily="34" charset="0"/>
                <a:cs typeface="Helvetica" pitchFamily="34" charset="0"/>
              </a:rPr>
              <a:t>Slide </a:t>
            </a:r>
            <a:fld id="{90BDF71C-F485-43AE-8825-5070AF1EA8C9}" type="slidenum">
              <a:rPr lang="en-US" smtClean="0">
                <a:latin typeface="Helvetica" pitchFamily="34" charset="0"/>
                <a:cs typeface="Helvetica" pitchFamily="34" charset="0"/>
              </a:rPr>
              <a:pPr/>
              <a:t>20</a:t>
            </a:fld>
            <a:endParaRPr lang="en-US" dirty="0">
              <a:latin typeface="Helvetica" pitchFamily="34" charset="0"/>
              <a:cs typeface="Helvetica" pitchFamily="34" charset="0"/>
            </a:endParaRPr>
          </a:p>
        </p:txBody>
      </p:sp>
      <p:sp>
        <p:nvSpPr>
          <p:cNvPr id="6" name="Content Placeholder 2"/>
          <p:cNvSpPr>
            <a:spLocks noGrp="1"/>
          </p:cNvSpPr>
          <p:nvPr>
            <p:ph idx="1"/>
          </p:nvPr>
        </p:nvSpPr>
        <p:spPr>
          <a:xfrm>
            <a:off x="611560" y="1340768"/>
            <a:ext cx="7313240" cy="4785395"/>
          </a:xfrm>
        </p:spPr>
        <p:txBody>
          <a:bodyPr>
            <a:normAutofit/>
          </a:bodyPr>
          <a:lstStyle/>
          <a:p>
            <a:pPr marL="58738" indent="-22225">
              <a:spcBef>
                <a:spcPts val="600"/>
              </a:spcBef>
              <a:spcAft>
                <a:spcPts val="1200"/>
              </a:spcAft>
              <a:buNone/>
            </a:pPr>
            <a:r>
              <a:rPr lang="en-US" sz="2200" b="1" dirty="0" smtClean="0">
                <a:latin typeface="Helvetica" pitchFamily="34" charset="0"/>
              </a:rPr>
              <a:t>Element 5: Pour boiled sugar to produce cast display sugar work</a:t>
            </a:r>
          </a:p>
          <a:p>
            <a:pPr>
              <a:spcBef>
                <a:spcPts val="600"/>
              </a:spcBef>
              <a:spcAft>
                <a:spcPts val="1200"/>
              </a:spcAft>
            </a:pPr>
            <a:r>
              <a:rPr lang="en-AU" sz="2200" dirty="0" smtClean="0"/>
              <a:t>Collect equipment required</a:t>
            </a:r>
            <a:r>
              <a:rPr lang="en-AU" sz="2200" i="1" dirty="0" smtClean="0"/>
              <a:t> </a:t>
            </a:r>
            <a:r>
              <a:rPr lang="en-AU" sz="2200" dirty="0" smtClean="0"/>
              <a:t>to produce cast display sugar work pieces</a:t>
            </a:r>
          </a:p>
          <a:p>
            <a:pPr>
              <a:spcBef>
                <a:spcPts val="600"/>
              </a:spcBef>
              <a:spcAft>
                <a:spcPts val="1200"/>
              </a:spcAft>
            </a:pPr>
            <a:r>
              <a:rPr lang="en-AU" sz="2200" dirty="0" smtClean="0"/>
              <a:t>Add specific ingredients to create effects</a:t>
            </a:r>
          </a:p>
          <a:p>
            <a:pPr>
              <a:spcBef>
                <a:spcPts val="600"/>
              </a:spcBef>
              <a:spcAft>
                <a:spcPts val="1200"/>
              </a:spcAft>
            </a:pPr>
            <a:r>
              <a:rPr lang="en-AU" sz="2200" dirty="0" smtClean="0"/>
              <a:t>Pour and set sugar</a:t>
            </a:r>
          </a:p>
          <a:p>
            <a:pPr>
              <a:spcBef>
                <a:spcPts val="600"/>
              </a:spcBef>
              <a:spcAft>
                <a:spcPts val="1200"/>
              </a:spcAft>
            </a:pPr>
            <a:r>
              <a:rPr lang="en-AU" sz="2200" dirty="0" smtClean="0"/>
              <a:t>Release sugar from forms</a:t>
            </a:r>
          </a:p>
          <a:p>
            <a:endParaRPr lang="en-US" sz="2200" dirty="0"/>
          </a:p>
        </p:txBody>
      </p:sp>
    </p:spTree>
    <p:extLst>
      <p:ext uri="{BB962C8B-B14F-4D97-AF65-F5344CB8AC3E}">
        <p14:creationId xmlns:p14="http://schemas.microsoft.com/office/powerpoint/2010/main" val="38969878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992888" cy="864096"/>
          </a:xfrm>
        </p:spPr>
        <p:txBody>
          <a:bodyPr>
            <a:normAutofit/>
          </a:bodyPr>
          <a:lstStyle/>
          <a:p>
            <a:r>
              <a:rPr lang="en-US" sz="3200" b="1" dirty="0" smtClean="0">
                <a:solidFill>
                  <a:srgbClr val="FF6600"/>
                </a:solidFill>
                <a:latin typeface="Helvetica" pitchFamily="34" charset="0"/>
              </a:rPr>
              <a:t>Pour boiled sugar to produce cast model</a:t>
            </a:r>
            <a:endParaRPr lang="en-US" sz="3200" b="1" dirty="0">
              <a:solidFill>
                <a:srgbClr val="FF6600"/>
              </a:solidFill>
              <a:latin typeface="Helvetica" pitchFamily="34" charset="0"/>
            </a:endParaRPr>
          </a:p>
        </p:txBody>
      </p:sp>
      <p:sp>
        <p:nvSpPr>
          <p:cNvPr id="3" name="Content Placeholder 2"/>
          <p:cNvSpPr>
            <a:spLocks noGrp="1"/>
          </p:cNvSpPr>
          <p:nvPr>
            <p:ph idx="1"/>
          </p:nvPr>
        </p:nvSpPr>
        <p:spPr>
          <a:xfrm>
            <a:off x="611560" y="1340768"/>
            <a:ext cx="7560840" cy="4896544"/>
          </a:xfrm>
        </p:spPr>
        <p:txBody>
          <a:bodyPr>
            <a:normAutofit/>
          </a:bodyPr>
          <a:lstStyle/>
          <a:p>
            <a:pPr marL="0" indent="0">
              <a:spcBef>
                <a:spcPts val="600"/>
              </a:spcBef>
              <a:spcAft>
                <a:spcPts val="1200"/>
              </a:spcAft>
              <a:buNone/>
            </a:pPr>
            <a:r>
              <a:rPr lang="en-US" sz="2200" b="1" dirty="0" smtClean="0">
                <a:latin typeface="Helvetica" pitchFamily="34" charset="0"/>
              </a:rPr>
              <a:t>Collect equipment required to produce cast sugar</a:t>
            </a:r>
          </a:p>
          <a:p>
            <a:pPr marL="347663" indent="-347663">
              <a:spcBef>
                <a:spcPts val="600"/>
              </a:spcBef>
              <a:spcAft>
                <a:spcPts val="1200"/>
              </a:spcAft>
            </a:pPr>
            <a:r>
              <a:rPr lang="en-US" sz="2400" b="1" dirty="0" smtClean="0">
                <a:latin typeface="Helvetica" pitchFamily="34" charset="0"/>
              </a:rPr>
              <a:t>Plan: </a:t>
            </a:r>
            <a:r>
              <a:rPr lang="en-US" sz="2400" dirty="0" smtClean="0">
                <a:latin typeface="Helvetica" pitchFamily="34" charset="0"/>
              </a:rPr>
              <a:t>What are you making</a:t>
            </a:r>
          </a:p>
          <a:p>
            <a:pPr marL="347663" indent="-347663">
              <a:spcBef>
                <a:spcPts val="600"/>
              </a:spcBef>
              <a:spcAft>
                <a:spcPts val="1200"/>
              </a:spcAft>
            </a:pPr>
            <a:r>
              <a:rPr lang="en-US" sz="2400" b="1" dirty="0" smtClean="0">
                <a:latin typeface="Helvetica" pitchFamily="34" charset="0"/>
              </a:rPr>
              <a:t>Stove:</a:t>
            </a:r>
            <a:r>
              <a:rPr lang="en-US" sz="2400" dirty="0" smtClean="0">
                <a:latin typeface="Helvetica" pitchFamily="34" charset="0"/>
              </a:rPr>
              <a:t> stove or portable gas  burner</a:t>
            </a:r>
          </a:p>
          <a:p>
            <a:pPr marL="347663" indent="-347663">
              <a:spcBef>
                <a:spcPts val="600"/>
              </a:spcBef>
              <a:spcAft>
                <a:spcPts val="1200"/>
              </a:spcAft>
            </a:pPr>
            <a:r>
              <a:rPr lang="en-US" sz="2400" b="1" dirty="0" smtClean="0">
                <a:latin typeface="Helvetica" pitchFamily="34" charset="0"/>
              </a:rPr>
              <a:t>Moulds: </a:t>
            </a:r>
            <a:r>
              <a:rPr lang="en-US" sz="2400" dirty="0" smtClean="0">
                <a:latin typeface="Helvetica" pitchFamily="34" charset="0"/>
              </a:rPr>
              <a:t>plain or textured</a:t>
            </a:r>
          </a:p>
          <a:p>
            <a:pPr marL="347663" indent="-347663">
              <a:spcBef>
                <a:spcPts val="600"/>
              </a:spcBef>
              <a:spcAft>
                <a:spcPts val="1200"/>
              </a:spcAft>
            </a:pPr>
            <a:r>
              <a:rPr lang="en-US" sz="2200" b="1" dirty="0" smtClean="0">
                <a:latin typeface="Helvetica" pitchFamily="34" charset="0"/>
              </a:rPr>
              <a:t>Work surface: </a:t>
            </a:r>
            <a:r>
              <a:rPr lang="en-US" sz="2200" dirty="0" smtClean="0">
                <a:latin typeface="Helvetica" pitchFamily="34" charset="0"/>
              </a:rPr>
              <a:t>Marble or Granite</a:t>
            </a:r>
          </a:p>
          <a:p>
            <a:pPr marL="347663" indent="-347663">
              <a:spcBef>
                <a:spcPts val="600"/>
              </a:spcBef>
              <a:spcAft>
                <a:spcPts val="1200"/>
              </a:spcAft>
            </a:pPr>
            <a:r>
              <a:rPr lang="en-US" sz="2200" b="1" dirty="0" smtClean="0">
                <a:latin typeface="Helvetica" pitchFamily="34" charset="0"/>
              </a:rPr>
              <a:t>Silicon mat: </a:t>
            </a:r>
            <a:r>
              <a:rPr lang="en-US" sz="2200" dirty="0" smtClean="0">
                <a:latin typeface="Helvetica" pitchFamily="34" charset="0"/>
              </a:rPr>
              <a:t>several if possible</a:t>
            </a:r>
          </a:p>
          <a:p>
            <a:pPr marL="347663" indent="-347663">
              <a:spcBef>
                <a:spcPts val="600"/>
              </a:spcBef>
              <a:spcAft>
                <a:spcPts val="1200"/>
              </a:spcAft>
            </a:pPr>
            <a:r>
              <a:rPr lang="en-US" sz="2200" b="1" dirty="0" smtClean="0">
                <a:latin typeface="Helvetica" pitchFamily="34" charset="0"/>
              </a:rPr>
              <a:t>Small Equipment: </a:t>
            </a:r>
            <a:r>
              <a:rPr lang="en-US" sz="2200" dirty="0" smtClean="0">
                <a:latin typeface="Helvetica" pitchFamily="34" charset="0"/>
              </a:rPr>
              <a:t>Heavy duty scissors, knife</a:t>
            </a:r>
          </a:p>
          <a:p>
            <a:pPr marL="347663" indent="-347663">
              <a:spcBef>
                <a:spcPts val="600"/>
              </a:spcBef>
              <a:spcAft>
                <a:spcPts val="1200"/>
              </a:spcAft>
            </a:pPr>
            <a:r>
              <a:rPr lang="en-US" sz="2200" b="1" dirty="0" smtClean="0">
                <a:latin typeface="Helvetica" pitchFamily="34" charset="0"/>
              </a:rPr>
              <a:t>Silicon paper</a:t>
            </a:r>
          </a:p>
        </p:txBody>
      </p:sp>
      <p:sp>
        <p:nvSpPr>
          <p:cNvPr id="4" name="Slide Number Placeholder 3"/>
          <p:cNvSpPr>
            <a:spLocks noGrp="1"/>
          </p:cNvSpPr>
          <p:nvPr>
            <p:ph type="sldNum" sz="quarter" idx="12"/>
          </p:nvPr>
        </p:nvSpPr>
        <p:spPr/>
        <p:txBody>
          <a:bodyPr/>
          <a:lstStyle/>
          <a:p>
            <a:r>
              <a:rPr lang="en-US" dirty="0" smtClean="0"/>
              <a:t> </a:t>
            </a:r>
            <a:r>
              <a:rPr lang="en-US" dirty="0" smtClean="0">
                <a:latin typeface="Helvetica" pitchFamily="34" charset="0"/>
                <a:cs typeface="Helvetica" pitchFamily="34" charset="0"/>
              </a:rPr>
              <a:t>Slide </a:t>
            </a:r>
            <a:fld id="{90BDF71C-F485-43AE-8825-5070AF1EA8C9}" type="slidenum">
              <a:rPr lang="en-US" smtClean="0">
                <a:latin typeface="Helvetica" pitchFamily="34" charset="0"/>
                <a:cs typeface="Helvetica" pitchFamily="34" charset="0"/>
              </a:rPr>
              <a:pPr/>
              <a:t>21</a:t>
            </a:fld>
            <a:endParaRPr lang="en-US" dirty="0">
              <a:latin typeface="Helvetica" pitchFamily="34" charset="0"/>
              <a:cs typeface="Helvetica" pitchFamily="34" charset="0"/>
            </a:endParaRPr>
          </a:p>
        </p:txBody>
      </p:sp>
      <p:pic>
        <p:nvPicPr>
          <p:cNvPr id="5" name="Picture 4" descr="Marble slab1.jpg"/>
          <p:cNvPicPr>
            <a:picLocks noChangeAspect="1"/>
          </p:cNvPicPr>
          <p:nvPr/>
        </p:nvPicPr>
        <p:blipFill>
          <a:blip r:embed="rId3" cstate="print"/>
          <a:srcRect t="16800" b="19361"/>
          <a:stretch>
            <a:fillRect/>
          </a:stretch>
        </p:blipFill>
        <p:spPr>
          <a:xfrm>
            <a:off x="6156176" y="3140968"/>
            <a:ext cx="2143125" cy="1368152"/>
          </a:xfrm>
          <a:prstGeom prst="rect">
            <a:avLst/>
          </a:prstGeom>
          <a:ln w="19050">
            <a:solidFill>
              <a:schemeClr val="tx1">
                <a:lumMod val="95000"/>
                <a:lumOff val="5000"/>
              </a:schemeClr>
            </a:solidFill>
          </a:ln>
        </p:spPr>
      </p:pic>
    </p:spTree>
    <p:extLst>
      <p:ext uri="{BB962C8B-B14F-4D97-AF65-F5344CB8AC3E}">
        <p14:creationId xmlns:p14="http://schemas.microsoft.com/office/powerpoint/2010/main" val="16386835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467600" cy="936104"/>
          </a:xfrm>
        </p:spPr>
        <p:txBody>
          <a:bodyPr>
            <a:normAutofit/>
          </a:bodyPr>
          <a:lstStyle/>
          <a:p>
            <a:r>
              <a:rPr lang="en-US" sz="3200" b="1" dirty="0" smtClean="0">
                <a:solidFill>
                  <a:srgbClr val="FF6600"/>
                </a:solidFill>
                <a:latin typeface="Helvetica" pitchFamily="34" charset="0"/>
              </a:rPr>
              <a:t>Prepare and display sugar work</a:t>
            </a:r>
            <a:endParaRPr lang="en-US" sz="3200" b="1" dirty="0">
              <a:solidFill>
                <a:srgbClr val="FF6600"/>
              </a:solidFill>
              <a:latin typeface="Helvetica" pitchFamily="34" charset="0"/>
            </a:endParaRPr>
          </a:p>
        </p:txBody>
      </p:sp>
      <p:sp>
        <p:nvSpPr>
          <p:cNvPr id="3" name="Content Placeholder 2"/>
          <p:cNvSpPr>
            <a:spLocks noGrp="1"/>
          </p:cNvSpPr>
          <p:nvPr>
            <p:ph idx="1"/>
          </p:nvPr>
        </p:nvSpPr>
        <p:spPr>
          <a:xfrm>
            <a:off x="611560" y="1340768"/>
            <a:ext cx="7560840" cy="5184576"/>
          </a:xfrm>
        </p:spPr>
        <p:txBody>
          <a:bodyPr>
            <a:normAutofit/>
          </a:bodyPr>
          <a:lstStyle/>
          <a:p>
            <a:pPr marL="0" indent="0">
              <a:spcBef>
                <a:spcPts val="600"/>
              </a:spcBef>
              <a:spcAft>
                <a:spcPts val="1200"/>
              </a:spcAft>
              <a:buNone/>
            </a:pPr>
            <a:r>
              <a:rPr lang="en-US" sz="2200" b="1" dirty="0" smtClean="0">
                <a:latin typeface="Helvetica" pitchFamily="34" charset="0"/>
              </a:rPr>
              <a:t>Add specific ingredients to create effects:</a:t>
            </a:r>
          </a:p>
          <a:p>
            <a:pPr marL="347663" indent="-347663">
              <a:spcBef>
                <a:spcPts val="600"/>
              </a:spcBef>
              <a:spcAft>
                <a:spcPts val="1200"/>
              </a:spcAft>
            </a:pPr>
            <a:r>
              <a:rPr lang="en-US" sz="2200" dirty="0" smtClean="0">
                <a:latin typeface="Helvetica" pitchFamily="34" charset="0"/>
              </a:rPr>
              <a:t>Titanium dioxide:</a:t>
            </a:r>
          </a:p>
          <a:p>
            <a:pPr marL="682625" lvl="1" indent="-347663">
              <a:spcBef>
                <a:spcPts val="600"/>
              </a:spcBef>
              <a:spcAft>
                <a:spcPts val="1200"/>
              </a:spcAft>
            </a:pPr>
            <a:r>
              <a:rPr lang="en-US" sz="2200" dirty="0" smtClean="0">
                <a:latin typeface="Helvetica" pitchFamily="34" charset="0"/>
              </a:rPr>
              <a:t>Turns sugar solutions white</a:t>
            </a:r>
          </a:p>
          <a:p>
            <a:pPr marL="347663" indent="-347663">
              <a:spcBef>
                <a:spcPts val="600"/>
              </a:spcBef>
              <a:spcAft>
                <a:spcPts val="1200"/>
              </a:spcAft>
            </a:pPr>
            <a:r>
              <a:rPr lang="en-US" sz="2200" dirty="0" smtClean="0">
                <a:latin typeface="Helvetica" pitchFamily="34" charset="0"/>
              </a:rPr>
              <a:t>Elements to be suspended inside:</a:t>
            </a:r>
          </a:p>
          <a:p>
            <a:pPr marL="682625" lvl="1" indent="-347663">
              <a:spcBef>
                <a:spcPts val="600"/>
              </a:spcBef>
              <a:spcAft>
                <a:spcPts val="1200"/>
              </a:spcAft>
            </a:pPr>
            <a:r>
              <a:rPr lang="en-US" sz="2200" dirty="0" smtClean="0">
                <a:latin typeface="Helvetica" pitchFamily="34" charset="0"/>
              </a:rPr>
              <a:t>Gold, green fleck</a:t>
            </a:r>
          </a:p>
          <a:p>
            <a:pPr marL="347663" indent="-347663">
              <a:spcBef>
                <a:spcPts val="600"/>
              </a:spcBef>
              <a:spcAft>
                <a:spcPts val="1200"/>
              </a:spcAft>
            </a:pPr>
            <a:r>
              <a:rPr lang="en-US" sz="2200" dirty="0" smtClean="0">
                <a:latin typeface="Helvetica" pitchFamily="34" charset="0"/>
              </a:rPr>
              <a:t>Crinkled foil:</a:t>
            </a:r>
          </a:p>
          <a:p>
            <a:pPr marL="682625" lvl="1" indent="-347663">
              <a:spcBef>
                <a:spcPts val="600"/>
              </a:spcBef>
              <a:spcAft>
                <a:spcPts val="1200"/>
              </a:spcAft>
            </a:pPr>
            <a:r>
              <a:rPr lang="en-US" sz="2200" dirty="0" smtClean="0">
                <a:latin typeface="Helvetica" pitchFamily="34" charset="0"/>
              </a:rPr>
              <a:t>Uneven base shows through clear sugar</a:t>
            </a:r>
          </a:p>
          <a:p>
            <a:pPr marL="347663" indent="-347663">
              <a:spcBef>
                <a:spcPts val="600"/>
              </a:spcBef>
              <a:spcAft>
                <a:spcPts val="1200"/>
              </a:spcAft>
            </a:pPr>
            <a:r>
              <a:rPr lang="en-US" sz="2200" dirty="0" smtClean="0">
                <a:latin typeface="Helvetica" pitchFamily="34" charset="0"/>
              </a:rPr>
              <a:t>Preformed mould cast</a:t>
            </a:r>
          </a:p>
          <a:p>
            <a:pPr marL="0" indent="0">
              <a:spcBef>
                <a:spcPts val="600"/>
              </a:spcBef>
              <a:spcAft>
                <a:spcPts val="1200"/>
              </a:spcAft>
              <a:buNone/>
            </a:pPr>
            <a:endParaRPr lang="en-US" sz="2200" dirty="0" smtClean="0">
              <a:latin typeface="Helvetica" pitchFamily="34" charset="0"/>
            </a:endParaRPr>
          </a:p>
          <a:p>
            <a:pPr marL="0" indent="0">
              <a:spcBef>
                <a:spcPts val="600"/>
              </a:spcBef>
              <a:spcAft>
                <a:spcPts val="1200"/>
              </a:spcAft>
              <a:buNone/>
            </a:pPr>
            <a:endParaRPr lang="en-US" sz="2200" dirty="0" smtClean="0">
              <a:latin typeface="Helvetica" pitchFamily="34" charset="0"/>
            </a:endParaRPr>
          </a:p>
          <a:p>
            <a:pPr marL="0" indent="0">
              <a:spcBef>
                <a:spcPts val="600"/>
              </a:spcBef>
              <a:spcAft>
                <a:spcPts val="1200"/>
              </a:spcAft>
              <a:buNone/>
            </a:pPr>
            <a:endParaRPr lang="en-US" sz="2200" dirty="0" smtClean="0">
              <a:latin typeface="Helvetica" pitchFamily="34" charset="0"/>
            </a:endParaRPr>
          </a:p>
          <a:p>
            <a:pPr marL="0" indent="0">
              <a:spcBef>
                <a:spcPts val="600"/>
              </a:spcBef>
              <a:spcAft>
                <a:spcPts val="1200"/>
              </a:spcAft>
              <a:buNone/>
            </a:pPr>
            <a:endParaRPr lang="en-US" sz="2200" dirty="0" smtClean="0">
              <a:latin typeface="Helvetica" pitchFamily="34" charset="0"/>
            </a:endParaRPr>
          </a:p>
          <a:p>
            <a:pPr marL="0" indent="0">
              <a:spcBef>
                <a:spcPts val="600"/>
              </a:spcBef>
              <a:spcAft>
                <a:spcPts val="1200"/>
              </a:spcAft>
              <a:buNone/>
            </a:pPr>
            <a:endParaRPr lang="en-US" sz="2200" dirty="0" smtClean="0">
              <a:latin typeface="Helvetica" pitchFamily="34" charset="0"/>
            </a:endParaRPr>
          </a:p>
          <a:p>
            <a:pPr marL="0" indent="0">
              <a:spcBef>
                <a:spcPts val="600"/>
              </a:spcBef>
              <a:spcAft>
                <a:spcPts val="1200"/>
              </a:spcAft>
              <a:buNone/>
            </a:pPr>
            <a:endParaRPr lang="en-US"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t> </a:t>
            </a:r>
            <a:r>
              <a:rPr lang="en-US" dirty="0" smtClean="0">
                <a:latin typeface="Helvetica" pitchFamily="34" charset="0"/>
                <a:cs typeface="Helvetica" pitchFamily="34" charset="0"/>
              </a:rPr>
              <a:t>Slide </a:t>
            </a:r>
            <a:fld id="{90BDF71C-F485-43AE-8825-5070AF1EA8C9}" type="slidenum">
              <a:rPr lang="en-US" smtClean="0">
                <a:latin typeface="Helvetica" pitchFamily="34" charset="0"/>
                <a:cs typeface="Helvetica" pitchFamily="34" charset="0"/>
              </a:rPr>
              <a:pPr/>
              <a:t>22</a:t>
            </a:fld>
            <a:endParaRPr lang="en-US" dirty="0">
              <a:latin typeface="Helvetica" pitchFamily="34" charset="0"/>
              <a:cs typeface="Helvetica" pitchFamily="34" charset="0"/>
            </a:endParaRPr>
          </a:p>
        </p:txBody>
      </p:sp>
      <p:pic>
        <p:nvPicPr>
          <p:cNvPr id="6" name="Picture 5" descr="images.jpg"/>
          <p:cNvPicPr>
            <a:picLocks noChangeAspect="1"/>
          </p:cNvPicPr>
          <p:nvPr/>
        </p:nvPicPr>
        <p:blipFill>
          <a:blip r:embed="rId3" cstate="print"/>
          <a:srcRect l="11675" t="15587" r="9515" b="18166"/>
          <a:stretch>
            <a:fillRect/>
          </a:stretch>
        </p:blipFill>
        <p:spPr>
          <a:xfrm rot="10800000">
            <a:off x="6444208" y="4077072"/>
            <a:ext cx="1944216" cy="1224136"/>
          </a:xfrm>
          <a:prstGeom prst="rect">
            <a:avLst/>
          </a:prstGeom>
        </p:spPr>
      </p:pic>
    </p:spTree>
    <p:extLst>
      <p:ext uri="{BB962C8B-B14F-4D97-AF65-F5344CB8AC3E}">
        <p14:creationId xmlns:p14="http://schemas.microsoft.com/office/powerpoint/2010/main" val="8260941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467600" cy="720080"/>
          </a:xfrm>
        </p:spPr>
        <p:txBody>
          <a:bodyPr>
            <a:normAutofit/>
          </a:bodyPr>
          <a:lstStyle/>
          <a:p>
            <a:r>
              <a:rPr lang="en-US" sz="3200" b="1" dirty="0" smtClean="0">
                <a:solidFill>
                  <a:srgbClr val="FF6600"/>
                </a:solidFill>
                <a:latin typeface="Helvetica" pitchFamily="34" charset="0"/>
              </a:rPr>
              <a:t>Prepare sugar for boiling</a:t>
            </a:r>
            <a:endParaRPr lang="en-US" sz="3200" b="1" dirty="0">
              <a:solidFill>
                <a:srgbClr val="FF6600"/>
              </a:solidFill>
              <a:latin typeface="Helvetica" pitchFamily="34" charset="0"/>
            </a:endParaRPr>
          </a:p>
        </p:txBody>
      </p:sp>
      <p:sp>
        <p:nvSpPr>
          <p:cNvPr id="3" name="Content Placeholder 2"/>
          <p:cNvSpPr>
            <a:spLocks noGrp="1"/>
          </p:cNvSpPr>
          <p:nvPr>
            <p:ph idx="1"/>
          </p:nvPr>
        </p:nvSpPr>
        <p:spPr>
          <a:xfrm>
            <a:off x="611560" y="1196752"/>
            <a:ext cx="7467600" cy="5112568"/>
          </a:xfrm>
        </p:spPr>
        <p:txBody>
          <a:bodyPr>
            <a:normAutofit/>
          </a:bodyPr>
          <a:lstStyle/>
          <a:p>
            <a:pPr marL="0" indent="0">
              <a:spcBef>
                <a:spcPts val="600"/>
              </a:spcBef>
              <a:spcAft>
                <a:spcPts val="1200"/>
              </a:spcAft>
              <a:buNone/>
            </a:pPr>
            <a:r>
              <a:rPr lang="en-AU" sz="2200" b="1" dirty="0" smtClean="0">
                <a:latin typeface="Helvetica" pitchFamily="34" charset="0"/>
              </a:rPr>
              <a:t>Select and weigh ingredients:</a:t>
            </a:r>
          </a:p>
          <a:p>
            <a:pPr marL="406400" indent="-406400">
              <a:spcBef>
                <a:spcPts val="600"/>
              </a:spcBef>
              <a:spcAft>
                <a:spcPts val="1200"/>
              </a:spcAft>
            </a:pPr>
            <a:r>
              <a:rPr lang="en-AU" sz="2200" dirty="0" smtClean="0">
                <a:latin typeface="Helvetica" pitchFamily="34" charset="0"/>
              </a:rPr>
              <a:t>Sugar </a:t>
            </a:r>
          </a:p>
          <a:p>
            <a:pPr marL="406400" indent="-406400">
              <a:spcBef>
                <a:spcPts val="600"/>
              </a:spcBef>
              <a:spcAft>
                <a:spcPts val="1200"/>
              </a:spcAft>
            </a:pPr>
            <a:r>
              <a:rPr lang="en-AU" sz="2200" dirty="0" smtClean="0">
                <a:latin typeface="Helvetica" pitchFamily="34" charset="0"/>
              </a:rPr>
              <a:t>Glucose</a:t>
            </a:r>
          </a:p>
          <a:p>
            <a:pPr marL="406400" indent="-406400">
              <a:spcBef>
                <a:spcPts val="600"/>
              </a:spcBef>
              <a:spcAft>
                <a:spcPts val="1200"/>
              </a:spcAft>
            </a:pPr>
            <a:r>
              <a:rPr lang="en-AU" sz="2200" dirty="0" smtClean="0">
                <a:latin typeface="Helvetica" pitchFamily="34" charset="0"/>
              </a:rPr>
              <a:t>Water</a:t>
            </a:r>
          </a:p>
          <a:p>
            <a:pPr marL="406400" indent="-406400">
              <a:spcBef>
                <a:spcPts val="600"/>
              </a:spcBef>
              <a:spcAft>
                <a:spcPts val="1200"/>
              </a:spcAft>
            </a:pPr>
            <a:r>
              <a:rPr lang="en-AU" sz="2200" dirty="0" smtClean="0">
                <a:latin typeface="Helvetica" pitchFamily="34" charset="0"/>
              </a:rPr>
              <a:t>Titanium oxide, if required</a:t>
            </a:r>
          </a:p>
          <a:p>
            <a:pPr marL="406400" indent="-406400">
              <a:spcBef>
                <a:spcPts val="600"/>
              </a:spcBef>
              <a:spcAft>
                <a:spcPts val="1200"/>
              </a:spcAft>
            </a:pPr>
            <a:r>
              <a:rPr lang="en-AU" sz="2200" dirty="0" smtClean="0">
                <a:latin typeface="Helvetica" pitchFamily="34" charset="0"/>
              </a:rPr>
              <a:t>Colour, if required</a:t>
            </a:r>
          </a:p>
          <a:p>
            <a:pPr marL="0" indent="0">
              <a:spcBef>
                <a:spcPts val="600"/>
              </a:spcBef>
              <a:spcAft>
                <a:spcPts val="1200"/>
              </a:spcAft>
              <a:buNone/>
            </a:pPr>
            <a:endParaRPr lang="en-AU" sz="2200" dirty="0" smtClean="0">
              <a:latin typeface="Helvetica" pitchFamily="34" charset="0"/>
            </a:endParaRPr>
          </a:p>
          <a:p>
            <a:pPr marL="360000" indent="-360000">
              <a:spcBef>
                <a:spcPts val="600"/>
              </a:spcBef>
              <a:spcAft>
                <a:spcPts val="1200"/>
              </a:spcAft>
              <a:buNone/>
            </a:pPr>
            <a:endParaRPr lang="en-AU"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latin typeface="Helvetica" pitchFamily="34" charset="0"/>
                <a:cs typeface="Helvetica" pitchFamily="34" charset="0"/>
              </a:rPr>
              <a:t> Slide </a:t>
            </a:r>
            <a:fld id="{90BDF71C-F485-43AE-8825-5070AF1EA8C9}" type="slidenum">
              <a:rPr lang="en-US" smtClean="0">
                <a:latin typeface="Helvetica" pitchFamily="34" charset="0"/>
                <a:cs typeface="Helvetica" pitchFamily="34" charset="0"/>
              </a:rPr>
              <a:pPr/>
              <a:t>3</a:t>
            </a:fld>
            <a:endParaRPr lang="en-US" dirty="0">
              <a:latin typeface="Helvetica" pitchFamily="34" charset="0"/>
              <a:cs typeface="Helvetica" pitchFamily="34" charset="0"/>
            </a:endParaRPr>
          </a:p>
        </p:txBody>
      </p:sp>
      <p:pic>
        <p:nvPicPr>
          <p:cNvPr id="6" name="Picture 5" descr="shutterstock_14869087.jpg"/>
          <p:cNvPicPr>
            <a:picLocks noChangeAspect="1"/>
          </p:cNvPicPr>
          <p:nvPr/>
        </p:nvPicPr>
        <p:blipFill>
          <a:blip r:embed="rId3" cstate="print"/>
          <a:srcRect l="7087" t="14296" r="40938" b="7074"/>
          <a:stretch>
            <a:fillRect/>
          </a:stretch>
        </p:blipFill>
        <p:spPr>
          <a:xfrm>
            <a:off x="6516216" y="3212976"/>
            <a:ext cx="1800200" cy="1800200"/>
          </a:xfrm>
          <a:prstGeom prst="rect">
            <a:avLst/>
          </a:prstGeom>
        </p:spPr>
      </p:pic>
    </p:spTree>
    <p:extLst>
      <p:ext uri="{BB962C8B-B14F-4D97-AF65-F5344CB8AC3E}">
        <p14:creationId xmlns:p14="http://schemas.microsoft.com/office/powerpoint/2010/main" val="8747356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467600" cy="864096"/>
          </a:xfrm>
        </p:spPr>
        <p:txBody>
          <a:bodyPr>
            <a:normAutofit/>
          </a:bodyPr>
          <a:lstStyle/>
          <a:p>
            <a:r>
              <a:rPr lang="en-US" sz="3200" b="1" dirty="0" smtClean="0">
                <a:solidFill>
                  <a:srgbClr val="FF6600"/>
                </a:solidFill>
                <a:latin typeface="Helvetica" pitchFamily="34" charset="0"/>
              </a:rPr>
              <a:t>Prepare sugar for boiling</a:t>
            </a:r>
            <a:endParaRPr lang="en-US" sz="3200" b="1" dirty="0">
              <a:solidFill>
                <a:srgbClr val="FF6600"/>
              </a:solidFill>
              <a:latin typeface="Helvetica" pitchFamily="34" charset="0"/>
            </a:endParaRPr>
          </a:p>
        </p:txBody>
      </p:sp>
      <p:sp>
        <p:nvSpPr>
          <p:cNvPr id="3" name="Content Placeholder 2"/>
          <p:cNvSpPr>
            <a:spLocks noGrp="1"/>
          </p:cNvSpPr>
          <p:nvPr>
            <p:ph idx="1"/>
          </p:nvPr>
        </p:nvSpPr>
        <p:spPr>
          <a:xfrm>
            <a:off x="611560" y="1340768"/>
            <a:ext cx="7467600" cy="5040560"/>
          </a:xfrm>
        </p:spPr>
        <p:txBody>
          <a:bodyPr>
            <a:normAutofit/>
          </a:bodyPr>
          <a:lstStyle/>
          <a:p>
            <a:pPr marL="0" indent="0">
              <a:spcBef>
                <a:spcPts val="600"/>
              </a:spcBef>
              <a:spcAft>
                <a:spcPts val="1200"/>
              </a:spcAft>
              <a:buNone/>
            </a:pPr>
            <a:r>
              <a:rPr lang="en-US" sz="2200" b="1" dirty="0" smtClean="0">
                <a:latin typeface="Helvetica" pitchFamily="34" charset="0"/>
              </a:rPr>
              <a:t>Collect equipment required to prepare sugar:</a:t>
            </a:r>
          </a:p>
          <a:p>
            <a:pPr marL="347663" indent="-347663">
              <a:spcBef>
                <a:spcPts val="600"/>
              </a:spcBef>
              <a:spcAft>
                <a:spcPts val="1200"/>
              </a:spcAft>
            </a:pPr>
            <a:r>
              <a:rPr lang="en-US" sz="2200" b="1" dirty="0" smtClean="0">
                <a:latin typeface="Helvetica" pitchFamily="34" charset="0"/>
              </a:rPr>
              <a:t>Pot:</a:t>
            </a:r>
            <a:r>
              <a:rPr lang="en-US" sz="2200" dirty="0" smtClean="0">
                <a:latin typeface="Helvetica" pitchFamily="34" charset="0"/>
              </a:rPr>
              <a:t> Good quality, preferable copper or stainless steel</a:t>
            </a:r>
          </a:p>
          <a:p>
            <a:pPr marL="347663" indent="-347663">
              <a:spcBef>
                <a:spcPts val="600"/>
              </a:spcBef>
              <a:spcAft>
                <a:spcPts val="1200"/>
              </a:spcAft>
            </a:pPr>
            <a:r>
              <a:rPr lang="en-US" sz="2200" b="1" dirty="0" smtClean="0">
                <a:latin typeface="Helvetica" pitchFamily="34" charset="0"/>
              </a:rPr>
              <a:t>Heat source:</a:t>
            </a:r>
            <a:r>
              <a:rPr lang="en-US" sz="2200" dirty="0" smtClean="0">
                <a:latin typeface="Helvetica" pitchFamily="34" charset="0"/>
              </a:rPr>
              <a:t> Kitchen stove, portable gas burner</a:t>
            </a:r>
          </a:p>
          <a:p>
            <a:pPr marL="347663" indent="-347663">
              <a:spcBef>
                <a:spcPts val="600"/>
              </a:spcBef>
              <a:spcAft>
                <a:spcPts val="1200"/>
              </a:spcAft>
            </a:pPr>
            <a:r>
              <a:rPr lang="en-US" sz="2200" b="1" dirty="0" smtClean="0">
                <a:latin typeface="Helvetica" pitchFamily="34" charset="0"/>
              </a:rPr>
              <a:t>Stirrer: </a:t>
            </a:r>
            <a:r>
              <a:rPr lang="en-US" sz="2200" dirty="0" smtClean="0">
                <a:latin typeface="Helvetica" pitchFamily="34" charset="0"/>
              </a:rPr>
              <a:t>Steel spoon, clean wooden, heat resistant silicon</a:t>
            </a:r>
          </a:p>
          <a:p>
            <a:pPr marL="347663" indent="-347663">
              <a:spcBef>
                <a:spcPts val="600"/>
              </a:spcBef>
              <a:spcAft>
                <a:spcPts val="1200"/>
              </a:spcAft>
            </a:pPr>
            <a:r>
              <a:rPr lang="en-US" sz="2200" b="1" dirty="0" smtClean="0">
                <a:latin typeface="Helvetica" pitchFamily="34" charset="0"/>
              </a:rPr>
              <a:t>Work surface: </a:t>
            </a:r>
            <a:r>
              <a:rPr lang="en-US" sz="2200" dirty="0" smtClean="0">
                <a:latin typeface="Helvetica" pitchFamily="34" charset="0"/>
              </a:rPr>
              <a:t>Marble or Granite</a:t>
            </a:r>
          </a:p>
          <a:p>
            <a:pPr marL="347663" indent="-347663">
              <a:spcBef>
                <a:spcPts val="600"/>
              </a:spcBef>
              <a:spcAft>
                <a:spcPts val="1200"/>
              </a:spcAft>
            </a:pPr>
            <a:r>
              <a:rPr lang="en-US" sz="2200" b="1" dirty="0" smtClean="0">
                <a:latin typeface="Helvetica" pitchFamily="34" charset="0"/>
              </a:rPr>
              <a:t>Silicon mat: </a:t>
            </a:r>
            <a:r>
              <a:rPr lang="en-US" sz="2200" dirty="0" smtClean="0">
                <a:latin typeface="Helvetica" pitchFamily="34" charset="0"/>
              </a:rPr>
              <a:t>Several if possible</a:t>
            </a:r>
          </a:p>
          <a:p>
            <a:pPr marL="347663" indent="-347663">
              <a:spcBef>
                <a:spcPts val="600"/>
              </a:spcBef>
              <a:spcAft>
                <a:spcPts val="1200"/>
              </a:spcAft>
            </a:pPr>
            <a:r>
              <a:rPr lang="en-US" sz="2200" b="1" dirty="0" smtClean="0">
                <a:latin typeface="Helvetica" pitchFamily="34" charset="0"/>
              </a:rPr>
              <a:t>Small Equipment: </a:t>
            </a:r>
            <a:r>
              <a:rPr lang="en-US" sz="2200" dirty="0" smtClean="0">
                <a:latin typeface="Helvetica" pitchFamily="34" charset="0"/>
              </a:rPr>
              <a:t>Heavy duty scissors; knife; spoons</a:t>
            </a:r>
          </a:p>
          <a:p>
            <a:pPr marL="347663" indent="-347663">
              <a:spcBef>
                <a:spcPts val="600"/>
              </a:spcBef>
              <a:spcAft>
                <a:spcPts val="1200"/>
              </a:spcAft>
            </a:pPr>
            <a:r>
              <a:rPr lang="en-US" sz="2200" b="1" dirty="0" smtClean="0">
                <a:latin typeface="Helvetica" pitchFamily="34" charset="0"/>
              </a:rPr>
              <a:t>Scales:  </a:t>
            </a:r>
            <a:r>
              <a:rPr lang="en-US" sz="2200" dirty="0" smtClean="0">
                <a:latin typeface="Helvetica" pitchFamily="34" charset="0"/>
              </a:rPr>
              <a:t>Digital scales, portable</a:t>
            </a:r>
          </a:p>
          <a:p>
            <a:pPr marL="360000" indent="-360000">
              <a:spcBef>
                <a:spcPts val="600"/>
              </a:spcBef>
              <a:spcAft>
                <a:spcPts val="1200"/>
              </a:spcAft>
              <a:buNone/>
            </a:pPr>
            <a:endParaRPr lang="en-US"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latin typeface="Helvetica" pitchFamily="34" charset="0"/>
                <a:cs typeface="Helvetica" pitchFamily="34" charset="0"/>
              </a:rPr>
              <a:t> Slide </a:t>
            </a:r>
            <a:fld id="{90BDF71C-F485-43AE-8825-5070AF1EA8C9}" type="slidenum">
              <a:rPr lang="en-US" smtClean="0">
                <a:latin typeface="Helvetica" pitchFamily="34" charset="0"/>
                <a:cs typeface="Helvetica" pitchFamily="34" charset="0"/>
              </a:rPr>
              <a:pPr/>
              <a:t>4</a:t>
            </a:fld>
            <a:endParaRPr lang="en-US" dirty="0">
              <a:latin typeface="Helvetica" pitchFamily="34" charset="0"/>
              <a:cs typeface="Helvetica" pitchFamily="34" charset="0"/>
            </a:endParaRPr>
          </a:p>
        </p:txBody>
      </p:sp>
    </p:spTree>
    <p:extLst>
      <p:ext uri="{BB962C8B-B14F-4D97-AF65-F5344CB8AC3E}">
        <p14:creationId xmlns:p14="http://schemas.microsoft.com/office/powerpoint/2010/main" val="13030218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467600" cy="864096"/>
          </a:xfrm>
        </p:spPr>
        <p:txBody>
          <a:bodyPr>
            <a:normAutofit/>
          </a:bodyPr>
          <a:lstStyle/>
          <a:p>
            <a:r>
              <a:rPr lang="en-US" sz="3200" b="1" dirty="0" smtClean="0">
                <a:solidFill>
                  <a:srgbClr val="FF6600"/>
                </a:solidFill>
                <a:latin typeface="Helvetica" pitchFamily="34" charset="0"/>
              </a:rPr>
              <a:t>Prepare sugar for boiling</a:t>
            </a:r>
            <a:endParaRPr lang="en-US" sz="3200" b="1" dirty="0">
              <a:solidFill>
                <a:srgbClr val="FF6600"/>
              </a:solidFill>
              <a:latin typeface="Helvetica" pitchFamily="34" charset="0"/>
            </a:endParaRPr>
          </a:p>
        </p:txBody>
      </p:sp>
      <p:sp>
        <p:nvSpPr>
          <p:cNvPr id="3" name="Content Placeholder 2"/>
          <p:cNvSpPr>
            <a:spLocks noGrp="1"/>
          </p:cNvSpPr>
          <p:nvPr>
            <p:ph idx="1"/>
          </p:nvPr>
        </p:nvSpPr>
        <p:spPr>
          <a:xfrm>
            <a:off x="611560" y="1556792"/>
            <a:ext cx="7467600" cy="4525963"/>
          </a:xfrm>
        </p:spPr>
        <p:txBody>
          <a:bodyPr>
            <a:normAutofit/>
          </a:bodyPr>
          <a:lstStyle/>
          <a:p>
            <a:pPr marL="0" indent="0">
              <a:spcBef>
                <a:spcPts val="600"/>
              </a:spcBef>
              <a:spcAft>
                <a:spcPts val="1200"/>
              </a:spcAft>
              <a:buNone/>
            </a:pPr>
            <a:r>
              <a:rPr lang="en-US" sz="2200" b="1" dirty="0" smtClean="0">
                <a:latin typeface="Helvetica" pitchFamily="34" charset="0"/>
              </a:rPr>
              <a:t>Combine ingredients and prepare sugar for boiling:</a:t>
            </a:r>
          </a:p>
          <a:p>
            <a:pPr marL="358775" indent="-358775">
              <a:spcBef>
                <a:spcPts val="600"/>
              </a:spcBef>
              <a:spcAft>
                <a:spcPts val="1200"/>
              </a:spcAft>
            </a:pPr>
            <a:r>
              <a:rPr lang="en-US" sz="2200" dirty="0" smtClean="0">
                <a:latin typeface="Helvetica" pitchFamily="34" charset="0"/>
              </a:rPr>
              <a:t>Water in pot</a:t>
            </a:r>
          </a:p>
          <a:p>
            <a:pPr marL="358775" indent="-358775">
              <a:spcBef>
                <a:spcPts val="600"/>
              </a:spcBef>
              <a:spcAft>
                <a:spcPts val="1200"/>
              </a:spcAft>
            </a:pPr>
            <a:r>
              <a:rPr lang="en-US" sz="2200" dirty="0" smtClean="0">
                <a:latin typeface="Helvetica" pitchFamily="34" charset="0"/>
              </a:rPr>
              <a:t>Sugar in water</a:t>
            </a:r>
          </a:p>
          <a:p>
            <a:pPr marL="358775" indent="-358775">
              <a:spcBef>
                <a:spcPts val="600"/>
              </a:spcBef>
              <a:spcAft>
                <a:spcPts val="1200"/>
              </a:spcAft>
            </a:pPr>
            <a:r>
              <a:rPr lang="en-US" sz="2200" dirty="0" smtClean="0">
                <a:latin typeface="Helvetica" pitchFamily="34" charset="0"/>
              </a:rPr>
              <a:t>Mix together</a:t>
            </a:r>
          </a:p>
          <a:p>
            <a:pPr marL="358775" indent="-358775">
              <a:spcBef>
                <a:spcPts val="600"/>
              </a:spcBef>
              <a:spcAft>
                <a:spcPts val="1200"/>
              </a:spcAft>
            </a:pPr>
            <a:r>
              <a:rPr lang="en-US" sz="2200" dirty="0" smtClean="0">
                <a:latin typeface="Helvetica" pitchFamily="34" charset="0"/>
              </a:rPr>
              <a:t>Dissolve sugar before water boils</a:t>
            </a:r>
          </a:p>
        </p:txBody>
      </p:sp>
      <p:sp>
        <p:nvSpPr>
          <p:cNvPr id="4" name="Slide Number Placeholder 3"/>
          <p:cNvSpPr>
            <a:spLocks noGrp="1"/>
          </p:cNvSpPr>
          <p:nvPr>
            <p:ph type="sldNum" sz="quarter" idx="12"/>
          </p:nvPr>
        </p:nvSpPr>
        <p:spPr/>
        <p:txBody>
          <a:bodyPr vert="horz" lIns="0" tIns="0" rIns="0" bIns="0" anchor="b"/>
          <a:lstStyle/>
          <a:p>
            <a:r>
              <a:rPr lang="en-US" dirty="0" smtClean="0">
                <a:latin typeface="Helvetica" pitchFamily="34" charset="0"/>
                <a:cs typeface="Helvetica" pitchFamily="34" charset="0"/>
              </a:rPr>
              <a:t> Slide </a:t>
            </a:r>
            <a:fld id="{90BDF71C-F485-43AE-8825-5070AF1EA8C9}" type="slidenum">
              <a:rPr lang="en-US" dirty="0" smtClean="0">
                <a:latin typeface="Helvetica" pitchFamily="34" charset="0"/>
                <a:cs typeface="Helvetica" pitchFamily="34" charset="0"/>
              </a:rPr>
              <a:pPr/>
              <a:t>5</a:t>
            </a:fld>
            <a:endParaRPr lang="en-US" dirty="0" smtClean="0">
              <a:latin typeface="Helvetica" pitchFamily="34" charset="0"/>
              <a:cs typeface="Helvetica" pitchFamily="34" charset="0"/>
            </a:endParaRPr>
          </a:p>
        </p:txBody>
      </p:sp>
      <p:pic>
        <p:nvPicPr>
          <p:cNvPr id="5" name="Picture 4" descr="churros2-boil-water.jpg"/>
          <p:cNvPicPr>
            <a:picLocks noChangeAspect="1"/>
          </p:cNvPicPr>
          <p:nvPr/>
        </p:nvPicPr>
        <p:blipFill>
          <a:blip r:embed="rId3" cstate="print"/>
          <a:stretch>
            <a:fillRect/>
          </a:stretch>
        </p:blipFill>
        <p:spPr>
          <a:xfrm>
            <a:off x="6372200" y="3429000"/>
            <a:ext cx="2032000" cy="1772920"/>
          </a:xfrm>
          <a:prstGeom prst="rect">
            <a:avLst/>
          </a:prstGeom>
        </p:spPr>
      </p:pic>
    </p:spTree>
    <p:extLst>
      <p:ext uri="{BB962C8B-B14F-4D97-AF65-F5344CB8AC3E}">
        <p14:creationId xmlns:p14="http://schemas.microsoft.com/office/powerpoint/2010/main" val="28880632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467600" cy="792088"/>
          </a:xfrm>
        </p:spPr>
        <p:txBody>
          <a:bodyPr>
            <a:normAutofit/>
          </a:bodyPr>
          <a:lstStyle/>
          <a:p>
            <a:r>
              <a:rPr lang="en-US" sz="3200" b="1" dirty="0" smtClean="0">
                <a:solidFill>
                  <a:srgbClr val="FF6600"/>
                </a:solidFill>
                <a:latin typeface="Helvetica" pitchFamily="34" charset="0"/>
              </a:rPr>
              <a:t>Prepare and display sugar work</a:t>
            </a:r>
            <a:endParaRPr lang="en-US" sz="3200" b="1" dirty="0">
              <a:solidFill>
                <a:srgbClr val="FF6600"/>
              </a:solidFill>
              <a:latin typeface="Helvetica" pitchFamily="34" charset="0"/>
            </a:endParaRPr>
          </a:p>
        </p:txBody>
      </p:sp>
      <p:sp>
        <p:nvSpPr>
          <p:cNvPr id="4" name="Slide Number Placeholder 3"/>
          <p:cNvSpPr>
            <a:spLocks noGrp="1"/>
          </p:cNvSpPr>
          <p:nvPr>
            <p:ph type="sldNum" sz="quarter" idx="12"/>
          </p:nvPr>
        </p:nvSpPr>
        <p:spPr/>
        <p:txBody>
          <a:bodyPr vert="horz" lIns="0" tIns="0" rIns="0" bIns="0" anchor="b"/>
          <a:lstStyle/>
          <a:p>
            <a:r>
              <a:rPr lang="en-US" dirty="0" smtClean="0">
                <a:latin typeface="Helvetica" pitchFamily="34" charset="0"/>
                <a:cs typeface="Helvetica" pitchFamily="34" charset="0"/>
              </a:rPr>
              <a:t> Slide </a:t>
            </a:r>
            <a:fld id="{90BDF71C-F485-43AE-8825-5070AF1EA8C9}" type="slidenum">
              <a:rPr lang="en-US" dirty="0" smtClean="0">
                <a:latin typeface="Helvetica" pitchFamily="34" charset="0"/>
                <a:cs typeface="Helvetica" pitchFamily="34" charset="0"/>
              </a:rPr>
              <a:pPr/>
              <a:t>6</a:t>
            </a:fld>
            <a:endParaRPr lang="en-US" dirty="0" smtClean="0">
              <a:latin typeface="Helvetica" pitchFamily="34" charset="0"/>
              <a:cs typeface="Helvetica" pitchFamily="34" charset="0"/>
            </a:endParaRPr>
          </a:p>
        </p:txBody>
      </p:sp>
      <p:sp>
        <p:nvSpPr>
          <p:cNvPr id="5" name="Content Placeholder 2"/>
          <p:cNvSpPr>
            <a:spLocks noGrp="1"/>
          </p:cNvSpPr>
          <p:nvPr>
            <p:ph idx="1"/>
          </p:nvPr>
        </p:nvSpPr>
        <p:spPr>
          <a:xfrm>
            <a:off x="611560" y="1340768"/>
            <a:ext cx="7313240" cy="4785395"/>
          </a:xfrm>
        </p:spPr>
        <p:txBody>
          <a:bodyPr>
            <a:normAutofit/>
          </a:bodyPr>
          <a:lstStyle/>
          <a:p>
            <a:pPr>
              <a:spcBef>
                <a:spcPts val="600"/>
              </a:spcBef>
              <a:spcAft>
                <a:spcPts val="1200"/>
              </a:spcAft>
              <a:buNone/>
            </a:pPr>
            <a:r>
              <a:rPr lang="en-US" sz="2200" b="1" dirty="0" smtClean="0">
                <a:latin typeface="Helvetica" pitchFamily="34" charset="0"/>
              </a:rPr>
              <a:t>Element 2: Boil sugar</a:t>
            </a:r>
          </a:p>
          <a:p>
            <a:pPr>
              <a:spcBef>
                <a:spcPts val="600"/>
              </a:spcBef>
              <a:spcAft>
                <a:spcPts val="1200"/>
              </a:spcAft>
            </a:pPr>
            <a:r>
              <a:rPr lang="en-AU" sz="2200" dirty="0" smtClean="0">
                <a:latin typeface="Helvetica" pitchFamily="34" charset="0"/>
              </a:rPr>
              <a:t>Collect equipment required to boil sugar</a:t>
            </a:r>
          </a:p>
          <a:p>
            <a:pPr>
              <a:spcBef>
                <a:spcPts val="600"/>
              </a:spcBef>
              <a:spcAft>
                <a:spcPts val="1200"/>
              </a:spcAft>
            </a:pPr>
            <a:r>
              <a:rPr lang="en-AU" sz="2200" dirty="0" smtClean="0">
                <a:latin typeface="Helvetica" pitchFamily="34" charset="0"/>
              </a:rPr>
              <a:t>Follow specified method of sugar boiling</a:t>
            </a:r>
          </a:p>
          <a:p>
            <a:pPr>
              <a:spcBef>
                <a:spcPts val="600"/>
              </a:spcBef>
              <a:spcAft>
                <a:spcPts val="1200"/>
              </a:spcAft>
            </a:pPr>
            <a:r>
              <a:rPr lang="en-AU" sz="2200" dirty="0" smtClean="0">
                <a:latin typeface="Helvetica" pitchFamily="34" charset="0"/>
              </a:rPr>
              <a:t>Use colours appropriately</a:t>
            </a:r>
          </a:p>
          <a:p>
            <a:pPr>
              <a:spcBef>
                <a:spcPts val="600"/>
              </a:spcBef>
              <a:spcAft>
                <a:spcPts val="1200"/>
              </a:spcAft>
            </a:pPr>
            <a:r>
              <a:rPr lang="en-AU" sz="2200" dirty="0" smtClean="0">
                <a:latin typeface="Helvetica" pitchFamily="34" charset="0"/>
              </a:rPr>
              <a:t>Handle boiled sugar solution safely</a:t>
            </a:r>
          </a:p>
          <a:p>
            <a:pPr marL="360000" indent="-360000">
              <a:spcBef>
                <a:spcPts val="600"/>
              </a:spcBef>
              <a:spcAft>
                <a:spcPts val="1200"/>
              </a:spcAft>
              <a:buNone/>
            </a:pPr>
            <a:endParaRPr lang="en-US" sz="2200" dirty="0" smtClean="0">
              <a:latin typeface="Helvetica" pitchFamily="34" charset="0"/>
            </a:endParaRPr>
          </a:p>
          <a:p>
            <a:pPr>
              <a:spcBef>
                <a:spcPts val="600"/>
              </a:spcBef>
              <a:spcAft>
                <a:spcPts val="1200"/>
              </a:spcAft>
            </a:pPr>
            <a:endParaRPr lang="en-US" sz="2200" dirty="0" smtClean="0"/>
          </a:p>
          <a:p>
            <a:pPr>
              <a:spcBef>
                <a:spcPts val="600"/>
              </a:spcBef>
              <a:spcAft>
                <a:spcPts val="1200"/>
              </a:spcAft>
            </a:pPr>
            <a:endParaRPr lang="en-US" sz="2200" dirty="0"/>
          </a:p>
        </p:txBody>
      </p:sp>
      <p:pic>
        <p:nvPicPr>
          <p:cNvPr id="6" name="Picture 5" descr="kombucha-tea-adding-sugar.jpg"/>
          <p:cNvPicPr>
            <a:picLocks noChangeAspect="1"/>
          </p:cNvPicPr>
          <p:nvPr/>
        </p:nvPicPr>
        <p:blipFill>
          <a:blip r:embed="rId3" cstate="print"/>
          <a:srcRect l="7560" t="5663" r="20621"/>
          <a:stretch>
            <a:fillRect/>
          </a:stretch>
        </p:blipFill>
        <p:spPr>
          <a:xfrm>
            <a:off x="6228184" y="3356992"/>
            <a:ext cx="2161415" cy="1895103"/>
          </a:xfrm>
          <a:prstGeom prst="rect">
            <a:avLst/>
          </a:prstGeom>
          <a:ln w="19050">
            <a:solidFill>
              <a:schemeClr val="bg1">
                <a:lumMod val="50000"/>
              </a:schemeClr>
            </a:solidFill>
          </a:ln>
        </p:spPr>
      </p:pic>
    </p:spTree>
    <p:extLst>
      <p:ext uri="{BB962C8B-B14F-4D97-AF65-F5344CB8AC3E}">
        <p14:creationId xmlns:p14="http://schemas.microsoft.com/office/powerpoint/2010/main" val="28092774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467600" cy="864096"/>
          </a:xfrm>
        </p:spPr>
        <p:txBody>
          <a:bodyPr>
            <a:normAutofit/>
          </a:bodyPr>
          <a:lstStyle/>
          <a:p>
            <a:r>
              <a:rPr lang="en-US" sz="3200" b="1" dirty="0" smtClean="0">
                <a:solidFill>
                  <a:srgbClr val="FF6600"/>
                </a:solidFill>
                <a:latin typeface="Helvetica" pitchFamily="34" charset="0"/>
              </a:rPr>
              <a:t>Boil Sugar</a:t>
            </a:r>
            <a:endParaRPr lang="en-US" sz="3200" b="1" dirty="0">
              <a:solidFill>
                <a:srgbClr val="FF6600"/>
              </a:solidFill>
              <a:latin typeface="Helvetica" pitchFamily="34" charset="0"/>
            </a:endParaRPr>
          </a:p>
        </p:txBody>
      </p:sp>
      <p:sp>
        <p:nvSpPr>
          <p:cNvPr id="3" name="Content Placeholder 2"/>
          <p:cNvSpPr>
            <a:spLocks noGrp="1"/>
          </p:cNvSpPr>
          <p:nvPr>
            <p:ph idx="1"/>
          </p:nvPr>
        </p:nvSpPr>
        <p:spPr>
          <a:xfrm>
            <a:off x="611560" y="1340768"/>
            <a:ext cx="7467600" cy="4741987"/>
          </a:xfrm>
        </p:spPr>
        <p:txBody>
          <a:bodyPr>
            <a:normAutofit lnSpcReduction="10000"/>
          </a:bodyPr>
          <a:lstStyle/>
          <a:p>
            <a:pPr marL="0" indent="0">
              <a:spcBef>
                <a:spcPts val="600"/>
              </a:spcBef>
              <a:spcAft>
                <a:spcPts val="1200"/>
              </a:spcAft>
              <a:buNone/>
            </a:pPr>
            <a:r>
              <a:rPr lang="en-US" sz="2200" b="1" dirty="0" smtClean="0">
                <a:latin typeface="Helvetica" pitchFamily="34" charset="0"/>
              </a:rPr>
              <a:t>Collect equipment required to boil sugar</a:t>
            </a:r>
          </a:p>
          <a:p>
            <a:pPr marL="347663" indent="-347663">
              <a:spcBef>
                <a:spcPts val="600"/>
              </a:spcBef>
              <a:spcAft>
                <a:spcPts val="1200"/>
              </a:spcAft>
            </a:pPr>
            <a:r>
              <a:rPr lang="en-US" sz="2200" b="1" dirty="0" smtClean="0">
                <a:latin typeface="Helvetica" pitchFamily="34" charset="0"/>
              </a:rPr>
              <a:t>Pot: </a:t>
            </a:r>
            <a:r>
              <a:rPr lang="en-US" sz="2200" dirty="0" smtClean="0">
                <a:latin typeface="Helvetica" pitchFamily="34" charset="0"/>
              </a:rPr>
              <a:t>Good quality, preferable copper or stainless steel</a:t>
            </a:r>
          </a:p>
          <a:p>
            <a:pPr marL="347663" indent="-347663">
              <a:spcBef>
                <a:spcPts val="600"/>
              </a:spcBef>
              <a:spcAft>
                <a:spcPts val="1200"/>
              </a:spcAft>
            </a:pPr>
            <a:r>
              <a:rPr lang="en-US" sz="2200" b="1" dirty="0" smtClean="0">
                <a:latin typeface="Helvetica" pitchFamily="34" charset="0"/>
              </a:rPr>
              <a:t>Heat source:</a:t>
            </a:r>
            <a:r>
              <a:rPr lang="en-US" sz="2200" dirty="0" smtClean="0">
                <a:latin typeface="Helvetica" pitchFamily="34" charset="0"/>
              </a:rPr>
              <a:t> Kitchen stove, portable gas burner</a:t>
            </a:r>
          </a:p>
          <a:p>
            <a:pPr marL="347663" indent="-347663">
              <a:spcBef>
                <a:spcPts val="600"/>
              </a:spcBef>
              <a:spcAft>
                <a:spcPts val="1200"/>
              </a:spcAft>
            </a:pPr>
            <a:r>
              <a:rPr lang="en-US" sz="2200" b="1" dirty="0" smtClean="0">
                <a:latin typeface="Helvetica" pitchFamily="34" charset="0"/>
              </a:rPr>
              <a:t>Stirrer: </a:t>
            </a:r>
            <a:r>
              <a:rPr lang="en-US" sz="2200" dirty="0" smtClean="0">
                <a:latin typeface="Helvetica" pitchFamily="34" charset="0"/>
              </a:rPr>
              <a:t>Steel spoon, clean wooden, heat resistant silicon</a:t>
            </a:r>
          </a:p>
          <a:p>
            <a:pPr marL="347663" indent="-347663">
              <a:spcBef>
                <a:spcPts val="600"/>
              </a:spcBef>
              <a:spcAft>
                <a:spcPts val="1200"/>
              </a:spcAft>
            </a:pPr>
            <a:r>
              <a:rPr lang="en-US" sz="2200" b="1" dirty="0" smtClean="0">
                <a:latin typeface="Helvetica" pitchFamily="34" charset="0"/>
              </a:rPr>
              <a:t>Work surface: </a:t>
            </a:r>
            <a:r>
              <a:rPr lang="en-US" sz="2200" dirty="0" smtClean="0">
                <a:latin typeface="Helvetica" pitchFamily="34" charset="0"/>
              </a:rPr>
              <a:t>Marble or Granite</a:t>
            </a:r>
          </a:p>
          <a:p>
            <a:pPr marL="347663" indent="-347663">
              <a:spcBef>
                <a:spcPts val="600"/>
              </a:spcBef>
              <a:spcAft>
                <a:spcPts val="1200"/>
              </a:spcAft>
            </a:pPr>
            <a:r>
              <a:rPr lang="en-US" sz="2200" b="1" dirty="0" smtClean="0">
                <a:latin typeface="Helvetica" pitchFamily="34" charset="0"/>
              </a:rPr>
              <a:t>Silicon mat: </a:t>
            </a:r>
            <a:r>
              <a:rPr lang="en-US" sz="2200" dirty="0" smtClean="0">
                <a:latin typeface="Helvetica" pitchFamily="34" charset="0"/>
              </a:rPr>
              <a:t>Several if possible</a:t>
            </a:r>
          </a:p>
          <a:p>
            <a:pPr marL="347663" indent="-347663">
              <a:spcBef>
                <a:spcPts val="600"/>
              </a:spcBef>
              <a:spcAft>
                <a:spcPts val="1200"/>
              </a:spcAft>
            </a:pPr>
            <a:r>
              <a:rPr lang="en-US" sz="2200" b="1" dirty="0" smtClean="0">
                <a:latin typeface="Helvetica" pitchFamily="34" charset="0"/>
              </a:rPr>
              <a:t>Small Equipment: </a:t>
            </a:r>
            <a:r>
              <a:rPr lang="en-US" sz="2200" dirty="0" smtClean="0">
                <a:latin typeface="Helvetica" pitchFamily="34" charset="0"/>
              </a:rPr>
              <a:t>Heavy duty scissors; knife; spoons</a:t>
            </a:r>
          </a:p>
          <a:p>
            <a:pPr marL="347663" indent="-347663">
              <a:spcBef>
                <a:spcPts val="600"/>
              </a:spcBef>
              <a:spcAft>
                <a:spcPts val="1200"/>
              </a:spcAft>
            </a:pPr>
            <a:r>
              <a:rPr lang="en-US" sz="2200" b="1" dirty="0" smtClean="0">
                <a:latin typeface="Helvetica" pitchFamily="34" charset="0"/>
              </a:rPr>
              <a:t>Pastry brush: </a:t>
            </a:r>
            <a:r>
              <a:rPr lang="en-US" sz="2200" dirty="0" smtClean="0">
                <a:latin typeface="Helvetica" pitchFamily="34" charset="0"/>
              </a:rPr>
              <a:t>Stainless steel bowl with water</a:t>
            </a:r>
          </a:p>
          <a:p>
            <a:pPr marL="0" indent="0">
              <a:spcBef>
                <a:spcPts val="600"/>
              </a:spcBef>
              <a:spcAft>
                <a:spcPts val="1200"/>
              </a:spcAft>
              <a:buNone/>
            </a:pPr>
            <a:endParaRPr lang="en-US" sz="2200" b="1" dirty="0" smtClean="0">
              <a:latin typeface="Helvetica" pitchFamily="34" charset="0"/>
            </a:endParaRPr>
          </a:p>
          <a:p>
            <a:pPr marL="360000" indent="-360000">
              <a:spcBef>
                <a:spcPts val="600"/>
              </a:spcBef>
              <a:spcAft>
                <a:spcPts val="1200"/>
              </a:spcAft>
              <a:buNone/>
            </a:pPr>
            <a:endParaRPr lang="en-US"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t> Slide </a:t>
            </a:r>
            <a:fld id="{90BDF71C-F485-43AE-8825-5070AF1EA8C9}" type="slidenum">
              <a:rPr lang="en-US" smtClean="0"/>
              <a:pPr/>
              <a:t>7</a:t>
            </a:fld>
            <a:endParaRPr lang="en-US" dirty="0"/>
          </a:p>
        </p:txBody>
      </p:sp>
      <p:pic>
        <p:nvPicPr>
          <p:cNvPr id="5" name="Picture 4" descr="shutterstock_49488673.jpg"/>
          <p:cNvPicPr>
            <a:picLocks noChangeAspect="1"/>
          </p:cNvPicPr>
          <p:nvPr/>
        </p:nvPicPr>
        <p:blipFill>
          <a:blip r:embed="rId3" cstate="print"/>
          <a:stretch>
            <a:fillRect/>
          </a:stretch>
        </p:blipFill>
        <p:spPr>
          <a:xfrm flipH="1">
            <a:off x="5868144" y="3501008"/>
            <a:ext cx="2555569" cy="1152128"/>
          </a:xfrm>
          <a:prstGeom prst="rect">
            <a:avLst/>
          </a:prstGeom>
        </p:spPr>
      </p:pic>
    </p:spTree>
    <p:extLst>
      <p:ext uri="{BB962C8B-B14F-4D97-AF65-F5344CB8AC3E}">
        <p14:creationId xmlns:p14="http://schemas.microsoft.com/office/powerpoint/2010/main" val="34026002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467600" cy="864096"/>
          </a:xfrm>
        </p:spPr>
        <p:txBody>
          <a:bodyPr>
            <a:normAutofit/>
          </a:bodyPr>
          <a:lstStyle/>
          <a:p>
            <a:r>
              <a:rPr lang="en-US" sz="3200" b="1" dirty="0" smtClean="0">
                <a:solidFill>
                  <a:srgbClr val="FF6600"/>
                </a:solidFill>
                <a:latin typeface="Helvetica" pitchFamily="34" charset="0"/>
              </a:rPr>
              <a:t>Boil Sugar</a:t>
            </a:r>
            <a:endParaRPr lang="en-US" sz="3200" b="1" dirty="0">
              <a:solidFill>
                <a:srgbClr val="FF6600"/>
              </a:solidFill>
              <a:latin typeface="Helvetica" pitchFamily="34" charset="0"/>
            </a:endParaRPr>
          </a:p>
        </p:txBody>
      </p:sp>
      <p:sp>
        <p:nvSpPr>
          <p:cNvPr id="3" name="Content Placeholder 2"/>
          <p:cNvSpPr>
            <a:spLocks noGrp="1"/>
          </p:cNvSpPr>
          <p:nvPr>
            <p:ph idx="1"/>
          </p:nvPr>
        </p:nvSpPr>
        <p:spPr>
          <a:xfrm>
            <a:off x="611560" y="1340768"/>
            <a:ext cx="7632848" cy="4968552"/>
          </a:xfrm>
        </p:spPr>
        <p:txBody>
          <a:bodyPr>
            <a:noAutofit/>
          </a:bodyPr>
          <a:lstStyle/>
          <a:p>
            <a:pPr marL="0" indent="0">
              <a:spcBef>
                <a:spcPts val="600"/>
              </a:spcBef>
              <a:spcAft>
                <a:spcPts val="1200"/>
              </a:spcAft>
              <a:buNone/>
            </a:pPr>
            <a:r>
              <a:rPr lang="en-US" sz="2200" b="1" dirty="0" smtClean="0">
                <a:latin typeface="Helvetica" pitchFamily="34" charset="0"/>
              </a:rPr>
              <a:t>Follow specified method for boiling sugar</a:t>
            </a:r>
          </a:p>
          <a:p>
            <a:pPr marL="406400" indent="-406400">
              <a:spcBef>
                <a:spcPts val="600"/>
              </a:spcBef>
              <a:spcAft>
                <a:spcPts val="1200"/>
              </a:spcAft>
            </a:pPr>
            <a:r>
              <a:rPr lang="en-US" sz="2200" dirty="0" smtClean="0">
                <a:latin typeface="Helvetica" pitchFamily="34" charset="0"/>
              </a:rPr>
              <a:t>Water and sugar in pot</a:t>
            </a:r>
          </a:p>
          <a:p>
            <a:pPr marL="406400" indent="-406400">
              <a:spcBef>
                <a:spcPts val="600"/>
              </a:spcBef>
              <a:spcAft>
                <a:spcPts val="1200"/>
              </a:spcAft>
            </a:pPr>
            <a:r>
              <a:rPr lang="en-US" sz="2200" dirty="0" smtClean="0">
                <a:latin typeface="Helvetica" pitchFamily="34" charset="0"/>
              </a:rPr>
              <a:t>Glucose, if required, set aside</a:t>
            </a:r>
          </a:p>
          <a:p>
            <a:pPr marL="406400" indent="-406400">
              <a:spcBef>
                <a:spcPts val="600"/>
              </a:spcBef>
              <a:spcAft>
                <a:spcPts val="1200"/>
              </a:spcAft>
            </a:pPr>
            <a:r>
              <a:rPr lang="en-US" sz="2200" dirty="0" smtClean="0">
                <a:latin typeface="Helvetica" pitchFamily="34" charset="0"/>
              </a:rPr>
              <a:t>Apply heat source, stir to dissolve</a:t>
            </a:r>
          </a:p>
          <a:p>
            <a:pPr marL="406400" indent="-406400">
              <a:spcBef>
                <a:spcPts val="600"/>
              </a:spcBef>
              <a:spcAft>
                <a:spcPts val="1200"/>
              </a:spcAft>
            </a:pPr>
            <a:r>
              <a:rPr lang="en-US" sz="2200" dirty="0" smtClean="0">
                <a:latin typeface="Helvetica" pitchFamily="34" charset="0"/>
              </a:rPr>
              <a:t>Bring to boil</a:t>
            </a:r>
          </a:p>
          <a:p>
            <a:pPr marL="406400" indent="-406400">
              <a:spcBef>
                <a:spcPts val="600"/>
              </a:spcBef>
              <a:spcAft>
                <a:spcPts val="1200"/>
              </a:spcAft>
            </a:pPr>
            <a:r>
              <a:rPr lang="en-US" sz="2200" dirty="0" smtClean="0">
                <a:latin typeface="Helvetica" pitchFamily="34" charset="0"/>
              </a:rPr>
              <a:t>Skim any scum that rises</a:t>
            </a:r>
          </a:p>
          <a:p>
            <a:pPr marL="406400" indent="-406400">
              <a:spcBef>
                <a:spcPts val="600"/>
              </a:spcBef>
              <a:spcAft>
                <a:spcPts val="1200"/>
              </a:spcAft>
            </a:pPr>
            <a:r>
              <a:rPr lang="en-US" sz="2200" dirty="0" smtClean="0">
                <a:latin typeface="Helvetica" pitchFamily="34" charset="0"/>
              </a:rPr>
              <a:t>Add glucose, stir to mix in</a:t>
            </a:r>
          </a:p>
          <a:p>
            <a:pPr marL="406400" indent="-406400">
              <a:spcBef>
                <a:spcPts val="600"/>
              </a:spcBef>
              <a:spcAft>
                <a:spcPts val="1200"/>
              </a:spcAft>
            </a:pPr>
            <a:r>
              <a:rPr lang="en-US" sz="2200" dirty="0" smtClean="0">
                <a:latin typeface="Helvetica" pitchFamily="34" charset="0"/>
              </a:rPr>
              <a:t>Stir no more</a:t>
            </a:r>
          </a:p>
          <a:p>
            <a:pPr marL="406400" indent="-406400">
              <a:spcBef>
                <a:spcPts val="600"/>
              </a:spcBef>
              <a:spcAft>
                <a:spcPts val="1200"/>
              </a:spcAft>
            </a:pPr>
            <a:r>
              <a:rPr lang="en-US" sz="2200" dirty="0" smtClean="0">
                <a:latin typeface="Helvetica" pitchFamily="34" charset="0"/>
              </a:rPr>
              <a:t>Cook to required temperature</a:t>
            </a:r>
          </a:p>
          <a:p>
            <a:pPr marL="0" indent="0">
              <a:spcBef>
                <a:spcPts val="600"/>
              </a:spcBef>
              <a:spcAft>
                <a:spcPts val="1200"/>
              </a:spcAft>
              <a:buNone/>
            </a:pPr>
            <a:endParaRPr lang="en-US" sz="2200" dirty="0" smtClean="0">
              <a:latin typeface="Helvetica" pitchFamily="34" charset="0"/>
            </a:endParaRPr>
          </a:p>
          <a:p>
            <a:pPr marL="360000" indent="-360000">
              <a:spcBef>
                <a:spcPts val="600"/>
              </a:spcBef>
              <a:spcAft>
                <a:spcPts val="1200"/>
              </a:spcAft>
              <a:buNone/>
            </a:pPr>
            <a:endParaRPr lang="en-US"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t> </a:t>
            </a:r>
            <a:r>
              <a:rPr lang="en-US" dirty="0" smtClean="0">
                <a:latin typeface="Helvetica" pitchFamily="34" charset="0"/>
                <a:cs typeface="Helvetica" pitchFamily="34" charset="0"/>
              </a:rPr>
              <a:t>Slide </a:t>
            </a:r>
            <a:fld id="{90BDF71C-F485-43AE-8825-5070AF1EA8C9}" type="slidenum">
              <a:rPr lang="en-US" smtClean="0">
                <a:latin typeface="Helvetica" pitchFamily="34" charset="0"/>
                <a:cs typeface="Helvetica" pitchFamily="34" charset="0"/>
              </a:rPr>
              <a:pPr/>
              <a:t>8</a:t>
            </a:fld>
            <a:endParaRPr lang="en-US" dirty="0">
              <a:latin typeface="Helvetica" pitchFamily="34" charset="0"/>
              <a:cs typeface="Helvetica" pitchFamily="34" charset="0"/>
            </a:endParaRPr>
          </a:p>
        </p:txBody>
      </p:sp>
      <p:pic>
        <p:nvPicPr>
          <p:cNvPr id="5" name="Picture 4" descr="IMG_9546.jpg"/>
          <p:cNvPicPr>
            <a:picLocks noChangeAspect="1"/>
          </p:cNvPicPr>
          <p:nvPr/>
        </p:nvPicPr>
        <p:blipFill>
          <a:blip r:embed="rId3" cstate="print"/>
          <a:srcRect l="10621" r="6183"/>
          <a:stretch>
            <a:fillRect/>
          </a:stretch>
        </p:blipFill>
        <p:spPr>
          <a:xfrm>
            <a:off x="6300192" y="3356992"/>
            <a:ext cx="2088232" cy="1882506"/>
          </a:xfrm>
          <a:prstGeom prst="rect">
            <a:avLst/>
          </a:prstGeom>
          <a:ln w="19050">
            <a:solidFill>
              <a:schemeClr val="bg1">
                <a:lumMod val="50000"/>
              </a:schemeClr>
            </a:solidFill>
          </a:ln>
        </p:spPr>
      </p:pic>
    </p:spTree>
    <p:extLst>
      <p:ext uri="{BB962C8B-B14F-4D97-AF65-F5344CB8AC3E}">
        <p14:creationId xmlns:p14="http://schemas.microsoft.com/office/powerpoint/2010/main" val="24052911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7467600" cy="864096"/>
          </a:xfrm>
        </p:spPr>
        <p:txBody>
          <a:bodyPr>
            <a:normAutofit/>
          </a:bodyPr>
          <a:lstStyle/>
          <a:p>
            <a:r>
              <a:rPr lang="en-US" sz="3200" b="1" dirty="0" smtClean="0">
                <a:solidFill>
                  <a:srgbClr val="FF6600"/>
                </a:solidFill>
                <a:latin typeface="Helvetica" pitchFamily="34" charset="0"/>
              </a:rPr>
              <a:t>Boil Sugar</a:t>
            </a:r>
            <a:endParaRPr lang="en-US" sz="3200" b="1" dirty="0">
              <a:solidFill>
                <a:srgbClr val="FF6600"/>
              </a:solidFill>
              <a:latin typeface="Helvetica" pitchFamily="34" charset="0"/>
            </a:endParaRPr>
          </a:p>
        </p:txBody>
      </p:sp>
      <p:sp>
        <p:nvSpPr>
          <p:cNvPr id="3" name="Content Placeholder 2"/>
          <p:cNvSpPr>
            <a:spLocks noGrp="1"/>
          </p:cNvSpPr>
          <p:nvPr>
            <p:ph idx="1"/>
          </p:nvPr>
        </p:nvSpPr>
        <p:spPr>
          <a:xfrm>
            <a:off x="611560" y="1340768"/>
            <a:ext cx="7467600" cy="4741987"/>
          </a:xfrm>
        </p:spPr>
        <p:txBody>
          <a:bodyPr>
            <a:normAutofit/>
          </a:bodyPr>
          <a:lstStyle/>
          <a:p>
            <a:pPr marL="0" indent="0">
              <a:spcBef>
                <a:spcPts val="600"/>
              </a:spcBef>
              <a:spcAft>
                <a:spcPts val="1200"/>
              </a:spcAft>
              <a:buNone/>
            </a:pPr>
            <a:r>
              <a:rPr lang="en-AU" sz="2200" b="1" dirty="0" smtClean="0">
                <a:latin typeface="Helvetica" pitchFamily="34" charset="0"/>
              </a:rPr>
              <a:t>Use colours appropriately</a:t>
            </a:r>
          </a:p>
          <a:p>
            <a:pPr marL="406400" indent="-406400">
              <a:spcBef>
                <a:spcPts val="600"/>
              </a:spcBef>
              <a:spcAft>
                <a:spcPts val="1200"/>
              </a:spcAft>
            </a:pPr>
            <a:r>
              <a:rPr lang="en-AU" sz="2200" dirty="0" smtClean="0">
                <a:latin typeface="Helvetica" pitchFamily="34" charset="0"/>
              </a:rPr>
              <a:t>Add colours just before reaching required temperature</a:t>
            </a:r>
          </a:p>
          <a:p>
            <a:pPr marL="406400" indent="-406400">
              <a:spcBef>
                <a:spcPts val="600"/>
              </a:spcBef>
              <a:spcAft>
                <a:spcPts val="1200"/>
              </a:spcAft>
            </a:pPr>
            <a:r>
              <a:rPr lang="en-AU" sz="2200" dirty="0" smtClean="0">
                <a:latin typeface="Helvetica" pitchFamily="34" charset="0"/>
              </a:rPr>
              <a:t>Paste colours</a:t>
            </a:r>
          </a:p>
          <a:p>
            <a:pPr marL="406400" indent="-406400">
              <a:spcBef>
                <a:spcPts val="600"/>
              </a:spcBef>
              <a:spcAft>
                <a:spcPts val="1200"/>
              </a:spcAft>
            </a:pPr>
            <a:r>
              <a:rPr lang="en-AU" sz="2200" dirty="0" smtClean="0">
                <a:latin typeface="Helvetica" pitchFamily="34" charset="0"/>
              </a:rPr>
              <a:t>Water based colours better</a:t>
            </a:r>
          </a:p>
          <a:p>
            <a:pPr marL="406400" indent="-406400">
              <a:spcBef>
                <a:spcPts val="600"/>
              </a:spcBef>
              <a:spcAft>
                <a:spcPts val="1200"/>
              </a:spcAft>
            </a:pPr>
            <a:r>
              <a:rPr lang="en-AU" sz="2200" dirty="0" smtClean="0">
                <a:latin typeface="Helvetica" pitchFamily="34" charset="0"/>
              </a:rPr>
              <a:t>Alcohol based colours can distort colours after boiling</a:t>
            </a:r>
          </a:p>
          <a:p>
            <a:pPr marL="0" indent="0">
              <a:spcBef>
                <a:spcPts val="600"/>
              </a:spcBef>
              <a:spcAft>
                <a:spcPts val="1200"/>
              </a:spcAft>
              <a:buNone/>
            </a:pPr>
            <a:endParaRPr lang="en-AU" sz="2200" dirty="0" smtClean="0">
              <a:latin typeface="Helvetica" pitchFamily="34" charset="0"/>
            </a:endParaRPr>
          </a:p>
          <a:p>
            <a:pPr marL="0" indent="0">
              <a:spcBef>
                <a:spcPts val="600"/>
              </a:spcBef>
              <a:spcAft>
                <a:spcPts val="1200"/>
              </a:spcAft>
              <a:buNone/>
            </a:pPr>
            <a:endParaRPr lang="en-AU" sz="2200" dirty="0" smtClean="0">
              <a:latin typeface="Helvetica" pitchFamily="34" charset="0"/>
            </a:endParaRPr>
          </a:p>
          <a:p>
            <a:pPr marL="360000" indent="-360000">
              <a:spcBef>
                <a:spcPts val="600"/>
              </a:spcBef>
              <a:spcAft>
                <a:spcPts val="1200"/>
              </a:spcAft>
              <a:buNone/>
            </a:pPr>
            <a:endParaRPr lang="en-AU" sz="2200" dirty="0" smtClean="0">
              <a:latin typeface="Helvetica" pitchFamily="34" charset="0"/>
            </a:endParaRPr>
          </a:p>
        </p:txBody>
      </p:sp>
      <p:sp>
        <p:nvSpPr>
          <p:cNvPr id="4" name="Slide Number Placeholder 3"/>
          <p:cNvSpPr>
            <a:spLocks noGrp="1"/>
          </p:cNvSpPr>
          <p:nvPr>
            <p:ph type="sldNum" sz="quarter" idx="12"/>
          </p:nvPr>
        </p:nvSpPr>
        <p:spPr/>
        <p:txBody>
          <a:bodyPr/>
          <a:lstStyle/>
          <a:p>
            <a:r>
              <a:rPr lang="en-US" dirty="0" smtClean="0"/>
              <a:t> </a:t>
            </a:r>
            <a:r>
              <a:rPr lang="en-US" dirty="0" smtClean="0">
                <a:latin typeface="Helvetica" pitchFamily="34" charset="0"/>
                <a:cs typeface="Helvetica" pitchFamily="34" charset="0"/>
              </a:rPr>
              <a:t>Slide </a:t>
            </a:r>
            <a:fld id="{90BDF71C-F485-43AE-8825-5070AF1EA8C9}" type="slidenum">
              <a:rPr lang="en-US" smtClean="0">
                <a:latin typeface="Helvetica" pitchFamily="34" charset="0"/>
                <a:cs typeface="Helvetica" pitchFamily="34" charset="0"/>
              </a:rPr>
              <a:pPr/>
              <a:t>9</a:t>
            </a:fld>
            <a:endParaRPr lang="en-US" dirty="0">
              <a:latin typeface="Helvetica" pitchFamily="34" charset="0"/>
              <a:cs typeface="Helvetica" pitchFamily="34" charset="0"/>
            </a:endParaRPr>
          </a:p>
        </p:txBody>
      </p:sp>
      <p:pic>
        <p:nvPicPr>
          <p:cNvPr id="5" name="Picture 4" descr="Sugar 2.jpg"/>
          <p:cNvPicPr>
            <a:picLocks noChangeAspect="1"/>
          </p:cNvPicPr>
          <p:nvPr/>
        </p:nvPicPr>
        <p:blipFill>
          <a:blip r:embed="rId3" cstate="print"/>
          <a:stretch>
            <a:fillRect/>
          </a:stretch>
        </p:blipFill>
        <p:spPr>
          <a:xfrm>
            <a:off x="3203848" y="4221088"/>
            <a:ext cx="2611388" cy="1960832"/>
          </a:xfrm>
          <a:prstGeom prst="rect">
            <a:avLst/>
          </a:prstGeom>
        </p:spPr>
      </p:pic>
    </p:spTree>
    <p:extLst>
      <p:ext uri="{BB962C8B-B14F-4D97-AF65-F5344CB8AC3E}">
        <p14:creationId xmlns:p14="http://schemas.microsoft.com/office/powerpoint/2010/main" val="73445199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3236</Words>
  <Application>Microsoft Office PowerPoint</Application>
  <PresentationFormat>On-screen Show (4:3)</PresentationFormat>
  <Paragraphs>555</Paragraphs>
  <Slides>22</Slides>
  <Notes>21</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PENGGUNAAN BAHAN GULA DAN PENAMPILAN</vt:lpstr>
      <vt:lpstr>Prepare and display sugar work</vt:lpstr>
      <vt:lpstr>Prepare sugar for boiling</vt:lpstr>
      <vt:lpstr>Prepare sugar for boiling</vt:lpstr>
      <vt:lpstr>Prepare sugar for boiling</vt:lpstr>
      <vt:lpstr>Prepare and display sugar work</vt:lpstr>
      <vt:lpstr>Boil Sugar</vt:lpstr>
      <vt:lpstr>Boil Sugar</vt:lpstr>
      <vt:lpstr>Boil Sugar</vt:lpstr>
      <vt:lpstr>Boil Sugar</vt:lpstr>
      <vt:lpstr>Prepare and display sugar work</vt:lpstr>
      <vt:lpstr>Pull boiled sugar</vt:lpstr>
      <vt:lpstr>Pull boiled sugar</vt:lpstr>
      <vt:lpstr>Pull boiled sugar</vt:lpstr>
      <vt:lpstr>Prepare and display sugar work</vt:lpstr>
      <vt:lpstr>Use pulled sugar</vt:lpstr>
      <vt:lpstr>Use pulled sugar</vt:lpstr>
      <vt:lpstr>Use pulled sugar</vt:lpstr>
      <vt:lpstr>Use pulled sugar</vt:lpstr>
      <vt:lpstr>Prepare and display sugar work</vt:lpstr>
      <vt:lpstr>Pour boiled sugar to produce cast model</vt:lpstr>
      <vt:lpstr>Prepare and display sugar work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PENGGUNAAN BAHAN GULA DAN PENAMPILAN</dc:title>
  <dc:creator>Hp</dc:creator>
  <cp:lastModifiedBy>MR. WIRA</cp:lastModifiedBy>
  <cp:revision>2</cp:revision>
  <dcterms:created xsi:type="dcterms:W3CDTF">2006-08-16T00:00:00Z</dcterms:created>
  <dcterms:modified xsi:type="dcterms:W3CDTF">2018-07-24T04:26:28Z</dcterms:modified>
</cp:coreProperties>
</file>