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206" y="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7/24/2018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7/24/2018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7/24/2018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7/24/2018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Produk</a:t>
            </a:r>
            <a:r>
              <a:rPr lang="en-US" dirty="0" smtClean="0"/>
              <a:t> </a:t>
            </a:r>
            <a:r>
              <a:rPr lang="en-US" dirty="0" err="1" smtClean="0"/>
              <a:t>Olahan</a:t>
            </a:r>
            <a:r>
              <a:rPr lang="en-US" dirty="0" smtClean="0"/>
              <a:t> </a:t>
            </a:r>
            <a:r>
              <a:rPr lang="en-US" dirty="0" err="1" smtClean="0"/>
              <a:t>gula</a:t>
            </a:r>
            <a:endParaRPr lang="en-US" dirty="0"/>
          </a:p>
        </p:txBody>
      </p:sp>
      <p:sp>
        <p:nvSpPr>
          <p:cNvPr id="3" name="Subtitle 2"/>
          <p:cNvSpPr>
            <a:spLocks noGrp="1"/>
          </p:cNvSpPr>
          <p:nvPr>
            <p:ph type="subTitle" idx="1"/>
          </p:nvPr>
        </p:nvSpPr>
        <p:spPr/>
        <p:txBody>
          <a:bodyPr/>
          <a:lstStyle/>
          <a:p>
            <a:r>
              <a:rPr lang="en-US" dirty="0" err="1" smtClean="0"/>
              <a:t>Pertemuan</a:t>
            </a:r>
            <a:r>
              <a:rPr lang="en-US" dirty="0" smtClean="0"/>
              <a:t> 11</a:t>
            </a:r>
            <a:endParaRPr lang="en-US" dirty="0"/>
          </a:p>
        </p:txBody>
      </p:sp>
    </p:spTree>
    <p:extLst>
      <p:ext uri="{BB962C8B-B14F-4D97-AF65-F5344CB8AC3E}">
        <p14:creationId xmlns:p14="http://schemas.microsoft.com/office/powerpoint/2010/main" val="2742646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SCALES OF MEASUREMENT</a:t>
            </a:r>
            <a:endParaRPr lang="en-US"/>
          </a:p>
        </p:txBody>
      </p:sp>
      <p:sp>
        <p:nvSpPr>
          <p:cNvPr id="3" name="Content Placeholder 2"/>
          <p:cNvSpPr>
            <a:spLocks noGrp="1"/>
          </p:cNvSpPr>
          <p:nvPr>
            <p:ph idx="1"/>
          </p:nvPr>
        </p:nvSpPr>
        <p:spPr/>
        <p:txBody>
          <a:bodyPr>
            <a:normAutofit fontScale="70000" lnSpcReduction="20000"/>
          </a:bodyPr>
          <a:lstStyle/>
          <a:p>
            <a:r>
              <a:rPr lang="en-AU" dirty="0"/>
              <a:t>In sugar work there are a lot of different measurement systems and scales that can be used to achieve an accurate and consistent product. </a:t>
            </a:r>
            <a:endParaRPr lang="en-US" dirty="0"/>
          </a:p>
          <a:p>
            <a:r>
              <a:rPr lang="en-AU" dirty="0"/>
              <a:t>There is a direct relationship between the temperature of a sugar solution and it’s viscosity, a few minutes or degrees either way can dramatically change the finished product. </a:t>
            </a:r>
            <a:endParaRPr lang="en-US" dirty="0"/>
          </a:p>
          <a:p>
            <a:r>
              <a:rPr lang="en-AU" dirty="0"/>
              <a:t>Different types and qualities of thermometers can give a slightly different reading, as well as differing ingredient qualities and environmental conditions. You may find that slight recipe and temperature adjustments may be required. </a:t>
            </a:r>
            <a:endParaRPr lang="en-US" dirty="0"/>
          </a:p>
          <a:p>
            <a:r>
              <a:rPr lang="en-AU" dirty="0"/>
              <a:t>Below is a chart, which references four different measuring systems, the Brix and Baume scales show readings from hot syrups. </a:t>
            </a:r>
            <a:endParaRPr lang="en-US" dirty="0"/>
          </a:p>
          <a:p>
            <a:endParaRPr lang="en-US" dirty="0"/>
          </a:p>
        </p:txBody>
      </p:sp>
    </p:spTree>
    <p:extLst>
      <p:ext uri="{BB962C8B-B14F-4D97-AF65-F5344CB8AC3E}">
        <p14:creationId xmlns:p14="http://schemas.microsoft.com/office/powerpoint/2010/main" val="1741768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GLUCOSE</a:t>
            </a:r>
            <a:endParaRPr lang="en-US" dirty="0"/>
          </a:p>
        </p:txBody>
      </p:sp>
      <p:sp>
        <p:nvSpPr>
          <p:cNvPr id="3" name="Content Placeholder 2"/>
          <p:cNvSpPr>
            <a:spLocks noGrp="1"/>
          </p:cNvSpPr>
          <p:nvPr>
            <p:ph idx="1"/>
          </p:nvPr>
        </p:nvSpPr>
        <p:spPr/>
        <p:txBody>
          <a:bodyPr>
            <a:normAutofit fontScale="62500" lnSpcReduction="20000"/>
          </a:bodyPr>
          <a:lstStyle/>
          <a:p>
            <a:r>
              <a:rPr lang="en-AU" b="1" dirty="0"/>
              <a:t>Glucose </a:t>
            </a:r>
            <a:endParaRPr lang="en-US" b="1" dirty="0"/>
          </a:p>
          <a:p>
            <a:r>
              <a:rPr lang="en-AU" dirty="0"/>
              <a:t>Glucose syrup is most commonly made from wheat starch but can be made from the starch found in potatoes, wheat, rice, or corn.</a:t>
            </a:r>
            <a:endParaRPr lang="en-US" dirty="0"/>
          </a:p>
          <a:p>
            <a:r>
              <a:rPr lang="en-AU" dirty="0"/>
              <a:t>Glucose is a thick, clear liquid carbohydrate, made from starch. More than half of the glucose manufactured is used by the confectionery industry.</a:t>
            </a:r>
            <a:endParaRPr lang="en-US" dirty="0"/>
          </a:p>
          <a:p>
            <a:r>
              <a:rPr lang="en-AU" dirty="0"/>
              <a:t>In most instances glucose can be replaced with light corn syrup however some may contain additives so you need to check the ingredient listing.</a:t>
            </a:r>
            <a:endParaRPr lang="en-US" dirty="0"/>
          </a:p>
          <a:p>
            <a:r>
              <a:rPr lang="en-AU" dirty="0"/>
              <a:t>Glucose plays an important role in the confectionary industry, where its stabilizing effect is used to help prevent re-crystallization when sugar is boiled to high temperatures, such as is done for cast, pulled, and blown sugar.</a:t>
            </a:r>
            <a:endParaRPr lang="en-US" dirty="0"/>
          </a:p>
          <a:p>
            <a:r>
              <a:rPr lang="en-AU" dirty="0"/>
              <a:t>Glucose also makes the boiled sugar more elastic, adds body and increases the solubility of the sugar syrup. Glucose should not be stored at temperatures above 68°F (20°C) and there should be no signs of fermentation, crystallization and no impurities present.</a:t>
            </a:r>
            <a:endParaRPr lang="en-US" dirty="0"/>
          </a:p>
        </p:txBody>
      </p:sp>
    </p:spTree>
    <p:extLst>
      <p:ext uri="{BB962C8B-B14F-4D97-AF65-F5344CB8AC3E}">
        <p14:creationId xmlns:p14="http://schemas.microsoft.com/office/powerpoint/2010/main" val="2551521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COLOURS</a:t>
            </a:r>
            <a:endParaRPr lang="en-US" dirty="0"/>
          </a:p>
        </p:txBody>
      </p:sp>
      <p:sp>
        <p:nvSpPr>
          <p:cNvPr id="3" name="Content Placeholder 2"/>
          <p:cNvSpPr>
            <a:spLocks noGrp="1"/>
          </p:cNvSpPr>
          <p:nvPr>
            <p:ph idx="1"/>
          </p:nvPr>
        </p:nvSpPr>
        <p:spPr/>
        <p:txBody>
          <a:bodyPr>
            <a:normAutofit fontScale="55000" lnSpcReduction="20000"/>
          </a:bodyPr>
          <a:lstStyle/>
          <a:p>
            <a:r>
              <a:rPr lang="en-AU" dirty="0"/>
              <a:t>Boiled sugar is coloured using acid free powdered food colours, which have been dissolved in a small amount of cold water.</a:t>
            </a:r>
            <a:endParaRPr lang="en-US" dirty="0"/>
          </a:p>
          <a:p>
            <a:r>
              <a:rPr lang="en-AU" dirty="0"/>
              <a:t>Pastes and liquid colours may be used, however these tend to contain acid for preservation purposes, which have a soften effect on the finished sugar pieces.</a:t>
            </a:r>
            <a:endParaRPr lang="en-US" dirty="0"/>
          </a:p>
          <a:p>
            <a:r>
              <a:rPr lang="en-AU" dirty="0"/>
              <a:t>The powder colours, once mixed with water can be stored in a dropper bottle for later use and added to the boiling sugar syrup at 135°C – 145°C, adding the colours at this temperature allows the excess water to evaporate and natural motion of the boiling sugar to disperse the colour throughout the whole pot.</a:t>
            </a:r>
            <a:endParaRPr lang="en-US" dirty="0"/>
          </a:p>
          <a:p>
            <a:r>
              <a:rPr lang="en-AU" dirty="0"/>
              <a:t>Alternatively alcohol based colours can be used, although more expensive they are very versatile as a number of colours can be made from the one pot of sugar.</a:t>
            </a:r>
            <a:endParaRPr lang="en-US" dirty="0"/>
          </a:p>
          <a:p>
            <a:r>
              <a:rPr lang="en-AU" dirty="0"/>
              <a:t>The colour is added after the boiling process as the alcohol evaporates, small pools of sugar can be poured from the one pot and individually coloured.</a:t>
            </a:r>
            <a:endParaRPr lang="en-US" dirty="0"/>
          </a:p>
          <a:p>
            <a:r>
              <a:rPr lang="en-AU" dirty="0"/>
              <a:t>Because of the food laws in different countries colour tones and composition or colour strength may vary.</a:t>
            </a:r>
            <a:endParaRPr lang="en-US" dirty="0"/>
          </a:p>
          <a:p>
            <a:endParaRPr lang="en-US" dirty="0"/>
          </a:p>
        </p:txBody>
      </p:sp>
    </p:spTree>
    <p:extLst>
      <p:ext uri="{BB962C8B-B14F-4D97-AF65-F5344CB8AC3E}">
        <p14:creationId xmlns:p14="http://schemas.microsoft.com/office/powerpoint/2010/main" val="3466249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ACID</a:t>
            </a:r>
            <a:endParaRPr lang="en-US" dirty="0"/>
          </a:p>
        </p:txBody>
      </p:sp>
      <p:sp>
        <p:nvSpPr>
          <p:cNvPr id="3" name="Content Placeholder 2"/>
          <p:cNvSpPr>
            <a:spLocks noGrp="1"/>
          </p:cNvSpPr>
          <p:nvPr>
            <p:ph idx="1"/>
          </p:nvPr>
        </p:nvSpPr>
        <p:spPr/>
        <p:txBody>
          <a:bodyPr>
            <a:normAutofit fontScale="47500" lnSpcReduction="20000"/>
          </a:bodyPr>
          <a:lstStyle/>
          <a:p>
            <a:r>
              <a:rPr lang="en-AU" dirty="0"/>
              <a:t>Tartaric Acid is used in sugar recipes for pulled and blown sugar pieces. It is fast working and heat stable to temperatures of 170°C. </a:t>
            </a:r>
            <a:endParaRPr lang="en-US" dirty="0"/>
          </a:p>
          <a:p>
            <a:r>
              <a:rPr lang="en-AU" dirty="0"/>
              <a:t>It can be purchased from chemists and most supermarkets. </a:t>
            </a:r>
            <a:endParaRPr lang="en-US" dirty="0"/>
          </a:p>
          <a:p>
            <a:r>
              <a:rPr lang="en-AU" dirty="0"/>
              <a:t>We prepare Tartaric Acid for use in sugar works by dissolving equal parts of acid and water together; 50 grams of fine crystallized tartaric acid is stirred into 50 grams of boiling water. (A ratio of 1:1). </a:t>
            </a:r>
            <a:endParaRPr lang="en-US" dirty="0"/>
          </a:p>
          <a:p>
            <a:r>
              <a:rPr lang="en-AU" dirty="0"/>
              <a:t>The crystals should be completely dissolved. </a:t>
            </a:r>
            <a:endParaRPr lang="en-US" dirty="0"/>
          </a:p>
          <a:p>
            <a:r>
              <a:rPr lang="en-AU" dirty="0"/>
              <a:t>Pour the solution into a pipette bottle so that the acid can be added drop by drop to the boiling sugar:</a:t>
            </a:r>
            <a:endParaRPr lang="en-US" dirty="0"/>
          </a:p>
          <a:p>
            <a:pPr lvl="0"/>
            <a:r>
              <a:rPr lang="en-AU" b="1" dirty="0"/>
              <a:t>Sugar (Sucrose)</a:t>
            </a:r>
            <a:r>
              <a:rPr lang="en-AU" dirty="0"/>
              <a:t> is a disaccharide meaning that it is made up of two single units. When the sugar is heated and mixed with water and acid, about 2 – 4 % of the sugar can be spilt or broken down into two different single sugars (monosaccharide’s). This causes the solubility of the sugar syrup to rise and helps prevent crystallization. </a:t>
            </a:r>
            <a:endParaRPr lang="en-US" dirty="0"/>
          </a:p>
          <a:p>
            <a:r>
              <a:rPr lang="en-AU" dirty="0"/>
              <a:t>This also has a softening effect on the sugar giving it some elasticity, enabling us to pull and blow the sugar into desired shapes. </a:t>
            </a:r>
            <a:endParaRPr lang="en-US" dirty="0"/>
          </a:p>
          <a:p>
            <a:r>
              <a:rPr lang="en-AU" dirty="0"/>
              <a:t>However too much acid results in soft unstable sugar, which may collapse or have a drooping effect on finished pieces. </a:t>
            </a:r>
            <a:endParaRPr lang="en-US" dirty="0"/>
          </a:p>
          <a:p>
            <a:r>
              <a:rPr lang="en-AU" dirty="0"/>
              <a:t>The sugar will also become very hygroscopic, losing its shine and becoming sticky as it attracts moisture from the air. </a:t>
            </a:r>
            <a:endParaRPr lang="en-US" dirty="0"/>
          </a:p>
          <a:p>
            <a:endParaRPr lang="en-US" dirty="0"/>
          </a:p>
        </p:txBody>
      </p:sp>
    </p:spTree>
    <p:extLst>
      <p:ext uri="{BB962C8B-B14F-4D97-AF65-F5344CB8AC3E}">
        <p14:creationId xmlns:p14="http://schemas.microsoft.com/office/powerpoint/2010/main" val="35264400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a:t>Isomalt</a:t>
            </a:r>
            <a:endParaRPr lang="en-US" dirty="0"/>
          </a:p>
        </p:txBody>
      </p:sp>
      <p:sp>
        <p:nvSpPr>
          <p:cNvPr id="3" name="Content Placeholder 2"/>
          <p:cNvSpPr>
            <a:spLocks noGrp="1"/>
          </p:cNvSpPr>
          <p:nvPr>
            <p:ph idx="1"/>
          </p:nvPr>
        </p:nvSpPr>
        <p:spPr/>
        <p:txBody>
          <a:bodyPr>
            <a:normAutofit fontScale="62500" lnSpcReduction="20000"/>
          </a:bodyPr>
          <a:lstStyle/>
          <a:p>
            <a:r>
              <a:rPr lang="en-AU" dirty="0" err="1"/>
              <a:t>Isomalt</a:t>
            </a:r>
            <a:r>
              <a:rPr lang="en-AU" dirty="0"/>
              <a:t> is a sugar substitute, discovered in the 1960’s. It is made from sucrose and is white, crystalline and odourless and is a mixture of two disaccharide alcohols, </a:t>
            </a:r>
            <a:r>
              <a:rPr lang="en-AU" dirty="0" err="1"/>
              <a:t>gluco-manitol</a:t>
            </a:r>
            <a:r>
              <a:rPr lang="en-AU" dirty="0"/>
              <a:t> and </a:t>
            </a:r>
            <a:r>
              <a:rPr lang="en-AU" dirty="0" err="1"/>
              <a:t>gluco</a:t>
            </a:r>
            <a:r>
              <a:rPr lang="en-AU" dirty="0"/>
              <a:t>-sorbitol. </a:t>
            </a:r>
            <a:endParaRPr lang="en-US" dirty="0"/>
          </a:p>
          <a:p>
            <a:r>
              <a:rPr lang="en-AU" dirty="0" err="1"/>
              <a:t>Isomalt</a:t>
            </a:r>
            <a:r>
              <a:rPr lang="en-AU" dirty="0"/>
              <a:t> is an alcohol sugar and is made from sugar (sucrose) in two steps.</a:t>
            </a:r>
            <a:endParaRPr lang="en-US" dirty="0"/>
          </a:p>
          <a:p>
            <a:r>
              <a:rPr lang="en-AU" dirty="0"/>
              <a:t>Firstly sucrose is exposed to an enzyme, causing a reaction which creates </a:t>
            </a:r>
            <a:r>
              <a:rPr lang="en-AU" dirty="0" err="1"/>
              <a:t>isomaltulose</a:t>
            </a:r>
            <a:r>
              <a:rPr lang="en-AU" dirty="0"/>
              <a:t>, this is then purified via crystallization and then made into syrup. </a:t>
            </a:r>
            <a:endParaRPr lang="en-US" dirty="0"/>
          </a:p>
          <a:p>
            <a:r>
              <a:rPr lang="en-AU" dirty="0"/>
              <a:t>The </a:t>
            </a:r>
            <a:r>
              <a:rPr lang="en-AU" dirty="0" err="1"/>
              <a:t>isomaltulose</a:t>
            </a:r>
            <a:r>
              <a:rPr lang="en-AU" dirty="0"/>
              <a:t> is then hydrogenated, by exposing it to hydrogen atoms under pressure and temperature in the presence of a nickel catalyst. </a:t>
            </a:r>
            <a:endParaRPr lang="en-US" dirty="0"/>
          </a:p>
          <a:p>
            <a:r>
              <a:rPr lang="en-AU" dirty="0"/>
              <a:t>Adding extra hydrogen to the </a:t>
            </a:r>
            <a:r>
              <a:rPr lang="en-AU" dirty="0" err="1"/>
              <a:t>isomaltulose</a:t>
            </a:r>
            <a:r>
              <a:rPr lang="en-AU" dirty="0"/>
              <a:t> atoms is important as it gives the </a:t>
            </a:r>
            <a:r>
              <a:rPr lang="en-AU" dirty="0" err="1"/>
              <a:t>isomalt</a:t>
            </a:r>
            <a:r>
              <a:rPr lang="en-AU" dirty="0"/>
              <a:t> extra chemical stability and heat stability:</a:t>
            </a:r>
            <a:endParaRPr lang="en-US" dirty="0"/>
          </a:p>
          <a:p>
            <a:pPr lvl="0"/>
            <a:r>
              <a:rPr lang="en-AU" dirty="0" err="1"/>
              <a:t>Isomalt</a:t>
            </a:r>
            <a:r>
              <a:rPr lang="en-AU" dirty="0"/>
              <a:t> is a unique, excellent tasting sugar-free bulk sweetener. </a:t>
            </a:r>
            <a:endParaRPr lang="en-US" dirty="0"/>
          </a:p>
          <a:p>
            <a:r>
              <a:rPr lang="en-AU" dirty="0"/>
              <a:t>It has been used in Europe since the early 1980’s and is currently used in over 70 countries worldwide in a wide variety of products. </a:t>
            </a:r>
            <a:endParaRPr lang="en-US" dirty="0"/>
          </a:p>
        </p:txBody>
      </p:sp>
    </p:spTree>
    <p:extLst>
      <p:ext uri="{BB962C8B-B14F-4D97-AF65-F5344CB8AC3E}">
        <p14:creationId xmlns:p14="http://schemas.microsoft.com/office/powerpoint/2010/main" val="13376911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ISOMALT</a:t>
            </a:r>
            <a:endParaRPr lang="en-US" dirty="0"/>
          </a:p>
        </p:txBody>
      </p:sp>
      <p:sp>
        <p:nvSpPr>
          <p:cNvPr id="3" name="Content Placeholder 2"/>
          <p:cNvSpPr>
            <a:spLocks noGrp="1"/>
          </p:cNvSpPr>
          <p:nvPr>
            <p:ph idx="1"/>
          </p:nvPr>
        </p:nvSpPr>
        <p:spPr/>
        <p:txBody>
          <a:bodyPr>
            <a:normAutofit fontScale="77500" lnSpcReduction="20000"/>
          </a:bodyPr>
          <a:lstStyle/>
          <a:p>
            <a:r>
              <a:rPr lang="en-AU" b="1" dirty="0" err="1"/>
              <a:t>Isomalt</a:t>
            </a:r>
            <a:r>
              <a:rPr lang="en-AU" dirty="0"/>
              <a:t> is ideal for consumers who want to make healthier choices as it has a lower calorie value than sugar and gives a very low blood glucose and insulin response. </a:t>
            </a:r>
            <a:endParaRPr lang="en-US" dirty="0"/>
          </a:p>
          <a:p>
            <a:r>
              <a:rPr lang="en-AU" dirty="0" err="1"/>
              <a:t>Isomalt</a:t>
            </a:r>
            <a:r>
              <a:rPr lang="en-AU" dirty="0"/>
              <a:t> does not promote dental decay and also supports gut health, however it may have a laxative effect on some people as it acts the same way as strong roughage (Fibre). </a:t>
            </a:r>
            <a:endParaRPr lang="en-US" dirty="0"/>
          </a:p>
          <a:p>
            <a:r>
              <a:rPr lang="en-AU" dirty="0" err="1"/>
              <a:t>Isomalt</a:t>
            </a:r>
            <a:r>
              <a:rPr lang="en-AU" dirty="0"/>
              <a:t> can be heated without losing its sweetness or being broken down, therefore is ideal for boiled or baked goods. </a:t>
            </a:r>
            <a:endParaRPr lang="en-US" dirty="0"/>
          </a:p>
          <a:p>
            <a:r>
              <a:rPr lang="en-AU" dirty="0"/>
              <a:t>It can be substituted for sugar in a recipe, giving the same appearance and texture as those products made with sugar and can be found in products such as, hard candies, toffees, chewing gum, chocolates, nutritional supplements, cough drops and throat lozenges. </a:t>
            </a:r>
            <a:endParaRPr lang="en-US" dirty="0"/>
          </a:p>
          <a:p>
            <a:endParaRPr lang="en-US" dirty="0"/>
          </a:p>
        </p:txBody>
      </p:sp>
    </p:spTree>
    <p:extLst>
      <p:ext uri="{BB962C8B-B14F-4D97-AF65-F5344CB8AC3E}">
        <p14:creationId xmlns:p14="http://schemas.microsoft.com/office/powerpoint/2010/main" val="17539053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iSOMALT</a:t>
            </a:r>
            <a:endParaRPr lang="en-US" dirty="0"/>
          </a:p>
        </p:txBody>
      </p:sp>
      <p:sp>
        <p:nvSpPr>
          <p:cNvPr id="3" name="Content Placeholder 2"/>
          <p:cNvSpPr>
            <a:spLocks noGrp="1"/>
          </p:cNvSpPr>
          <p:nvPr>
            <p:ph idx="1"/>
          </p:nvPr>
        </p:nvSpPr>
        <p:spPr/>
        <p:txBody>
          <a:bodyPr>
            <a:normAutofit fontScale="77500" lnSpcReduction="20000"/>
          </a:bodyPr>
          <a:lstStyle/>
          <a:p>
            <a:r>
              <a:rPr lang="en-AU" dirty="0" err="1"/>
              <a:t>Isomalt’s</a:t>
            </a:r>
            <a:r>
              <a:rPr lang="en-AU" dirty="0"/>
              <a:t> sweetening power depends on its concentration, temperature and the form of the product in which it is used. </a:t>
            </a:r>
            <a:endParaRPr lang="en-US" dirty="0"/>
          </a:p>
          <a:p>
            <a:r>
              <a:rPr lang="en-AU" dirty="0"/>
              <a:t>When used alone, it contributes 45% to 65% of the sweetness that would result from the same amount of sucrose (sugar):</a:t>
            </a:r>
            <a:endParaRPr lang="en-US" dirty="0"/>
          </a:p>
          <a:p>
            <a:pPr lvl="0"/>
            <a:r>
              <a:rPr lang="en-AU" dirty="0"/>
              <a:t>It enhances flavour transfer in foods, as it dissolves slowly in the mouth giving a longer lasting taste</a:t>
            </a:r>
            <a:endParaRPr lang="en-US" dirty="0"/>
          </a:p>
          <a:p>
            <a:pPr lvl="0"/>
            <a:r>
              <a:rPr lang="en-AU" dirty="0" err="1"/>
              <a:t>Isomalt</a:t>
            </a:r>
            <a:r>
              <a:rPr lang="en-AU" dirty="0"/>
              <a:t> absorbs very little water, therefore products made with it, such as candies, tend not to become sticky. </a:t>
            </a:r>
            <a:endParaRPr lang="en-US" dirty="0"/>
          </a:p>
          <a:p>
            <a:r>
              <a:rPr lang="en-AU" dirty="0"/>
              <a:t>This gives them a longer shelf life and they can be packaged together without the need for them to be individually wrapped. </a:t>
            </a:r>
            <a:endParaRPr lang="en-US" dirty="0"/>
          </a:p>
        </p:txBody>
      </p:sp>
    </p:spTree>
    <p:extLst>
      <p:ext uri="{BB962C8B-B14F-4D97-AF65-F5344CB8AC3E}">
        <p14:creationId xmlns:p14="http://schemas.microsoft.com/office/powerpoint/2010/main" val="25900142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SUGAR</a:t>
            </a:r>
            <a:endParaRPr lang="en-US" dirty="0"/>
          </a:p>
        </p:txBody>
      </p:sp>
      <p:sp>
        <p:nvSpPr>
          <p:cNvPr id="3" name="Content Placeholder 2"/>
          <p:cNvSpPr>
            <a:spLocks noGrp="1"/>
          </p:cNvSpPr>
          <p:nvPr>
            <p:ph idx="1"/>
          </p:nvPr>
        </p:nvSpPr>
        <p:spPr/>
        <p:txBody>
          <a:bodyPr>
            <a:normAutofit fontScale="55000" lnSpcReduction="20000"/>
          </a:bodyPr>
          <a:lstStyle/>
          <a:p>
            <a:r>
              <a:rPr lang="en-AU" dirty="0"/>
              <a:t>Sugar (Sucrose) is made from the juice of the sugar cane plant, which is made and stored in its long stalks. Sugar mills use large rollers to crush and extracted the juice from the sugar cane. </a:t>
            </a:r>
            <a:endParaRPr lang="en-US" dirty="0"/>
          </a:p>
          <a:p>
            <a:r>
              <a:rPr lang="en-AU" dirty="0"/>
              <a:t>It is then cleaned to remove impurities and boiled into thick syrup. </a:t>
            </a:r>
            <a:endParaRPr lang="en-US" dirty="0"/>
          </a:p>
          <a:p>
            <a:r>
              <a:rPr lang="en-AU" dirty="0"/>
              <a:t>Raw sugar crystals are used in a seeding process to form and grow sugar crystals; it is then dried and stored to be sent to the sugar refineries. </a:t>
            </a:r>
            <a:endParaRPr lang="en-US" dirty="0"/>
          </a:p>
          <a:p>
            <a:r>
              <a:rPr lang="en-AU" dirty="0"/>
              <a:t>At the sugar refineries the raw sugar is processed again, removing any remaining impurities and is graded into sizes ready for delivery to customers. </a:t>
            </a:r>
            <a:endParaRPr lang="en-US" dirty="0"/>
          </a:p>
          <a:p>
            <a:r>
              <a:rPr lang="en-AU" dirty="0"/>
              <a:t>Sugar comes in many different types and forms, from larger crystal sizes such as A1 through to fine icing sugars and syrups. </a:t>
            </a:r>
            <a:endParaRPr lang="en-US" dirty="0"/>
          </a:p>
          <a:p>
            <a:r>
              <a:rPr lang="en-AU" dirty="0"/>
              <a:t>For a high quality finished product, it is important that we use a good quality sugar with the least amount of impurities. </a:t>
            </a:r>
            <a:endParaRPr lang="en-US" dirty="0"/>
          </a:p>
          <a:p>
            <a:r>
              <a:rPr lang="en-AU" dirty="0"/>
              <a:t>Sugar that froths up in the pan contains too many impurities. These may affect the quality of your sugar work and encourage crystallization. It is crucial that the sugar be clean and advisable to use the largest grades of crystal sugar available, as they contain lower amounts of impurities. </a:t>
            </a:r>
            <a:endParaRPr lang="en-US" dirty="0"/>
          </a:p>
        </p:txBody>
      </p:sp>
    </p:spTree>
    <p:extLst>
      <p:ext uri="{BB962C8B-B14F-4D97-AF65-F5344CB8AC3E}">
        <p14:creationId xmlns:p14="http://schemas.microsoft.com/office/powerpoint/2010/main" val="21138158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SOLUBILITY INCREASES WITH RISING TEMPERATURES AND SATURATED SOLUTIONS WOULD CONTAIN</a:t>
            </a:r>
            <a:endParaRPr lang="en-US" sz="28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58132711"/>
              </p:ext>
            </p:extLst>
          </p:nvPr>
        </p:nvGraphicFramePr>
        <p:xfrm>
          <a:off x="609598" y="2057400"/>
          <a:ext cx="8001001" cy="3581400"/>
        </p:xfrm>
        <a:graphic>
          <a:graphicData uri="http://schemas.openxmlformats.org/drawingml/2006/table">
            <a:tbl>
              <a:tblPr>
                <a:tableStyleId>{5C22544A-7EE6-4342-B048-85BDC9FD1C3A}</a:tableStyleId>
              </a:tblPr>
              <a:tblGrid>
                <a:gridCol w="1391082"/>
                <a:gridCol w="1039209"/>
                <a:gridCol w="1001834"/>
                <a:gridCol w="1142219"/>
                <a:gridCol w="1142219"/>
                <a:gridCol w="1142219"/>
                <a:gridCol w="1142219"/>
              </a:tblGrid>
              <a:tr h="1442171">
                <a:tc>
                  <a:txBody>
                    <a:bodyPr/>
                    <a:lstStyle/>
                    <a:p>
                      <a:pPr>
                        <a:lnSpc>
                          <a:spcPct val="115000"/>
                        </a:lnSpc>
                        <a:spcBef>
                          <a:spcPts val="600"/>
                        </a:spcBef>
                        <a:spcAft>
                          <a:spcPts val="600"/>
                        </a:spcAft>
                      </a:pPr>
                      <a:r>
                        <a:rPr lang="en-AU" sz="1200" dirty="0">
                          <a:effectLst/>
                        </a:rPr>
                        <a:t>Temperature °C/F </a:t>
                      </a:r>
                      <a:endParaRPr lang="en-US" sz="1200" b="1" dirty="0">
                        <a:solidFill>
                          <a:srgbClr val="000000"/>
                        </a:solidFill>
                        <a:effectLst/>
                        <a:latin typeface="Helvetica"/>
                        <a:ea typeface="Calibri"/>
                        <a:cs typeface="Calibri"/>
                      </a:endParaRPr>
                    </a:p>
                  </a:txBody>
                  <a:tcPr marL="68580" marR="68580" marT="0" marB="0"/>
                </a:tc>
                <a:tc>
                  <a:txBody>
                    <a:bodyPr/>
                    <a:lstStyle/>
                    <a:p>
                      <a:pPr>
                        <a:lnSpc>
                          <a:spcPct val="115000"/>
                        </a:lnSpc>
                        <a:spcBef>
                          <a:spcPts val="600"/>
                        </a:spcBef>
                        <a:spcAft>
                          <a:spcPts val="600"/>
                        </a:spcAft>
                      </a:pPr>
                      <a:r>
                        <a:rPr lang="en-AU" sz="1200">
                          <a:effectLst/>
                        </a:rPr>
                        <a:t>12°C/50F </a:t>
                      </a:r>
                      <a:endParaRPr lang="en-US" sz="1200">
                        <a:effectLst/>
                        <a:latin typeface="Helvetica"/>
                        <a:ea typeface="Calibri"/>
                        <a:cs typeface="Calibri"/>
                      </a:endParaRPr>
                    </a:p>
                  </a:txBody>
                  <a:tcPr marL="68580" marR="68580" marT="0" marB="0"/>
                </a:tc>
                <a:tc>
                  <a:txBody>
                    <a:bodyPr/>
                    <a:lstStyle/>
                    <a:p>
                      <a:pPr>
                        <a:lnSpc>
                          <a:spcPct val="115000"/>
                        </a:lnSpc>
                        <a:spcBef>
                          <a:spcPts val="600"/>
                        </a:spcBef>
                        <a:spcAft>
                          <a:spcPts val="600"/>
                        </a:spcAft>
                      </a:pPr>
                      <a:r>
                        <a:rPr lang="en-AU" sz="1200" dirty="0">
                          <a:effectLst/>
                        </a:rPr>
                        <a:t>20°C/68F </a:t>
                      </a:r>
                      <a:endParaRPr lang="en-US" sz="1200" dirty="0">
                        <a:effectLst/>
                        <a:latin typeface="Helvetica"/>
                        <a:ea typeface="Calibri"/>
                        <a:cs typeface="Calibri"/>
                      </a:endParaRPr>
                    </a:p>
                  </a:txBody>
                  <a:tcPr marL="68580" marR="68580" marT="0" marB="0"/>
                </a:tc>
                <a:tc>
                  <a:txBody>
                    <a:bodyPr/>
                    <a:lstStyle/>
                    <a:p>
                      <a:pPr>
                        <a:lnSpc>
                          <a:spcPct val="115000"/>
                        </a:lnSpc>
                        <a:spcBef>
                          <a:spcPts val="600"/>
                        </a:spcBef>
                        <a:spcAft>
                          <a:spcPts val="600"/>
                        </a:spcAft>
                      </a:pPr>
                      <a:r>
                        <a:rPr lang="en-AU" sz="1200" dirty="0">
                          <a:effectLst/>
                        </a:rPr>
                        <a:t>30°C/86F </a:t>
                      </a:r>
                      <a:endParaRPr lang="en-US" sz="1200" dirty="0">
                        <a:effectLst/>
                        <a:latin typeface="Helvetica"/>
                        <a:ea typeface="Calibri"/>
                        <a:cs typeface="Calibri"/>
                      </a:endParaRPr>
                    </a:p>
                  </a:txBody>
                  <a:tcPr marL="68580" marR="68580" marT="0" marB="0"/>
                </a:tc>
                <a:tc>
                  <a:txBody>
                    <a:bodyPr/>
                    <a:lstStyle/>
                    <a:p>
                      <a:pPr>
                        <a:lnSpc>
                          <a:spcPct val="115000"/>
                        </a:lnSpc>
                        <a:spcBef>
                          <a:spcPts val="600"/>
                        </a:spcBef>
                        <a:spcAft>
                          <a:spcPts val="600"/>
                        </a:spcAft>
                      </a:pPr>
                      <a:r>
                        <a:rPr lang="en-AU" sz="1200">
                          <a:effectLst/>
                        </a:rPr>
                        <a:t>50°C/122F </a:t>
                      </a:r>
                      <a:endParaRPr lang="en-US" sz="1200">
                        <a:effectLst/>
                        <a:latin typeface="Helvetica"/>
                        <a:ea typeface="Calibri"/>
                        <a:cs typeface="Calibri"/>
                      </a:endParaRPr>
                    </a:p>
                  </a:txBody>
                  <a:tcPr marL="68580" marR="68580" marT="0" marB="0"/>
                </a:tc>
                <a:tc>
                  <a:txBody>
                    <a:bodyPr/>
                    <a:lstStyle/>
                    <a:p>
                      <a:pPr>
                        <a:lnSpc>
                          <a:spcPct val="115000"/>
                        </a:lnSpc>
                        <a:spcBef>
                          <a:spcPts val="600"/>
                        </a:spcBef>
                        <a:spcAft>
                          <a:spcPts val="600"/>
                        </a:spcAft>
                      </a:pPr>
                      <a:r>
                        <a:rPr lang="en-AU" sz="1200">
                          <a:effectLst/>
                        </a:rPr>
                        <a:t>60°C/140F </a:t>
                      </a:r>
                      <a:endParaRPr lang="en-US" sz="1200">
                        <a:effectLst/>
                        <a:latin typeface="Helvetica"/>
                        <a:ea typeface="Calibri"/>
                        <a:cs typeface="Calibri"/>
                      </a:endParaRPr>
                    </a:p>
                  </a:txBody>
                  <a:tcPr marL="68580" marR="68580" marT="0" marB="0"/>
                </a:tc>
                <a:tc>
                  <a:txBody>
                    <a:bodyPr/>
                    <a:lstStyle/>
                    <a:p>
                      <a:pPr>
                        <a:lnSpc>
                          <a:spcPct val="115000"/>
                        </a:lnSpc>
                        <a:spcBef>
                          <a:spcPts val="600"/>
                        </a:spcBef>
                        <a:spcAft>
                          <a:spcPts val="600"/>
                        </a:spcAft>
                      </a:pPr>
                      <a:r>
                        <a:rPr lang="en-AU" sz="1200">
                          <a:effectLst/>
                        </a:rPr>
                        <a:t>100°C/212F </a:t>
                      </a:r>
                      <a:endParaRPr lang="en-US" sz="1200">
                        <a:effectLst/>
                        <a:latin typeface="Helvetica"/>
                        <a:ea typeface="Calibri"/>
                        <a:cs typeface="Calibri"/>
                      </a:endParaRPr>
                    </a:p>
                  </a:txBody>
                  <a:tcPr marL="68580" marR="68580" marT="0" marB="0"/>
                </a:tc>
              </a:tr>
              <a:tr h="1442171">
                <a:tc>
                  <a:txBody>
                    <a:bodyPr/>
                    <a:lstStyle/>
                    <a:p>
                      <a:pPr>
                        <a:lnSpc>
                          <a:spcPct val="115000"/>
                        </a:lnSpc>
                        <a:spcBef>
                          <a:spcPts val="600"/>
                        </a:spcBef>
                        <a:spcAft>
                          <a:spcPts val="600"/>
                        </a:spcAft>
                      </a:pPr>
                      <a:r>
                        <a:rPr lang="en-AU" sz="1200">
                          <a:effectLst/>
                        </a:rPr>
                        <a:t>Sugar per litre of water </a:t>
                      </a:r>
                      <a:endParaRPr lang="en-US" sz="1200" b="1">
                        <a:solidFill>
                          <a:srgbClr val="000000"/>
                        </a:solidFill>
                        <a:effectLst/>
                        <a:latin typeface="Helvetica"/>
                        <a:ea typeface="Calibri"/>
                        <a:cs typeface="Calibri"/>
                      </a:endParaRPr>
                    </a:p>
                  </a:txBody>
                  <a:tcPr marL="68580" marR="68580" marT="0" marB="0"/>
                </a:tc>
                <a:tc>
                  <a:txBody>
                    <a:bodyPr/>
                    <a:lstStyle/>
                    <a:p>
                      <a:pPr>
                        <a:lnSpc>
                          <a:spcPct val="115000"/>
                        </a:lnSpc>
                        <a:spcBef>
                          <a:spcPts val="600"/>
                        </a:spcBef>
                        <a:spcAft>
                          <a:spcPts val="600"/>
                        </a:spcAft>
                      </a:pPr>
                      <a:r>
                        <a:rPr lang="en-AU" sz="1200">
                          <a:effectLst/>
                        </a:rPr>
                        <a:t>1900gm </a:t>
                      </a:r>
                      <a:endParaRPr lang="en-US" sz="1200">
                        <a:effectLst/>
                        <a:latin typeface="Helvetica"/>
                        <a:ea typeface="Calibri"/>
                        <a:cs typeface="Calibri"/>
                      </a:endParaRPr>
                    </a:p>
                  </a:txBody>
                  <a:tcPr marL="68580" marR="68580" marT="0" marB="0"/>
                </a:tc>
                <a:tc>
                  <a:txBody>
                    <a:bodyPr/>
                    <a:lstStyle/>
                    <a:p>
                      <a:pPr>
                        <a:lnSpc>
                          <a:spcPct val="115000"/>
                        </a:lnSpc>
                        <a:spcBef>
                          <a:spcPts val="600"/>
                        </a:spcBef>
                        <a:spcAft>
                          <a:spcPts val="600"/>
                        </a:spcAft>
                      </a:pPr>
                      <a:r>
                        <a:rPr lang="en-AU" sz="1200">
                          <a:effectLst/>
                        </a:rPr>
                        <a:t>2040gm </a:t>
                      </a:r>
                      <a:endParaRPr lang="en-US" sz="1200">
                        <a:effectLst/>
                        <a:latin typeface="Helvetica"/>
                        <a:ea typeface="Calibri"/>
                        <a:cs typeface="Calibri"/>
                      </a:endParaRPr>
                    </a:p>
                  </a:txBody>
                  <a:tcPr marL="68580" marR="68580" marT="0" marB="0"/>
                </a:tc>
                <a:tc>
                  <a:txBody>
                    <a:bodyPr/>
                    <a:lstStyle/>
                    <a:p>
                      <a:pPr>
                        <a:lnSpc>
                          <a:spcPct val="115000"/>
                        </a:lnSpc>
                        <a:spcBef>
                          <a:spcPts val="600"/>
                        </a:spcBef>
                        <a:spcAft>
                          <a:spcPts val="600"/>
                        </a:spcAft>
                      </a:pPr>
                      <a:r>
                        <a:rPr lang="en-AU" sz="1200">
                          <a:effectLst/>
                        </a:rPr>
                        <a:t>2190gm </a:t>
                      </a:r>
                      <a:endParaRPr lang="en-US" sz="1200">
                        <a:effectLst/>
                        <a:latin typeface="Helvetica"/>
                        <a:ea typeface="Calibri"/>
                        <a:cs typeface="Calibri"/>
                      </a:endParaRPr>
                    </a:p>
                  </a:txBody>
                  <a:tcPr marL="68580" marR="68580" marT="0" marB="0"/>
                </a:tc>
                <a:tc>
                  <a:txBody>
                    <a:bodyPr/>
                    <a:lstStyle/>
                    <a:p>
                      <a:pPr>
                        <a:lnSpc>
                          <a:spcPct val="115000"/>
                        </a:lnSpc>
                        <a:spcBef>
                          <a:spcPts val="600"/>
                        </a:spcBef>
                        <a:spcAft>
                          <a:spcPts val="600"/>
                        </a:spcAft>
                      </a:pPr>
                      <a:r>
                        <a:rPr lang="en-AU" sz="1200">
                          <a:effectLst/>
                        </a:rPr>
                        <a:t>2600gm </a:t>
                      </a:r>
                      <a:endParaRPr lang="en-US" sz="1200">
                        <a:effectLst/>
                        <a:latin typeface="Helvetica"/>
                        <a:ea typeface="Calibri"/>
                        <a:cs typeface="Calibri"/>
                      </a:endParaRPr>
                    </a:p>
                  </a:txBody>
                  <a:tcPr marL="68580" marR="68580" marT="0" marB="0"/>
                </a:tc>
                <a:tc>
                  <a:txBody>
                    <a:bodyPr/>
                    <a:lstStyle/>
                    <a:p>
                      <a:pPr>
                        <a:lnSpc>
                          <a:spcPct val="115000"/>
                        </a:lnSpc>
                        <a:spcBef>
                          <a:spcPts val="600"/>
                        </a:spcBef>
                        <a:spcAft>
                          <a:spcPts val="600"/>
                        </a:spcAft>
                      </a:pPr>
                      <a:r>
                        <a:rPr lang="en-AU" sz="1200">
                          <a:effectLst/>
                        </a:rPr>
                        <a:t>2870gm </a:t>
                      </a:r>
                      <a:endParaRPr lang="en-US" sz="1200">
                        <a:effectLst/>
                        <a:latin typeface="Helvetica"/>
                        <a:ea typeface="Calibri"/>
                        <a:cs typeface="Calibri"/>
                      </a:endParaRPr>
                    </a:p>
                  </a:txBody>
                  <a:tcPr marL="68580" marR="68580" marT="0" marB="0"/>
                </a:tc>
                <a:tc>
                  <a:txBody>
                    <a:bodyPr/>
                    <a:lstStyle/>
                    <a:p>
                      <a:pPr>
                        <a:lnSpc>
                          <a:spcPct val="115000"/>
                        </a:lnSpc>
                        <a:spcBef>
                          <a:spcPts val="600"/>
                        </a:spcBef>
                        <a:spcAft>
                          <a:spcPts val="600"/>
                        </a:spcAft>
                      </a:pPr>
                      <a:r>
                        <a:rPr lang="en-AU" sz="1200">
                          <a:effectLst/>
                        </a:rPr>
                        <a:t>4870gm </a:t>
                      </a:r>
                      <a:endParaRPr lang="en-US" sz="1200">
                        <a:effectLst/>
                        <a:latin typeface="Helvetica"/>
                        <a:ea typeface="Calibri"/>
                        <a:cs typeface="Calibri"/>
                      </a:endParaRPr>
                    </a:p>
                  </a:txBody>
                  <a:tcPr marL="68580" marR="68580" marT="0" marB="0"/>
                </a:tc>
              </a:tr>
              <a:tr h="697058">
                <a:tc>
                  <a:txBody>
                    <a:bodyPr/>
                    <a:lstStyle/>
                    <a:p>
                      <a:pPr>
                        <a:lnSpc>
                          <a:spcPct val="115000"/>
                        </a:lnSpc>
                        <a:spcBef>
                          <a:spcPts val="600"/>
                        </a:spcBef>
                        <a:spcAft>
                          <a:spcPts val="600"/>
                        </a:spcAft>
                      </a:pPr>
                      <a:r>
                        <a:rPr lang="en-AU" sz="1200">
                          <a:effectLst/>
                        </a:rPr>
                        <a:t>Sugar % </a:t>
                      </a:r>
                      <a:endParaRPr lang="en-US" sz="1200" b="1">
                        <a:solidFill>
                          <a:srgbClr val="000000"/>
                        </a:solidFill>
                        <a:effectLst/>
                        <a:latin typeface="Helvetica"/>
                        <a:ea typeface="Calibri"/>
                        <a:cs typeface="Calibri"/>
                      </a:endParaRPr>
                    </a:p>
                  </a:txBody>
                  <a:tcPr marL="68580" marR="68580" marT="0" marB="0"/>
                </a:tc>
                <a:tc>
                  <a:txBody>
                    <a:bodyPr/>
                    <a:lstStyle/>
                    <a:p>
                      <a:pPr>
                        <a:lnSpc>
                          <a:spcPct val="115000"/>
                        </a:lnSpc>
                        <a:spcBef>
                          <a:spcPts val="600"/>
                        </a:spcBef>
                        <a:spcAft>
                          <a:spcPts val="600"/>
                        </a:spcAft>
                      </a:pPr>
                      <a:r>
                        <a:rPr lang="en-AU" sz="1200">
                          <a:effectLst/>
                        </a:rPr>
                        <a:t>66.5% </a:t>
                      </a:r>
                      <a:endParaRPr lang="en-US" sz="1200">
                        <a:effectLst/>
                        <a:latin typeface="Helvetica"/>
                        <a:ea typeface="Calibri"/>
                        <a:cs typeface="Calibri"/>
                      </a:endParaRPr>
                    </a:p>
                  </a:txBody>
                  <a:tcPr marL="68580" marR="68580" marT="0" marB="0"/>
                </a:tc>
                <a:tc>
                  <a:txBody>
                    <a:bodyPr/>
                    <a:lstStyle/>
                    <a:p>
                      <a:pPr>
                        <a:lnSpc>
                          <a:spcPct val="115000"/>
                        </a:lnSpc>
                        <a:spcBef>
                          <a:spcPts val="600"/>
                        </a:spcBef>
                        <a:spcAft>
                          <a:spcPts val="600"/>
                        </a:spcAft>
                      </a:pPr>
                      <a:r>
                        <a:rPr lang="en-AU" sz="1200">
                          <a:effectLst/>
                        </a:rPr>
                        <a:t>69.5% </a:t>
                      </a:r>
                      <a:endParaRPr lang="en-US" sz="1200">
                        <a:effectLst/>
                        <a:latin typeface="Helvetica"/>
                        <a:ea typeface="Calibri"/>
                        <a:cs typeface="Calibri"/>
                      </a:endParaRPr>
                    </a:p>
                  </a:txBody>
                  <a:tcPr marL="68580" marR="68580" marT="0" marB="0"/>
                </a:tc>
                <a:tc>
                  <a:txBody>
                    <a:bodyPr/>
                    <a:lstStyle/>
                    <a:p>
                      <a:pPr>
                        <a:lnSpc>
                          <a:spcPct val="115000"/>
                        </a:lnSpc>
                        <a:spcBef>
                          <a:spcPts val="600"/>
                        </a:spcBef>
                        <a:spcAft>
                          <a:spcPts val="600"/>
                        </a:spcAft>
                      </a:pPr>
                      <a:r>
                        <a:rPr lang="en-AU" sz="1200">
                          <a:effectLst/>
                        </a:rPr>
                        <a:t>71% </a:t>
                      </a:r>
                      <a:endParaRPr lang="en-US" sz="1200">
                        <a:effectLst/>
                        <a:latin typeface="Helvetica"/>
                        <a:ea typeface="Calibri"/>
                        <a:cs typeface="Calibri"/>
                      </a:endParaRPr>
                    </a:p>
                  </a:txBody>
                  <a:tcPr marL="68580" marR="68580" marT="0" marB="0"/>
                </a:tc>
                <a:tc>
                  <a:txBody>
                    <a:bodyPr/>
                    <a:lstStyle/>
                    <a:p>
                      <a:pPr>
                        <a:lnSpc>
                          <a:spcPct val="115000"/>
                        </a:lnSpc>
                        <a:spcBef>
                          <a:spcPts val="600"/>
                        </a:spcBef>
                        <a:spcAft>
                          <a:spcPts val="600"/>
                        </a:spcAft>
                      </a:pPr>
                      <a:r>
                        <a:rPr lang="en-AU" sz="1200">
                          <a:effectLst/>
                        </a:rPr>
                        <a:t>73% </a:t>
                      </a:r>
                      <a:endParaRPr lang="en-US" sz="1200">
                        <a:effectLst/>
                        <a:latin typeface="Helvetica"/>
                        <a:ea typeface="Calibri"/>
                        <a:cs typeface="Calibri"/>
                      </a:endParaRPr>
                    </a:p>
                  </a:txBody>
                  <a:tcPr marL="68580" marR="68580" marT="0" marB="0"/>
                </a:tc>
                <a:tc>
                  <a:txBody>
                    <a:bodyPr/>
                    <a:lstStyle/>
                    <a:p>
                      <a:pPr>
                        <a:lnSpc>
                          <a:spcPct val="115000"/>
                        </a:lnSpc>
                        <a:spcBef>
                          <a:spcPts val="600"/>
                        </a:spcBef>
                        <a:spcAft>
                          <a:spcPts val="600"/>
                        </a:spcAft>
                      </a:pPr>
                      <a:r>
                        <a:rPr lang="en-AU" sz="1200">
                          <a:effectLst/>
                        </a:rPr>
                        <a:t>75% </a:t>
                      </a:r>
                      <a:endParaRPr lang="en-US" sz="1200">
                        <a:effectLst/>
                        <a:latin typeface="Helvetica"/>
                        <a:ea typeface="Calibri"/>
                        <a:cs typeface="Calibri"/>
                      </a:endParaRPr>
                    </a:p>
                  </a:txBody>
                  <a:tcPr marL="68580" marR="68580" marT="0" marB="0"/>
                </a:tc>
                <a:tc>
                  <a:txBody>
                    <a:bodyPr/>
                    <a:lstStyle/>
                    <a:p>
                      <a:pPr>
                        <a:lnSpc>
                          <a:spcPct val="115000"/>
                        </a:lnSpc>
                        <a:spcBef>
                          <a:spcPts val="600"/>
                        </a:spcBef>
                        <a:spcAft>
                          <a:spcPts val="600"/>
                        </a:spcAft>
                      </a:pPr>
                      <a:r>
                        <a:rPr lang="en-AU" sz="1200" dirty="0">
                          <a:effectLst/>
                        </a:rPr>
                        <a:t>83% </a:t>
                      </a:r>
                      <a:endParaRPr lang="en-US" sz="1200" dirty="0">
                        <a:effectLst/>
                        <a:latin typeface="Helvetica"/>
                        <a:ea typeface="Calibri"/>
                        <a:cs typeface="Calibri"/>
                      </a:endParaRPr>
                    </a:p>
                  </a:txBody>
                  <a:tcPr marL="68580" marR="68580" marT="0" marB="0"/>
                </a:tc>
              </a:tr>
            </a:tbl>
          </a:graphicData>
        </a:graphic>
      </p:graphicFrame>
    </p:spTree>
    <p:extLst>
      <p:ext uri="{BB962C8B-B14F-4D97-AF65-F5344CB8AC3E}">
        <p14:creationId xmlns:p14="http://schemas.microsoft.com/office/powerpoint/2010/main" val="34935507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1391</Words>
  <Application>Microsoft Office PowerPoint</Application>
  <PresentationFormat>On-screen Show (4:3)</PresentationFormat>
  <Paragraphs>80</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Produk Olahan gula</vt:lpstr>
      <vt:lpstr>GLUCOSE</vt:lpstr>
      <vt:lpstr>COLOURS</vt:lpstr>
      <vt:lpstr>ACID</vt:lpstr>
      <vt:lpstr>Isomalt</vt:lpstr>
      <vt:lpstr>ISOMALT</vt:lpstr>
      <vt:lpstr>iSOMALT</vt:lpstr>
      <vt:lpstr>SUGAR</vt:lpstr>
      <vt:lpstr>SOLUBILITY INCREASES WITH RISING TEMPERATURES AND SATURATED SOLUTIONS WOULD CONTAIN</vt:lpstr>
      <vt:lpstr>SCALES OF MEASUREMENT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Produk Olahan gula</dc:title>
  <dc:creator>Hp</dc:creator>
  <cp:lastModifiedBy>MR. WIRA</cp:lastModifiedBy>
  <cp:revision>2</cp:revision>
  <dcterms:created xsi:type="dcterms:W3CDTF">2006-08-16T00:00:00Z</dcterms:created>
  <dcterms:modified xsi:type="dcterms:W3CDTF">2018-07-24T04:25:41Z</dcterms:modified>
</cp:coreProperties>
</file>