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1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8B0ACC50-2EB3-4FEF-81ED-CB4BA5B16A11}" type="datetimeFigureOut">
              <a:rPr lang="id-ID" smtClean="0"/>
              <a:t>31/08/2015</a:t>
            </a:fld>
            <a:endParaRPr lang="id-ID"/>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id-ID"/>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058695A7-A1A5-4DD7-9D93-8ABD3FB415F1}" type="slidenum">
              <a:rPr lang="id-ID" smtClean="0"/>
              <a:t>‹#›</a:t>
            </a:fld>
            <a:endParaRPr lang="id-ID"/>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ACC50-2EB3-4FEF-81ED-CB4BA5B16A11}" type="datetimeFigureOut">
              <a:rPr lang="id-ID" smtClean="0"/>
              <a:t>31/08/2015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0ACC50-2EB3-4FEF-81ED-CB4BA5B16A11}" type="datetimeFigureOut">
              <a:rPr lang="id-ID" smtClean="0"/>
              <a:t>31/08/2015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B0ACC50-2EB3-4FEF-81ED-CB4BA5B16A11}" type="datetimeFigureOut">
              <a:rPr lang="id-ID" smtClean="0"/>
              <a:t>31/08/2015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0ACC50-2EB3-4FEF-81ED-CB4BA5B16A11}" type="datetimeFigureOut">
              <a:rPr lang="id-ID" smtClean="0"/>
              <a:t>31/08/2015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8B0ACC50-2EB3-4FEF-81ED-CB4BA5B16A11}" type="datetimeFigureOut">
              <a:rPr lang="id-ID" smtClean="0"/>
              <a:t>31/08/2015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058695A7-A1A5-4DD7-9D93-8ABD3FB415F1}" type="slidenum">
              <a:rPr lang="id-ID" smtClean="0"/>
              <a:t>‹#›</a:t>
            </a:fld>
            <a:endParaRPr lang="id-ID"/>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B0ACC50-2EB3-4FEF-81ED-CB4BA5B16A11}" type="datetimeFigureOut">
              <a:rPr lang="id-ID" smtClean="0"/>
              <a:t>31/08/2015</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0ACC50-2EB3-4FEF-81ED-CB4BA5B16A11}" type="datetimeFigureOut">
              <a:rPr lang="id-ID" smtClean="0"/>
              <a:t>31/08/2015</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0ACC50-2EB3-4FEF-81ED-CB4BA5B16A11}" type="datetimeFigureOut">
              <a:rPr lang="id-ID" smtClean="0"/>
              <a:t>31/08/2015</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8B0ACC50-2EB3-4FEF-81ED-CB4BA5B16A11}" type="datetimeFigureOut">
              <a:rPr lang="id-ID" smtClean="0"/>
              <a:t>31/08/2015</a:t>
            </a:fld>
            <a:endParaRPr lang="id-ID"/>
          </a:p>
        </p:txBody>
      </p:sp>
      <p:sp>
        <p:nvSpPr>
          <p:cNvPr id="7" name="Slide Number Placeholder 6"/>
          <p:cNvSpPr>
            <a:spLocks noGrp="1"/>
          </p:cNvSpPr>
          <p:nvPr>
            <p:ph type="sldNum" sz="quarter" idx="12"/>
          </p:nvPr>
        </p:nvSpPr>
        <p:spPr/>
        <p:txBody>
          <a:bodyPr/>
          <a:lstStyle/>
          <a:p>
            <a:fld id="{058695A7-A1A5-4DD7-9D93-8ABD3FB415F1}" type="slidenum">
              <a:rPr lang="id-ID" smtClean="0"/>
              <a:t>‹#›</a:t>
            </a:fld>
            <a:endParaRPr lang="id-ID"/>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id-ID"/>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0ACC50-2EB3-4FEF-81ED-CB4BA5B16A11}" type="datetimeFigureOut">
              <a:rPr lang="id-ID" smtClean="0"/>
              <a:t>31/08/2015</a:t>
            </a:fld>
            <a:endParaRPr lang="id-ID"/>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id-ID"/>
          </a:p>
        </p:txBody>
      </p:sp>
      <p:sp>
        <p:nvSpPr>
          <p:cNvPr id="7" name="Slide Number Placeholder 6"/>
          <p:cNvSpPr>
            <a:spLocks noGrp="1"/>
          </p:cNvSpPr>
          <p:nvPr>
            <p:ph type="sldNum" sz="quarter" idx="12"/>
          </p:nvPr>
        </p:nvSpPr>
        <p:spPr/>
        <p:txBody>
          <a:bodyPr/>
          <a:lstStyle/>
          <a:p>
            <a:fld id="{058695A7-A1A5-4DD7-9D93-8ABD3FB415F1}" type="slidenum">
              <a:rPr lang="id-ID" smtClean="0"/>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8B0ACC50-2EB3-4FEF-81ED-CB4BA5B16A11}" type="datetimeFigureOut">
              <a:rPr lang="id-ID" smtClean="0"/>
              <a:t>31/08/2015</a:t>
            </a:fld>
            <a:endParaRPr lang="id-ID"/>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id-ID"/>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058695A7-A1A5-4DD7-9D93-8ABD3FB415F1}" type="slidenum">
              <a:rPr lang="id-ID" smtClean="0"/>
              <a:t>‹#›</a:t>
            </a:fld>
            <a:endParaRPr lang="id-ID"/>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Bauhaus 93" pitchFamily="82" charset="0"/>
              </a:rPr>
              <a:t>PASTRY&amp;BAKERY  BASIC KNOWLEDGE</a:t>
            </a:r>
            <a:endParaRPr lang="id-ID" dirty="0"/>
          </a:p>
        </p:txBody>
      </p:sp>
      <p:sp>
        <p:nvSpPr>
          <p:cNvPr id="3" name="Subtitle 2"/>
          <p:cNvSpPr>
            <a:spLocks noGrp="1"/>
          </p:cNvSpPr>
          <p:nvPr>
            <p:ph type="subTitle" idx="1"/>
          </p:nvPr>
        </p:nvSpPr>
        <p:spPr/>
        <p:txBody>
          <a:bodyPr/>
          <a:lstStyle/>
          <a:p>
            <a:endParaRPr lang="id-ID" dirty="0" smtClean="0"/>
          </a:p>
          <a:p>
            <a:endParaRPr lang="id-ID" dirty="0"/>
          </a:p>
          <a:p>
            <a:endParaRPr lang="id-ID" dirty="0"/>
          </a:p>
        </p:txBody>
      </p:sp>
    </p:spTree>
    <p:extLst>
      <p:ext uri="{BB962C8B-B14F-4D97-AF65-F5344CB8AC3E}">
        <p14:creationId xmlns:p14="http://schemas.microsoft.com/office/powerpoint/2010/main" val="595893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836712"/>
            <a:ext cx="7024744" cy="529128"/>
          </a:xfrm>
        </p:spPr>
        <p:txBody>
          <a:bodyPr>
            <a:normAutofit/>
          </a:bodyPr>
          <a:lstStyle/>
          <a:p>
            <a:r>
              <a:rPr lang="en-US" sz="2800" b="1" dirty="0"/>
              <a:t>FINAL PROOF</a:t>
            </a:r>
            <a:endParaRPr lang="id-ID" sz="2800" dirty="0"/>
          </a:p>
        </p:txBody>
      </p:sp>
      <p:sp>
        <p:nvSpPr>
          <p:cNvPr id="3" name="Content Placeholder 2"/>
          <p:cNvSpPr>
            <a:spLocks noGrp="1"/>
          </p:cNvSpPr>
          <p:nvPr>
            <p:ph idx="1"/>
          </p:nvPr>
        </p:nvSpPr>
        <p:spPr>
          <a:xfrm>
            <a:off x="1043492" y="1412776"/>
            <a:ext cx="6777317" cy="4419853"/>
          </a:xfrm>
        </p:spPr>
        <p:txBody>
          <a:bodyPr>
            <a:normAutofit lnSpcReduction="10000"/>
          </a:bodyPr>
          <a:lstStyle/>
          <a:p>
            <a:pPr marL="68580" indent="0">
              <a:buNone/>
            </a:pPr>
            <a:r>
              <a:rPr lang="en-US" dirty="0"/>
              <a:t>The purpose of the final proof is to relax the dough from the stress received during the </a:t>
            </a:r>
            <a:r>
              <a:rPr lang="en-US" dirty="0" err="1"/>
              <a:t>moulding</a:t>
            </a:r>
            <a:r>
              <a:rPr lang="en-US" dirty="0"/>
              <a:t> operations and to facilitate the production of gas in order to give volume to the loaf. It also changes the tough gluten to a good, mellow and extensible </a:t>
            </a:r>
            <a:r>
              <a:rPr lang="en-US" dirty="0" smtClean="0"/>
              <a:t>character</a:t>
            </a:r>
            <a:endParaRPr lang="id-ID" dirty="0" smtClean="0"/>
          </a:p>
          <a:p>
            <a:pPr marL="68580" indent="0">
              <a:buNone/>
            </a:pPr>
            <a:endParaRPr lang="id-ID" dirty="0" smtClean="0"/>
          </a:p>
          <a:p>
            <a:pPr marL="68580" indent="0">
              <a:buNone/>
            </a:pPr>
            <a:r>
              <a:rPr lang="en-GB" b="1" dirty="0" smtClean="0">
                <a:solidFill>
                  <a:schemeClr val="bg2">
                    <a:lumMod val="50000"/>
                  </a:schemeClr>
                </a:solidFill>
              </a:rPr>
              <a:t>BAKING</a:t>
            </a:r>
            <a:endParaRPr lang="id-ID" b="1" dirty="0" smtClean="0">
              <a:solidFill>
                <a:schemeClr val="bg2">
                  <a:lumMod val="50000"/>
                </a:schemeClr>
              </a:solidFill>
            </a:endParaRPr>
          </a:p>
          <a:p>
            <a:pPr marL="68580" indent="0">
              <a:buNone/>
            </a:pPr>
            <a:r>
              <a:rPr lang="en-US" dirty="0"/>
              <a:t>The factors that influence the quality of baked products are the baking temperature, humidity and the duration of baking (baking time)</a:t>
            </a:r>
            <a:endParaRPr lang="id-ID" dirty="0">
              <a:solidFill>
                <a:schemeClr val="bg2">
                  <a:lumMod val="50000"/>
                </a:schemeClr>
              </a:solidFill>
            </a:endParaRPr>
          </a:p>
        </p:txBody>
      </p:sp>
    </p:spTree>
    <p:extLst>
      <p:ext uri="{BB962C8B-B14F-4D97-AF65-F5344CB8AC3E}">
        <p14:creationId xmlns:p14="http://schemas.microsoft.com/office/powerpoint/2010/main" val="104699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01136"/>
          </a:xfrm>
        </p:spPr>
        <p:txBody>
          <a:bodyPr>
            <a:normAutofit fontScale="90000"/>
          </a:bodyPr>
          <a:lstStyle/>
          <a:p>
            <a:r>
              <a:rPr lang="id-ID" dirty="0" smtClean="0"/>
              <a:t>SUGAR</a:t>
            </a:r>
            <a:endParaRPr lang="id-ID" dirty="0"/>
          </a:p>
        </p:txBody>
      </p:sp>
      <p:sp>
        <p:nvSpPr>
          <p:cNvPr id="3" name="Content Placeholder 2"/>
          <p:cNvSpPr>
            <a:spLocks noGrp="1"/>
          </p:cNvSpPr>
          <p:nvPr>
            <p:ph idx="1"/>
          </p:nvPr>
        </p:nvSpPr>
        <p:spPr>
          <a:xfrm>
            <a:off x="1043492" y="1700808"/>
            <a:ext cx="7128908" cy="4131821"/>
          </a:xfrm>
        </p:spPr>
        <p:txBody>
          <a:bodyPr>
            <a:normAutofit fontScale="92500" lnSpcReduction="10000"/>
          </a:bodyPr>
          <a:lstStyle/>
          <a:p>
            <a:pPr marL="68580" indent="0">
              <a:buNone/>
            </a:pPr>
            <a:r>
              <a:rPr lang="en-US" dirty="0"/>
              <a:t>Sugars or sweetening agents have the following purposes in baking:</a:t>
            </a:r>
          </a:p>
          <a:p>
            <a:pPr marL="68580" indent="0">
              <a:buNone/>
            </a:pPr>
            <a:r>
              <a:rPr lang="en-US" dirty="0"/>
              <a:t>• They add sweetness and flavor.</a:t>
            </a:r>
          </a:p>
          <a:p>
            <a:pPr marL="363538" indent="-295275">
              <a:buNone/>
            </a:pPr>
            <a:r>
              <a:rPr lang="en-US" dirty="0"/>
              <a:t>• They create tenderness and fineness of texture, partly by weakening </a:t>
            </a:r>
            <a:r>
              <a:rPr lang="en-US" dirty="0" smtClean="0"/>
              <a:t>the</a:t>
            </a:r>
            <a:r>
              <a:rPr lang="id-ID" dirty="0" smtClean="0"/>
              <a:t> gluten </a:t>
            </a:r>
            <a:r>
              <a:rPr lang="id-ID" dirty="0"/>
              <a:t>structure.</a:t>
            </a:r>
          </a:p>
          <a:p>
            <a:pPr marL="68580" indent="0">
              <a:buNone/>
            </a:pPr>
            <a:r>
              <a:rPr lang="id-ID" dirty="0"/>
              <a:t>• They give crust color.</a:t>
            </a:r>
          </a:p>
          <a:p>
            <a:pPr marL="363538" indent="-295275">
              <a:buNone/>
            </a:pPr>
            <a:r>
              <a:rPr lang="en-US" dirty="0"/>
              <a:t>• They increase keeping qualities by retaining moisture.</a:t>
            </a:r>
          </a:p>
          <a:p>
            <a:pPr marL="363538" indent="-295275">
              <a:buNone/>
            </a:pPr>
            <a:r>
              <a:rPr lang="en-US" dirty="0"/>
              <a:t>• They act as creaming agents with fats and as foaming agents with eggs.</a:t>
            </a:r>
          </a:p>
          <a:p>
            <a:pPr marL="68580" indent="0">
              <a:buNone/>
            </a:pPr>
            <a:r>
              <a:rPr lang="en-US" dirty="0"/>
              <a:t>• They provide food for yeast.</a:t>
            </a:r>
            <a:endParaRPr lang="id-ID"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200291"/>
            <a:ext cx="2847975" cy="1356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6948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764704"/>
            <a:ext cx="7024744" cy="673144"/>
          </a:xfrm>
        </p:spPr>
        <p:txBody>
          <a:bodyPr>
            <a:normAutofit fontScale="90000"/>
          </a:bodyPr>
          <a:lstStyle/>
          <a:p>
            <a:r>
              <a:rPr lang="id-ID" dirty="0" smtClean="0"/>
              <a:t>SUGAR</a:t>
            </a:r>
            <a:endParaRPr lang="id-ID" dirty="0"/>
          </a:p>
        </p:txBody>
      </p:sp>
      <p:sp>
        <p:nvSpPr>
          <p:cNvPr id="3" name="Content Placeholder 2"/>
          <p:cNvSpPr>
            <a:spLocks noGrp="1"/>
          </p:cNvSpPr>
          <p:nvPr>
            <p:ph idx="1"/>
          </p:nvPr>
        </p:nvSpPr>
        <p:spPr>
          <a:xfrm>
            <a:off x="1043492" y="1484784"/>
            <a:ext cx="7272924" cy="4347845"/>
          </a:xfrm>
        </p:spPr>
        <p:txBody>
          <a:bodyPr>
            <a:normAutofit fontScale="92500" lnSpcReduction="20000"/>
          </a:bodyPr>
          <a:lstStyle/>
          <a:p>
            <a:pPr marL="68580" indent="0">
              <a:buNone/>
            </a:pPr>
            <a:r>
              <a:rPr lang="en-US" dirty="0"/>
              <a:t>Refined sugars are classified by the size of the grains. However, there </a:t>
            </a:r>
            <a:r>
              <a:rPr lang="en-US" dirty="0" smtClean="0"/>
              <a:t>is</a:t>
            </a:r>
            <a:r>
              <a:rPr lang="id-ID" dirty="0" smtClean="0"/>
              <a:t> </a:t>
            </a:r>
            <a:r>
              <a:rPr lang="en-US" dirty="0" smtClean="0"/>
              <a:t>no </a:t>
            </a:r>
            <a:r>
              <a:rPr lang="en-US" dirty="0"/>
              <a:t>standard system of labeling, so the names of the </a:t>
            </a:r>
            <a:r>
              <a:rPr lang="en-US" dirty="0" smtClean="0"/>
              <a:t>various</a:t>
            </a:r>
            <a:r>
              <a:rPr lang="id-ID" dirty="0" smtClean="0"/>
              <a:t> </a:t>
            </a:r>
            <a:r>
              <a:rPr lang="en-US" dirty="0" smtClean="0"/>
              <a:t>granulations</a:t>
            </a:r>
            <a:r>
              <a:rPr lang="id-ID" dirty="0" smtClean="0"/>
              <a:t> </a:t>
            </a:r>
            <a:r>
              <a:rPr lang="en-US" dirty="0" smtClean="0"/>
              <a:t>vary </a:t>
            </a:r>
            <a:r>
              <a:rPr lang="en-US" dirty="0"/>
              <a:t>depending on the </a:t>
            </a:r>
            <a:r>
              <a:rPr lang="en-US" dirty="0" smtClean="0"/>
              <a:t>manufacturer</a:t>
            </a:r>
            <a:endParaRPr lang="id-ID" dirty="0" smtClean="0"/>
          </a:p>
          <a:p>
            <a:r>
              <a:rPr lang="en-US" b="1" i="1" dirty="0"/>
              <a:t>Regular granulated sugar, </a:t>
            </a:r>
            <a:r>
              <a:rPr lang="en-US" dirty="0"/>
              <a:t>also called </a:t>
            </a:r>
            <a:r>
              <a:rPr lang="en-US" i="1" dirty="0"/>
              <a:t>fine granulated </a:t>
            </a:r>
            <a:r>
              <a:rPr lang="en-US" dirty="0"/>
              <a:t>or </a:t>
            </a:r>
            <a:r>
              <a:rPr lang="en-US" i="1" dirty="0"/>
              <a:t>table </a:t>
            </a:r>
            <a:r>
              <a:rPr lang="en-US" i="1" dirty="0" smtClean="0"/>
              <a:t>sugar,</a:t>
            </a:r>
            <a:r>
              <a:rPr lang="id-ID" i="1" dirty="0" smtClean="0"/>
              <a:t> </a:t>
            </a:r>
            <a:r>
              <a:rPr lang="en-US" dirty="0" smtClean="0"/>
              <a:t>is </a:t>
            </a:r>
            <a:r>
              <a:rPr lang="en-US" dirty="0"/>
              <a:t>the most familiar and the most commonly used</a:t>
            </a:r>
            <a:r>
              <a:rPr lang="en-US" dirty="0" smtClean="0"/>
              <a:t>.</a:t>
            </a:r>
            <a:endParaRPr lang="id-ID" dirty="0" smtClean="0"/>
          </a:p>
          <a:p>
            <a:r>
              <a:rPr lang="en-US" b="1" i="1" dirty="0"/>
              <a:t>Very fine </a:t>
            </a:r>
            <a:r>
              <a:rPr lang="en-US" dirty="0"/>
              <a:t>and </a:t>
            </a:r>
            <a:r>
              <a:rPr lang="en-US" b="1" i="1" dirty="0"/>
              <a:t>ultrafine sugars </a:t>
            </a:r>
            <a:r>
              <a:rPr lang="en-US" dirty="0"/>
              <a:t>(also called </a:t>
            </a:r>
            <a:r>
              <a:rPr lang="en-US" i="1" dirty="0"/>
              <a:t>caster sugar</a:t>
            </a:r>
            <a:r>
              <a:rPr lang="en-US" dirty="0"/>
              <a:t>) are finer </a:t>
            </a:r>
            <a:r>
              <a:rPr lang="en-US" dirty="0" smtClean="0"/>
              <a:t>than</a:t>
            </a:r>
            <a:r>
              <a:rPr lang="id-ID" dirty="0" smtClean="0"/>
              <a:t> </a:t>
            </a:r>
            <a:r>
              <a:rPr lang="en-US" dirty="0" smtClean="0"/>
              <a:t>regular </a:t>
            </a:r>
            <a:r>
              <a:rPr lang="en-US" dirty="0"/>
              <a:t>granulated sugar. They are prized for making cakes and </a:t>
            </a:r>
            <a:r>
              <a:rPr lang="en-US" dirty="0" smtClean="0"/>
              <a:t>cookies</a:t>
            </a:r>
            <a:r>
              <a:rPr lang="id-ID" dirty="0" smtClean="0"/>
              <a:t> </a:t>
            </a:r>
            <a:r>
              <a:rPr lang="en-US" dirty="0" smtClean="0"/>
              <a:t>because </a:t>
            </a:r>
            <a:r>
              <a:rPr lang="en-US" dirty="0"/>
              <a:t>they make a more uniform batter and can support </a:t>
            </a:r>
            <a:r>
              <a:rPr lang="en-US" dirty="0" smtClean="0"/>
              <a:t>higher</a:t>
            </a:r>
            <a:r>
              <a:rPr lang="id-ID" dirty="0" smtClean="0"/>
              <a:t> quantities </a:t>
            </a:r>
            <a:r>
              <a:rPr lang="id-ID" dirty="0"/>
              <a:t>of fat.</a:t>
            </a:r>
          </a:p>
          <a:p>
            <a:r>
              <a:rPr lang="en-US" b="1" i="1" dirty="0"/>
              <a:t>Sanding sugars </a:t>
            </a:r>
            <a:r>
              <a:rPr lang="en-US" dirty="0"/>
              <a:t>are coarse and are used for coating cookies, cakes, </a:t>
            </a:r>
            <a:r>
              <a:rPr lang="en-US" dirty="0" smtClean="0"/>
              <a:t>and</a:t>
            </a:r>
            <a:r>
              <a:rPr lang="id-ID" dirty="0" smtClean="0"/>
              <a:t> other </a:t>
            </a:r>
            <a:r>
              <a:rPr lang="id-ID" dirty="0"/>
              <a:t>products.</a:t>
            </a:r>
          </a:p>
        </p:txBody>
      </p:sp>
    </p:spTree>
    <p:extLst>
      <p:ext uri="{BB962C8B-B14F-4D97-AF65-F5344CB8AC3E}">
        <p14:creationId xmlns:p14="http://schemas.microsoft.com/office/powerpoint/2010/main" val="303526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764704"/>
            <a:ext cx="7024744" cy="648072"/>
          </a:xfrm>
        </p:spPr>
        <p:txBody>
          <a:bodyPr>
            <a:normAutofit fontScale="90000"/>
          </a:bodyPr>
          <a:lstStyle/>
          <a:p>
            <a:r>
              <a:rPr lang="id-ID" dirty="0" smtClean="0"/>
              <a:t>FATS</a:t>
            </a:r>
            <a:endParaRPr lang="id-ID" dirty="0"/>
          </a:p>
        </p:txBody>
      </p:sp>
      <p:sp>
        <p:nvSpPr>
          <p:cNvPr id="3" name="Content Placeholder 2"/>
          <p:cNvSpPr>
            <a:spLocks noGrp="1"/>
          </p:cNvSpPr>
          <p:nvPr>
            <p:ph idx="1"/>
          </p:nvPr>
        </p:nvSpPr>
        <p:spPr>
          <a:xfrm>
            <a:off x="1043492" y="1340768"/>
            <a:ext cx="7200916" cy="4491861"/>
          </a:xfrm>
        </p:spPr>
        <p:txBody>
          <a:bodyPr/>
          <a:lstStyle/>
          <a:p>
            <a:pPr marL="68580" indent="0">
              <a:buNone/>
            </a:pPr>
            <a:r>
              <a:rPr lang="en-US" dirty="0"/>
              <a:t>The major functions of fats in baked items are:</a:t>
            </a:r>
            <a:endParaRPr lang="id-ID" dirty="0" smtClean="0"/>
          </a:p>
          <a:p>
            <a:r>
              <a:rPr lang="en-US" dirty="0" smtClean="0"/>
              <a:t>To </a:t>
            </a:r>
            <a:r>
              <a:rPr lang="en-US" dirty="0"/>
              <a:t>tenderize the product and soften the texture.</a:t>
            </a:r>
          </a:p>
          <a:p>
            <a:r>
              <a:rPr lang="en-US" dirty="0" smtClean="0"/>
              <a:t>To </a:t>
            </a:r>
            <a:r>
              <a:rPr lang="en-US" dirty="0"/>
              <a:t>add moistness and richness.</a:t>
            </a:r>
          </a:p>
          <a:p>
            <a:r>
              <a:rPr lang="id-ID" dirty="0" smtClean="0"/>
              <a:t>To </a:t>
            </a:r>
            <a:r>
              <a:rPr lang="id-ID" dirty="0"/>
              <a:t>increase keeping quality.</a:t>
            </a:r>
          </a:p>
          <a:p>
            <a:r>
              <a:rPr lang="id-ID" dirty="0" smtClean="0"/>
              <a:t>To </a:t>
            </a:r>
            <a:r>
              <a:rPr lang="id-ID" dirty="0"/>
              <a:t>add flavor.</a:t>
            </a:r>
          </a:p>
          <a:p>
            <a:r>
              <a:rPr lang="en-US" dirty="0" smtClean="0"/>
              <a:t>To </a:t>
            </a:r>
            <a:r>
              <a:rPr lang="en-US" dirty="0"/>
              <a:t>assist in leavening when used as creaming agents or when used to give</a:t>
            </a:r>
          </a:p>
          <a:p>
            <a:r>
              <a:rPr lang="en-US" dirty="0"/>
              <a:t>flakiness to puff pastry, pie dough, and similar products.</a:t>
            </a:r>
            <a:endParaRPr lang="id-ID"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5589241"/>
            <a:ext cx="7128792"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9301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73144"/>
          </a:xfrm>
        </p:spPr>
        <p:txBody>
          <a:bodyPr>
            <a:normAutofit fontScale="90000"/>
          </a:bodyPr>
          <a:lstStyle/>
          <a:p>
            <a:r>
              <a:rPr lang="id-ID" b="1" dirty="0"/>
              <a:t>Composition of Milk Products</a:t>
            </a:r>
            <a:endParaRPr lang="id-ID"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602224048"/>
              </p:ext>
            </p:extLst>
          </p:nvPr>
        </p:nvGraphicFramePr>
        <p:xfrm>
          <a:off x="1042988" y="2324100"/>
          <a:ext cx="7057404" cy="2966720"/>
        </p:xfrm>
        <a:graphic>
          <a:graphicData uri="http://schemas.openxmlformats.org/drawingml/2006/table">
            <a:tbl>
              <a:tblPr firstRow="1" bandRow="1">
                <a:tableStyleId>{5C22544A-7EE6-4342-B048-85BDC9FD1C3A}</a:tableStyleId>
              </a:tblPr>
              <a:tblGrid>
                <a:gridCol w="2448892"/>
                <a:gridCol w="1584176"/>
                <a:gridCol w="1259985"/>
                <a:gridCol w="1764351"/>
              </a:tblGrid>
              <a:tr h="370840">
                <a:tc>
                  <a:txBody>
                    <a:bodyPr/>
                    <a:lstStyle/>
                    <a:p>
                      <a:endParaRPr lang="id-ID" dirty="0"/>
                    </a:p>
                  </a:txBody>
                  <a:tcPr/>
                </a:tc>
                <a:tc>
                  <a:txBody>
                    <a:bodyPr/>
                    <a:lstStyle/>
                    <a:p>
                      <a:r>
                        <a:rPr lang="id-ID" sz="1800" b="1" i="0" u="none" strike="noStrike" kern="1200" baseline="0" dirty="0" smtClean="0">
                          <a:solidFill>
                            <a:schemeClr val="lt1"/>
                          </a:solidFill>
                          <a:latin typeface="+mn-lt"/>
                          <a:ea typeface="+mn-ea"/>
                          <a:cs typeface="+mn-cs"/>
                        </a:rPr>
                        <a:t>Water (%)</a:t>
                      </a:r>
                      <a:endParaRPr lang="id-ID" dirty="0"/>
                    </a:p>
                  </a:txBody>
                  <a:tcPr/>
                </a:tc>
                <a:tc>
                  <a:txBody>
                    <a:bodyPr/>
                    <a:lstStyle/>
                    <a:p>
                      <a:r>
                        <a:rPr lang="id-ID" sz="1800" b="1" i="0" u="none" strike="noStrike" kern="1200" baseline="0" dirty="0" smtClean="0">
                          <a:solidFill>
                            <a:schemeClr val="lt1"/>
                          </a:solidFill>
                          <a:latin typeface="+mn-lt"/>
                          <a:ea typeface="+mn-ea"/>
                          <a:cs typeface="+mn-cs"/>
                        </a:rPr>
                        <a:t>Fat (%)</a:t>
                      </a:r>
                      <a:endParaRPr lang="id-ID" dirty="0"/>
                    </a:p>
                  </a:txBody>
                  <a:tcPr/>
                </a:tc>
                <a:tc>
                  <a:txBody>
                    <a:bodyPr/>
                    <a:lstStyle/>
                    <a:p>
                      <a:r>
                        <a:rPr lang="id-ID" sz="1800" b="1" i="0" u="none" strike="noStrike" kern="1200" baseline="0" dirty="0" smtClean="0">
                          <a:solidFill>
                            <a:schemeClr val="lt1"/>
                          </a:solidFill>
                          <a:latin typeface="+mn-lt"/>
                          <a:ea typeface="+mn-ea"/>
                          <a:cs typeface="+mn-cs"/>
                        </a:rPr>
                        <a:t>Milk Solids (%)</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Fresh, whole</a:t>
                      </a:r>
                      <a:endParaRPr lang="id-ID" dirty="0"/>
                    </a:p>
                  </a:txBody>
                  <a:tcPr/>
                </a:tc>
                <a:tc>
                  <a:txBody>
                    <a:bodyPr/>
                    <a:lstStyle/>
                    <a:p>
                      <a:r>
                        <a:rPr lang="id-ID" sz="1800" b="0" i="0" u="none" strike="noStrike" kern="1200" baseline="0" dirty="0" smtClean="0">
                          <a:solidFill>
                            <a:schemeClr val="dk1"/>
                          </a:solidFill>
                          <a:latin typeface="+mn-lt"/>
                          <a:ea typeface="+mn-ea"/>
                          <a:cs typeface="+mn-cs"/>
                        </a:rPr>
                        <a:t>88</a:t>
                      </a:r>
                      <a:endParaRPr lang="id-ID" dirty="0"/>
                    </a:p>
                  </a:txBody>
                  <a:tcPr/>
                </a:tc>
                <a:tc>
                  <a:txBody>
                    <a:bodyPr/>
                    <a:lstStyle/>
                    <a:p>
                      <a:r>
                        <a:rPr lang="id-ID" dirty="0" smtClean="0"/>
                        <a:t>3.5</a:t>
                      </a:r>
                      <a:endParaRPr lang="id-ID" dirty="0"/>
                    </a:p>
                  </a:txBody>
                  <a:tcPr/>
                </a:tc>
                <a:tc>
                  <a:txBody>
                    <a:bodyPr/>
                    <a:lstStyle/>
                    <a:p>
                      <a:r>
                        <a:rPr lang="id-ID" dirty="0" smtClean="0"/>
                        <a:t>8.5</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Fresh, skim</a:t>
                      </a:r>
                      <a:endParaRPr lang="id-ID" dirty="0"/>
                    </a:p>
                  </a:txBody>
                  <a:tcPr/>
                </a:tc>
                <a:tc>
                  <a:txBody>
                    <a:bodyPr/>
                    <a:lstStyle/>
                    <a:p>
                      <a:r>
                        <a:rPr lang="id-ID" dirty="0" smtClean="0"/>
                        <a:t>91</a:t>
                      </a:r>
                      <a:endParaRPr lang="id-ID" dirty="0"/>
                    </a:p>
                  </a:txBody>
                  <a:tcPr/>
                </a:tc>
                <a:tc>
                  <a:txBody>
                    <a:bodyPr/>
                    <a:lstStyle/>
                    <a:p>
                      <a:r>
                        <a:rPr lang="id-ID" dirty="0" smtClean="0"/>
                        <a:t>trace</a:t>
                      </a:r>
                      <a:endParaRPr lang="id-ID" dirty="0"/>
                    </a:p>
                  </a:txBody>
                  <a:tcPr/>
                </a:tc>
                <a:tc>
                  <a:txBody>
                    <a:bodyPr/>
                    <a:lstStyle/>
                    <a:p>
                      <a:r>
                        <a:rPr lang="id-ID" dirty="0" smtClean="0"/>
                        <a:t>9</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Evaporated, whole</a:t>
                      </a:r>
                      <a:endParaRPr lang="id-ID" dirty="0"/>
                    </a:p>
                  </a:txBody>
                  <a:tcPr/>
                </a:tc>
                <a:tc>
                  <a:txBody>
                    <a:bodyPr/>
                    <a:lstStyle/>
                    <a:p>
                      <a:r>
                        <a:rPr lang="id-ID" dirty="0" smtClean="0"/>
                        <a:t>72</a:t>
                      </a:r>
                      <a:endParaRPr lang="id-ID" dirty="0"/>
                    </a:p>
                  </a:txBody>
                  <a:tcPr/>
                </a:tc>
                <a:tc>
                  <a:txBody>
                    <a:bodyPr/>
                    <a:lstStyle/>
                    <a:p>
                      <a:r>
                        <a:rPr lang="id-ID" dirty="0" smtClean="0"/>
                        <a:t>8</a:t>
                      </a:r>
                      <a:endParaRPr lang="id-ID" dirty="0"/>
                    </a:p>
                  </a:txBody>
                  <a:tcPr/>
                </a:tc>
                <a:tc>
                  <a:txBody>
                    <a:bodyPr/>
                    <a:lstStyle/>
                    <a:p>
                      <a:r>
                        <a:rPr lang="id-ID" dirty="0" smtClean="0"/>
                        <a:t>20</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Evaporated, skim</a:t>
                      </a:r>
                      <a:endParaRPr lang="id-ID" dirty="0"/>
                    </a:p>
                  </a:txBody>
                  <a:tcPr/>
                </a:tc>
                <a:tc>
                  <a:txBody>
                    <a:bodyPr/>
                    <a:lstStyle/>
                    <a:p>
                      <a:r>
                        <a:rPr lang="id-ID" dirty="0" smtClean="0"/>
                        <a:t>72</a:t>
                      </a:r>
                      <a:endParaRPr lang="id-ID" dirty="0"/>
                    </a:p>
                  </a:txBody>
                  <a:tcPr/>
                </a:tc>
                <a:tc>
                  <a:txBody>
                    <a:bodyPr/>
                    <a:lstStyle/>
                    <a:p>
                      <a:r>
                        <a:rPr lang="id-ID" dirty="0" smtClean="0"/>
                        <a:t>trace</a:t>
                      </a:r>
                      <a:endParaRPr lang="id-ID" dirty="0"/>
                    </a:p>
                  </a:txBody>
                  <a:tcPr/>
                </a:tc>
                <a:tc>
                  <a:txBody>
                    <a:bodyPr/>
                    <a:lstStyle/>
                    <a:p>
                      <a:r>
                        <a:rPr lang="id-ID" dirty="0" smtClean="0"/>
                        <a:t>28</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Condensed, </a:t>
                      </a:r>
                      <a:r>
                        <a:rPr lang="id-ID" sz="1800" b="0" i="0" u="none" strike="noStrike" kern="1200" baseline="0" dirty="0" smtClean="0">
                          <a:solidFill>
                            <a:schemeClr val="dk1"/>
                          </a:solidFill>
                          <a:latin typeface="+mn-lt"/>
                          <a:ea typeface="+mn-ea"/>
                          <a:cs typeface="+mn-cs"/>
                        </a:rPr>
                        <a:t>whole</a:t>
                      </a:r>
                      <a:endParaRPr lang="id-ID" dirty="0"/>
                    </a:p>
                  </a:txBody>
                  <a:tcPr/>
                </a:tc>
                <a:tc>
                  <a:txBody>
                    <a:bodyPr/>
                    <a:lstStyle/>
                    <a:p>
                      <a:r>
                        <a:rPr lang="id-ID" dirty="0" smtClean="0"/>
                        <a:t>31</a:t>
                      </a:r>
                      <a:endParaRPr lang="id-ID" dirty="0"/>
                    </a:p>
                  </a:txBody>
                  <a:tcPr/>
                </a:tc>
                <a:tc>
                  <a:txBody>
                    <a:bodyPr/>
                    <a:lstStyle/>
                    <a:p>
                      <a:r>
                        <a:rPr lang="id-ID" dirty="0" smtClean="0"/>
                        <a:t>8</a:t>
                      </a:r>
                      <a:endParaRPr lang="id-ID" dirty="0"/>
                    </a:p>
                  </a:txBody>
                  <a:tcPr/>
                </a:tc>
                <a:tc>
                  <a:txBody>
                    <a:bodyPr/>
                    <a:lstStyle/>
                    <a:p>
                      <a:r>
                        <a:rPr lang="id-ID" dirty="0" smtClean="0"/>
                        <a:t>20</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Dried, whole</a:t>
                      </a:r>
                      <a:endParaRPr lang="id-ID" dirty="0"/>
                    </a:p>
                  </a:txBody>
                  <a:tcPr/>
                </a:tc>
                <a:tc>
                  <a:txBody>
                    <a:bodyPr/>
                    <a:lstStyle/>
                    <a:p>
                      <a:r>
                        <a:rPr lang="id-ID" dirty="0" smtClean="0"/>
                        <a:t>1.5</a:t>
                      </a:r>
                      <a:endParaRPr lang="id-ID" dirty="0"/>
                    </a:p>
                  </a:txBody>
                  <a:tcPr/>
                </a:tc>
                <a:tc>
                  <a:txBody>
                    <a:bodyPr/>
                    <a:lstStyle/>
                    <a:p>
                      <a:r>
                        <a:rPr lang="id-ID" dirty="0" smtClean="0"/>
                        <a:t>27.5</a:t>
                      </a:r>
                      <a:endParaRPr lang="id-ID" dirty="0"/>
                    </a:p>
                  </a:txBody>
                  <a:tcPr/>
                </a:tc>
                <a:tc>
                  <a:txBody>
                    <a:bodyPr/>
                    <a:lstStyle/>
                    <a:p>
                      <a:r>
                        <a:rPr lang="id-ID" dirty="0" smtClean="0"/>
                        <a:t>71</a:t>
                      </a:r>
                      <a:endParaRPr lang="id-ID" dirty="0"/>
                    </a:p>
                  </a:txBody>
                  <a:tcPr/>
                </a:tc>
              </a:tr>
              <a:tr h="370840">
                <a:tc>
                  <a:txBody>
                    <a:bodyPr/>
                    <a:lstStyle/>
                    <a:p>
                      <a:r>
                        <a:rPr lang="id-ID" sz="1800" b="0" i="0" u="none" strike="noStrike" kern="1200" baseline="0" dirty="0" smtClean="0">
                          <a:solidFill>
                            <a:schemeClr val="dk1"/>
                          </a:solidFill>
                          <a:latin typeface="+mn-lt"/>
                          <a:ea typeface="+mn-ea"/>
                          <a:cs typeface="+mn-cs"/>
                        </a:rPr>
                        <a:t>Dried, skim</a:t>
                      </a:r>
                      <a:endParaRPr lang="id-ID" dirty="0"/>
                    </a:p>
                  </a:txBody>
                  <a:tcPr/>
                </a:tc>
                <a:tc>
                  <a:txBody>
                    <a:bodyPr/>
                    <a:lstStyle/>
                    <a:p>
                      <a:r>
                        <a:rPr lang="id-ID" dirty="0" smtClean="0"/>
                        <a:t>2.5</a:t>
                      </a:r>
                      <a:endParaRPr lang="id-ID" dirty="0"/>
                    </a:p>
                  </a:txBody>
                  <a:tcPr/>
                </a:tc>
                <a:tc>
                  <a:txBody>
                    <a:bodyPr/>
                    <a:lstStyle/>
                    <a:p>
                      <a:r>
                        <a:rPr lang="id-ID" dirty="0" smtClean="0"/>
                        <a:t>trace</a:t>
                      </a:r>
                      <a:endParaRPr lang="id-ID" dirty="0"/>
                    </a:p>
                  </a:txBody>
                  <a:tcPr/>
                </a:tc>
                <a:tc>
                  <a:txBody>
                    <a:bodyPr/>
                    <a:lstStyle/>
                    <a:p>
                      <a:r>
                        <a:rPr lang="id-ID" dirty="0" smtClean="0"/>
                        <a:t>97.5</a:t>
                      </a:r>
                      <a:endParaRPr lang="id-ID" dirty="0"/>
                    </a:p>
                  </a:txBody>
                  <a:tcPr/>
                </a:tc>
              </a:tr>
            </a:tbl>
          </a:graphicData>
        </a:graphic>
      </p:graphicFrame>
    </p:spTree>
    <p:extLst>
      <p:ext uri="{BB962C8B-B14F-4D97-AF65-F5344CB8AC3E}">
        <p14:creationId xmlns:p14="http://schemas.microsoft.com/office/powerpoint/2010/main" val="17960224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43608" y="836712"/>
            <a:ext cx="7024744" cy="673144"/>
          </a:xfrm>
        </p:spPr>
        <p:txBody>
          <a:bodyPr>
            <a:normAutofit fontScale="90000"/>
          </a:bodyPr>
          <a:lstStyle/>
          <a:p>
            <a:r>
              <a:rPr lang="id-ID" dirty="0" smtClean="0"/>
              <a:t>EGGS</a:t>
            </a:r>
            <a:endParaRPr lang="id-ID" dirty="0"/>
          </a:p>
        </p:txBody>
      </p:sp>
      <p:sp>
        <p:nvSpPr>
          <p:cNvPr id="5" name="Content Placeholder 4"/>
          <p:cNvSpPr>
            <a:spLocks noGrp="1"/>
          </p:cNvSpPr>
          <p:nvPr>
            <p:ph sz="quarter" idx="13"/>
          </p:nvPr>
        </p:nvSpPr>
        <p:spPr>
          <a:xfrm>
            <a:off x="1042416" y="1484784"/>
            <a:ext cx="3601592" cy="4321656"/>
          </a:xfrm>
        </p:spPr>
        <p:txBody>
          <a:bodyPr>
            <a:normAutofit fontScale="62500" lnSpcReduction="20000"/>
          </a:bodyPr>
          <a:lstStyle/>
          <a:p>
            <a:r>
              <a:rPr lang="en-US" dirty="0" smtClean="0"/>
              <a:t>The </a:t>
            </a:r>
            <a:r>
              <a:rPr lang="en-US" dirty="0"/>
              <a:t>yolk is high in both fat and protein, and it contains iron and </a:t>
            </a:r>
            <a:r>
              <a:rPr lang="en-US" dirty="0" smtClean="0"/>
              <a:t>several</a:t>
            </a:r>
            <a:r>
              <a:rPr lang="id-ID" dirty="0" smtClean="0"/>
              <a:t> </a:t>
            </a:r>
            <a:r>
              <a:rPr lang="en-US" dirty="0" smtClean="0"/>
              <a:t>vitamins</a:t>
            </a:r>
            <a:r>
              <a:rPr lang="en-US" dirty="0"/>
              <a:t>. Its color ranges from light to dark yellow, depending on the diet</a:t>
            </a:r>
          </a:p>
          <a:p>
            <a:pPr marL="68580" indent="0">
              <a:buNone/>
            </a:pPr>
            <a:r>
              <a:rPr lang="id-ID" dirty="0" smtClean="0"/>
              <a:t>      of the chicken</a:t>
            </a:r>
            <a:r>
              <a:rPr lang="id-ID" dirty="0"/>
              <a:t>.</a:t>
            </a:r>
          </a:p>
          <a:p>
            <a:r>
              <a:rPr lang="en-US" dirty="0" smtClean="0"/>
              <a:t>The </a:t>
            </a:r>
            <a:r>
              <a:rPr lang="en-US" dirty="0"/>
              <a:t>white is primarily albumin protein, which is clear and soluble </a:t>
            </a:r>
            <a:r>
              <a:rPr lang="en-US" dirty="0" smtClean="0"/>
              <a:t>when</a:t>
            </a:r>
            <a:r>
              <a:rPr lang="id-ID" dirty="0" smtClean="0"/>
              <a:t> </a:t>
            </a:r>
            <a:r>
              <a:rPr lang="en-US" dirty="0" smtClean="0"/>
              <a:t>raw </a:t>
            </a:r>
            <a:r>
              <a:rPr lang="en-US" dirty="0"/>
              <a:t>but white and firm when coagulated</a:t>
            </a:r>
            <a:r>
              <a:rPr lang="en-US" dirty="0" smtClean="0"/>
              <a:t>.</a:t>
            </a:r>
            <a:r>
              <a:rPr lang="id-ID" dirty="0" smtClean="0"/>
              <a:t> </a:t>
            </a:r>
            <a:r>
              <a:rPr lang="en-US" dirty="0" smtClean="0"/>
              <a:t>The </a:t>
            </a:r>
            <a:r>
              <a:rPr lang="en-US" dirty="0"/>
              <a:t>white also contains sulfur.</a:t>
            </a:r>
          </a:p>
          <a:p>
            <a:r>
              <a:rPr lang="en-US" dirty="0" smtClean="0"/>
              <a:t>The </a:t>
            </a:r>
            <a:r>
              <a:rPr lang="en-US" dirty="0"/>
              <a:t>shell is </a:t>
            </a:r>
            <a:r>
              <a:rPr lang="en-US" i="1" dirty="0"/>
              <a:t>not </a:t>
            </a:r>
            <a:r>
              <a:rPr lang="en-US" dirty="0"/>
              <a:t>the perfect package, in spite of what you may have heard. </a:t>
            </a:r>
            <a:r>
              <a:rPr lang="en-US" dirty="0" smtClean="0"/>
              <a:t>It</a:t>
            </a:r>
            <a:r>
              <a:rPr lang="id-ID" dirty="0" smtClean="0"/>
              <a:t> </a:t>
            </a:r>
            <a:r>
              <a:rPr lang="en-US" dirty="0" smtClean="0"/>
              <a:t>is </a:t>
            </a:r>
            <a:r>
              <a:rPr lang="en-US" dirty="0"/>
              <a:t>not only fragile but also porous</a:t>
            </a:r>
            <a:r>
              <a:rPr lang="en-US" dirty="0" smtClean="0"/>
              <a:t>,</a:t>
            </a:r>
            <a:r>
              <a:rPr lang="id-ID" dirty="0" smtClean="0"/>
              <a:t> </a:t>
            </a:r>
            <a:r>
              <a:rPr lang="en-US" dirty="0" smtClean="0"/>
              <a:t>allowing </a:t>
            </a:r>
            <a:r>
              <a:rPr lang="en-US" dirty="0"/>
              <a:t>odors and flavors to be </a:t>
            </a:r>
            <a:r>
              <a:rPr lang="en-US" dirty="0" smtClean="0"/>
              <a:t>absorbed</a:t>
            </a:r>
            <a:r>
              <a:rPr lang="id-ID" dirty="0" smtClean="0"/>
              <a:t> </a:t>
            </a:r>
            <a:r>
              <a:rPr lang="en-US" dirty="0" smtClean="0"/>
              <a:t>by </a:t>
            </a:r>
            <a:r>
              <a:rPr lang="en-US" dirty="0"/>
              <a:t>the egg and allowing the egg to lose moisture even if unbroken.</a:t>
            </a:r>
            <a:endParaRPr lang="id-ID" dirty="0"/>
          </a:p>
        </p:txBody>
      </p:sp>
      <p:pic>
        <p:nvPicPr>
          <p:cNvPr id="1026" name="Picture 2"/>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45025" y="2420888"/>
            <a:ext cx="3527375"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819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Autofit/>
          </a:bodyPr>
          <a:lstStyle/>
          <a:p>
            <a:r>
              <a:rPr lang="en-US" sz="1400" dirty="0">
                <a:solidFill>
                  <a:schemeClr val="tx2"/>
                </a:solidFill>
              </a:rPr>
              <a:t>In the United States, eggs are graded for quality by the </a:t>
            </a:r>
            <a:r>
              <a:rPr lang="en-US" sz="1400" dirty="0" err="1">
                <a:solidFill>
                  <a:schemeClr val="tx2"/>
                </a:solidFill>
              </a:rPr>
              <a:t>USDA.There</a:t>
            </a:r>
            <a:r>
              <a:rPr lang="en-US" sz="1400" dirty="0">
                <a:solidFill>
                  <a:schemeClr val="tx2"/>
                </a:solidFill>
              </a:rPr>
              <a:t> are three</a:t>
            </a:r>
            <a:br>
              <a:rPr lang="en-US" sz="1400" dirty="0">
                <a:solidFill>
                  <a:schemeClr val="tx2"/>
                </a:solidFill>
              </a:rPr>
            </a:br>
            <a:r>
              <a:rPr lang="en-US" sz="1400" dirty="0" err="1">
                <a:solidFill>
                  <a:schemeClr val="tx2"/>
                </a:solidFill>
              </a:rPr>
              <a:t>grades:AA,A</a:t>
            </a:r>
            <a:r>
              <a:rPr lang="en-US" sz="1400" dirty="0">
                <a:solidFill>
                  <a:schemeClr val="tx2"/>
                </a:solidFill>
              </a:rPr>
              <a:t>, and </a:t>
            </a:r>
            <a:r>
              <a:rPr lang="en-US" sz="1400" dirty="0" err="1">
                <a:solidFill>
                  <a:schemeClr val="tx2"/>
                </a:solidFill>
              </a:rPr>
              <a:t>B.The</a:t>
            </a:r>
            <a:r>
              <a:rPr lang="en-US" sz="1400" dirty="0">
                <a:solidFill>
                  <a:schemeClr val="tx2"/>
                </a:solidFill>
              </a:rPr>
              <a:t> best grade (AA) has a firm white and yolk that stand</a:t>
            </a:r>
            <a:br>
              <a:rPr lang="en-US" sz="1400" dirty="0">
                <a:solidFill>
                  <a:schemeClr val="tx2"/>
                </a:solidFill>
              </a:rPr>
            </a:br>
            <a:r>
              <a:rPr lang="en-US" sz="1400" dirty="0">
                <a:solidFill>
                  <a:schemeClr val="tx2"/>
                </a:solidFill>
              </a:rPr>
              <a:t>up high when broken onto a flat surface and do not spread over a large area.</a:t>
            </a:r>
            <a:br>
              <a:rPr lang="en-US" sz="1400" dirty="0">
                <a:solidFill>
                  <a:schemeClr val="tx2"/>
                </a:solidFill>
              </a:rPr>
            </a:br>
            <a:r>
              <a:rPr lang="en-US" sz="1400" dirty="0">
                <a:solidFill>
                  <a:schemeClr val="tx2"/>
                </a:solidFill>
              </a:rPr>
              <a:t>As eggs age, they become thinner and are graded lower</a:t>
            </a:r>
            <a:endParaRPr lang="id-ID" sz="1400" dirty="0">
              <a:solidFill>
                <a:schemeClr val="tx2"/>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419872" y="2422192"/>
            <a:ext cx="2110879" cy="216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7" y="2420888"/>
            <a:ext cx="2291873" cy="216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2398801"/>
            <a:ext cx="2088232" cy="218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1043608" y="5013176"/>
            <a:ext cx="6516216" cy="938719"/>
          </a:xfrm>
          <a:prstGeom prst="rect">
            <a:avLst/>
          </a:prstGeom>
        </p:spPr>
        <p:txBody>
          <a:bodyPr wrap="square">
            <a:spAutoFit/>
          </a:bodyPr>
          <a:lstStyle/>
          <a:p>
            <a:r>
              <a:rPr lang="id-ID" sz="1100" b="1" dirty="0"/>
              <a:t>Egg grades (a) Grade AA, (b) Grade A, and</a:t>
            </a:r>
          </a:p>
          <a:p>
            <a:r>
              <a:rPr lang="en-US" sz="1100" b="1" dirty="0"/>
              <a:t>(c) Grade B eggs, as seen from the top and</a:t>
            </a:r>
          </a:p>
          <a:p>
            <a:r>
              <a:rPr lang="en-US" sz="1100" b="1" dirty="0"/>
              <a:t>side. Note how the white and yolk lose</a:t>
            </a:r>
          </a:p>
          <a:p>
            <a:r>
              <a:rPr lang="en-US" sz="1100" b="1" dirty="0"/>
              <a:t>thickness and spread more in the lower</a:t>
            </a:r>
          </a:p>
          <a:p>
            <a:r>
              <a:rPr lang="id-ID" sz="1100" b="1" dirty="0"/>
              <a:t>grades.</a:t>
            </a:r>
            <a:endParaRPr lang="id-ID" sz="1100" dirty="0"/>
          </a:p>
        </p:txBody>
      </p:sp>
    </p:spTree>
    <p:extLst>
      <p:ext uri="{BB962C8B-B14F-4D97-AF65-F5344CB8AC3E}">
        <p14:creationId xmlns:p14="http://schemas.microsoft.com/office/powerpoint/2010/main" val="2242024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id-ID" dirty="0" smtClean="0"/>
              <a:t>EGGS TESTING</a:t>
            </a:r>
            <a:endParaRPr lang="id-ID" dirty="0"/>
          </a:p>
        </p:txBody>
      </p:sp>
      <p:pic>
        <p:nvPicPr>
          <p:cNvPr id="7" name="Picture Placeholder 6"/>
          <p:cNvPicPr>
            <a:picLocks noGrp="1" noChangeAspect="1"/>
          </p:cNvPicPr>
          <p:nvPr>
            <p:ph type="pic" idx="1"/>
          </p:nvPr>
        </p:nvPicPr>
        <p:blipFill>
          <a:blip r:embed="rId2">
            <a:extLst>
              <a:ext uri="{28A0092B-C50C-407E-A947-70E740481C1C}">
                <a14:useLocalDpi xmlns:a14="http://schemas.microsoft.com/office/drawing/2010/main" val="0"/>
              </a:ext>
            </a:extLst>
          </a:blip>
          <a:srcRect l="84" r="84"/>
          <a:stretch>
            <a:fillRect/>
          </a:stretch>
        </p:blipFill>
        <p:spPr/>
      </p:pic>
      <p:sp>
        <p:nvSpPr>
          <p:cNvPr id="6" name="Text Placeholder 5"/>
          <p:cNvSpPr>
            <a:spLocks noGrp="1"/>
          </p:cNvSpPr>
          <p:nvPr>
            <p:ph type="body" sz="half" idx="2"/>
          </p:nvPr>
        </p:nvSpPr>
        <p:spPr/>
        <p:txBody>
          <a:bodyPr>
            <a:normAutofit fontScale="92500" lnSpcReduction="10000"/>
          </a:bodyPr>
          <a:lstStyle/>
          <a:p>
            <a:r>
              <a:rPr lang="en-US" b="1" dirty="0"/>
              <a:t>Average Large Eggs, Approximate Weights Without Shell</a:t>
            </a:r>
          </a:p>
          <a:p>
            <a:r>
              <a:rPr lang="en-US" dirty="0"/>
              <a:t>One whole egg </a:t>
            </a:r>
            <a:r>
              <a:rPr lang="id-ID" dirty="0" smtClean="0"/>
              <a:t>	</a:t>
            </a:r>
            <a:r>
              <a:rPr lang="en-US" dirty="0" smtClean="0"/>
              <a:t>= </a:t>
            </a:r>
            <a:r>
              <a:rPr lang="en-US" dirty="0"/>
              <a:t>1.67 </a:t>
            </a:r>
            <a:r>
              <a:rPr lang="en-US" dirty="0" err="1"/>
              <a:t>oz</a:t>
            </a:r>
            <a:r>
              <a:rPr lang="en-US" dirty="0"/>
              <a:t> 47 g</a:t>
            </a:r>
          </a:p>
          <a:p>
            <a:r>
              <a:rPr lang="en-US" dirty="0"/>
              <a:t>One egg white </a:t>
            </a:r>
            <a:r>
              <a:rPr lang="id-ID" dirty="0" smtClean="0"/>
              <a:t>	</a:t>
            </a:r>
            <a:r>
              <a:rPr lang="en-US" dirty="0" smtClean="0"/>
              <a:t>= </a:t>
            </a:r>
            <a:r>
              <a:rPr lang="en-US" dirty="0"/>
              <a:t>1 </a:t>
            </a:r>
            <a:r>
              <a:rPr lang="en-US" dirty="0" err="1"/>
              <a:t>oz</a:t>
            </a:r>
            <a:r>
              <a:rPr lang="en-US" dirty="0"/>
              <a:t> 28 g</a:t>
            </a:r>
          </a:p>
          <a:p>
            <a:r>
              <a:rPr lang="en-US" dirty="0"/>
              <a:t>One </a:t>
            </a:r>
            <a:r>
              <a:rPr lang="en-US" dirty="0" smtClean="0"/>
              <a:t>yolk</a:t>
            </a:r>
            <a:r>
              <a:rPr lang="id-ID" dirty="0" smtClean="0"/>
              <a:t>		</a:t>
            </a:r>
            <a:r>
              <a:rPr lang="en-US" dirty="0" smtClean="0"/>
              <a:t>= </a:t>
            </a:r>
            <a:r>
              <a:rPr lang="en-US" dirty="0"/>
              <a:t>0.67 </a:t>
            </a:r>
            <a:r>
              <a:rPr lang="en-US" dirty="0" err="1"/>
              <a:t>oz</a:t>
            </a:r>
            <a:r>
              <a:rPr lang="en-US" dirty="0"/>
              <a:t> 19 g</a:t>
            </a:r>
            <a:endParaRPr lang="id-ID" dirty="0"/>
          </a:p>
        </p:txBody>
      </p:sp>
    </p:spTree>
    <p:extLst>
      <p:ext uri="{BB962C8B-B14F-4D97-AF65-F5344CB8AC3E}">
        <p14:creationId xmlns:p14="http://schemas.microsoft.com/office/powerpoint/2010/main" val="3780755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92696"/>
            <a:ext cx="7024744" cy="720080"/>
          </a:xfrm>
        </p:spPr>
        <p:txBody>
          <a:bodyPr>
            <a:normAutofit/>
          </a:bodyPr>
          <a:lstStyle/>
          <a:p>
            <a:r>
              <a:rPr lang="id-ID" b="1" dirty="0" smtClean="0"/>
              <a:t>BREAD</a:t>
            </a:r>
            <a:endParaRPr lang="id-ID" b="1" dirty="0"/>
          </a:p>
        </p:txBody>
      </p:sp>
      <p:sp>
        <p:nvSpPr>
          <p:cNvPr id="3" name="Content Placeholder 2"/>
          <p:cNvSpPr>
            <a:spLocks noGrp="1"/>
          </p:cNvSpPr>
          <p:nvPr>
            <p:ph idx="1"/>
          </p:nvPr>
        </p:nvSpPr>
        <p:spPr>
          <a:xfrm>
            <a:off x="1043492" y="1484784"/>
            <a:ext cx="7200916" cy="4347845"/>
          </a:xfrm>
        </p:spPr>
        <p:txBody>
          <a:bodyPr>
            <a:normAutofit fontScale="92500" lnSpcReduction="20000"/>
          </a:bodyPr>
          <a:lstStyle/>
          <a:p>
            <a:pPr marL="68580" indent="0">
              <a:buNone/>
            </a:pPr>
            <a:r>
              <a:rPr lang="en-US" sz="1800" b="1" dirty="0"/>
              <a:t>types of </a:t>
            </a:r>
            <a:r>
              <a:rPr lang="en-US" sz="1800" b="1" dirty="0" smtClean="0"/>
              <a:t>dough</a:t>
            </a:r>
            <a:r>
              <a:rPr lang="id-ID" sz="1800" b="1" dirty="0" smtClean="0"/>
              <a:t>:</a:t>
            </a:r>
          </a:p>
          <a:p>
            <a:r>
              <a:rPr lang="en-US" sz="1800" b="1" dirty="0"/>
              <a:t>Bulk Fermented Dough</a:t>
            </a:r>
            <a:r>
              <a:rPr lang="en-US" sz="1800" dirty="0"/>
              <a:t>: This is the process that most bakers use to prepare bread. Flour and salt are blended with yeast and water and mixed to smooth clear dough. </a:t>
            </a:r>
            <a:r>
              <a:rPr lang="id-ID" sz="1800" dirty="0" smtClean="0"/>
              <a:t>A</a:t>
            </a:r>
            <a:r>
              <a:rPr lang="en-US" sz="1800" dirty="0" err="1" smtClean="0"/>
              <a:t>ll</a:t>
            </a:r>
            <a:r>
              <a:rPr lang="en-US" sz="1800" dirty="0" smtClean="0"/>
              <a:t> </a:t>
            </a:r>
            <a:r>
              <a:rPr lang="en-US" sz="1800" dirty="0"/>
              <a:t>the ingredients are mixed at once and allowed to ferment. The dough is then knocked back (de gassed) after about two thirds of the fermentation has taken place and then kneaded to encourage further yeast activity. </a:t>
            </a:r>
            <a:endParaRPr lang="id-ID" sz="1800" dirty="0" smtClean="0"/>
          </a:p>
          <a:p>
            <a:r>
              <a:rPr lang="en-US" sz="1800" b="1" dirty="0"/>
              <a:t>No Time Dough: This</a:t>
            </a:r>
            <a:r>
              <a:rPr lang="en-US" sz="1800" dirty="0"/>
              <a:t> process speeds up the fermentation process by adding an improver that contains chemicals that would naturally be produced by fermentation, given a little more time. Flour, Yeast, Salt </a:t>
            </a:r>
            <a:r>
              <a:rPr lang="id-ID" sz="1800" dirty="0" smtClean="0"/>
              <a:t>,</a:t>
            </a:r>
            <a:r>
              <a:rPr lang="en-US" sz="1800" dirty="0"/>
              <a:t> and water with the improver are blended into a dough, but the mixing is continued for almost double the time</a:t>
            </a:r>
            <a:r>
              <a:rPr lang="en-US" sz="1800" dirty="0" smtClean="0"/>
              <a:t>.</a:t>
            </a:r>
            <a:endParaRPr lang="id-ID" sz="1800" dirty="0" smtClean="0"/>
          </a:p>
          <a:p>
            <a:r>
              <a:rPr lang="en-US" sz="1800" b="1" dirty="0"/>
              <a:t>Ferment and Dough:</a:t>
            </a:r>
            <a:r>
              <a:rPr lang="en-US" sz="1800" dirty="0"/>
              <a:t> This process is meant for heavily enriched dough’s, to allow yeast to become accustomed to the high amount of fat and sugar, which have been added, and which will slow yeast activity.</a:t>
            </a:r>
            <a:endParaRPr lang="id-ID" sz="1800"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5445224"/>
            <a:ext cx="7488832" cy="893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285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92696"/>
            <a:ext cx="7024744" cy="936104"/>
          </a:xfrm>
        </p:spPr>
        <p:txBody>
          <a:bodyPr>
            <a:normAutofit fontScale="90000"/>
          </a:bodyPr>
          <a:lstStyle/>
          <a:p>
            <a:r>
              <a:rPr lang="en-US" sz="3100" b="1" i="1" dirty="0"/>
              <a:t>TEMPERATURE</a:t>
            </a:r>
            <a:r>
              <a:rPr lang="id-ID" dirty="0"/>
              <a:t/>
            </a:r>
            <a:br>
              <a:rPr lang="id-ID" dirty="0"/>
            </a:br>
            <a:endParaRPr lang="id-ID" dirty="0"/>
          </a:p>
        </p:txBody>
      </p:sp>
      <p:sp>
        <p:nvSpPr>
          <p:cNvPr id="3" name="Content Placeholder 2"/>
          <p:cNvSpPr>
            <a:spLocks noGrp="1"/>
          </p:cNvSpPr>
          <p:nvPr>
            <p:ph idx="1"/>
          </p:nvPr>
        </p:nvSpPr>
        <p:spPr>
          <a:xfrm>
            <a:off x="1043492" y="1340768"/>
            <a:ext cx="7344932" cy="4491861"/>
          </a:xfrm>
        </p:spPr>
        <p:txBody>
          <a:bodyPr>
            <a:normAutofit/>
          </a:bodyPr>
          <a:lstStyle/>
          <a:p>
            <a:pPr marL="68580" indent="0">
              <a:buNone/>
            </a:pPr>
            <a:r>
              <a:rPr lang="en-US" sz="1800" dirty="0"/>
              <a:t>It is important to maintain the ideal dough temperature, which controls the speed of fermentation. Even for basic bread dough, it is necessary to be exact to get the best from the raw material. The best temperature for fermentation is between 25</a:t>
            </a:r>
            <a:r>
              <a:rPr lang="en-US" sz="1800" dirty="0">
                <a:sym typeface="Symbol"/>
              </a:rPr>
              <a:t></a:t>
            </a:r>
            <a:r>
              <a:rPr lang="en-US" sz="1800" dirty="0"/>
              <a:t>C and 28</a:t>
            </a:r>
            <a:r>
              <a:rPr lang="en-US" sz="1800" dirty="0">
                <a:sym typeface="Symbol"/>
              </a:rPr>
              <a:t></a:t>
            </a:r>
            <a:r>
              <a:rPr lang="en-US" sz="1800" dirty="0"/>
              <a:t>C. Above 32</a:t>
            </a:r>
            <a:r>
              <a:rPr lang="en-US" sz="1800" dirty="0">
                <a:sym typeface="Symbol"/>
              </a:rPr>
              <a:t></a:t>
            </a:r>
            <a:r>
              <a:rPr lang="en-US" sz="1800" dirty="0"/>
              <a:t>C, fermentation is rapid but gets progressively weaker. Under 24</a:t>
            </a:r>
            <a:r>
              <a:rPr lang="en-US" sz="1800" dirty="0">
                <a:sym typeface="Symbol"/>
              </a:rPr>
              <a:t></a:t>
            </a:r>
            <a:r>
              <a:rPr lang="en-US" sz="1800" dirty="0"/>
              <a:t>C, fermentation is </a:t>
            </a:r>
            <a:r>
              <a:rPr lang="en-US" sz="1800" dirty="0" smtClean="0"/>
              <a:t>slow</a:t>
            </a:r>
            <a:endParaRPr lang="id-ID" sz="1800" dirty="0" smtClean="0"/>
          </a:p>
          <a:p>
            <a:pPr marL="68580" indent="0">
              <a:buNone/>
            </a:pPr>
            <a:endParaRPr lang="id-ID" sz="1800" dirty="0"/>
          </a:p>
          <a:p>
            <a:pPr marL="68580" indent="0">
              <a:buNone/>
            </a:pPr>
            <a:endParaRPr lang="id-ID"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0018" y="3212976"/>
            <a:ext cx="5314950" cy="2947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3606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764704"/>
            <a:ext cx="7024744" cy="936104"/>
          </a:xfrm>
        </p:spPr>
        <p:txBody>
          <a:bodyPr>
            <a:normAutofit fontScale="90000"/>
          </a:bodyPr>
          <a:lstStyle/>
          <a:p>
            <a:r>
              <a:rPr lang="en-US" sz="3100" b="1" dirty="0"/>
              <a:t>THE COMPONENTS</a:t>
            </a:r>
            <a:r>
              <a:rPr lang="id-ID" dirty="0"/>
              <a:t/>
            </a:r>
            <a:br>
              <a:rPr lang="id-ID" dirty="0"/>
            </a:br>
            <a:endParaRPr lang="id-ID" dirty="0"/>
          </a:p>
        </p:txBody>
      </p:sp>
      <p:sp>
        <p:nvSpPr>
          <p:cNvPr id="3" name="Content Placeholder 2"/>
          <p:cNvSpPr>
            <a:spLocks noGrp="1"/>
          </p:cNvSpPr>
          <p:nvPr>
            <p:ph idx="1"/>
          </p:nvPr>
        </p:nvSpPr>
        <p:spPr>
          <a:xfrm>
            <a:off x="1043492" y="1268760"/>
            <a:ext cx="7416940" cy="4563869"/>
          </a:xfrm>
        </p:spPr>
        <p:txBody>
          <a:bodyPr>
            <a:normAutofit fontScale="92500" lnSpcReduction="20000"/>
          </a:bodyPr>
          <a:lstStyle/>
          <a:p>
            <a:pPr marL="68580" indent="0">
              <a:buNone/>
            </a:pPr>
            <a:r>
              <a:rPr lang="en-US" b="1" dirty="0"/>
              <a:t>SALT</a:t>
            </a:r>
            <a:r>
              <a:rPr lang="en-US" dirty="0"/>
              <a:t> – good bread needs salt to offset the blandness and bring out the flavors present. It is also necessary to stabilize the gluten, help retain the moisture and control the fermenting yeast, which in turn will affect the crumb or texture of bread and the crust </a:t>
            </a:r>
            <a:r>
              <a:rPr lang="en-US" dirty="0" smtClean="0"/>
              <a:t>color</a:t>
            </a:r>
            <a:endParaRPr lang="id-ID" dirty="0" smtClean="0"/>
          </a:p>
          <a:p>
            <a:pPr marL="68580" indent="0">
              <a:buNone/>
            </a:pPr>
            <a:endParaRPr lang="id-ID" dirty="0" smtClean="0"/>
          </a:p>
          <a:p>
            <a:pPr marL="68580" indent="0">
              <a:buNone/>
            </a:pPr>
            <a:r>
              <a:rPr lang="en-US" b="1" dirty="0"/>
              <a:t>YEAST</a:t>
            </a:r>
            <a:r>
              <a:rPr lang="en-US" dirty="0"/>
              <a:t> – is a living organism of the fungal family of plants, which changes sugar into CO2 (carbon di oxide), alcohol and other </a:t>
            </a:r>
            <a:r>
              <a:rPr lang="en-US" dirty="0" smtClean="0"/>
              <a:t>by-products</a:t>
            </a:r>
            <a:r>
              <a:rPr lang="id-ID" dirty="0" smtClean="0"/>
              <a:t>. </a:t>
            </a:r>
            <a:r>
              <a:rPr lang="en-US" dirty="0"/>
              <a:t>The second function of yeast, equally vital to producing quality bread, is to assist the ripening or mellowing of the gluten in the dough, so that when the item is baked, the gluten is in a condition, which gives evenly to the expanding gases and at the same time retains them (gases). </a:t>
            </a:r>
            <a:endParaRPr lang="id-ID"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3028" y="188640"/>
            <a:ext cx="1309688"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65128"/>
            <a:ext cx="936104" cy="1123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616" y="5661248"/>
            <a:ext cx="7077099" cy="804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3518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692696"/>
            <a:ext cx="7024744" cy="648072"/>
          </a:xfrm>
        </p:spPr>
        <p:txBody>
          <a:bodyPr>
            <a:normAutofit/>
          </a:bodyPr>
          <a:lstStyle/>
          <a:p>
            <a:r>
              <a:rPr lang="en-US" sz="3200" b="1" dirty="0"/>
              <a:t>THE COMPONENTS</a:t>
            </a:r>
            <a:endParaRPr lang="id-ID" sz="3200" dirty="0"/>
          </a:p>
        </p:txBody>
      </p:sp>
      <p:sp>
        <p:nvSpPr>
          <p:cNvPr id="3" name="Content Placeholder 2"/>
          <p:cNvSpPr>
            <a:spLocks noGrp="1"/>
          </p:cNvSpPr>
          <p:nvPr>
            <p:ph idx="1"/>
          </p:nvPr>
        </p:nvSpPr>
        <p:spPr>
          <a:xfrm>
            <a:off x="1043492" y="1340768"/>
            <a:ext cx="6777317" cy="4491861"/>
          </a:xfrm>
        </p:spPr>
        <p:txBody>
          <a:bodyPr>
            <a:normAutofit fontScale="85000" lnSpcReduction="20000"/>
          </a:bodyPr>
          <a:lstStyle/>
          <a:p>
            <a:pPr marL="68580" indent="0">
              <a:buNone/>
            </a:pPr>
            <a:r>
              <a:rPr lang="en-US" b="1" dirty="0"/>
              <a:t>FLOUR</a:t>
            </a:r>
            <a:r>
              <a:rPr lang="en-US" dirty="0"/>
              <a:t> - there are two basic types of flour used for bread making, whole meal and strong white flour. Whole meal flour contains whole-wheat grains, with nothing added or taken away during processing, Strong with flour has higher protein content and therefore more gluten than soft cake </a:t>
            </a:r>
            <a:r>
              <a:rPr lang="en-US" dirty="0" smtClean="0"/>
              <a:t>flour</a:t>
            </a:r>
            <a:endParaRPr lang="id-ID" dirty="0" smtClean="0"/>
          </a:p>
          <a:p>
            <a:pPr marL="68580" indent="0">
              <a:buNone/>
            </a:pPr>
            <a:r>
              <a:rPr lang="en-US" b="1" dirty="0"/>
              <a:t>IMPROVERS</a:t>
            </a:r>
            <a:r>
              <a:rPr lang="en-US" dirty="0"/>
              <a:t> - contain chemicals, which would be produced in dough naturally, given time, under the skilled eye of the </a:t>
            </a:r>
            <a:r>
              <a:rPr lang="en-US" dirty="0" smtClean="0"/>
              <a:t>baker</a:t>
            </a:r>
            <a:endParaRPr lang="id-ID" dirty="0" smtClean="0"/>
          </a:p>
          <a:p>
            <a:pPr marL="68580" indent="0">
              <a:buNone/>
            </a:pPr>
            <a:r>
              <a:rPr lang="en-GB" b="1" dirty="0"/>
              <a:t>DOUGH ENRICHMENT</a:t>
            </a:r>
            <a:r>
              <a:rPr lang="en-GB" dirty="0"/>
              <a:t> Dough is sometimes enriched with fat, milk or egg yolks, to increase the food value, add to the taste and flavour, and to produce a softer crumb (texture) and also to retard staling. Salt will have to be reduced when using salted butter. Fermentation is slower in enriched dough, so the dough should be kept a little softer and for a slightly longer time.</a:t>
            </a:r>
            <a:endParaRPr lang="id-ID" dirty="0"/>
          </a:p>
          <a:p>
            <a:pPr marL="68580" indent="0">
              <a:buNone/>
            </a:pPr>
            <a:endParaRPr lang="id-ID" dirty="0"/>
          </a:p>
        </p:txBody>
      </p:sp>
    </p:spTree>
    <p:extLst>
      <p:ext uri="{BB962C8B-B14F-4D97-AF65-F5344CB8AC3E}">
        <p14:creationId xmlns:p14="http://schemas.microsoft.com/office/powerpoint/2010/main" val="2250009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76672"/>
            <a:ext cx="7024744" cy="1296144"/>
          </a:xfrm>
        </p:spPr>
        <p:txBody>
          <a:bodyPr>
            <a:normAutofit fontScale="90000"/>
          </a:bodyPr>
          <a:lstStyle/>
          <a:p>
            <a:r>
              <a:rPr lang="en-GB" sz="3100" b="1" dirty="0"/>
              <a:t>STEPS IN BREAD MAKING OPERATIONS</a:t>
            </a:r>
            <a:r>
              <a:rPr lang="id-ID" dirty="0"/>
              <a:t/>
            </a:r>
            <a:br>
              <a:rPr lang="id-ID" dirty="0"/>
            </a:br>
            <a:endParaRPr lang="id-ID" dirty="0"/>
          </a:p>
        </p:txBody>
      </p:sp>
      <p:sp>
        <p:nvSpPr>
          <p:cNvPr id="3" name="Content Placeholder 2"/>
          <p:cNvSpPr>
            <a:spLocks noGrp="1"/>
          </p:cNvSpPr>
          <p:nvPr>
            <p:ph idx="1"/>
          </p:nvPr>
        </p:nvSpPr>
        <p:spPr>
          <a:xfrm>
            <a:off x="1043492" y="1340768"/>
            <a:ext cx="6777317" cy="4491861"/>
          </a:xfrm>
        </p:spPr>
        <p:txBody>
          <a:bodyPr>
            <a:normAutofit fontScale="85000" lnSpcReduction="20000"/>
          </a:bodyPr>
          <a:lstStyle/>
          <a:p>
            <a:r>
              <a:rPr lang="en-US" b="1" dirty="0" smtClean="0"/>
              <a:t>FERMENTATION:  </a:t>
            </a:r>
            <a:r>
              <a:rPr lang="en-US" dirty="0" smtClean="0"/>
              <a:t>the dough should be fermented for the proper length of time, during which the yeast cells act on the sugars and produce carbon dioxide and alcohol. A number of physical and chemical changes take place during this time</a:t>
            </a:r>
            <a:r>
              <a:rPr lang="id-ID" dirty="0" smtClean="0"/>
              <a:t>. </a:t>
            </a:r>
            <a:r>
              <a:rPr lang="en-US" dirty="0" smtClean="0"/>
              <a:t>Fermentation time will depend on:</a:t>
            </a:r>
            <a:endParaRPr lang="id-ID" dirty="0" smtClean="0"/>
          </a:p>
          <a:p>
            <a:pPr marL="68580" indent="0">
              <a:buNone/>
            </a:pPr>
            <a:r>
              <a:rPr lang="id-ID" dirty="0" smtClean="0"/>
              <a:t>     </a:t>
            </a:r>
            <a:r>
              <a:rPr lang="en-US" dirty="0" smtClean="0"/>
              <a:t>- type of flour</a:t>
            </a:r>
            <a:endParaRPr lang="id-ID" dirty="0" smtClean="0"/>
          </a:p>
          <a:p>
            <a:pPr marL="68580" indent="0">
              <a:buNone/>
            </a:pPr>
            <a:r>
              <a:rPr lang="id-ID" dirty="0" smtClean="0"/>
              <a:t>     </a:t>
            </a:r>
            <a:r>
              <a:rPr lang="en-US" dirty="0" smtClean="0"/>
              <a:t>- quantity of the yeast</a:t>
            </a:r>
            <a:endParaRPr lang="id-ID" dirty="0" smtClean="0"/>
          </a:p>
          <a:p>
            <a:pPr marL="68580" indent="0">
              <a:buNone/>
            </a:pPr>
            <a:r>
              <a:rPr lang="id-ID" dirty="0" smtClean="0"/>
              <a:t>     </a:t>
            </a:r>
            <a:r>
              <a:rPr lang="en-US" dirty="0" smtClean="0"/>
              <a:t>- temperature of the dough</a:t>
            </a:r>
            <a:endParaRPr lang="id-ID" dirty="0" smtClean="0"/>
          </a:p>
          <a:p>
            <a:pPr marL="68580" indent="0">
              <a:buNone/>
            </a:pPr>
            <a:r>
              <a:rPr lang="id-ID" dirty="0" smtClean="0"/>
              <a:t>     </a:t>
            </a:r>
            <a:r>
              <a:rPr lang="en-US" dirty="0" smtClean="0"/>
              <a:t>- presence of yeast food (sugar)</a:t>
            </a:r>
            <a:endParaRPr lang="id-ID" dirty="0" smtClean="0"/>
          </a:p>
          <a:p>
            <a:r>
              <a:rPr lang="en-US" b="1" dirty="0"/>
              <a:t>FERMENTATION </a:t>
            </a:r>
            <a:r>
              <a:rPr lang="en-US" b="1" dirty="0" smtClean="0"/>
              <a:t>CONTROL</a:t>
            </a:r>
            <a:r>
              <a:rPr lang="id-ID" b="1" dirty="0" smtClean="0"/>
              <a:t>: </a:t>
            </a:r>
            <a:r>
              <a:rPr lang="en-US" dirty="0"/>
              <a:t>fermentation control is important to have the development of gas production and gas retention capacities at a parallel and even </a:t>
            </a:r>
            <a:r>
              <a:rPr lang="en-US" dirty="0" smtClean="0"/>
              <a:t>rate</a:t>
            </a:r>
            <a:endParaRPr lang="id-ID" dirty="0" smtClean="0"/>
          </a:p>
          <a:p>
            <a:endParaRPr lang="id-ID" b="1" dirty="0" smtClean="0"/>
          </a:p>
          <a:p>
            <a:pPr marL="68580" indent="0">
              <a:buNone/>
            </a:pPr>
            <a:r>
              <a:rPr lang="id-ID" b="1" dirty="0"/>
              <a:t> </a:t>
            </a:r>
            <a:endParaRPr lang="id-ID" dirty="0" smtClean="0"/>
          </a:p>
          <a:p>
            <a:endParaRPr lang="id-ID" dirty="0" smtClean="0"/>
          </a:p>
          <a:p>
            <a:pPr marL="68580" indent="0">
              <a:buNone/>
            </a:pPr>
            <a:endParaRPr lang="id-ID" dirty="0"/>
          </a:p>
        </p:txBody>
      </p:sp>
    </p:spTree>
    <p:extLst>
      <p:ext uri="{BB962C8B-B14F-4D97-AF65-F5344CB8AC3E}">
        <p14:creationId xmlns:p14="http://schemas.microsoft.com/office/powerpoint/2010/main" val="3480480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692696"/>
            <a:ext cx="7024744" cy="1008112"/>
          </a:xfrm>
        </p:spPr>
        <p:txBody>
          <a:bodyPr>
            <a:normAutofit fontScale="90000"/>
          </a:bodyPr>
          <a:lstStyle/>
          <a:p>
            <a:r>
              <a:rPr lang="en-US" sz="3100" b="1" dirty="0" smtClean="0"/>
              <a:t>GAS PRODUCTION</a:t>
            </a:r>
            <a:r>
              <a:rPr lang="en-US" sz="3100" dirty="0" smtClean="0"/>
              <a:t> </a:t>
            </a:r>
            <a:r>
              <a:rPr lang="id-ID" dirty="0"/>
              <a:t/>
            </a:r>
            <a:br>
              <a:rPr lang="id-ID" dirty="0"/>
            </a:br>
            <a:endParaRPr lang="id-ID" dirty="0"/>
          </a:p>
        </p:txBody>
      </p:sp>
      <p:sp>
        <p:nvSpPr>
          <p:cNvPr id="3" name="Content Placeholder 2"/>
          <p:cNvSpPr>
            <a:spLocks noGrp="1"/>
          </p:cNvSpPr>
          <p:nvPr>
            <p:ph idx="1"/>
          </p:nvPr>
        </p:nvSpPr>
        <p:spPr>
          <a:xfrm>
            <a:off x="1043492" y="1268760"/>
            <a:ext cx="6777317" cy="4563869"/>
          </a:xfrm>
        </p:spPr>
        <p:txBody>
          <a:bodyPr>
            <a:normAutofit fontScale="85000" lnSpcReduction="10000"/>
          </a:bodyPr>
          <a:lstStyle/>
          <a:p>
            <a:pPr marL="68580" indent="0">
              <a:buNone/>
            </a:pPr>
            <a:r>
              <a:rPr lang="en-US" b="1" dirty="0"/>
              <a:t>Gas production </a:t>
            </a:r>
            <a:r>
              <a:rPr lang="en-US" dirty="0"/>
              <a:t>will increase with</a:t>
            </a:r>
            <a:r>
              <a:rPr lang="en-US" dirty="0" smtClean="0"/>
              <a:t>:</a:t>
            </a:r>
            <a:endParaRPr lang="id-ID" dirty="0"/>
          </a:p>
          <a:p>
            <a:pPr marL="68580" indent="0">
              <a:buNone/>
            </a:pPr>
            <a:r>
              <a:rPr lang="en-US" dirty="0"/>
              <a:t>- </a:t>
            </a:r>
            <a:r>
              <a:rPr lang="en-US" dirty="0" smtClean="0"/>
              <a:t>addition </a:t>
            </a:r>
            <a:r>
              <a:rPr lang="en-US" dirty="0"/>
              <a:t>of malt and sugar</a:t>
            </a:r>
            <a:endParaRPr lang="id-ID" dirty="0"/>
          </a:p>
          <a:p>
            <a:pPr marL="68580" indent="0">
              <a:buNone/>
            </a:pPr>
            <a:r>
              <a:rPr lang="en-US" dirty="0"/>
              <a:t>- </a:t>
            </a:r>
            <a:r>
              <a:rPr lang="en-US" dirty="0" smtClean="0"/>
              <a:t>the </a:t>
            </a:r>
            <a:r>
              <a:rPr lang="en-US" dirty="0"/>
              <a:t>increase of yeast concentration</a:t>
            </a:r>
            <a:endParaRPr lang="id-ID" dirty="0"/>
          </a:p>
          <a:p>
            <a:pPr marL="68580" indent="0">
              <a:buNone/>
            </a:pPr>
            <a:r>
              <a:rPr lang="en-US" dirty="0"/>
              <a:t>- </a:t>
            </a:r>
            <a:r>
              <a:rPr lang="en-US" dirty="0" smtClean="0"/>
              <a:t>the </a:t>
            </a:r>
            <a:r>
              <a:rPr lang="en-US" dirty="0"/>
              <a:t>presence of yeast food</a:t>
            </a:r>
            <a:endParaRPr lang="id-ID" dirty="0"/>
          </a:p>
          <a:p>
            <a:pPr marL="68580" indent="0">
              <a:buNone/>
            </a:pPr>
            <a:r>
              <a:rPr lang="en-US" dirty="0"/>
              <a:t>- </a:t>
            </a:r>
            <a:r>
              <a:rPr lang="en-US" dirty="0" smtClean="0"/>
              <a:t>high </a:t>
            </a:r>
            <a:r>
              <a:rPr lang="en-US" dirty="0"/>
              <a:t>temperature of the dough (35</a:t>
            </a:r>
            <a:r>
              <a:rPr lang="en-US" dirty="0">
                <a:sym typeface="Symbol"/>
              </a:rPr>
              <a:t></a:t>
            </a:r>
            <a:r>
              <a:rPr lang="en-US" dirty="0"/>
              <a:t>C</a:t>
            </a:r>
            <a:r>
              <a:rPr lang="en-US" dirty="0" smtClean="0"/>
              <a:t>)</a:t>
            </a:r>
            <a:endParaRPr lang="id-ID" dirty="0" smtClean="0"/>
          </a:p>
          <a:p>
            <a:pPr marL="68580" indent="0">
              <a:buNone/>
            </a:pPr>
            <a:r>
              <a:rPr lang="en-US" b="1" dirty="0"/>
              <a:t>Gas retention </a:t>
            </a:r>
            <a:r>
              <a:rPr lang="en-US" dirty="0"/>
              <a:t>is governed by chemical and physical factors such as minerals, moisture, PH, </a:t>
            </a:r>
            <a:r>
              <a:rPr lang="en-US" dirty="0" err="1"/>
              <a:t>proteolytic</a:t>
            </a:r>
            <a:r>
              <a:rPr lang="en-US" dirty="0"/>
              <a:t> enzymes and </a:t>
            </a:r>
            <a:r>
              <a:rPr lang="en-US" dirty="0" err="1"/>
              <a:t>oxidising</a:t>
            </a:r>
            <a:r>
              <a:rPr lang="en-US" dirty="0"/>
              <a:t> agents, mixing, dough expansion, punching (knocking back).</a:t>
            </a:r>
            <a:endParaRPr lang="id-ID" dirty="0"/>
          </a:p>
          <a:p>
            <a:pPr marL="68580" indent="0">
              <a:buNone/>
            </a:pPr>
            <a:r>
              <a:rPr lang="en-US" b="1" dirty="0"/>
              <a:t>The weight loss in fermented dough </a:t>
            </a:r>
            <a:r>
              <a:rPr lang="en-US" dirty="0"/>
              <a:t>is in the range of 0.5 to 4%. However, under average conditions it is 1%. The loss in weight is normally attributed to the loss in moisture, which depends on the temperature and the relative humidity</a:t>
            </a:r>
            <a:endParaRPr lang="id-ID" dirty="0"/>
          </a:p>
          <a:p>
            <a:pPr marL="68580" indent="0">
              <a:buNone/>
            </a:pPr>
            <a:endParaRPr lang="id-ID" dirty="0"/>
          </a:p>
        </p:txBody>
      </p:sp>
    </p:spTree>
    <p:extLst>
      <p:ext uri="{BB962C8B-B14F-4D97-AF65-F5344CB8AC3E}">
        <p14:creationId xmlns:p14="http://schemas.microsoft.com/office/powerpoint/2010/main" val="3636717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764704"/>
            <a:ext cx="7024744" cy="648072"/>
          </a:xfrm>
        </p:spPr>
        <p:txBody>
          <a:bodyPr>
            <a:normAutofit/>
          </a:bodyPr>
          <a:lstStyle/>
          <a:p>
            <a:r>
              <a:rPr lang="en-US" sz="2800" b="1" dirty="0"/>
              <a:t>KNOCK BACK</a:t>
            </a:r>
            <a:endParaRPr lang="id-ID" sz="2800" dirty="0"/>
          </a:p>
        </p:txBody>
      </p:sp>
      <p:sp>
        <p:nvSpPr>
          <p:cNvPr id="3" name="Content Placeholder 2"/>
          <p:cNvSpPr>
            <a:spLocks noGrp="1"/>
          </p:cNvSpPr>
          <p:nvPr>
            <p:ph idx="1"/>
          </p:nvPr>
        </p:nvSpPr>
        <p:spPr>
          <a:xfrm>
            <a:off x="1043492" y="1412776"/>
            <a:ext cx="7200916" cy="4419853"/>
          </a:xfrm>
        </p:spPr>
        <p:txBody>
          <a:bodyPr>
            <a:normAutofit fontScale="92500" lnSpcReduction="20000"/>
          </a:bodyPr>
          <a:lstStyle/>
          <a:p>
            <a:pPr marL="68580" indent="0">
              <a:buNone/>
            </a:pPr>
            <a:r>
              <a:rPr lang="en-US" dirty="0"/>
              <a:t>- </a:t>
            </a:r>
            <a:r>
              <a:rPr lang="en-US" dirty="0" smtClean="0"/>
              <a:t>increases </a:t>
            </a:r>
            <a:r>
              <a:rPr lang="en-US" dirty="0"/>
              <a:t>the gas retention of the dough</a:t>
            </a:r>
            <a:endParaRPr lang="id-ID" dirty="0"/>
          </a:p>
          <a:p>
            <a:pPr marL="68580" indent="0">
              <a:buNone/>
            </a:pPr>
            <a:r>
              <a:rPr lang="en-US" dirty="0"/>
              <a:t>- </a:t>
            </a:r>
            <a:r>
              <a:rPr lang="en-US" dirty="0" err="1" smtClean="0"/>
              <a:t>Equalises</a:t>
            </a:r>
            <a:r>
              <a:rPr lang="en-US" dirty="0" smtClean="0"/>
              <a:t> </a:t>
            </a:r>
            <a:r>
              <a:rPr lang="en-US" dirty="0"/>
              <a:t>the temperature throughout the dough and ensures more even fermentation.</a:t>
            </a:r>
            <a:endParaRPr lang="id-ID" dirty="0"/>
          </a:p>
          <a:p>
            <a:pPr marL="68580" indent="0">
              <a:buNone/>
            </a:pPr>
            <a:r>
              <a:rPr lang="en-US" dirty="0"/>
              <a:t>- </a:t>
            </a:r>
            <a:r>
              <a:rPr lang="en-US" dirty="0" smtClean="0"/>
              <a:t>Reduces </a:t>
            </a:r>
            <a:r>
              <a:rPr lang="en-US" dirty="0"/>
              <a:t>the retarding effect of excessive accumulation of carbon dioxide</a:t>
            </a:r>
            <a:endParaRPr lang="id-ID" dirty="0"/>
          </a:p>
          <a:p>
            <a:pPr marL="68580" indent="0">
              <a:buNone/>
            </a:pPr>
            <a:r>
              <a:rPr lang="en-US" dirty="0" smtClean="0"/>
              <a:t>-Introduces </a:t>
            </a:r>
            <a:r>
              <a:rPr lang="en-US" dirty="0"/>
              <a:t>atmospheric oxygen and stimulates yeast activity</a:t>
            </a:r>
            <a:endParaRPr lang="id-ID" dirty="0"/>
          </a:p>
          <a:p>
            <a:pPr marL="68580" indent="0">
              <a:buNone/>
            </a:pPr>
            <a:r>
              <a:rPr lang="en-US" dirty="0" smtClean="0"/>
              <a:t>-Aids </a:t>
            </a:r>
            <a:r>
              <a:rPr lang="en-US" dirty="0"/>
              <a:t>the mechanical development of gluten by the stretching and folding </a:t>
            </a:r>
            <a:r>
              <a:rPr lang="en-US" dirty="0" smtClean="0"/>
              <a:t>actions</a:t>
            </a:r>
            <a:endParaRPr lang="id-ID" dirty="0" smtClean="0"/>
          </a:p>
          <a:p>
            <a:pPr marL="68580" indent="0">
              <a:buNone/>
            </a:pPr>
            <a:endParaRPr lang="id-ID" dirty="0"/>
          </a:p>
          <a:p>
            <a:pPr marL="68580" indent="0">
              <a:buNone/>
            </a:pPr>
            <a:r>
              <a:rPr lang="en-US" dirty="0" smtClean="0"/>
              <a:t>The </a:t>
            </a:r>
            <a:r>
              <a:rPr lang="en-US" dirty="0"/>
              <a:t>function of dough make up is to transform the dough into properly scaled and </a:t>
            </a:r>
            <a:r>
              <a:rPr lang="en-US" dirty="0" err="1"/>
              <a:t>moulded</a:t>
            </a:r>
            <a:r>
              <a:rPr lang="en-US" dirty="0"/>
              <a:t> dough pieces, which after </a:t>
            </a:r>
            <a:r>
              <a:rPr lang="en-US" dirty="0" err="1"/>
              <a:t>prooving</a:t>
            </a:r>
            <a:r>
              <a:rPr lang="en-US" dirty="0"/>
              <a:t> and baking will yield the desired </a:t>
            </a:r>
            <a:r>
              <a:rPr lang="en-US" dirty="0" smtClean="0"/>
              <a:t>bread</a:t>
            </a:r>
            <a:r>
              <a:rPr lang="id-ID" dirty="0" smtClean="0"/>
              <a:t>. </a:t>
            </a:r>
            <a:r>
              <a:rPr lang="en-US" dirty="0"/>
              <a:t>The operations involved include</a:t>
            </a:r>
            <a:endParaRPr lang="id-ID" dirty="0"/>
          </a:p>
          <a:p>
            <a:pPr marL="68580" indent="0">
              <a:buNone/>
            </a:pPr>
            <a:endParaRPr lang="id-ID" dirty="0"/>
          </a:p>
        </p:txBody>
      </p:sp>
    </p:spTree>
    <p:extLst>
      <p:ext uri="{BB962C8B-B14F-4D97-AF65-F5344CB8AC3E}">
        <p14:creationId xmlns:p14="http://schemas.microsoft.com/office/powerpoint/2010/main" val="1933801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43490" y="1027664"/>
            <a:ext cx="7024744" cy="601136"/>
          </a:xfrm>
        </p:spPr>
        <p:txBody>
          <a:bodyPr>
            <a:normAutofit/>
          </a:bodyPr>
          <a:lstStyle/>
          <a:p>
            <a:r>
              <a:rPr lang="en-US" sz="2800" b="1" dirty="0"/>
              <a:t>DOUGH MAKE UP</a:t>
            </a:r>
            <a:endParaRPr lang="id-ID" sz="2800" dirty="0"/>
          </a:p>
        </p:txBody>
      </p:sp>
      <p:sp>
        <p:nvSpPr>
          <p:cNvPr id="5" name="Content Placeholder 4"/>
          <p:cNvSpPr>
            <a:spLocks noGrp="1"/>
          </p:cNvSpPr>
          <p:nvPr>
            <p:ph idx="1"/>
          </p:nvPr>
        </p:nvSpPr>
        <p:spPr>
          <a:xfrm>
            <a:off x="1043492" y="1628800"/>
            <a:ext cx="6777317" cy="4203829"/>
          </a:xfrm>
        </p:spPr>
        <p:txBody>
          <a:bodyPr>
            <a:normAutofit fontScale="85000" lnSpcReduction="10000"/>
          </a:bodyPr>
          <a:lstStyle/>
          <a:p>
            <a:pPr marL="68580" indent="0">
              <a:buNone/>
            </a:pPr>
            <a:r>
              <a:rPr lang="en-US" u="sng" dirty="0"/>
              <a:t>Scaling</a:t>
            </a:r>
            <a:r>
              <a:rPr lang="en-US" dirty="0"/>
              <a:t> (dividing): the dough is divided into individual pieces of pre determined uniform weight and size. The weight of the dough depends on the final weight </a:t>
            </a:r>
            <a:r>
              <a:rPr lang="en-US" dirty="0" smtClean="0"/>
              <a:t>of </a:t>
            </a:r>
            <a:r>
              <a:rPr lang="en-US" dirty="0"/>
              <a:t>the </a:t>
            </a:r>
            <a:r>
              <a:rPr lang="en-US" dirty="0" smtClean="0"/>
              <a:t>dough</a:t>
            </a:r>
            <a:endParaRPr lang="id-ID" dirty="0" smtClean="0"/>
          </a:p>
          <a:p>
            <a:pPr marL="68580" indent="0">
              <a:buNone/>
            </a:pPr>
            <a:r>
              <a:rPr lang="en-US" u="sng" dirty="0" smtClean="0"/>
              <a:t>Rounding</a:t>
            </a:r>
            <a:r>
              <a:rPr lang="id-ID" u="sng" dirty="0" smtClean="0"/>
              <a:t> :</a:t>
            </a:r>
            <a:r>
              <a:rPr lang="en-US" dirty="0"/>
              <a:t> The function of the rounding (using a rounder), is to impart a new continuous skin that will retain the gas as well as reduce the </a:t>
            </a:r>
            <a:r>
              <a:rPr lang="en-US" dirty="0" smtClean="0"/>
              <a:t>stickiness</a:t>
            </a:r>
            <a:endParaRPr lang="id-ID" dirty="0" smtClean="0"/>
          </a:p>
          <a:p>
            <a:pPr marL="68580" indent="0">
              <a:buNone/>
            </a:pPr>
            <a:r>
              <a:rPr lang="en-US" u="sng" dirty="0"/>
              <a:t>Intermediate </a:t>
            </a:r>
            <a:r>
              <a:rPr lang="en-US" u="sng" dirty="0" smtClean="0"/>
              <a:t>Proof</a:t>
            </a:r>
            <a:r>
              <a:rPr lang="id-ID" u="sng" dirty="0" smtClean="0"/>
              <a:t>: </a:t>
            </a:r>
            <a:r>
              <a:rPr lang="en-US" dirty="0"/>
              <a:t>To restore a more flexible and pliable structure, which will respond well to the manipulations of the </a:t>
            </a:r>
            <a:r>
              <a:rPr lang="en-US" dirty="0" err="1"/>
              <a:t>moulder</a:t>
            </a:r>
            <a:r>
              <a:rPr lang="en-US" dirty="0"/>
              <a:t>, it is necessary to let the dough rest while the fermentation continues</a:t>
            </a:r>
            <a:r>
              <a:rPr lang="en-US" dirty="0" smtClean="0"/>
              <a:t>.</a:t>
            </a:r>
            <a:endParaRPr lang="id-ID" dirty="0" smtClean="0"/>
          </a:p>
          <a:p>
            <a:pPr marL="68580" indent="0">
              <a:buNone/>
            </a:pPr>
            <a:r>
              <a:rPr lang="en-US" u="sng" dirty="0" err="1"/>
              <a:t>Moulding</a:t>
            </a:r>
            <a:r>
              <a:rPr lang="en-US" dirty="0"/>
              <a:t>: The dough is now </a:t>
            </a:r>
            <a:r>
              <a:rPr lang="en-US" dirty="0" err="1"/>
              <a:t>moulded</a:t>
            </a:r>
            <a:r>
              <a:rPr lang="en-US" dirty="0"/>
              <a:t> into the required shapes</a:t>
            </a:r>
            <a:endParaRPr lang="id-ID" dirty="0"/>
          </a:p>
        </p:txBody>
      </p:sp>
    </p:spTree>
    <p:extLst>
      <p:ext uri="{BB962C8B-B14F-4D97-AF65-F5344CB8AC3E}">
        <p14:creationId xmlns:p14="http://schemas.microsoft.com/office/powerpoint/2010/main" val="21699825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318</TotalTime>
  <Words>1291</Words>
  <Application>Microsoft Office PowerPoint</Application>
  <PresentationFormat>On-screen Show (4:3)</PresentationFormat>
  <Paragraphs>121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Austin</vt:lpstr>
      <vt:lpstr>PASTRY&amp;BAKERY  BASIC KNOWLEDGE</vt:lpstr>
      <vt:lpstr>BREAD</vt:lpstr>
      <vt:lpstr>TEMPERATURE </vt:lpstr>
      <vt:lpstr>THE COMPONENTS </vt:lpstr>
      <vt:lpstr>THE COMPONENTS</vt:lpstr>
      <vt:lpstr>STEPS IN BREAD MAKING OPERATIONS </vt:lpstr>
      <vt:lpstr>GAS PRODUCTION  </vt:lpstr>
      <vt:lpstr>KNOCK BACK</vt:lpstr>
      <vt:lpstr>DOUGH MAKE UP</vt:lpstr>
      <vt:lpstr>FINAL PROOF</vt:lpstr>
      <vt:lpstr>SUGAR</vt:lpstr>
      <vt:lpstr>SUGAR</vt:lpstr>
      <vt:lpstr>FATS</vt:lpstr>
      <vt:lpstr>Composition of Milk Products</vt:lpstr>
      <vt:lpstr>EGGS</vt:lpstr>
      <vt:lpstr>In the United States, eggs are graded for quality by the USDA.There are three grades:AA,A, and B.The best grade (AA) has a firm white and yolk that stand up high when broken onto a flat surface and do not spread over a large area. As eggs age, they become thinner and are graded lower</vt:lpstr>
      <vt:lpstr>EGGS TESTING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PASTRY&amp;BAKERY  BASIC KNOWLEDGE</dc:title>
  <dc:creator>HP 14-g102AU</dc:creator>
  <cp:lastModifiedBy>HP 14-g102AU</cp:lastModifiedBy>
  <cp:revision>14</cp:revision>
  <dcterms:created xsi:type="dcterms:W3CDTF">2015-06-07T12:17:51Z</dcterms:created>
  <dcterms:modified xsi:type="dcterms:W3CDTF">2015-08-31T06:31:27Z</dcterms:modified>
</cp:coreProperties>
</file>