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90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FD125-D8A1-437E-AA14-9127009103FD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3480D-6C4C-4BFC-851E-588A417D2DA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30140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3480D-6C4C-4BFC-851E-588A417D2DAD}" type="slidenum">
              <a:rPr lang="id-ID" smtClean="0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67295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52DDCA0-53E5-4705-AC07-2657A810B54E}" type="datetimeFigureOut">
              <a:rPr lang="id-ID" smtClean="0"/>
              <a:t>05/10/2015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33CFA48D-5190-43D3-A567-D7B989F7BA8F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hyperlink" Target="https://en.wikipedia.org/wiki/Aeration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3568" y="365760"/>
            <a:ext cx="7660332" cy="548640"/>
          </a:xfrm>
        </p:spPr>
        <p:txBody>
          <a:bodyPr>
            <a:noAutofit/>
          </a:bodyPr>
          <a:lstStyle/>
          <a:p>
            <a:r>
              <a:rPr lang="id-ID" b="1" dirty="0" smtClean="0">
                <a:solidFill>
                  <a:srgbClr val="FFC000"/>
                </a:solidFill>
              </a:rPr>
              <a:t>PASTRY &amp; BAKERY EQUIPMENTS AND UTENSILS</a:t>
            </a:r>
            <a:endParaRPr lang="id-ID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2420888"/>
            <a:ext cx="4575110" cy="3466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155" y="1844824"/>
            <a:ext cx="2016224" cy="3991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572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/>
            <a:r>
              <a:rPr lang="id-ID" sz="1400" dirty="0" smtClean="0"/>
              <a:t>Heavy Duty Scale</a:t>
            </a:r>
          </a:p>
          <a:p>
            <a:pPr marL="0" indent="0"/>
            <a:r>
              <a:rPr lang="id-ID" sz="1400" b="0" dirty="0" smtClean="0"/>
              <a:t>Used for measuring the exact  heavy quality of items and ingredients.</a:t>
            </a:r>
          </a:p>
          <a:p>
            <a:pPr marL="0" indent="0"/>
            <a:endParaRPr lang="id-ID" sz="1400" b="0" dirty="0" smtClean="0"/>
          </a:p>
          <a:p>
            <a:pPr marL="0" indent="0"/>
            <a:endParaRPr lang="id-ID" sz="1400" b="0" dirty="0" smtClean="0"/>
          </a:p>
          <a:p>
            <a:pPr marL="0" indent="0"/>
            <a:r>
              <a:rPr lang="id-ID" sz="1400" dirty="0" smtClean="0"/>
              <a:t>Trolley Sheet Pan</a:t>
            </a:r>
          </a:p>
          <a:p>
            <a:pPr marL="0" indent="0"/>
            <a:endParaRPr lang="id-ID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 smtClean="0">
                <a:solidFill>
                  <a:srgbClr val="FFC000"/>
                </a:solidFill>
              </a:rPr>
              <a:t>DOUGH-HANDLING EQUIPMENT</a:t>
            </a:r>
            <a:endParaRPr lang="id-ID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1195083"/>
            <a:ext cx="1455588" cy="159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41211"/>
            <a:ext cx="782191" cy="1541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888477"/>
            <a:ext cx="792088" cy="123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45224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287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61008" cy="3712464"/>
          </a:xfrm>
        </p:spPr>
        <p:txBody>
          <a:bodyPr>
            <a:normAutofit/>
          </a:bodyPr>
          <a:lstStyle/>
          <a:p>
            <a:r>
              <a:rPr lang="id-ID" sz="1600" dirty="0" smtClean="0"/>
              <a:t>Marble Slab/ Marble Table</a:t>
            </a:r>
          </a:p>
          <a:p>
            <a:pPr marL="0" indent="0"/>
            <a:r>
              <a:rPr lang="id-ID" sz="1600" b="0" dirty="0" smtClean="0"/>
              <a:t>Used for chocolate tempering, sugar modeling and fondant making.</a:t>
            </a:r>
          </a:p>
          <a:p>
            <a:pPr marL="0" indent="0"/>
            <a:endParaRPr lang="id-ID" sz="1600" b="0" dirty="0"/>
          </a:p>
          <a:p>
            <a:pPr marL="0" indent="0"/>
            <a:endParaRPr lang="id-ID" sz="1600" b="0" dirty="0" smtClean="0"/>
          </a:p>
          <a:p>
            <a:pPr marL="0" indent="0"/>
            <a:r>
              <a:rPr lang="id-ID" sz="1600" dirty="0" smtClean="0"/>
              <a:t>Stainless Steel Working Table</a:t>
            </a:r>
          </a:p>
          <a:p>
            <a:pPr marL="0" indent="0"/>
            <a:r>
              <a:rPr lang="id-ID" sz="1600" b="0" dirty="0" smtClean="0"/>
              <a:t>Used for preparing food and used in the pastry &amp; bakery area</a:t>
            </a:r>
            <a:endParaRPr lang="id-ID" sz="1600" b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 smtClean="0">
                <a:solidFill>
                  <a:srgbClr val="FFC000"/>
                </a:solidFill>
              </a:rPr>
              <a:t>Working table</a:t>
            </a:r>
            <a:endParaRPr lang="id-ID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36912"/>
            <a:ext cx="1817390" cy="1817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4704"/>
            <a:ext cx="224790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4" y="5373216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992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id-ID" sz="1700" dirty="0" smtClean="0">
                <a:ea typeface="Calibri"/>
                <a:cs typeface="Times New Roman"/>
              </a:rPr>
              <a:t>Baking Sheet Pan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</a:pPr>
            <a:r>
              <a:rPr lang="id-ID" sz="1700" b="0" dirty="0" smtClean="0">
                <a:ea typeface="Calibri"/>
                <a:cs typeface="Times New Roman"/>
              </a:rPr>
              <a:t>Baking </a:t>
            </a:r>
            <a:r>
              <a:rPr lang="id-ID" sz="1700" b="0" dirty="0">
                <a:ea typeface="Calibri"/>
                <a:cs typeface="Times New Roman"/>
              </a:rPr>
              <a:t>sheets are rimless, flat metal </a:t>
            </a:r>
            <a:r>
              <a:rPr lang="id-ID" sz="1700" b="0" dirty="0" smtClean="0">
                <a:ea typeface="Calibri"/>
                <a:cs typeface="Times New Roman"/>
              </a:rPr>
              <a:t>sheets. </a:t>
            </a:r>
            <a:r>
              <a:rPr lang="id-ID" sz="1700" b="0" dirty="0">
                <a:ea typeface="Calibri"/>
                <a:cs typeface="Times New Roman"/>
              </a:rPr>
              <a:t>They normally have a small rim on the short sides for easy gripping. </a:t>
            </a:r>
            <a:endParaRPr lang="id-ID" sz="1700" b="0" dirty="0" smtClean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</a:pPr>
            <a:endParaRPr lang="id-ID" sz="1600" dirty="0" smtClean="0"/>
          </a:p>
          <a:p>
            <a:pPr marL="0" indent="0">
              <a:lnSpc>
                <a:spcPct val="115000"/>
              </a:lnSpc>
              <a:spcAft>
                <a:spcPts val="1000"/>
              </a:spcAft>
            </a:pPr>
            <a:r>
              <a:rPr lang="id-ID" sz="1600" dirty="0" smtClean="0"/>
              <a:t>Baking / Cake Tin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</a:pPr>
            <a:r>
              <a:rPr lang="id-ID" sz="1600" b="0" dirty="0" smtClean="0"/>
              <a:t>Sizes 18 </a:t>
            </a:r>
            <a:r>
              <a:rPr lang="id-ID" sz="1600" b="0" dirty="0"/>
              <a:t>cm until 30 cm in diameter. The pans should be at least 5 until 6 </a:t>
            </a:r>
            <a:r>
              <a:rPr lang="id-ID" sz="1600" b="0" dirty="0" smtClean="0"/>
              <a:t>cm</a:t>
            </a:r>
            <a:endParaRPr lang="id-ID" sz="1600" b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id-ID" b="1" dirty="0">
                <a:solidFill>
                  <a:srgbClr val="FFC000"/>
                </a:solidFill>
              </a:rPr>
              <a:t>Baking Materials</a:t>
            </a:r>
            <a:r>
              <a:rPr lang="id-ID" dirty="0"/>
              <a:t/>
            </a:r>
            <a:br>
              <a:rPr lang="id-ID" dirty="0"/>
            </a:br>
            <a:endParaRPr lang="id-ID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24744"/>
            <a:ext cx="2664296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0888"/>
            <a:ext cx="1863080" cy="186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57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/>
            <a:r>
              <a:rPr lang="id-ID" sz="1600" dirty="0" smtClean="0"/>
              <a:t>Cake / Baking Form</a:t>
            </a:r>
          </a:p>
          <a:p>
            <a:pPr marL="0" indent="0"/>
            <a:r>
              <a:rPr lang="id-ID" sz="1600" b="0" dirty="0" smtClean="0"/>
              <a:t>Loaf </a:t>
            </a:r>
            <a:r>
              <a:rPr lang="id-ID" sz="1600" b="0" dirty="0"/>
              <a:t>pans are used for most quick bread recipes or baking cakes, such as banana cake, butter cake  and Sweat  bread or even for open sandwich </a:t>
            </a:r>
            <a:r>
              <a:rPr lang="id-ID" sz="1600" b="0" dirty="0" smtClean="0"/>
              <a:t>bread</a:t>
            </a:r>
          </a:p>
          <a:p>
            <a:pPr marL="0" indent="0"/>
            <a:endParaRPr lang="id-ID" sz="1600" b="0" dirty="0"/>
          </a:p>
          <a:p>
            <a:pPr marL="0" indent="0"/>
            <a:r>
              <a:rPr lang="id-ID" sz="1600" dirty="0"/>
              <a:t>Cupcake/Muffin </a:t>
            </a:r>
            <a:r>
              <a:rPr lang="id-ID" sz="1600" dirty="0" smtClean="0"/>
              <a:t>Pans</a:t>
            </a:r>
          </a:p>
          <a:p>
            <a:pPr marL="0" indent="0"/>
            <a:r>
              <a:rPr lang="en-US" sz="1600" b="0" dirty="0"/>
              <a:t>Cupcake and Muffin pans are a rectangular metal baking pan with six or twelve cup, used to bake both muffins and cupcakes. Muffin pan sizes are typically mini, standard, and jumbo sized. A standard muffin pan has 12 cups</a:t>
            </a:r>
            <a:endParaRPr lang="id-ID" sz="1600" b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FFC000"/>
                </a:solidFill>
              </a:rPr>
              <a:t>Baking Materials</a:t>
            </a:r>
            <a:endParaRPr lang="id-ID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80728"/>
            <a:ext cx="2520280" cy="179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24944"/>
            <a:ext cx="2848391" cy="1760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913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id-ID" sz="1800" dirty="0"/>
              <a:t>G</a:t>
            </a:r>
            <a:r>
              <a:rPr lang="id-ID" sz="1800" dirty="0" smtClean="0"/>
              <a:t>ugelhopf </a:t>
            </a:r>
            <a:r>
              <a:rPr lang="id-ID" sz="1800" dirty="0"/>
              <a:t>Pans</a:t>
            </a:r>
          </a:p>
          <a:p>
            <a:pPr marL="0" indent="0"/>
            <a:r>
              <a:rPr lang="id-ID" sz="1700" b="0" dirty="0"/>
              <a:t>G</a:t>
            </a:r>
            <a:r>
              <a:rPr lang="id-ID" sz="1700" b="0" dirty="0" smtClean="0"/>
              <a:t>ugelhopf </a:t>
            </a:r>
            <a:r>
              <a:rPr lang="id-ID" sz="1700" b="0" dirty="0"/>
              <a:t>pans are for baking </a:t>
            </a:r>
            <a:r>
              <a:rPr lang="id-ID" sz="1700" b="0" dirty="0" smtClean="0"/>
              <a:t>Gugelhopf</a:t>
            </a:r>
            <a:r>
              <a:rPr lang="id-ID" sz="1700" b="0" dirty="0"/>
              <a:t>, A European cake baked in a special Kugelhopf pan which is a deep, round, tube pan with ornate fluting, and a narrow center </a:t>
            </a:r>
            <a:r>
              <a:rPr lang="id-ID" sz="1700" b="0" dirty="0" smtClean="0"/>
              <a:t>tub</a:t>
            </a:r>
          </a:p>
          <a:p>
            <a:pPr marL="0" indent="0"/>
            <a:r>
              <a:rPr lang="id-ID" sz="1700" dirty="0" smtClean="0"/>
              <a:t>Metal Pie Pans</a:t>
            </a:r>
          </a:p>
          <a:p>
            <a:pPr marL="0" indent="0"/>
            <a:r>
              <a:rPr lang="id-ID" sz="1600" b="0" dirty="0"/>
              <a:t>Used for baking pies such as fruit pies and meat pies and baking cakes such as nut chocolate cake, hollandaise cake</a:t>
            </a:r>
            <a:endParaRPr lang="id-ID" sz="1600" b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FFC000"/>
                </a:solidFill>
              </a:rPr>
              <a:t>Baking Materials</a:t>
            </a:r>
            <a:endParaRPr lang="id-ID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08720"/>
            <a:ext cx="3200400" cy="207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924944"/>
            <a:ext cx="3075930" cy="20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938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FFC000"/>
                </a:solidFill>
              </a:rPr>
              <a:t>Baking Materials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00208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827584" y="1052736"/>
            <a:ext cx="3528392" cy="3712464"/>
          </a:xfrm>
        </p:spPr>
        <p:txBody>
          <a:bodyPr>
            <a:normAutofit fontScale="62500" lnSpcReduction="20000"/>
          </a:bodyPr>
          <a:lstStyle/>
          <a:p>
            <a:r>
              <a:rPr lang="id-ID" dirty="0">
                <a:solidFill>
                  <a:srgbClr val="FFC000"/>
                </a:solidFill>
              </a:rPr>
              <a:t>Vertical Mixer</a:t>
            </a:r>
          </a:p>
          <a:p>
            <a:pPr marL="0" indent="0" algn="just"/>
            <a:r>
              <a:rPr lang="en-US" b="0" dirty="0"/>
              <a:t>Also called </a:t>
            </a:r>
            <a:r>
              <a:rPr lang="en-US" b="0" i="1" dirty="0">
                <a:solidFill>
                  <a:schemeClr val="accent1"/>
                </a:solidFill>
              </a:rPr>
              <a:t>planetary mixer</a:t>
            </a:r>
            <a:r>
              <a:rPr lang="en-US" b="0" dirty="0"/>
              <a:t>, this is the most common type of mixer used </a:t>
            </a:r>
            <a:r>
              <a:rPr lang="en-US" b="0" dirty="0" smtClean="0"/>
              <a:t>in</a:t>
            </a:r>
            <a:r>
              <a:rPr lang="id-ID" b="0" dirty="0" smtClean="0"/>
              <a:t> </a:t>
            </a:r>
            <a:r>
              <a:rPr lang="en-US" b="0" dirty="0" smtClean="0"/>
              <a:t>baking as well as in cooking. The term </a:t>
            </a:r>
            <a:r>
              <a:rPr lang="en-US" b="0" i="1" dirty="0" smtClean="0">
                <a:solidFill>
                  <a:schemeClr val="accent1"/>
                </a:solidFill>
              </a:rPr>
              <a:t>planetary</a:t>
            </a:r>
            <a:r>
              <a:rPr lang="en-US" b="0" i="1" dirty="0" smtClean="0"/>
              <a:t> </a:t>
            </a:r>
            <a:r>
              <a:rPr lang="en-US" b="0" dirty="0" smtClean="0"/>
              <a:t>is</a:t>
            </a:r>
            <a:r>
              <a:rPr lang="id-ID" b="0" dirty="0" smtClean="0"/>
              <a:t> </a:t>
            </a:r>
            <a:r>
              <a:rPr lang="en-US" b="0" dirty="0" smtClean="0"/>
              <a:t>descriptive of the motion of the beater attachment. Just</a:t>
            </a:r>
            <a:r>
              <a:rPr lang="id-ID" b="0" dirty="0" smtClean="0"/>
              <a:t> </a:t>
            </a:r>
            <a:r>
              <a:rPr lang="en-US" b="0" dirty="0" smtClean="0"/>
              <a:t>as </a:t>
            </a:r>
            <a:r>
              <a:rPr lang="en-US" b="0" dirty="0"/>
              <a:t>a planet spins on its own </a:t>
            </a:r>
            <a:r>
              <a:rPr lang="en-US" b="0" dirty="0" smtClean="0"/>
              <a:t>axis</a:t>
            </a:r>
            <a:r>
              <a:rPr lang="id-ID" b="0" dirty="0" smtClean="0"/>
              <a:t> while </a:t>
            </a:r>
            <a:r>
              <a:rPr lang="id-ID" b="0" dirty="0"/>
              <a:t>revolving </a:t>
            </a:r>
            <a:r>
              <a:rPr lang="id-ID" b="0" dirty="0" smtClean="0"/>
              <a:t>around </a:t>
            </a:r>
            <a:r>
              <a:rPr lang="en-US" b="0" dirty="0" smtClean="0"/>
              <a:t>the </a:t>
            </a:r>
            <a:r>
              <a:rPr lang="en-US" b="0" dirty="0"/>
              <a:t>sun, so the </a:t>
            </a:r>
            <a:r>
              <a:rPr lang="en-US" b="0" dirty="0" smtClean="0"/>
              <a:t>beater</a:t>
            </a:r>
            <a:r>
              <a:rPr lang="id-ID" b="0" dirty="0" smtClean="0"/>
              <a:t> attachment </a:t>
            </a:r>
            <a:r>
              <a:rPr lang="id-ID" b="0" dirty="0"/>
              <a:t>spins </a:t>
            </a:r>
            <a:r>
              <a:rPr lang="id-ID" b="0" dirty="0" smtClean="0"/>
              <a:t>on </a:t>
            </a:r>
            <a:r>
              <a:rPr lang="en-US" b="0" dirty="0" smtClean="0"/>
              <a:t>its </a:t>
            </a:r>
            <a:r>
              <a:rPr lang="en-US" b="0" dirty="0"/>
              <a:t>axis while it </a:t>
            </a:r>
            <a:r>
              <a:rPr lang="en-US" b="0" dirty="0" smtClean="0"/>
              <a:t>rotates</a:t>
            </a:r>
            <a:r>
              <a:rPr lang="id-ID" b="0" dirty="0" smtClean="0"/>
              <a:t> </a:t>
            </a:r>
            <a:r>
              <a:rPr lang="en-US" b="0" dirty="0" smtClean="0"/>
              <a:t>in </a:t>
            </a:r>
            <a:r>
              <a:rPr lang="en-US" b="0" dirty="0"/>
              <a:t>an orbit to reach </a:t>
            </a:r>
            <a:r>
              <a:rPr lang="en-US" b="0" dirty="0" smtClean="0"/>
              <a:t>all</a:t>
            </a:r>
            <a:r>
              <a:rPr lang="id-ID" b="0" dirty="0" smtClean="0"/>
              <a:t> parts </a:t>
            </a:r>
            <a:r>
              <a:rPr lang="id-ID" b="0" dirty="0"/>
              <a:t>of </a:t>
            </a:r>
            <a:r>
              <a:rPr lang="id-ID" b="0" dirty="0" smtClean="0"/>
              <a:t>the stationary bowl. Tabletop mixers range </a:t>
            </a:r>
            <a:r>
              <a:rPr lang="id-ID" b="0" dirty="0"/>
              <a:t>in </a:t>
            </a:r>
            <a:r>
              <a:rPr lang="id-ID" b="0" dirty="0" smtClean="0"/>
              <a:t>capacity </a:t>
            </a:r>
            <a:r>
              <a:rPr lang="en-US" b="0" dirty="0" smtClean="0"/>
              <a:t>from </a:t>
            </a:r>
            <a:r>
              <a:rPr lang="en-US" b="0" dirty="0"/>
              <a:t>5 to 20 </a:t>
            </a:r>
            <a:r>
              <a:rPr lang="en-US" b="0" dirty="0" err="1" smtClean="0"/>
              <a:t>qt</a:t>
            </a:r>
            <a:r>
              <a:rPr lang="id-ID" b="0" dirty="0"/>
              <a:t> </a:t>
            </a:r>
            <a:r>
              <a:rPr lang="en-US" b="0" dirty="0" smtClean="0"/>
              <a:t>(4.75 to 19 L). Floor</a:t>
            </a:r>
            <a:r>
              <a:rPr lang="id-ID" b="0" dirty="0" smtClean="0"/>
              <a:t> models </a:t>
            </a:r>
            <a:r>
              <a:rPr lang="id-ID" b="0" dirty="0"/>
              <a:t>are </a:t>
            </a:r>
            <a:r>
              <a:rPr lang="id-ID" b="0" dirty="0" smtClean="0"/>
              <a:t>available as </a:t>
            </a:r>
            <a:r>
              <a:rPr lang="id-ID" b="0" dirty="0"/>
              <a:t>large as </a:t>
            </a:r>
            <a:r>
              <a:rPr lang="id-ID" b="0" dirty="0" smtClean="0"/>
              <a:t>140 qt </a:t>
            </a:r>
            <a:r>
              <a:rPr lang="id-ID" b="0" dirty="0"/>
              <a:t>(132 L).</a:t>
            </a:r>
            <a:endParaRPr lang="id-ID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7584" y="332656"/>
            <a:ext cx="7520940" cy="758984"/>
          </a:xfrm>
        </p:spPr>
        <p:txBody>
          <a:bodyPr/>
          <a:lstStyle/>
          <a:p>
            <a:r>
              <a:rPr lang="id-ID" sz="2400" dirty="0">
                <a:solidFill>
                  <a:srgbClr val="FFC000"/>
                </a:solidFill>
              </a:rPr>
              <a:t>LARGE </a:t>
            </a:r>
            <a:r>
              <a:rPr lang="id-ID" sz="2400" dirty="0" smtClean="0">
                <a:solidFill>
                  <a:srgbClr val="FFC000"/>
                </a:solidFill>
              </a:rPr>
              <a:t>EQUIPMENT</a:t>
            </a:r>
            <a:r>
              <a:rPr lang="id-ID" sz="2400" dirty="0" smtClean="0"/>
              <a:t/>
            </a:r>
            <a:br>
              <a:rPr lang="id-ID" sz="2400" dirty="0" smtClean="0"/>
            </a:br>
            <a:r>
              <a:rPr lang="en-US" sz="1400" dirty="0"/>
              <a:t>Mixers, ovens, and dough-handling equipment take up most of this category.</a:t>
            </a:r>
            <a:endParaRPr lang="id-ID" sz="1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56792"/>
            <a:ext cx="1728192" cy="237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88840"/>
            <a:ext cx="144523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89240"/>
            <a:ext cx="9143999" cy="100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62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 algn="just"/>
            <a:r>
              <a:rPr lang="en-US" sz="1800" b="0" dirty="0"/>
              <a:t>Vertical mixers have three main mixing attachments</a:t>
            </a:r>
            <a:r>
              <a:rPr lang="en-US" sz="1800" b="0" dirty="0" smtClean="0"/>
              <a:t>.</a:t>
            </a:r>
            <a:endParaRPr lang="id-ID" sz="1800" b="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800" b="0" dirty="0" smtClean="0"/>
              <a:t>The </a:t>
            </a:r>
            <a:r>
              <a:rPr lang="en-US" sz="1800" b="0" i="1" dirty="0"/>
              <a:t>paddle </a:t>
            </a:r>
            <a:r>
              <a:rPr lang="en-US" sz="1800" b="0" dirty="0"/>
              <a:t>is a </a:t>
            </a:r>
            <a:r>
              <a:rPr lang="en-US" sz="1800" b="0" dirty="0" smtClean="0"/>
              <a:t>flat</a:t>
            </a:r>
            <a:r>
              <a:rPr lang="id-ID" sz="1800" b="0" dirty="0" smtClean="0"/>
              <a:t> </a:t>
            </a:r>
            <a:r>
              <a:rPr lang="en-US" sz="1800" b="0" dirty="0" smtClean="0"/>
              <a:t>blade </a:t>
            </a:r>
            <a:r>
              <a:rPr lang="en-US" sz="1800" b="0" dirty="0"/>
              <a:t>used for general mixing</a:t>
            </a:r>
            <a:r>
              <a:rPr lang="en-US" sz="1800" b="0" dirty="0" smtClean="0"/>
              <a:t>.</a:t>
            </a:r>
            <a:endParaRPr lang="id-ID" sz="1800" b="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800" b="0" dirty="0" smtClean="0"/>
              <a:t>The </a:t>
            </a:r>
            <a:r>
              <a:rPr lang="en-US" sz="1800" b="0" i="1" dirty="0"/>
              <a:t>wire whip </a:t>
            </a:r>
            <a:r>
              <a:rPr lang="en-US" sz="1800" b="0" dirty="0"/>
              <a:t>is used for such tasks as </a:t>
            </a:r>
            <a:r>
              <a:rPr lang="en-US" sz="1800" b="0" dirty="0" smtClean="0"/>
              <a:t>beating</a:t>
            </a:r>
            <a:r>
              <a:rPr lang="id-ID" sz="1800" b="0" dirty="0" smtClean="0"/>
              <a:t> </a:t>
            </a:r>
            <a:r>
              <a:rPr lang="en-US" sz="1800" b="0" dirty="0" smtClean="0"/>
              <a:t>egg </a:t>
            </a:r>
            <a:r>
              <a:rPr lang="en-US" sz="1800" b="0" dirty="0"/>
              <a:t>foams and cream</a:t>
            </a:r>
            <a:r>
              <a:rPr lang="en-US" sz="1800" b="0" dirty="0" smtClean="0"/>
              <a:t>.</a:t>
            </a:r>
            <a:endParaRPr lang="id-ID" sz="1800" b="0" dirty="0" smtClean="0"/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800" b="0" dirty="0" smtClean="0"/>
              <a:t>The </a:t>
            </a:r>
            <a:r>
              <a:rPr lang="en-US" sz="1800" b="0" i="1" dirty="0"/>
              <a:t>dough arm </a:t>
            </a:r>
            <a:r>
              <a:rPr lang="en-US" sz="1800" b="0" dirty="0"/>
              <a:t>or </a:t>
            </a:r>
            <a:r>
              <a:rPr lang="en-US" sz="1800" b="0" i="1" dirty="0"/>
              <a:t>dough hook </a:t>
            </a:r>
            <a:r>
              <a:rPr lang="en-US" sz="1800" b="0" dirty="0"/>
              <a:t>is used for mixing </a:t>
            </a:r>
            <a:r>
              <a:rPr lang="en-US" sz="1800" b="0" dirty="0" smtClean="0"/>
              <a:t>and</a:t>
            </a:r>
            <a:r>
              <a:rPr lang="id-ID" sz="1800" b="0" dirty="0" smtClean="0"/>
              <a:t> </a:t>
            </a:r>
            <a:r>
              <a:rPr lang="en-US" sz="1800" b="0" dirty="0" smtClean="0"/>
              <a:t>kneading </a:t>
            </a:r>
            <a:r>
              <a:rPr lang="en-US" sz="1800" b="0" dirty="0"/>
              <a:t>yeast </a:t>
            </a:r>
            <a:r>
              <a:rPr lang="en-US" sz="1800" b="0" dirty="0" err="1"/>
              <a:t>doughs</a:t>
            </a:r>
            <a:r>
              <a:rPr lang="en-US" sz="1800" b="0" dirty="0" smtClean="0"/>
              <a:t>.</a:t>
            </a:r>
            <a:endParaRPr lang="id-ID" sz="1800" b="0" dirty="0" smtClean="0"/>
          </a:p>
          <a:p>
            <a:pPr marL="0" indent="0" algn="just"/>
            <a:r>
              <a:rPr lang="en-US" sz="1800" b="0" dirty="0" smtClean="0"/>
              <a:t> </a:t>
            </a:r>
            <a:r>
              <a:rPr lang="en-US" sz="1800" b="0" dirty="0"/>
              <a:t>Be sure to use the right size attachment for the bowl</a:t>
            </a:r>
            <a:r>
              <a:rPr lang="en-US" sz="1800" b="0" dirty="0" smtClean="0"/>
              <a:t>.</a:t>
            </a:r>
            <a:endParaRPr lang="en-US" sz="1800" b="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400" dirty="0" smtClean="0">
                <a:solidFill>
                  <a:srgbClr val="FFC000"/>
                </a:solidFill>
              </a:rPr>
              <a:t>Vertikal Mixer</a:t>
            </a:r>
            <a:endParaRPr lang="id-ID" sz="2400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88" y="2146093"/>
            <a:ext cx="3200400" cy="161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72000" y="3789040"/>
            <a:ext cx="396044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050" b="1" dirty="0"/>
              <a:t>Mixer attachments: (</a:t>
            </a:r>
            <a:r>
              <a:rPr lang="id-ID" sz="1050" b="1" dirty="0" smtClean="0"/>
              <a:t>left) whip</a:t>
            </a:r>
            <a:r>
              <a:rPr lang="id-ID" sz="1050" b="1" dirty="0"/>
              <a:t>, (center) paddle</a:t>
            </a:r>
            <a:r>
              <a:rPr lang="id-ID" sz="1050" b="1" dirty="0" smtClean="0"/>
              <a:t>,(</a:t>
            </a:r>
            <a:r>
              <a:rPr lang="id-ID" sz="1050" b="1" dirty="0"/>
              <a:t>right) dough </a:t>
            </a:r>
            <a:r>
              <a:rPr lang="id-ID" sz="1050" b="1" dirty="0" smtClean="0"/>
              <a:t>arm</a:t>
            </a:r>
            <a:endParaRPr lang="id-ID" sz="105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" y="5517232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418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605024" cy="3712464"/>
          </a:xfrm>
        </p:spPr>
        <p:txBody>
          <a:bodyPr>
            <a:normAutofit/>
          </a:bodyPr>
          <a:lstStyle/>
          <a:p>
            <a:pPr marL="0" indent="0"/>
            <a:r>
              <a:rPr lang="id-ID" sz="1600" dirty="0"/>
              <a:t>Spiral Mixer</a:t>
            </a:r>
          </a:p>
          <a:p>
            <a:pPr marL="0" indent="0" algn="just"/>
            <a:r>
              <a:rPr lang="en-US" sz="1600" b="0" dirty="0"/>
              <a:t>Spiral mixers are designed </a:t>
            </a:r>
            <a:r>
              <a:rPr lang="en-US" sz="1600" b="0" dirty="0" smtClean="0"/>
              <a:t>for</a:t>
            </a:r>
            <a:r>
              <a:rPr lang="id-ID" sz="1600" b="0" dirty="0" smtClean="0"/>
              <a:t> </a:t>
            </a:r>
            <a:r>
              <a:rPr lang="en-US" sz="1600" b="0" dirty="0" err="1" smtClean="0"/>
              <a:t>doughs</a:t>
            </a:r>
            <a:r>
              <a:rPr lang="en-US" sz="1600" b="0" dirty="0" smtClean="0"/>
              <a:t> </a:t>
            </a:r>
            <a:r>
              <a:rPr lang="en-US" sz="1600" b="0" dirty="0"/>
              <a:t>and </a:t>
            </a:r>
            <a:r>
              <a:rPr lang="en-US" sz="1600" b="0" dirty="0" smtClean="0"/>
              <a:t>heavy</a:t>
            </a:r>
            <a:r>
              <a:rPr lang="id-ID" sz="1600" b="0" dirty="0" smtClean="0"/>
              <a:t> </a:t>
            </a:r>
            <a:r>
              <a:rPr lang="en-US" sz="1600" b="0" dirty="0" smtClean="0"/>
              <a:t>batters </a:t>
            </a:r>
            <a:r>
              <a:rPr lang="en-US" sz="1600" b="0" dirty="0"/>
              <a:t>and are used primarily for making </a:t>
            </a:r>
            <a:r>
              <a:rPr lang="en-US" sz="1600" b="0" dirty="0" smtClean="0"/>
              <a:t>large</a:t>
            </a:r>
            <a:r>
              <a:rPr lang="id-ID" sz="1600" b="0" dirty="0" smtClean="0"/>
              <a:t> </a:t>
            </a:r>
            <a:r>
              <a:rPr lang="en-US" sz="1600" b="0" dirty="0" smtClean="0"/>
              <a:t>quantities </a:t>
            </a:r>
            <a:r>
              <a:rPr lang="en-US" sz="1600" b="0" dirty="0"/>
              <a:t>of yeast </a:t>
            </a:r>
            <a:r>
              <a:rPr lang="en-US" sz="1600" b="0" dirty="0" err="1"/>
              <a:t>doughs</a:t>
            </a:r>
            <a:r>
              <a:rPr lang="en-US" sz="1600" b="0" dirty="0"/>
              <a:t> </a:t>
            </a:r>
            <a:r>
              <a:rPr lang="en-US" sz="1600" b="0" dirty="0" smtClean="0"/>
              <a:t>for</a:t>
            </a:r>
            <a:r>
              <a:rPr lang="id-ID" sz="1600" b="0" dirty="0" smtClean="0"/>
              <a:t> </a:t>
            </a:r>
            <a:r>
              <a:rPr lang="en-US" sz="1600" b="0" dirty="0" smtClean="0"/>
              <a:t>breads </a:t>
            </a:r>
            <a:r>
              <a:rPr lang="en-US" sz="1600" b="0" dirty="0"/>
              <a:t>and </a:t>
            </a:r>
            <a:r>
              <a:rPr lang="en-US" sz="1600" b="0" dirty="0" smtClean="0"/>
              <a:t>bagels</a:t>
            </a:r>
            <a:r>
              <a:rPr lang="id-ID" sz="1600" b="0" dirty="0" smtClean="0"/>
              <a:t>.</a:t>
            </a:r>
          </a:p>
          <a:p>
            <a:r>
              <a:rPr lang="id-ID" sz="1600" dirty="0"/>
              <a:t>Horizontal Mixer</a:t>
            </a:r>
          </a:p>
          <a:p>
            <a:pPr marL="0" indent="0"/>
            <a:r>
              <a:rPr lang="en-US" sz="1500" b="0" dirty="0" smtClean="0"/>
              <a:t>Horizontal mixers are large, industrial-size mixers capable of handling as much</a:t>
            </a:r>
            <a:r>
              <a:rPr lang="id-ID" sz="1500" b="0" dirty="0" smtClean="0"/>
              <a:t> </a:t>
            </a:r>
            <a:r>
              <a:rPr lang="en-US" sz="1500" b="0" dirty="0" smtClean="0"/>
              <a:t>as several thousand pounds of dough at a</a:t>
            </a:r>
            <a:r>
              <a:rPr lang="id-ID" sz="1500" b="0" dirty="0" smtClean="0"/>
              <a:t> </a:t>
            </a:r>
            <a:r>
              <a:rPr lang="en-US" sz="1500" b="0" dirty="0" smtClean="0"/>
              <a:t>time.</a:t>
            </a:r>
            <a:r>
              <a:rPr lang="id-ID" sz="1500" b="0" dirty="0" smtClean="0"/>
              <a:t> </a:t>
            </a:r>
            <a:r>
              <a:rPr lang="en-US" sz="1500" b="0" dirty="0" smtClean="0"/>
              <a:t>Each model is designed to work</a:t>
            </a:r>
            <a:r>
              <a:rPr lang="id-ID" sz="1500" b="0" dirty="0" smtClean="0"/>
              <a:t> </a:t>
            </a:r>
            <a:r>
              <a:rPr lang="en-US" sz="1500" b="0" dirty="0" smtClean="0"/>
              <a:t>best with a specific range of products, such as bread </a:t>
            </a:r>
            <a:r>
              <a:rPr lang="en-US" sz="1500" b="0" dirty="0" err="1" smtClean="0"/>
              <a:t>doughs</a:t>
            </a:r>
            <a:r>
              <a:rPr lang="en-US" sz="1500" b="0" dirty="0" smtClean="0"/>
              <a:t>, pastry </a:t>
            </a:r>
            <a:r>
              <a:rPr lang="en-US" sz="1500" b="0" dirty="0" err="1" smtClean="0"/>
              <a:t>doughs</a:t>
            </a:r>
            <a:r>
              <a:rPr lang="en-US" sz="1500" b="0" dirty="0" smtClean="0"/>
              <a:t>, or</a:t>
            </a:r>
            <a:r>
              <a:rPr lang="id-ID" sz="1500" b="0" dirty="0" smtClean="0"/>
              <a:t> soft doughs and batters.</a:t>
            </a:r>
            <a:endParaRPr lang="id-ID" sz="15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solidFill>
                  <a:srgbClr val="FFC000"/>
                </a:solidFill>
              </a:rPr>
              <a:t>Others Mixer</a:t>
            </a:r>
            <a:endParaRPr lang="id-ID" dirty="0">
              <a:solidFill>
                <a:srgbClr val="FFC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80728"/>
            <a:ext cx="1486882" cy="1639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636912"/>
            <a:ext cx="1760587" cy="17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1" y="5445224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872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389000" cy="3712464"/>
          </a:xfrm>
        </p:spPr>
        <p:txBody>
          <a:bodyPr>
            <a:normAutofit/>
          </a:bodyPr>
          <a:lstStyle/>
          <a:p>
            <a:pPr marL="0" indent="0"/>
            <a:r>
              <a:rPr lang="id-ID" sz="1400" dirty="0"/>
              <a:t>Divider-Rounder</a:t>
            </a:r>
          </a:p>
          <a:p>
            <a:pPr marL="0" indent="0"/>
            <a:r>
              <a:rPr lang="en-US" sz="1400" b="0" dirty="0"/>
              <a:t>This machine divides the dough as does a simple divider, and </a:t>
            </a:r>
            <a:r>
              <a:rPr lang="en-US" sz="1400" b="0" dirty="0" smtClean="0"/>
              <a:t>it</a:t>
            </a:r>
            <a:r>
              <a:rPr lang="id-ID" sz="1400" b="0" dirty="0" smtClean="0"/>
              <a:t> </a:t>
            </a:r>
            <a:r>
              <a:rPr lang="en-US" sz="1400" b="0" dirty="0" smtClean="0"/>
              <a:t>then </a:t>
            </a:r>
            <a:r>
              <a:rPr lang="en-US" sz="1400" b="0" dirty="0"/>
              <a:t>automatically rounds the individual portions, </a:t>
            </a:r>
            <a:r>
              <a:rPr lang="en-US" sz="1400" b="0" dirty="0" smtClean="0"/>
              <a:t>greatly</a:t>
            </a:r>
            <a:r>
              <a:rPr lang="id-ID" sz="1400" b="0" dirty="0" smtClean="0"/>
              <a:t> </a:t>
            </a:r>
            <a:r>
              <a:rPr lang="en-US" sz="1400" b="0" dirty="0" smtClean="0"/>
              <a:t>speeding </a:t>
            </a:r>
            <a:r>
              <a:rPr lang="en-US" sz="1400" b="0" dirty="0"/>
              <a:t>makeup of the dough products</a:t>
            </a:r>
            <a:r>
              <a:rPr lang="en-US" sz="1400" b="0" dirty="0" smtClean="0"/>
              <a:t>.</a:t>
            </a:r>
            <a:endParaRPr lang="id-ID" sz="1400" b="0" dirty="0" smtClean="0"/>
          </a:p>
          <a:p>
            <a:pPr marL="0" indent="0"/>
            <a:r>
              <a:rPr lang="id-ID" sz="1400" dirty="0"/>
              <a:t>Dough Sheeter</a:t>
            </a:r>
          </a:p>
          <a:p>
            <a:pPr marL="0" indent="0"/>
            <a:r>
              <a:rPr lang="en-US" sz="1400" b="0" dirty="0"/>
              <a:t>A </a:t>
            </a:r>
            <a:r>
              <a:rPr lang="en-US" sz="1400" b="0" dirty="0" err="1"/>
              <a:t>sheeter</a:t>
            </a:r>
            <a:r>
              <a:rPr lang="en-US" sz="1400" b="0" dirty="0"/>
              <a:t> rolls out portions of dough into sheets of uniform thickness. </a:t>
            </a:r>
            <a:r>
              <a:rPr lang="en-US" sz="1400" b="0" dirty="0" smtClean="0"/>
              <a:t>It</a:t>
            </a:r>
            <a:r>
              <a:rPr lang="id-ID" sz="1400" b="0" dirty="0" smtClean="0"/>
              <a:t> </a:t>
            </a:r>
            <a:r>
              <a:rPr lang="en-US" sz="1400" b="0" dirty="0" smtClean="0"/>
              <a:t>consists </a:t>
            </a:r>
            <a:r>
              <a:rPr lang="en-US" sz="1400" b="0" dirty="0"/>
              <a:t>of a canvas conveyor belt that feeds the dough through a pair </a:t>
            </a:r>
            <a:r>
              <a:rPr lang="en-US" sz="1400" b="0" dirty="0" smtClean="0"/>
              <a:t>of</a:t>
            </a:r>
            <a:r>
              <a:rPr lang="id-ID" sz="1400" b="0" dirty="0" smtClean="0"/>
              <a:t> </a:t>
            </a:r>
            <a:r>
              <a:rPr lang="en-US" sz="1400" b="0" dirty="0" smtClean="0"/>
              <a:t>rollers</a:t>
            </a:r>
            <a:r>
              <a:rPr lang="en-US" sz="1400" b="0" dirty="0"/>
              <a:t>. To </a:t>
            </a:r>
            <a:r>
              <a:rPr lang="en-US" sz="1400" b="0" dirty="0" smtClean="0"/>
              <a:t>make</a:t>
            </a:r>
            <a:r>
              <a:rPr lang="id-ID" sz="1400" b="0" dirty="0" smtClean="0"/>
              <a:t> </a:t>
            </a:r>
            <a:r>
              <a:rPr lang="en-US" sz="1400" b="0" dirty="0" smtClean="0"/>
              <a:t>thin </a:t>
            </a:r>
            <a:r>
              <a:rPr lang="en-US" sz="1400" b="0" dirty="0"/>
              <a:t>sheets, the dough usually must be passed back </a:t>
            </a:r>
            <a:r>
              <a:rPr lang="en-US" sz="1400" b="0" dirty="0" smtClean="0"/>
              <a:t>and</a:t>
            </a:r>
            <a:r>
              <a:rPr lang="id-ID" sz="1400" b="0" dirty="0" smtClean="0"/>
              <a:t> </a:t>
            </a:r>
            <a:r>
              <a:rPr lang="en-US" sz="1400" b="0" dirty="0" smtClean="0"/>
              <a:t>forth </a:t>
            </a:r>
            <a:r>
              <a:rPr lang="en-US" sz="1400" b="0" dirty="0"/>
              <a:t>through the rollers several times</a:t>
            </a:r>
            <a:r>
              <a:rPr lang="en-US" sz="1400" b="0" dirty="0" smtClean="0"/>
              <a:t>.</a:t>
            </a:r>
            <a:r>
              <a:rPr lang="id-ID" sz="1400" b="0" dirty="0" smtClean="0"/>
              <a:t> </a:t>
            </a:r>
            <a:r>
              <a:rPr lang="en-US" sz="1400" b="0" dirty="0" smtClean="0"/>
              <a:t>The </a:t>
            </a:r>
            <a:r>
              <a:rPr lang="en-US" sz="1400" b="0" dirty="0"/>
              <a:t>operator decreases the </a:t>
            </a:r>
            <a:r>
              <a:rPr lang="en-US" sz="1400" b="0" dirty="0" smtClean="0"/>
              <a:t>space</a:t>
            </a:r>
            <a:r>
              <a:rPr lang="id-ID" sz="1400" b="0" dirty="0" smtClean="0"/>
              <a:t> </a:t>
            </a:r>
            <a:r>
              <a:rPr lang="en-US" sz="1400" b="0" dirty="0" smtClean="0"/>
              <a:t>between </a:t>
            </a:r>
            <a:r>
              <a:rPr lang="en-US" sz="1400" b="0" dirty="0"/>
              <a:t>the rollers after each pass.</a:t>
            </a:r>
            <a:endParaRPr lang="id-ID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400" b="1" dirty="0">
                <a:solidFill>
                  <a:srgbClr val="FFC000"/>
                </a:solidFill>
              </a:rPr>
              <a:t>DOUGH-HANDLING EQUIPMENT</a:t>
            </a:r>
            <a:endParaRPr lang="id-ID" sz="2400" dirty="0">
              <a:solidFill>
                <a:srgbClr val="FFC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36712"/>
            <a:ext cx="1152128" cy="203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2" y="2013620"/>
            <a:ext cx="2696219" cy="169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40968"/>
            <a:ext cx="201622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45224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725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605024" cy="3712464"/>
          </a:xfrm>
        </p:spPr>
        <p:txBody>
          <a:bodyPr>
            <a:normAutofit/>
          </a:bodyPr>
          <a:lstStyle/>
          <a:p>
            <a:pPr marL="0" indent="0"/>
            <a:r>
              <a:rPr lang="id-ID" sz="1500" dirty="0"/>
              <a:t>Proofer</a:t>
            </a:r>
          </a:p>
          <a:p>
            <a:pPr marL="0" indent="0"/>
            <a:r>
              <a:rPr lang="en-US" sz="1500" b="0" dirty="0"/>
              <a:t>A proofer is a special box used </a:t>
            </a:r>
            <a:r>
              <a:rPr lang="en-US" sz="1500" b="0" dirty="0" smtClean="0"/>
              <a:t>to</a:t>
            </a:r>
            <a:r>
              <a:rPr lang="id-ID" sz="1500" b="0" dirty="0" smtClean="0"/>
              <a:t> </a:t>
            </a:r>
            <a:r>
              <a:rPr lang="en-US" sz="1500" b="0" dirty="0" smtClean="0"/>
              <a:t>create </a:t>
            </a:r>
            <a:r>
              <a:rPr lang="en-US" sz="1500" b="0" dirty="0"/>
              <a:t>the ideal conditions for </a:t>
            </a:r>
            <a:r>
              <a:rPr lang="en-US" sz="1500" b="0" dirty="0" smtClean="0"/>
              <a:t>fermenting</a:t>
            </a:r>
            <a:r>
              <a:rPr lang="id-ID" sz="1500" b="0" dirty="0" smtClean="0"/>
              <a:t> </a:t>
            </a:r>
            <a:r>
              <a:rPr lang="en-US" sz="1500" b="0" dirty="0" smtClean="0"/>
              <a:t>yeast </a:t>
            </a:r>
            <a:r>
              <a:rPr lang="en-US" sz="1500" b="0" dirty="0" err="1"/>
              <a:t>doughs</a:t>
            </a:r>
            <a:r>
              <a:rPr lang="en-US" sz="1500" b="0" dirty="0"/>
              <a:t>. It does this by maintaining </a:t>
            </a:r>
            <a:r>
              <a:rPr lang="en-US" sz="1500" b="0" dirty="0" smtClean="0"/>
              <a:t>a</a:t>
            </a:r>
            <a:r>
              <a:rPr lang="id-ID" sz="1500" b="0" dirty="0" smtClean="0"/>
              <a:t> </a:t>
            </a:r>
            <a:r>
              <a:rPr lang="en-US" sz="1500" b="0" dirty="0" smtClean="0"/>
              <a:t>preset </a:t>
            </a:r>
            <a:r>
              <a:rPr lang="en-US" sz="1500" b="0" dirty="0"/>
              <a:t>warm temperature </a:t>
            </a:r>
            <a:r>
              <a:rPr lang="en-US" sz="1500" b="0" dirty="0" smtClean="0"/>
              <a:t>and</a:t>
            </a:r>
            <a:r>
              <a:rPr lang="id-ID" sz="1500" b="0" dirty="0" smtClean="0"/>
              <a:t> </a:t>
            </a:r>
            <a:r>
              <a:rPr lang="en-US" sz="1500" b="0" dirty="0" smtClean="0"/>
              <a:t>humidity </a:t>
            </a:r>
            <a:r>
              <a:rPr lang="en-US" sz="1500" b="0" dirty="0"/>
              <a:t>level appropriate to the specific dough</a:t>
            </a:r>
            <a:r>
              <a:rPr lang="en-US" sz="1500" b="0" dirty="0" smtClean="0"/>
              <a:t>.</a:t>
            </a:r>
            <a:endParaRPr lang="id-ID" sz="1500" b="0" dirty="0" smtClean="0"/>
          </a:p>
          <a:p>
            <a:pPr marL="0" indent="0"/>
            <a:r>
              <a:rPr lang="id-ID" sz="1500" dirty="0"/>
              <a:t>Retarder</a:t>
            </a:r>
          </a:p>
          <a:p>
            <a:pPr marL="0" indent="0"/>
            <a:r>
              <a:rPr lang="en-US" sz="1500" b="0" dirty="0"/>
              <a:t>Chilling or refrigerating yeast </a:t>
            </a:r>
            <a:r>
              <a:rPr lang="en-US" sz="1500" b="0" dirty="0" smtClean="0"/>
              <a:t>dough</a:t>
            </a:r>
            <a:r>
              <a:rPr lang="id-ID" sz="1500" b="0" dirty="0" smtClean="0"/>
              <a:t> </a:t>
            </a:r>
            <a:r>
              <a:rPr lang="en-US" sz="1500" b="0" dirty="0" smtClean="0"/>
              <a:t>slows </a:t>
            </a:r>
            <a:r>
              <a:rPr lang="en-US" sz="1500" b="0" dirty="0"/>
              <a:t>down or retards the rate </a:t>
            </a:r>
            <a:r>
              <a:rPr lang="en-US" sz="1500" b="0" dirty="0" smtClean="0"/>
              <a:t>of</a:t>
            </a:r>
            <a:r>
              <a:rPr lang="id-ID" sz="1500" b="0" dirty="0" smtClean="0"/>
              <a:t> </a:t>
            </a:r>
            <a:r>
              <a:rPr lang="en-US" sz="1500" b="0" dirty="0" smtClean="0"/>
              <a:t>fermentation </a:t>
            </a:r>
            <a:r>
              <a:rPr lang="en-US" sz="1500" b="0" dirty="0"/>
              <a:t>so the dough can be stored for </a:t>
            </a:r>
            <a:r>
              <a:rPr lang="en-US" sz="1500" b="0" dirty="0" smtClean="0"/>
              <a:t>later</a:t>
            </a:r>
            <a:r>
              <a:rPr lang="id-ID" sz="1500" b="0" dirty="0" smtClean="0"/>
              <a:t> </a:t>
            </a:r>
            <a:r>
              <a:rPr lang="en-US" sz="1500" b="0" dirty="0" smtClean="0"/>
              <a:t>baking</a:t>
            </a:r>
            <a:r>
              <a:rPr lang="en-US" sz="1500" b="0" dirty="0"/>
              <a:t>. A retarder is </a:t>
            </a:r>
            <a:r>
              <a:rPr lang="en-US" sz="1500" b="0" dirty="0" smtClean="0"/>
              <a:t>a</a:t>
            </a:r>
            <a:r>
              <a:rPr lang="id-ID" sz="1500" b="0" dirty="0" smtClean="0"/>
              <a:t> </a:t>
            </a:r>
            <a:r>
              <a:rPr lang="en-US" sz="1500" b="0" dirty="0" smtClean="0"/>
              <a:t>refrigerator </a:t>
            </a:r>
            <a:r>
              <a:rPr lang="en-US" sz="1500" b="0" dirty="0"/>
              <a:t>that maintains a high level of humidity to prevent the dough </a:t>
            </a:r>
            <a:r>
              <a:rPr lang="en-US" sz="1500" b="0" dirty="0" smtClean="0"/>
              <a:t>from</a:t>
            </a:r>
            <a:r>
              <a:rPr lang="id-ID" sz="1500" b="0" dirty="0" smtClean="0"/>
              <a:t> drying </a:t>
            </a:r>
            <a:r>
              <a:rPr lang="id-ID" sz="1500" b="0" dirty="0"/>
              <a:t>out or crusting</a:t>
            </a:r>
            <a:endParaRPr lang="id-ID" sz="15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FFC000"/>
                </a:solidFill>
              </a:rPr>
              <a:t>DOUGH-HANDLING EQUIPMENT</a:t>
            </a:r>
            <a:endParaRPr lang="id-ID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010" y="1160575"/>
            <a:ext cx="1503222" cy="1836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85120"/>
            <a:ext cx="1760191" cy="169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" y="5445224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928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61008" cy="3712464"/>
          </a:xfrm>
        </p:spPr>
        <p:txBody>
          <a:bodyPr>
            <a:normAutofit fontScale="92500" lnSpcReduction="10000"/>
          </a:bodyPr>
          <a:lstStyle/>
          <a:p>
            <a:pPr marL="0" indent="0"/>
            <a:r>
              <a:rPr lang="id-ID" sz="1500" dirty="0"/>
              <a:t>Deck Oven</a:t>
            </a:r>
          </a:p>
          <a:p>
            <a:pPr marL="0" indent="0"/>
            <a:r>
              <a:rPr lang="en-US" sz="1500" b="0" dirty="0"/>
              <a:t>Deck ovens are so called because the items to be baked—either on </a:t>
            </a:r>
            <a:r>
              <a:rPr lang="en-US" sz="1500" b="0" dirty="0" smtClean="0"/>
              <a:t>sheet</a:t>
            </a:r>
            <a:r>
              <a:rPr lang="id-ID" sz="1500" b="0" dirty="0" smtClean="0"/>
              <a:t> </a:t>
            </a:r>
            <a:r>
              <a:rPr lang="en-US" sz="1500" b="0" dirty="0" smtClean="0"/>
              <a:t>pans </a:t>
            </a:r>
            <a:r>
              <a:rPr lang="en-US" sz="1500" b="0" dirty="0"/>
              <a:t>or</a:t>
            </a:r>
            <a:r>
              <a:rPr lang="en-US" sz="1500" b="0" dirty="0" smtClean="0"/>
              <a:t>,</a:t>
            </a:r>
            <a:r>
              <a:rPr lang="id-ID" sz="1500" b="0" dirty="0" smtClean="0"/>
              <a:t> </a:t>
            </a:r>
            <a:r>
              <a:rPr lang="en-US" sz="1500" b="0" dirty="0" smtClean="0"/>
              <a:t>in </a:t>
            </a:r>
            <a:r>
              <a:rPr lang="en-US" sz="1500" b="0" dirty="0"/>
              <a:t>the case of </a:t>
            </a:r>
            <a:r>
              <a:rPr lang="en-US" sz="1500" b="0" dirty="0" smtClean="0"/>
              <a:t>some</a:t>
            </a:r>
            <a:r>
              <a:rPr lang="id-ID" sz="1500" b="0" dirty="0"/>
              <a:t> </a:t>
            </a:r>
            <a:r>
              <a:rPr lang="en-US" sz="1500" b="0" dirty="0" smtClean="0"/>
              <a:t>breads,</a:t>
            </a:r>
            <a:r>
              <a:rPr lang="id-ID" sz="1500" b="0" dirty="0"/>
              <a:t> </a:t>
            </a:r>
            <a:r>
              <a:rPr lang="en-US" sz="1500" b="0" dirty="0" smtClean="0"/>
              <a:t>freestanding</a:t>
            </a:r>
            <a:r>
              <a:rPr lang="id-ID" sz="1500" b="0" dirty="0" smtClean="0"/>
              <a:t> </a:t>
            </a:r>
            <a:r>
              <a:rPr lang="en-US" sz="1500" b="0" dirty="0" smtClean="0"/>
              <a:t>are </a:t>
            </a:r>
            <a:r>
              <a:rPr lang="en-US" sz="1500" b="0" dirty="0"/>
              <a:t>placed directly on </a:t>
            </a:r>
            <a:r>
              <a:rPr lang="en-US" sz="1500" b="0" dirty="0" smtClean="0"/>
              <a:t>the</a:t>
            </a:r>
            <a:r>
              <a:rPr lang="id-ID" sz="1500" b="0" dirty="0" smtClean="0"/>
              <a:t> </a:t>
            </a:r>
            <a:r>
              <a:rPr lang="en-US" sz="1500" b="0" dirty="0" smtClean="0"/>
              <a:t>bottom</a:t>
            </a:r>
            <a:r>
              <a:rPr lang="en-US" sz="1500" b="0" dirty="0"/>
              <a:t>, or deck, of the oven</a:t>
            </a:r>
            <a:r>
              <a:rPr lang="en-US" sz="1500" b="0" dirty="0" smtClean="0"/>
              <a:t>.</a:t>
            </a:r>
            <a:r>
              <a:rPr lang="id-ID" sz="1500" b="0" dirty="0" smtClean="0"/>
              <a:t> </a:t>
            </a:r>
            <a:r>
              <a:rPr lang="en-US" sz="1500" b="0" dirty="0" smtClean="0"/>
              <a:t>There are</a:t>
            </a:r>
            <a:r>
              <a:rPr lang="id-ID" sz="1500" b="0" dirty="0" smtClean="0"/>
              <a:t> </a:t>
            </a:r>
            <a:r>
              <a:rPr lang="en-US" sz="1500" b="0" dirty="0" smtClean="0"/>
              <a:t>no </a:t>
            </a:r>
            <a:r>
              <a:rPr lang="en-US" sz="1500" b="0" dirty="0"/>
              <a:t>racks for holding pans in </a:t>
            </a:r>
            <a:r>
              <a:rPr lang="en-US" sz="1500" b="0" dirty="0" smtClean="0"/>
              <a:t>deck</a:t>
            </a:r>
            <a:r>
              <a:rPr lang="id-ID" sz="1500" b="0" dirty="0" smtClean="0"/>
              <a:t> ovens.</a:t>
            </a:r>
          </a:p>
          <a:p>
            <a:pPr marL="0" indent="0"/>
            <a:r>
              <a:rPr lang="id-ID" sz="1600" dirty="0"/>
              <a:t>Rack Oven</a:t>
            </a:r>
          </a:p>
          <a:p>
            <a:pPr marL="0" indent="0"/>
            <a:r>
              <a:rPr lang="en-US" sz="1500" b="0" dirty="0"/>
              <a:t>A rack oven is a large oven into which entire racks full of sheet pans can </a:t>
            </a:r>
            <a:r>
              <a:rPr lang="en-US" sz="1500" b="0" dirty="0" smtClean="0"/>
              <a:t>be</a:t>
            </a:r>
            <a:r>
              <a:rPr lang="id-ID" sz="1500" b="0" dirty="0" smtClean="0"/>
              <a:t> </a:t>
            </a:r>
            <a:r>
              <a:rPr lang="en-US" sz="1500" b="0" dirty="0" smtClean="0"/>
              <a:t>wheeled </a:t>
            </a:r>
            <a:r>
              <a:rPr lang="en-US" sz="1500" b="0" dirty="0"/>
              <a:t>for baking. Normal baker’s racks may hold from 8 to 24 </a:t>
            </a:r>
            <a:r>
              <a:rPr lang="en-US" sz="1500" b="0" dirty="0" smtClean="0"/>
              <a:t>full-size</a:t>
            </a:r>
            <a:r>
              <a:rPr lang="id-ID" sz="1500" b="0" dirty="0" smtClean="0"/>
              <a:t> </a:t>
            </a:r>
            <a:r>
              <a:rPr lang="en-US" sz="1500" b="0" dirty="0" smtClean="0"/>
              <a:t>sheet </a:t>
            </a:r>
            <a:r>
              <a:rPr lang="en-US" sz="1500" b="0" dirty="0"/>
              <a:t>pans, but racks made specifically to go into rack ovens usually </a:t>
            </a:r>
            <a:r>
              <a:rPr lang="en-US" sz="1500" b="0" dirty="0" smtClean="0"/>
              <a:t>hold</a:t>
            </a:r>
            <a:r>
              <a:rPr lang="id-ID" sz="1500" b="0" dirty="0" smtClean="0"/>
              <a:t> </a:t>
            </a:r>
            <a:r>
              <a:rPr lang="en-US" sz="1500" b="0" dirty="0" smtClean="0"/>
              <a:t>about </a:t>
            </a:r>
            <a:r>
              <a:rPr lang="en-US" sz="1500" b="0" dirty="0"/>
              <a:t>15 to 20 pans. Rack ovens hold one to four of these racks at </a:t>
            </a:r>
            <a:r>
              <a:rPr lang="en-US" sz="1500" b="0" dirty="0" smtClean="0"/>
              <a:t>once.</a:t>
            </a:r>
            <a:r>
              <a:rPr lang="id-ID" sz="1500" b="0" dirty="0" smtClean="0"/>
              <a:t> </a:t>
            </a:r>
            <a:r>
              <a:rPr lang="en-US" sz="1500" b="0" dirty="0" smtClean="0"/>
              <a:t>These </a:t>
            </a:r>
            <a:r>
              <a:rPr lang="en-US" sz="1500" b="0" dirty="0"/>
              <a:t>ovens are also equipped with steam injectors.</a:t>
            </a:r>
            <a:endParaRPr lang="id-ID" sz="15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300" b="1" dirty="0">
                <a:solidFill>
                  <a:srgbClr val="FFC000"/>
                </a:solidFill>
              </a:rPr>
              <a:t>OVENS</a:t>
            </a:r>
            <a:endParaRPr lang="id-ID" sz="2300" dirty="0">
              <a:solidFill>
                <a:srgbClr val="FFC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206637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780928"/>
            <a:ext cx="2014538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17232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0141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533016" cy="3712464"/>
          </a:xfrm>
        </p:spPr>
        <p:txBody>
          <a:bodyPr>
            <a:normAutofit fontScale="85000" lnSpcReduction="20000"/>
          </a:bodyPr>
          <a:lstStyle/>
          <a:p>
            <a:pPr marL="0" indent="0"/>
            <a:r>
              <a:rPr lang="id-ID" sz="1600" dirty="0"/>
              <a:t>Mechanical Oven</a:t>
            </a:r>
          </a:p>
          <a:p>
            <a:pPr marL="0" indent="0"/>
            <a:r>
              <a:rPr lang="en-US" sz="1600" b="0" dirty="0"/>
              <a:t>In a mechanical oven</a:t>
            </a:r>
            <a:r>
              <a:rPr lang="en-US" sz="1600" b="0" dirty="0" smtClean="0"/>
              <a:t>,</a:t>
            </a:r>
            <a:r>
              <a:rPr lang="id-ID" sz="1600" b="0" dirty="0" smtClean="0"/>
              <a:t> </a:t>
            </a:r>
            <a:r>
              <a:rPr lang="en-US" sz="1600" b="0" dirty="0" smtClean="0"/>
              <a:t>the </a:t>
            </a:r>
            <a:r>
              <a:rPr lang="en-US" sz="1600" b="0" dirty="0"/>
              <a:t>food is in motion while it bakes. The </a:t>
            </a:r>
            <a:r>
              <a:rPr lang="en-US" sz="1600" b="0" dirty="0" smtClean="0"/>
              <a:t>most</a:t>
            </a:r>
            <a:r>
              <a:rPr lang="id-ID" sz="1600" b="0" dirty="0" smtClean="0"/>
              <a:t> </a:t>
            </a:r>
            <a:r>
              <a:rPr lang="en-US" sz="1600" b="0" dirty="0" err="1" smtClean="0"/>
              <a:t>commo</a:t>
            </a:r>
            <a:r>
              <a:rPr lang="id-ID" sz="1600" b="0" dirty="0" smtClean="0"/>
              <a:t>n </a:t>
            </a:r>
            <a:r>
              <a:rPr lang="en-US" sz="1600" b="0" dirty="0" smtClean="0"/>
              <a:t>type </a:t>
            </a:r>
            <a:r>
              <a:rPr lang="en-US" sz="1600" b="0" dirty="0"/>
              <a:t>is a revolving </a:t>
            </a:r>
            <a:r>
              <a:rPr lang="en-US" sz="1600" b="0" dirty="0" smtClean="0"/>
              <a:t>oven</a:t>
            </a:r>
            <a:endParaRPr lang="id-ID" sz="1600" b="0" dirty="0" smtClean="0"/>
          </a:p>
          <a:p>
            <a:pPr marL="0" indent="0"/>
            <a:r>
              <a:rPr lang="en-US" sz="1600" b="0" dirty="0"/>
              <a:t>This mechanical action eliminates the </a:t>
            </a:r>
            <a:r>
              <a:rPr lang="en-US" sz="1600" b="0" dirty="0" smtClean="0"/>
              <a:t>problem</a:t>
            </a:r>
            <a:r>
              <a:rPr lang="id-ID" sz="1600" b="0" dirty="0" smtClean="0"/>
              <a:t> </a:t>
            </a:r>
            <a:r>
              <a:rPr lang="en-US" sz="1600" b="0" dirty="0" smtClean="0"/>
              <a:t>of </a:t>
            </a:r>
            <a:r>
              <a:rPr lang="en-US" sz="1600" b="0" dirty="0"/>
              <a:t>hot spots or uneven baking </a:t>
            </a:r>
            <a:r>
              <a:rPr lang="en-US" sz="1600" b="0" dirty="0" smtClean="0"/>
              <a:t>because</a:t>
            </a:r>
            <a:r>
              <a:rPr lang="id-ID" sz="1600" b="0" dirty="0" smtClean="0"/>
              <a:t> the </a:t>
            </a:r>
            <a:r>
              <a:rPr lang="id-ID" sz="1600" b="0" dirty="0"/>
              <a:t>mechanism rotates </a:t>
            </a:r>
            <a:r>
              <a:rPr lang="id-ID" sz="1600" b="0" dirty="0" smtClean="0"/>
              <a:t>the foods </a:t>
            </a:r>
            <a:r>
              <a:rPr lang="id-ID" sz="1600" b="0" dirty="0"/>
              <a:t>throughout the </a:t>
            </a:r>
            <a:r>
              <a:rPr lang="id-ID" sz="1600" b="0" dirty="0" smtClean="0"/>
              <a:t>oven.</a:t>
            </a:r>
          </a:p>
          <a:p>
            <a:pPr marL="0" indent="0"/>
            <a:r>
              <a:rPr lang="id-ID" sz="1600" dirty="0"/>
              <a:t>Convection Oven</a:t>
            </a:r>
          </a:p>
          <a:p>
            <a:pPr marL="0" indent="0"/>
            <a:r>
              <a:rPr lang="en-US" sz="1600" b="0" dirty="0"/>
              <a:t>Convection ovens contain fans that circulate the air and distribute the </a:t>
            </a:r>
            <a:r>
              <a:rPr lang="en-US" sz="1600" b="0" dirty="0" smtClean="0"/>
              <a:t>heat</a:t>
            </a:r>
            <a:r>
              <a:rPr lang="id-ID" sz="1600" b="0" dirty="0" smtClean="0"/>
              <a:t> </a:t>
            </a:r>
            <a:r>
              <a:rPr lang="en-US" sz="1600" b="0" dirty="0" smtClean="0"/>
              <a:t>rapidly </a:t>
            </a:r>
            <a:r>
              <a:rPr lang="en-US" sz="1600" b="0" dirty="0"/>
              <a:t>throughout </a:t>
            </a:r>
            <a:r>
              <a:rPr lang="en-US" sz="1600" b="0" dirty="0" smtClean="0"/>
              <a:t>the</a:t>
            </a:r>
            <a:r>
              <a:rPr lang="id-ID" sz="1600" b="0" dirty="0" smtClean="0"/>
              <a:t> </a:t>
            </a:r>
            <a:r>
              <a:rPr lang="en-US" sz="1600" b="0" dirty="0" smtClean="0"/>
              <a:t>interior.</a:t>
            </a:r>
            <a:r>
              <a:rPr lang="id-ID" sz="1600" b="0" dirty="0" smtClean="0"/>
              <a:t> </a:t>
            </a:r>
            <a:r>
              <a:rPr lang="en-US" sz="1600" b="0" dirty="0" smtClean="0"/>
              <a:t>The </a:t>
            </a:r>
            <a:r>
              <a:rPr lang="en-US" sz="1600" b="0" dirty="0"/>
              <a:t>forced air makes foods cook more </a:t>
            </a:r>
            <a:r>
              <a:rPr lang="en-US" sz="1600" b="0" dirty="0" smtClean="0"/>
              <a:t>quickly</a:t>
            </a:r>
            <a:r>
              <a:rPr lang="id-ID" sz="1600" b="0" dirty="0" smtClean="0"/>
              <a:t> </a:t>
            </a:r>
            <a:r>
              <a:rPr lang="en-US" sz="1600" b="0" dirty="0" smtClean="0"/>
              <a:t>at </a:t>
            </a:r>
            <a:r>
              <a:rPr lang="en-US" sz="1600" b="0" dirty="0"/>
              <a:t>lower temperatures. Because the strong forced air can distort the shape </a:t>
            </a:r>
            <a:r>
              <a:rPr lang="en-US" sz="1600" b="0" dirty="0" smtClean="0"/>
              <a:t>of</a:t>
            </a:r>
            <a:r>
              <a:rPr lang="id-ID" sz="1600" b="0" dirty="0" smtClean="0"/>
              <a:t> </a:t>
            </a:r>
            <a:r>
              <a:rPr lang="en-US" sz="1600" b="0" dirty="0" smtClean="0"/>
              <a:t>items </a:t>
            </a:r>
            <a:r>
              <a:rPr lang="en-US" sz="1600" b="0" dirty="0"/>
              <a:t>made with batters and soft </a:t>
            </a:r>
            <a:r>
              <a:rPr lang="en-US" sz="1600" b="0" dirty="0" err="1"/>
              <a:t>doughs</a:t>
            </a:r>
            <a:r>
              <a:rPr lang="en-US" sz="1600" b="0" dirty="0"/>
              <a:t>, and because the air may be </a:t>
            </a:r>
            <a:r>
              <a:rPr lang="en-US" sz="1600" b="0" dirty="0" smtClean="0"/>
              <a:t>strong</a:t>
            </a:r>
            <a:r>
              <a:rPr lang="id-ID" sz="1600" b="0" dirty="0" smtClean="0"/>
              <a:t> </a:t>
            </a:r>
            <a:r>
              <a:rPr lang="en-US" sz="1600" b="0" dirty="0" smtClean="0"/>
              <a:t>enough </a:t>
            </a:r>
            <a:r>
              <a:rPr lang="en-US" sz="1600" b="0" dirty="0"/>
              <a:t>to blow baking parchment off sheet pans,</a:t>
            </a:r>
            <a:endParaRPr lang="id-ID" sz="15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FFC000"/>
                </a:solidFill>
              </a:rPr>
              <a:t>OVENS</a:t>
            </a:r>
            <a:endParaRPr lang="id-ID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052736"/>
            <a:ext cx="1743620" cy="2057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780928"/>
            <a:ext cx="2065586" cy="2806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3" y="5587234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519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605024" cy="3712464"/>
          </a:xfrm>
        </p:spPr>
        <p:txBody>
          <a:bodyPr>
            <a:normAutofit fontScale="92500"/>
          </a:bodyPr>
          <a:lstStyle/>
          <a:p>
            <a:r>
              <a:rPr lang="id-ID" sz="1600" dirty="0" smtClean="0"/>
              <a:t>FRYER</a:t>
            </a:r>
          </a:p>
          <a:p>
            <a:pPr marL="0" indent="0"/>
            <a:r>
              <a:rPr lang="en-US" sz="1500" b="0" dirty="0" smtClean="0"/>
              <a:t>Fryers </a:t>
            </a:r>
            <a:r>
              <a:rPr lang="en-US" sz="1500" b="0" dirty="0"/>
              <a:t>are needed for doughnuts and other fried items. Small operations </a:t>
            </a:r>
            <a:r>
              <a:rPr lang="en-US" sz="1500" b="0" dirty="0" smtClean="0"/>
              <a:t>often</a:t>
            </a:r>
            <a:r>
              <a:rPr lang="id-ID" sz="1500" b="0" dirty="0" smtClean="0"/>
              <a:t> </a:t>
            </a:r>
            <a:r>
              <a:rPr lang="en-US" sz="1500" b="0" dirty="0" smtClean="0"/>
              <a:t>use </a:t>
            </a:r>
            <a:r>
              <a:rPr lang="en-US" sz="1500" b="0" dirty="0"/>
              <a:t>standard deep fryers (or even </a:t>
            </a:r>
            <a:r>
              <a:rPr lang="en-US" sz="1500" b="0" dirty="0" smtClean="0"/>
              <a:t>stovetop</a:t>
            </a:r>
            <a:r>
              <a:rPr lang="id-ID" sz="1500" b="0" dirty="0" smtClean="0"/>
              <a:t> </a:t>
            </a:r>
            <a:r>
              <a:rPr lang="en-US" sz="1500" b="0" dirty="0" smtClean="0"/>
              <a:t>kettles</a:t>
            </a:r>
            <a:r>
              <a:rPr lang="en-US" sz="1500" b="0" dirty="0"/>
              <a:t>), but larger doughnut fryers </a:t>
            </a:r>
            <a:r>
              <a:rPr lang="en-US" sz="1500" b="0" dirty="0" smtClean="0"/>
              <a:t>are</a:t>
            </a:r>
            <a:r>
              <a:rPr lang="id-ID" sz="1500" b="0" dirty="0" smtClean="0"/>
              <a:t> </a:t>
            </a:r>
            <a:r>
              <a:rPr lang="en-US" sz="1500" b="0" dirty="0" smtClean="0"/>
              <a:t>best </a:t>
            </a:r>
            <a:r>
              <a:rPr lang="en-US" sz="1500" b="0" dirty="0"/>
              <a:t>if you make doughnuts </a:t>
            </a:r>
            <a:r>
              <a:rPr lang="en-US" sz="1500" b="0" dirty="0" smtClean="0"/>
              <a:t>in</a:t>
            </a:r>
            <a:r>
              <a:rPr lang="id-ID" sz="1500" b="0" dirty="0" smtClean="0"/>
              <a:t> quantity</a:t>
            </a:r>
            <a:r>
              <a:rPr lang="id-ID" sz="1600" b="0" dirty="0" smtClean="0"/>
              <a:t>.</a:t>
            </a:r>
          </a:p>
          <a:p>
            <a:pPr marL="0" indent="0"/>
            <a:r>
              <a:rPr lang="id-ID" sz="1600" dirty="0" smtClean="0"/>
              <a:t>Ice Cream Machine</a:t>
            </a:r>
          </a:p>
          <a:p>
            <a:pPr marL="0" indent="0"/>
            <a:r>
              <a:rPr lang="en-US" sz="1600" b="0" dirty="0"/>
              <a:t>An ice cream maker has </a:t>
            </a:r>
            <a:r>
              <a:rPr lang="en-US" sz="1600" b="0" dirty="0" smtClean="0"/>
              <a:t>to</a:t>
            </a:r>
            <a:r>
              <a:rPr lang="id-ID" sz="1600" b="0" dirty="0" smtClean="0"/>
              <a:t> </a:t>
            </a:r>
            <a:r>
              <a:rPr lang="en-US" sz="1600" b="0" dirty="0" smtClean="0"/>
              <a:t>simultaneously </a:t>
            </a:r>
            <a:r>
              <a:rPr lang="en-US" sz="1600" b="0" dirty="0"/>
              <a:t>freeze the mixture while churning it so as to </a:t>
            </a:r>
            <a:r>
              <a:rPr lang="en-US" sz="1600" b="0" dirty="0">
                <a:hlinkClick r:id="rId2" tooltip="Aeration"/>
              </a:rPr>
              <a:t>aerate</a:t>
            </a:r>
            <a:r>
              <a:rPr lang="en-US" sz="1600" b="0" dirty="0"/>
              <a:t> the mixture and avoid ice crystals. As a result, most ice creams are ready to consume immediately. However, those containing alcohol must often be chilled further to attain a firm consistency.</a:t>
            </a:r>
            <a:endParaRPr lang="id-ID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FFC000"/>
                </a:solidFill>
              </a:rPr>
              <a:t>DOUGH-HANDLING EQUIPMENT</a:t>
            </a:r>
            <a:endParaRPr lang="id-ID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1671612" cy="1363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340768"/>
            <a:ext cx="17811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96952"/>
            <a:ext cx="3589003" cy="227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45224"/>
            <a:ext cx="9144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29505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542</TotalTime>
  <Words>1001</Words>
  <Application>Microsoft Office PowerPoint</Application>
  <PresentationFormat>On-screen Show (4:3)</PresentationFormat>
  <Paragraphs>74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Angles</vt:lpstr>
      <vt:lpstr>PASTRY &amp; BAKERY EQUIPMENTS AND UTENSILS</vt:lpstr>
      <vt:lpstr>LARGE EQUIPMENT Mixers, ovens, and dough-handling equipment take up most of this category.</vt:lpstr>
      <vt:lpstr>Vertikal Mixer</vt:lpstr>
      <vt:lpstr>Others Mixer</vt:lpstr>
      <vt:lpstr>DOUGH-HANDLING EQUIPMENT</vt:lpstr>
      <vt:lpstr>DOUGH-HANDLING EQUIPMENT</vt:lpstr>
      <vt:lpstr>OVENS</vt:lpstr>
      <vt:lpstr>OVENS</vt:lpstr>
      <vt:lpstr>DOUGH-HANDLING EQUIPMENT</vt:lpstr>
      <vt:lpstr>DOUGH-HANDLING EQUIPMENT</vt:lpstr>
      <vt:lpstr>Working table</vt:lpstr>
      <vt:lpstr>Baking Materials </vt:lpstr>
      <vt:lpstr>Baking Materials</vt:lpstr>
      <vt:lpstr>Baking Materials</vt:lpstr>
      <vt:lpstr>Baking Materials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PASTRY &amp; BAKERY EQUIPMENTS AND UTENSILS</dc:title>
  <dc:creator>HP 14-g102AU</dc:creator>
  <cp:lastModifiedBy>HP 14-g102AU</cp:lastModifiedBy>
  <cp:revision>25</cp:revision>
  <dcterms:created xsi:type="dcterms:W3CDTF">2015-09-06T09:46:05Z</dcterms:created>
  <dcterms:modified xsi:type="dcterms:W3CDTF">2015-10-05T09:01:36Z</dcterms:modified>
</cp:coreProperties>
</file>