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2461A-250E-4A29-9E9B-599CA3838FA1}" type="datetime1">
              <a:rPr lang="en-US" smtClean="0"/>
              <a:pPr/>
              <a:t>5/18/2016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81099-48EC-46A3-9530-F58EB96AF77C}" type="datetime1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7E24-FFB9-4C73-8C6D-E02A7AD33DB8}" type="datetime1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AD66C-382E-48AD-8F4C-E87C4D4A8B28}" type="datetime1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4ADA4-35DF-4BD1-8C53-4246F035229A}" type="datetime1">
              <a:rPr lang="en-US" smtClean="0"/>
              <a:pPr/>
              <a:t>5/18/2016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63ED-02B1-490A-8EAD-E0CB136D5388}" type="datetime1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71BB6-685D-4518-8FAD-1882B9671546}" type="datetime1">
              <a:rPr lang="en-US" smtClean="0"/>
              <a:pPr/>
              <a:t>5/18/2016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FBFE-5C08-4E0E-AF38-FB925F0B4D71}" type="datetime1">
              <a:rPr lang="en-US" smtClean="0"/>
              <a:pPr/>
              <a:t>5/18/2016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3242C-D747-4ADD-80D8-99421268E3A8}" type="datetime1">
              <a:rPr lang="en-US" smtClean="0"/>
              <a:pPr/>
              <a:t>5/18/2016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82007-CDD1-4BCF-B9F4-9D458EFEEFE1}" type="datetime1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F265-CA88-4C30-A9AD-02E6A5184734}" type="datetime1">
              <a:rPr lang="en-US" smtClean="0"/>
              <a:pPr/>
              <a:t>5/18/2016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F40B41D-FD10-4A38-B39B-626510BD49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823242C-D747-4ADD-80D8-99421268E3A8}" type="datetime1">
              <a:rPr lang="en-US" smtClean="0"/>
              <a:pPr/>
              <a:t>5/18/2016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F40B41D-FD10-4A38-B39B-626510BD49B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d-ID" sz="3200" b="1" dirty="0" smtClean="0">
                <a:latin typeface="Bradley Hand ITC" pitchFamily="66" charset="0"/>
              </a:rPr>
              <a:t>BAKERSHOP MATH</a:t>
            </a:r>
            <a:endParaRPr lang="id-ID" sz="3200" b="1" dirty="0">
              <a:latin typeface="Bradley Hand ITC" pitchFamily="66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d-ID" sz="4400" b="1" dirty="0" smtClean="0">
                <a:solidFill>
                  <a:srgbClr val="002060"/>
                </a:solidFill>
                <a:latin typeface="Candara" pitchFamily="34" charset="0"/>
              </a:rPr>
              <a:t>Basic Professional Skills</a:t>
            </a:r>
            <a:endParaRPr lang="id-ID" sz="4400" b="1" dirty="0">
              <a:solidFill>
                <a:srgbClr val="002060"/>
              </a:solidFill>
              <a:latin typeface="Candar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84114"/>
            <a:ext cx="3305175" cy="1459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257316"/>
            <a:ext cx="3972694" cy="1086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553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>
                <a:solidFill>
                  <a:srgbClr val="FFC000"/>
                </a:solidFill>
              </a:rPr>
              <a:t>U.S.–Metric Cooking Conversions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numCol="2">
            <a:normAutofit/>
          </a:bodyPr>
          <a:lstStyle/>
          <a:p>
            <a:pPr marL="0" indent="0">
              <a:buNone/>
            </a:pPr>
            <a:r>
              <a:rPr lang="id-ID" sz="1800" b="1" dirty="0"/>
              <a:t>U.S. to Metric</a:t>
            </a:r>
          </a:p>
          <a:p>
            <a:pPr marL="0" indent="0">
              <a:buNone/>
            </a:pPr>
            <a:r>
              <a:rPr lang="id-ID" sz="1800" dirty="0"/>
              <a:t>Capacity	Weight</a:t>
            </a:r>
          </a:p>
          <a:p>
            <a:pPr marL="0" indent="0">
              <a:buNone/>
            </a:pPr>
            <a:r>
              <a:rPr lang="id-ID" sz="1800" dirty="0"/>
              <a:t>1/5 </a:t>
            </a:r>
            <a:r>
              <a:rPr lang="id-ID" sz="1800" dirty="0" smtClean="0"/>
              <a:t>teaspoon =1 milliliter</a:t>
            </a:r>
          </a:p>
          <a:p>
            <a:pPr marL="0" indent="0">
              <a:buNone/>
            </a:pPr>
            <a:r>
              <a:rPr lang="id-ID" sz="1800" dirty="0" smtClean="0"/>
              <a:t>1 </a:t>
            </a:r>
            <a:r>
              <a:rPr lang="id-ID" sz="1800" dirty="0"/>
              <a:t>teaspoon	</a:t>
            </a:r>
            <a:r>
              <a:rPr lang="id-ID" sz="1800" dirty="0" smtClean="0"/>
              <a:t>=5 ml</a:t>
            </a:r>
          </a:p>
          <a:p>
            <a:pPr marL="0" indent="0">
              <a:buNone/>
            </a:pPr>
            <a:r>
              <a:rPr lang="id-ID" sz="1800" dirty="0" smtClean="0"/>
              <a:t>1 pound = 454 </a:t>
            </a:r>
            <a:r>
              <a:rPr lang="id-ID" sz="1800" dirty="0"/>
              <a:t>grams</a:t>
            </a:r>
          </a:p>
          <a:p>
            <a:pPr marL="0" indent="0">
              <a:buNone/>
            </a:pPr>
            <a:r>
              <a:rPr lang="id-ID" sz="1800" dirty="0"/>
              <a:t>1 </a:t>
            </a:r>
            <a:r>
              <a:rPr lang="id-ID" sz="1800" dirty="0" smtClean="0"/>
              <a:t>tablespoon =15 </a:t>
            </a:r>
            <a:r>
              <a:rPr lang="id-ID" sz="1800" dirty="0"/>
              <a:t>ml	 	 </a:t>
            </a:r>
          </a:p>
          <a:p>
            <a:pPr marL="0" indent="0">
              <a:buNone/>
            </a:pPr>
            <a:r>
              <a:rPr lang="id-ID" sz="1800" dirty="0"/>
              <a:t>1 fluid </a:t>
            </a:r>
            <a:r>
              <a:rPr lang="id-ID" sz="1800" dirty="0" smtClean="0"/>
              <a:t>oz = 30 </a:t>
            </a:r>
            <a:r>
              <a:rPr lang="id-ID" sz="1800" dirty="0"/>
              <a:t>ml	 	 </a:t>
            </a:r>
          </a:p>
          <a:p>
            <a:pPr marL="0" indent="0">
              <a:buNone/>
            </a:pPr>
            <a:r>
              <a:rPr lang="id-ID" sz="1800" dirty="0"/>
              <a:t>1/5 </a:t>
            </a:r>
            <a:r>
              <a:rPr lang="id-ID" sz="1800" dirty="0" smtClean="0"/>
              <a:t>cup= 47 </a:t>
            </a:r>
            <a:r>
              <a:rPr lang="id-ID" sz="1800" dirty="0"/>
              <a:t>ml	 	 </a:t>
            </a:r>
          </a:p>
          <a:p>
            <a:pPr marL="0" indent="0">
              <a:buNone/>
            </a:pPr>
            <a:r>
              <a:rPr lang="id-ID" sz="1800" dirty="0"/>
              <a:t>1 </a:t>
            </a:r>
            <a:r>
              <a:rPr lang="id-ID" sz="1800" dirty="0" smtClean="0"/>
              <a:t>cup = 237 </a:t>
            </a:r>
            <a:r>
              <a:rPr lang="id-ID" sz="1800" dirty="0"/>
              <a:t>ml	 	 </a:t>
            </a:r>
          </a:p>
          <a:p>
            <a:pPr marL="0" indent="0">
              <a:buNone/>
            </a:pPr>
            <a:r>
              <a:rPr lang="id-ID" sz="1800" dirty="0"/>
              <a:t>2 cups (1 </a:t>
            </a:r>
            <a:r>
              <a:rPr lang="id-ID" sz="1800" dirty="0" smtClean="0"/>
              <a:t>pint) = 473 </a:t>
            </a:r>
            <a:r>
              <a:rPr lang="id-ID" sz="1800" dirty="0"/>
              <a:t>ml	 	 </a:t>
            </a:r>
          </a:p>
          <a:p>
            <a:pPr marL="0" indent="0">
              <a:buNone/>
            </a:pPr>
            <a:r>
              <a:rPr lang="id-ID" sz="1800" dirty="0"/>
              <a:t>4 cups (1 </a:t>
            </a:r>
            <a:r>
              <a:rPr lang="id-ID" sz="1800" dirty="0" smtClean="0"/>
              <a:t>quart) = 0.95 </a:t>
            </a:r>
            <a:r>
              <a:rPr lang="id-ID" sz="1800" dirty="0"/>
              <a:t>liter	 	 </a:t>
            </a:r>
          </a:p>
          <a:p>
            <a:pPr marL="0" indent="0">
              <a:buNone/>
            </a:pPr>
            <a:r>
              <a:rPr lang="id-ID" sz="1800" dirty="0"/>
              <a:t>4 quarts (1 gal</a:t>
            </a:r>
            <a:r>
              <a:rPr lang="id-ID" sz="1800" dirty="0" smtClean="0"/>
              <a:t>.) = 3.8 </a:t>
            </a:r>
            <a:r>
              <a:rPr lang="id-ID" sz="1800" dirty="0"/>
              <a:t>liters	 </a:t>
            </a:r>
            <a:endParaRPr lang="id-ID" sz="1800" dirty="0" smtClean="0"/>
          </a:p>
          <a:p>
            <a:pPr marL="0" indent="0">
              <a:buNone/>
            </a:pPr>
            <a:r>
              <a:rPr lang="id-ID" sz="1800" dirty="0"/>
              <a:t>1 oz	=28 grams</a:t>
            </a:r>
          </a:p>
          <a:p>
            <a:pPr marL="0" indent="0">
              <a:buNone/>
            </a:pPr>
            <a:r>
              <a:rPr lang="id-ID" sz="1800" dirty="0"/>
              <a:t>	</a:t>
            </a:r>
            <a:r>
              <a:rPr lang="id-ID" sz="1800" b="1" dirty="0"/>
              <a:t> </a:t>
            </a:r>
            <a:r>
              <a:rPr lang="id-ID" sz="1800" b="1" dirty="0" smtClean="0"/>
              <a:t>Metric </a:t>
            </a:r>
            <a:r>
              <a:rPr lang="id-ID" sz="1800" b="1" dirty="0"/>
              <a:t>to U.S</a:t>
            </a:r>
            <a:r>
              <a:rPr lang="id-ID" sz="1800" b="1" dirty="0" smtClean="0"/>
              <a:t>.</a:t>
            </a:r>
          </a:p>
          <a:p>
            <a:pPr marL="0" indent="0">
              <a:buNone/>
            </a:pPr>
            <a:r>
              <a:rPr lang="id-ID" sz="1800" dirty="0"/>
              <a:t>1 </a:t>
            </a:r>
            <a:r>
              <a:rPr lang="id-ID" sz="1800" dirty="0" smtClean="0"/>
              <a:t>milliliter =1/5 </a:t>
            </a:r>
            <a:r>
              <a:rPr lang="id-ID" sz="1800" dirty="0"/>
              <a:t>teaspoon	</a:t>
            </a:r>
            <a:endParaRPr lang="id-ID" sz="1800" dirty="0" smtClean="0"/>
          </a:p>
          <a:p>
            <a:pPr marL="0" indent="0">
              <a:buNone/>
            </a:pPr>
            <a:r>
              <a:rPr lang="id-ID" sz="1800" dirty="0" smtClean="0"/>
              <a:t>1 </a:t>
            </a:r>
            <a:r>
              <a:rPr lang="id-ID" sz="1800" dirty="0"/>
              <a:t>gram	</a:t>
            </a:r>
            <a:r>
              <a:rPr lang="id-ID" sz="1800" dirty="0" smtClean="0"/>
              <a:t>= 0.035 </a:t>
            </a:r>
            <a:r>
              <a:rPr lang="id-ID" sz="1800" dirty="0"/>
              <a:t>ounce</a:t>
            </a:r>
          </a:p>
          <a:p>
            <a:pPr marL="0" indent="0">
              <a:buNone/>
            </a:pPr>
            <a:r>
              <a:rPr lang="id-ID" sz="1800" dirty="0"/>
              <a:t>5 ml	</a:t>
            </a:r>
            <a:r>
              <a:rPr lang="id-ID" sz="1800" dirty="0" smtClean="0"/>
              <a:t>= 1 </a:t>
            </a:r>
            <a:r>
              <a:rPr lang="id-ID" sz="1800" dirty="0"/>
              <a:t>teaspoon	</a:t>
            </a:r>
            <a:endParaRPr lang="id-ID" sz="1800" dirty="0" smtClean="0"/>
          </a:p>
          <a:p>
            <a:pPr marL="0" indent="0">
              <a:buNone/>
            </a:pPr>
            <a:r>
              <a:rPr lang="id-ID" sz="1800" dirty="0" smtClean="0"/>
              <a:t>100 </a:t>
            </a:r>
            <a:r>
              <a:rPr lang="id-ID" sz="1800" dirty="0"/>
              <a:t>grams	</a:t>
            </a:r>
            <a:r>
              <a:rPr lang="id-ID" sz="1800" dirty="0" smtClean="0"/>
              <a:t> = 3.5 </a:t>
            </a:r>
            <a:r>
              <a:rPr lang="id-ID" sz="1800" dirty="0"/>
              <a:t>ounces</a:t>
            </a:r>
          </a:p>
          <a:p>
            <a:pPr marL="0" indent="0">
              <a:buNone/>
            </a:pPr>
            <a:r>
              <a:rPr lang="id-ID" sz="1800" dirty="0"/>
              <a:t>15 </a:t>
            </a:r>
            <a:r>
              <a:rPr lang="id-ID" sz="1800" dirty="0" smtClean="0"/>
              <a:t>ml =</a:t>
            </a:r>
            <a:r>
              <a:rPr lang="id-ID" sz="1800" dirty="0"/>
              <a:t>	1 tablespoon	</a:t>
            </a:r>
            <a:endParaRPr lang="id-ID" sz="1800" dirty="0" smtClean="0"/>
          </a:p>
          <a:p>
            <a:pPr marL="0" indent="0">
              <a:buNone/>
            </a:pPr>
            <a:r>
              <a:rPr lang="id-ID" sz="1800" dirty="0" smtClean="0"/>
              <a:t>500 </a:t>
            </a:r>
            <a:r>
              <a:rPr lang="id-ID" sz="1800" dirty="0"/>
              <a:t>grams	</a:t>
            </a:r>
            <a:r>
              <a:rPr lang="id-ID" sz="1800" dirty="0" smtClean="0"/>
              <a:t> =1.10 </a:t>
            </a:r>
            <a:r>
              <a:rPr lang="id-ID" sz="1800" dirty="0"/>
              <a:t>pounds</a:t>
            </a:r>
          </a:p>
          <a:p>
            <a:pPr marL="0" indent="0">
              <a:buNone/>
            </a:pPr>
            <a:r>
              <a:rPr lang="id-ID" sz="1800" dirty="0"/>
              <a:t>100 ml	3.4 fluid oz	</a:t>
            </a:r>
            <a:endParaRPr lang="id-ID" sz="1800" dirty="0" smtClean="0"/>
          </a:p>
          <a:p>
            <a:pPr marL="0" indent="0">
              <a:buNone/>
            </a:pPr>
            <a:r>
              <a:rPr lang="id-ID" sz="1800" dirty="0" smtClean="0"/>
              <a:t>1 kilogram = 2.205 pounds = </a:t>
            </a:r>
            <a:r>
              <a:rPr lang="id-ID" sz="1800" dirty="0"/>
              <a:t>35 ounces</a:t>
            </a:r>
          </a:p>
          <a:p>
            <a:pPr marL="0" indent="0">
              <a:buNone/>
            </a:pPr>
            <a:r>
              <a:rPr lang="id-ID" sz="1800" dirty="0"/>
              <a:t>240 ml	</a:t>
            </a:r>
            <a:r>
              <a:rPr lang="id-ID" sz="1800" dirty="0" smtClean="0"/>
              <a:t>= 1 </a:t>
            </a:r>
            <a:r>
              <a:rPr lang="id-ID" sz="1800" dirty="0"/>
              <a:t>cup	 	 </a:t>
            </a:r>
          </a:p>
          <a:p>
            <a:pPr marL="0" indent="0">
              <a:buNone/>
            </a:pPr>
            <a:r>
              <a:rPr lang="id-ID" sz="1800" dirty="0"/>
              <a:t>1 liter	</a:t>
            </a:r>
            <a:r>
              <a:rPr lang="id-ID" sz="1800" dirty="0" smtClean="0"/>
              <a:t>= 34 </a:t>
            </a:r>
            <a:r>
              <a:rPr lang="id-ID" sz="1800" dirty="0"/>
              <a:t>fluid </a:t>
            </a:r>
            <a:r>
              <a:rPr lang="id-ID" sz="1800" dirty="0" smtClean="0"/>
              <a:t>oz = </a:t>
            </a:r>
            <a:r>
              <a:rPr lang="id-ID" sz="1800" dirty="0"/>
              <a:t>4.2 </a:t>
            </a:r>
            <a:r>
              <a:rPr lang="id-ID" sz="1800" dirty="0" smtClean="0"/>
              <a:t>cups = </a:t>
            </a:r>
            <a:r>
              <a:rPr lang="id-ID" sz="1800" dirty="0"/>
              <a:t>2.1 </a:t>
            </a:r>
            <a:r>
              <a:rPr lang="id-ID" sz="1800" dirty="0" smtClean="0"/>
              <a:t>pints = </a:t>
            </a:r>
            <a:r>
              <a:rPr lang="id-ID" sz="1800" dirty="0"/>
              <a:t>1.06 </a:t>
            </a:r>
            <a:r>
              <a:rPr lang="id-ID" sz="1800" dirty="0" smtClean="0"/>
              <a:t>quarts = </a:t>
            </a:r>
            <a:r>
              <a:rPr lang="id-ID" sz="1800" dirty="0"/>
              <a:t>0.26 </a:t>
            </a:r>
            <a:r>
              <a:rPr lang="id-ID" sz="1800" dirty="0" smtClean="0"/>
              <a:t>gallon</a:t>
            </a:r>
            <a:endParaRPr lang="id-ID" sz="1800" dirty="0"/>
          </a:p>
        </p:txBody>
      </p:sp>
    </p:spTree>
    <p:extLst>
      <p:ext uri="{BB962C8B-B14F-4D97-AF65-F5344CB8AC3E}">
        <p14:creationId xmlns:p14="http://schemas.microsoft.com/office/powerpoint/2010/main" val="382887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 smtClean="0">
                <a:solidFill>
                  <a:srgbClr val="FFC000"/>
                </a:solidFill>
              </a:rPr>
              <a:t>Pastry &amp; Bakery Math Calculation</a:t>
            </a:r>
            <a:endParaRPr lang="id-ID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</a:t>
            </a:r>
            <a:r>
              <a:rPr lang="id-ID" dirty="0" smtClean="0"/>
              <a:t>ecipes and formulas </a:t>
            </a:r>
            <a:r>
              <a:rPr lang="en-US" dirty="0" smtClean="0"/>
              <a:t> </a:t>
            </a:r>
            <a:r>
              <a:rPr lang="en-US" dirty="0"/>
              <a:t>are fundamental tools of the kitchen and </a:t>
            </a:r>
            <a:r>
              <a:rPr lang="id-ID" dirty="0" smtClean="0"/>
              <a:t>cakeshop. </a:t>
            </a:r>
            <a:r>
              <a:rPr lang="en-US" dirty="0"/>
              <a:t>They indicate ingredients to be purchased and </a:t>
            </a:r>
            <a:r>
              <a:rPr lang="en-US" dirty="0" smtClean="0"/>
              <a:t>stored</a:t>
            </a:r>
            <a:r>
              <a:rPr lang="id-ID" dirty="0" smtClean="0"/>
              <a:t>. </a:t>
            </a:r>
          </a:p>
          <a:p>
            <a:pPr marL="0" indent="0">
              <a:buNone/>
            </a:pPr>
            <a:r>
              <a:rPr lang="en-US" dirty="0" smtClean="0"/>
              <a:t>They </a:t>
            </a:r>
            <a:r>
              <a:rPr lang="en-US" dirty="0"/>
              <a:t>give measuring </a:t>
            </a:r>
            <a:r>
              <a:rPr lang="en-US" dirty="0" smtClean="0"/>
              <a:t>and</a:t>
            </a:r>
            <a:r>
              <a:rPr lang="id-ID" dirty="0" smtClean="0"/>
              <a:t> </a:t>
            </a:r>
            <a:r>
              <a:rPr lang="en-US" dirty="0" smtClean="0"/>
              <a:t>preparation </a:t>
            </a:r>
            <a:r>
              <a:rPr lang="en-US" dirty="0"/>
              <a:t>instructions for the items to be produced. And they are the focus </a:t>
            </a:r>
            <a:r>
              <a:rPr lang="en-US" dirty="0" smtClean="0"/>
              <a:t>of</a:t>
            </a:r>
            <a:r>
              <a:rPr lang="id-ID" dirty="0" smtClean="0"/>
              <a:t> </a:t>
            </a:r>
            <a:r>
              <a:rPr lang="en-US" dirty="0" smtClean="0"/>
              <a:t>other </a:t>
            </a:r>
            <a:r>
              <a:rPr lang="en-US" dirty="0"/>
              <a:t>management tools and techniques, including modifying quantities </a:t>
            </a:r>
            <a:r>
              <a:rPr lang="en-US" dirty="0" smtClean="0"/>
              <a:t>and</a:t>
            </a:r>
            <a:r>
              <a:rPr lang="id-ID" dirty="0" smtClean="0"/>
              <a:t> </a:t>
            </a:r>
            <a:r>
              <a:rPr lang="en-US" dirty="0" smtClean="0"/>
              <a:t>determining </a:t>
            </a:r>
            <a:r>
              <a:rPr lang="en-US" dirty="0"/>
              <a:t>costs.</a:t>
            </a:r>
            <a:endParaRPr lang="id-ID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47740"/>
            <a:ext cx="2995240" cy="2207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2453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r>
              <a:rPr lang="id-ID" b="1" dirty="0" smtClean="0">
                <a:solidFill>
                  <a:srgbClr val="FFC000"/>
                </a:solidFill>
              </a:rPr>
              <a:t>Pastry &amp; Bakery Math Calculation</a:t>
            </a:r>
            <a:endParaRPr lang="id-ID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9552" y="1447800"/>
            <a:ext cx="8147248" cy="4572000"/>
          </a:xfrm>
        </p:spPr>
        <p:txBody>
          <a:bodyPr>
            <a:normAutofit fontScale="92500" lnSpcReduction="10000"/>
          </a:bodyPr>
          <a:lstStyle/>
          <a:p>
            <a:r>
              <a:rPr lang="id-ID" sz="2400" b="1" dirty="0" smtClean="0"/>
              <a:t>Recipe</a:t>
            </a:r>
            <a:r>
              <a:rPr lang="id-ID" sz="2400" dirty="0" smtClean="0"/>
              <a:t> is a set of</a:t>
            </a:r>
            <a:r>
              <a:rPr lang="en-US" sz="2400" dirty="0" smtClean="0"/>
              <a:t> </a:t>
            </a:r>
            <a:r>
              <a:rPr lang="en-US" sz="2400" dirty="0"/>
              <a:t>instructions for producing a certain </a:t>
            </a:r>
            <a:r>
              <a:rPr lang="en-US" sz="2400" dirty="0" smtClean="0"/>
              <a:t>dish</a:t>
            </a:r>
            <a:endParaRPr lang="id-ID" sz="2400" dirty="0" smtClean="0"/>
          </a:p>
          <a:p>
            <a:r>
              <a:rPr lang="id-ID" sz="2400" b="1" dirty="0" smtClean="0"/>
              <a:t>T</a:t>
            </a:r>
            <a:r>
              <a:rPr lang="en-US" sz="2400" b="1" dirty="0" smtClean="0"/>
              <a:t>he </a:t>
            </a:r>
            <a:r>
              <a:rPr lang="en-US" sz="2400" b="1" dirty="0"/>
              <a:t>purpose of a </a:t>
            </a:r>
            <a:r>
              <a:rPr lang="en-US" sz="2400" b="1" dirty="0" smtClean="0"/>
              <a:t>recipe</a:t>
            </a:r>
            <a:r>
              <a:rPr lang="id-ID" sz="2400" b="1" dirty="0"/>
              <a:t> </a:t>
            </a:r>
            <a:r>
              <a:rPr lang="id-ID" sz="2400" dirty="0" smtClean="0"/>
              <a:t>is </a:t>
            </a:r>
            <a:r>
              <a:rPr lang="en-US" sz="2400" dirty="0"/>
              <a:t>to duplicate </a:t>
            </a:r>
            <a:r>
              <a:rPr lang="en-US" sz="2400" dirty="0" smtClean="0"/>
              <a:t>a</a:t>
            </a:r>
            <a:r>
              <a:rPr lang="id-ID" sz="2400" dirty="0" smtClean="0"/>
              <a:t> </a:t>
            </a:r>
            <a:r>
              <a:rPr lang="en-US" sz="2400" dirty="0" smtClean="0"/>
              <a:t>desired </a:t>
            </a:r>
            <a:r>
              <a:rPr lang="en-US" sz="2400" dirty="0"/>
              <a:t>preparation, it is necessary to have a precise record of the ingredients, their </a:t>
            </a:r>
            <a:r>
              <a:rPr lang="en-US" sz="2400" dirty="0" smtClean="0"/>
              <a:t>amounts,</a:t>
            </a:r>
            <a:r>
              <a:rPr lang="id-ID" sz="2400" dirty="0" smtClean="0"/>
              <a:t> </a:t>
            </a:r>
            <a:r>
              <a:rPr lang="en-US" sz="2400" dirty="0" smtClean="0"/>
              <a:t>and </a:t>
            </a:r>
            <a:r>
              <a:rPr lang="en-US" sz="2400" dirty="0"/>
              <a:t>the way in which they are combined and cooked</a:t>
            </a:r>
            <a:r>
              <a:rPr lang="en-US" sz="2400" dirty="0" smtClean="0"/>
              <a:t>.</a:t>
            </a:r>
            <a:endParaRPr lang="id-ID" sz="2400" dirty="0" smtClean="0"/>
          </a:p>
          <a:p>
            <a:r>
              <a:rPr lang="id-ID" sz="2400" dirty="0" smtClean="0"/>
              <a:t>T</a:t>
            </a:r>
            <a:r>
              <a:rPr lang="en-US" sz="2400" dirty="0" smtClean="0"/>
              <a:t>here </a:t>
            </a:r>
            <a:r>
              <a:rPr lang="en-US" sz="2400" dirty="0"/>
              <a:t>are no exact rules for using the word formula in the context of </a:t>
            </a:r>
            <a:r>
              <a:rPr lang="en-US" sz="2400" dirty="0" smtClean="0"/>
              <a:t>baking</a:t>
            </a:r>
            <a:r>
              <a:rPr lang="id-ID" sz="2400" dirty="0" smtClean="0"/>
              <a:t> in kitchen.</a:t>
            </a:r>
          </a:p>
          <a:p>
            <a:r>
              <a:rPr lang="en-US" sz="2400" dirty="0"/>
              <a:t>Some bakers use the term </a:t>
            </a:r>
            <a:r>
              <a:rPr lang="id-ID" sz="2400" b="1" dirty="0" smtClean="0"/>
              <a:t>Formula</a:t>
            </a:r>
            <a:r>
              <a:rPr lang="id-ID" sz="2400" dirty="0" smtClean="0"/>
              <a:t> </a:t>
            </a:r>
            <a:r>
              <a:rPr lang="en-US" sz="2400" dirty="0" smtClean="0"/>
              <a:t>to </a:t>
            </a:r>
            <a:r>
              <a:rPr lang="en-US" sz="2400" dirty="0"/>
              <a:t>refer </a:t>
            </a:r>
            <a:r>
              <a:rPr lang="en-US" sz="2400" dirty="0" smtClean="0"/>
              <a:t>to</a:t>
            </a:r>
            <a:r>
              <a:rPr lang="id-ID" sz="2400" dirty="0" smtClean="0"/>
              <a:t> </a:t>
            </a:r>
            <a:r>
              <a:rPr lang="en-US" sz="2400" b="1" dirty="0" smtClean="0"/>
              <a:t>flour </a:t>
            </a:r>
            <a:r>
              <a:rPr lang="en-US" sz="2400" b="1" dirty="0"/>
              <a:t>goods </a:t>
            </a:r>
            <a:r>
              <a:rPr lang="en-US" sz="2400" dirty="0"/>
              <a:t>only, while using the word </a:t>
            </a:r>
            <a:r>
              <a:rPr lang="id-ID" sz="2400" b="1" dirty="0"/>
              <a:t>R</a:t>
            </a:r>
            <a:r>
              <a:rPr lang="en-US" sz="2400" b="1" dirty="0" err="1" smtClean="0"/>
              <a:t>ecipe</a:t>
            </a:r>
            <a:r>
              <a:rPr lang="en-US" sz="2400" dirty="0" smtClean="0"/>
              <a:t> </a:t>
            </a:r>
            <a:r>
              <a:rPr lang="en-US" sz="2400" dirty="0"/>
              <a:t>when talking about such items </a:t>
            </a:r>
            <a:r>
              <a:rPr lang="en-US" sz="2400" dirty="0" smtClean="0"/>
              <a:t>as</a:t>
            </a:r>
            <a:r>
              <a:rPr lang="id-ID" sz="2400" dirty="0" smtClean="0"/>
              <a:t> </a:t>
            </a:r>
            <a:r>
              <a:rPr lang="en-US" sz="2400" b="1" dirty="0" smtClean="0"/>
              <a:t>pastry </a:t>
            </a:r>
            <a:r>
              <a:rPr lang="en-US" sz="2400" b="1" dirty="0"/>
              <a:t>cream, fruit fillings, and dessert </a:t>
            </a:r>
            <a:r>
              <a:rPr lang="en-US" sz="2400" b="1" dirty="0" smtClean="0"/>
              <a:t>mousses</a:t>
            </a:r>
            <a:r>
              <a:rPr lang="id-ID" sz="2400" b="1" dirty="0" smtClean="0"/>
              <a:t>.</a:t>
            </a:r>
          </a:p>
          <a:p>
            <a:r>
              <a:rPr lang="id-ID" sz="2400" dirty="0"/>
              <a:t>T</a:t>
            </a:r>
            <a:r>
              <a:rPr lang="en-US" sz="2400" dirty="0" smtClean="0"/>
              <a:t>he </a:t>
            </a:r>
            <a:r>
              <a:rPr lang="en-US" sz="2400" dirty="0"/>
              <a:t>term </a:t>
            </a:r>
            <a:r>
              <a:rPr lang="en-US" sz="2400" b="1" dirty="0" smtClean="0"/>
              <a:t>formula</a:t>
            </a:r>
            <a:r>
              <a:rPr lang="id-ID" sz="2400" dirty="0" smtClean="0"/>
              <a:t> </a:t>
            </a:r>
            <a:r>
              <a:rPr lang="en-US" sz="2400" dirty="0" smtClean="0"/>
              <a:t>refers </a:t>
            </a:r>
            <a:r>
              <a:rPr lang="en-US" sz="2400" dirty="0"/>
              <a:t>only to the list of ingredients </a:t>
            </a:r>
            <a:r>
              <a:rPr lang="en-US" sz="2400" dirty="0" smtClean="0"/>
              <a:t>and</a:t>
            </a:r>
            <a:r>
              <a:rPr lang="id-ID" sz="2400" dirty="0" smtClean="0"/>
              <a:t> </a:t>
            </a:r>
            <a:r>
              <a:rPr lang="en-US" sz="2400" dirty="0" smtClean="0"/>
              <a:t>quantities</a:t>
            </a:r>
            <a:r>
              <a:rPr lang="en-US" sz="2400" dirty="0"/>
              <a:t>. The directions for using </a:t>
            </a:r>
            <a:r>
              <a:rPr lang="en-US" sz="2400" dirty="0" smtClean="0"/>
              <a:t>those</a:t>
            </a:r>
            <a:r>
              <a:rPr lang="id-ID" sz="2400" dirty="0" smtClean="0"/>
              <a:t> </a:t>
            </a:r>
            <a:r>
              <a:rPr lang="en-US" sz="2400" dirty="0" smtClean="0"/>
              <a:t>ingredients</a:t>
            </a:r>
            <a:r>
              <a:rPr lang="en-US" sz="2400" dirty="0"/>
              <a:t>, referred to in this book as </a:t>
            </a:r>
            <a:r>
              <a:rPr lang="en-US" sz="2400" dirty="0" smtClean="0"/>
              <a:t>the</a:t>
            </a:r>
            <a:r>
              <a:rPr lang="id-ID" sz="2400" dirty="0" smtClean="0"/>
              <a:t> </a:t>
            </a:r>
            <a:r>
              <a:rPr lang="en-US" sz="2400" dirty="0" smtClean="0"/>
              <a:t>procedure</a:t>
            </a:r>
            <a:r>
              <a:rPr lang="en-US" sz="2400" dirty="0"/>
              <a:t>, is known by many chefs as </a:t>
            </a:r>
            <a:r>
              <a:rPr lang="en-US" sz="2400" b="1" dirty="0" smtClean="0"/>
              <a:t>the</a:t>
            </a:r>
            <a:r>
              <a:rPr lang="id-ID" sz="2400" b="1" dirty="0" smtClean="0"/>
              <a:t> </a:t>
            </a:r>
            <a:r>
              <a:rPr lang="en-US" sz="2400" b="1" dirty="0" smtClean="0"/>
              <a:t>method </a:t>
            </a:r>
            <a:r>
              <a:rPr lang="en-US" sz="2400" b="1" dirty="0"/>
              <a:t>of preparation, or MOP</a:t>
            </a:r>
            <a:endParaRPr lang="id-ID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662358"/>
            <a:ext cx="3422212" cy="93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133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 smtClean="0">
                <a:solidFill>
                  <a:srgbClr val="FFC000"/>
                </a:solidFill>
              </a:rPr>
              <a:t>Formula and Measurement</a:t>
            </a:r>
            <a:endParaRPr lang="id-ID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27150" y="1364344"/>
            <a:ext cx="7772400" cy="4572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In the bakeshop, there is less product variation. Specifically, flour, yeast, sugar, </a:t>
            </a:r>
            <a:r>
              <a:rPr lang="en-US" dirty="0" smtClean="0"/>
              <a:t>butter,</a:t>
            </a:r>
            <a:r>
              <a:rPr lang="id-ID" dirty="0" smtClean="0"/>
              <a:t> </a:t>
            </a:r>
            <a:r>
              <a:rPr lang="en-US" dirty="0" smtClean="0"/>
              <a:t>and </a:t>
            </a:r>
            <a:r>
              <a:rPr lang="en-US" dirty="0"/>
              <a:t>other basic ingredients are pretty consistent, especially when purchased from the </a:t>
            </a:r>
            <a:r>
              <a:rPr lang="en-US" dirty="0" smtClean="0"/>
              <a:t>same</a:t>
            </a:r>
            <a:r>
              <a:rPr lang="id-ID" dirty="0" smtClean="0"/>
              <a:t> </a:t>
            </a:r>
            <a:r>
              <a:rPr lang="en-US" dirty="0" smtClean="0"/>
              <a:t>source</a:t>
            </a:r>
            <a:r>
              <a:rPr lang="en-US" dirty="0"/>
              <a:t>. Nevertheless, many other factors can’t be accounted for when writing a recipe.</a:t>
            </a:r>
            <a:r>
              <a:rPr lang="id-ID" dirty="0" smtClean="0"/>
              <a:t> </a:t>
            </a:r>
          </a:p>
          <a:p>
            <a:r>
              <a:rPr lang="en-US" dirty="0" smtClean="0"/>
              <a:t>Equipment </a:t>
            </a:r>
            <a:r>
              <a:rPr lang="en-US" dirty="0"/>
              <a:t>varies from bakeshop to bakeshop. For example, different mixers as well </a:t>
            </a:r>
            <a:r>
              <a:rPr lang="en-US" dirty="0" smtClean="0"/>
              <a:t>as</a:t>
            </a:r>
            <a:r>
              <a:rPr lang="id-ID" dirty="0" smtClean="0"/>
              <a:t> </a:t>
            </a:r>
            <a:r>
              <a:rPr lang="en-US" dirty="0" smtClean="0"/>
              <a:t>different-size </a:t>
            </a:r>
            <a:r>
              <a:rPr lang="en-US" dirty="0"/>
              <a:t>mixers process dough differently, and ovens vary in their baking </a:t>
            </a:r>
            <a:r>
              <a:rPr lang="en-US" dirty="0" smtClean="0"/>
              <a:t>properties.</a:t>
            </a:r>
            <a:r>
              <a:rPr lang="id-ID" dirty="0" smtClean="0"/>
              <a:t> </a:t>
            </a:r>
          </a:p>
          <a:p>
            <a:r>
              <a:rPr lang="en-US" dirty="0" smtClean="0"/>
              <a:t>It is</a:t>
            </a:r>
            <a:r>
              <a:rPr lang="id-ID" dirty="0" smtClean="0"/>
              <a:t> </a:t>
            </a:r>
            <a:r>
              <a:rPr lang="en-US" dirty="0" smtClean="0"/>
              <a:t>impossible </a:t>
            </a:r>
            <a:r>
              <a:rPr lang="en-US" dirty="0"/>
              <a:t>to give exact instructions for many processes. For example, a bread </a:t>
            </a:r>
            <a:r>
              <a:rPr lang="en-US" dirty="0" smtClean="0"/>
              <a:t>formula</a:t>
            </a:r>
            <a:r>
              <a:rPr lang="id-ID" dirty="0" smtClean="0"/>
              <a:t> </a:t>
            </a:r>
            <a:r>
              <a:rPr lang="en-US" dirty="0" smtClean="0"/>
              <a:t>may </a:t>
            </a:r>
            <a:r>
              <a:rPr lang="en-US" dirty="0"/>
              <a:t>indicate a mixing time, but the exact time needed for a particular batch will vary. </a:t>
            </a:r>
            <a:r>
              <a:rPr lang="en-US" dirty="0" smtClean="0"/>
              <a:t>The</a:t>
            </a:r>
            <a:r>
              <a:rPr lang="id-ID" dirty="0" smtClean="0"/>
              <a:t> </a:t>
            </a:r>
            <a:r>
              <a:rPr lang="en-US" dirty="0" smtClean="0"/>
              <a:t>baker </a:t>
            </a:r>
            <a:r>
              <a:rPr lang="en-US" dirty="0"/>
              <a:t>must be able to judge by the feel and texture of the dough when it has </a:t>
            </a:r>
            <a:r>
              <a:rPr lang="en-US" dirty="0" smtClean="0"/>
              <a:t>developed</a:t>
            </a:r>
            <a:r>
              <a:rPr lang="id-ID" dirty="0" smtClean="0"/>
              <a:t> </a:t>
            </a:r>
            <a:r>
              <a:rPr lang="en-US" dirty="0" smtClean="0"/>
              <a:t>properly</a:t>
            </a:r>
            <a:r>
              <a:rPr lang="en-US" dirty="0"/>
              <a:t>.</a:t>
            </a:r>
            <a:endParaRPr lang="id-ID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445224"/>
            <a:ext cx="4055542" cy="103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082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>
            <a:normAutofit fontScale="90000"/>
          </a:bodyPr>
          <a:lstStyle/>
          <a:p>
            <a:r>
              <a:rPr lang="id-ID" b="1" dirty="0">
                <a:solidFill>
                  <a:srgbClr val="FFC000"/>
                </a:solidFill>
              </a:rPr>
              <a:t>Standardized Recipes and Formulas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196752"/>
            <a:ext cx="7906072" cy="48230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200" dirty="0"/>
              <a:t>is a set of instructions describing the way a </a:t>
            </a:r>
            <a:r>
              <a:rPr lang="en-US" sz="2200" dirty="0" smtClean="0"/>
              <a:t>particular</a:t>
            </a:r>
            <a:r>
              <a:rPr lang="id-ID" sz="2200" dirty="0" smtClean="0"/>
              <a:t> </a:t>
            </a:r>
            <a:r>
              <a:rPr lang="en-US" sz="2200" dirty="0" smtClean="0"/>
              <a:t>establishment</a:t>
            </a:r>
            <a:r>
              <a:rPr lang="id-ID" sz="2200" dirty="0" smtClean="0"/>
              <a:t> </a:t>
            </a:r>
            <a:r>
              <a:rPr lang="en-US" sz="2200" dirty="0" smtClean="0"/>
              <a:t>prepares </a:t>
            </a:r>
            <a:r>
              <a:rPr lang="en-US" sz="2200" dirty="0"/>
              <a:t>a particular item</a:t>
            </a:r>
            <a:r>
              <a:rPr lang="en-US" sz="2200" dirty="0" smtClean="0"/>
              <a:t>.</a:t>
            </a:r>
            <a:endParaRPr lang="id-ID" sz="2200" dirty="0" smtClean="0"/>
          </a:p>
          <a:p>
            <a:pPr marL="0" indent="0">
              <a:buNone/>
            </a:pPr>
            <a:r>
              <a:rPr lang="en-US" sz="2200" dirty="0"/>
              <a:t>Formula formats differ from operation to operation, but nearly all of them try to include </a:t>
            </a:r>
            <a:r>
              <a:rPr lang="en-US" sz="2200" dirty="0" smtClean="0"/>
              <a:t>as</a:t>
            </a:r>
            <a:r>
              <a:rPr lang="id-ID" sz="2200" dirty="0" smtClean="0"/>
              <a:t> </a:t>
            </a:r>
            <a:r>
              <a:rPr lang="en-US" sz="2200" dirty="0" smtClean="0"/>
              <a:t>much </a:t>
            </a:r>
            <a:r>
              <a:rPr lang="en-US" sz="2200" dirty="0"/>
              <a:t>precise information as possible. The following details may be </a:t>
            </a:r>
            <a:r>
              <a:rPr lang="en-US" sz="2200" dirty="0" smtClean="0"/>
              <a:t>listed</a:t>
            </a:r>
            <a:endParaRPr lang="id-ID" sz="2200" dirty="0" smtClean="0"/>
          </a:p>
          <a:p>
            <a:r>
              <a:rPr lang="en-US" sz="2200" dirty="0" smtClean="0"/>
              <a:t>Name </a:t>
            </a:r>
            <a:r>
              <a:rPr lang="en-US" sz="2200" dirty="0"/>
              <a:t>of the recipe</a:t>
            </a:r>
          </a:p>
          <a:p>
            <a:r>
              <a:rPr lang="en-US" sz="2200" dirty="0" smtClean="0"/>
              <a:t>Yield</a:t>
            </a:r>
            <a:r>
              <a:rPr lang="en-US" sz="2200" dirty="0"/>
              <a:t>, including total yield, number of portions, and exact portion size</a:t>
            </a:r>
          </a:p>
          <a:p>
            <a:r>
              <a:rPr lang="en-US" sz="2200" dirty="0" smtClean="0"/>
              <a:t>Ingredients </a:t>
            </a:r>
            <a:r>
              <a:rPr lang="en-US" sz="2200" dirty="0"/>
              <a:t>and exact amounts, listed in order of use</a:t>
            </a:r>
          </a:p>
          <a:p>
            <a:r>
              <a:rPr lang="en-US" sz="2200" dirty="0" smtClean="0"/>
              <a:t>Equipment </a:t>
            </a:r>
            <a:r>
              <a:rPr lang="en-US" sz="2200" dirty="0"/>
              <a:t>needed, including measuring equipment, pan sizes, portioning </a:t>
            </a:r>
            <a:r>
              <a:rPr lang="en-US" sz="2200" dirty="0" smtClean="0"/>
              <a:t>equipment,</a:t>
            </a:r>
            <a:r>
              <a:rPr lang="id-ID" sz="2200" dirty="0" smtClean="0"/>
              <a:t> </a:t>
            </a:r>
            <a:r>
              <a:rPr lang="en-US" sz="2200" dirty="0" smtClean="0"/>
              <a:t>and </a:t>
            </a:r>
            <a:r>
              <a:rPr lang="en-US" sz="2200" dirty="0"/>
              <a:t>so on</a:t>
            </a:r>
          </a:p>
          <a:p>
            <a:r>
              <a:rPr lang="en-US" sz="2200" dirty="0" smtClean="0"/>
              <a:t>Directions </a:t>
            </a:r>
            <a:r>
              <a:rPr lang="en-US" sz="2200" dirty="0"/>
              <a:t>for preparing the dish—kept as simple as possible</a:t>
            </a:r>
          </a:p>
          <a:p>
            <a:r>
              <a:rPr lang="en-US" sz="2200" dirty="0" smtClean="0"/>
              <a:t>Preparation </a:t>
            </a:r>
            <a:r>
              <a:rPr lang="en-US" sz="2200" dirty="0"/>
              <a:t>and cooking times</a:t>
            </a:r>
          </a:p>
          <a:p>
            <a:r>
              <a:rPr lang="en-US" sz="2200" dirty="0" smtClean="0"/>
              <a:t>Directions </a:t>
            </a:r>
            <a:r>
              <a:rPr lang="en-US" sz="2200" dirty="0"/>
              <a:t>for holding the product between preparation and service</a:t>
            </a:r>
          </a:p>
          <a:p>
            <a:r>
              <a:rPr lang="en-US" sz="2200" dirty="0" smtClean="0"/>
              <a:t>Directions </a:t>
            </a:r>
            <a:r>
              <a:rPr lang="en-US" sz="2200" dirty="0"/>
              <a:t>for portioning, plating, and garnishing</a:t>
            </a:r>
          </a:p>
          <a:p>
            <a:r>
              <a:rPr lang="en-US" sz="2200" dirty="0" smtClean="0"/>
              <a:t>Directions </a:t>
            </a:r>
            <a:r>
              <a:rPr lang="en-US" sz="2200" dirty="0"/>
              <a:t>for storing leftovers</a:t>
            </a:r>
            <a:endParaRPr lang="id-ID" sz="2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229200"/>
            <a:ext cx="2818564" cy="1451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037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Reading Formulas and Recipes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Before starting production, you must read </a:t>
            </a:r>
            <a:r>
              <a:rPr lang="id-ID" sz="2200" dirty="0" smtClean="0"/>
              <a:t>the </a:t>
            </a:r>
            <a:r>
              <a:rPr lang="en-US" sz="2200" dirty="0" smtClean="0"/>
              <a:t>recipe </a:t>
            </a:r>
            <a:r>
              <a:rPr lang="en-US" sz="2200" dirty="0"/>
              <a:t>carefully and </a:t>
            </a:r>
            <a:r>
              <a:rPr lang="en-US" sz="2200" dirty="0" smtClean="0"/>
              <a:t>completely</a:t>
            </a:r>
            <a:r>
              <a:rPr lang="id-ID" sz="2200" dirty="0" smtClean="0"/>
              <a:t> and </a:t>
            </a:r>
            <a:r>
              <a:rPr lang="en-US" sz="2200" dirty="0"/>
              <a:t>some of the tasks you must carry out as you read the recipe and get ready for </a:t>
            </a:r>
            <a:r>
              <a:rPr lang="en-US" sz="2200" dirty="0" smtClean="0"/>
              <a:t>production</a:t>
            </a:r>
            <a:endParaRPr lang="id-ID" sz="2200" dirty="0" smtClean="0"/>
          </a:p>
          <a:p>
            <a:r>
              <a:rPr lang="id-ID" sz="2200" dirty="0"/>
              <a:t>Formula </a:t>
            </a:r>
            <a:r>
              <a:rPr lang="id-ID" sz="2200" dirty="0" smtClean="0"/>
              <a:t>Modifications</a:t>
            </a:r>
          </a:p>
          <a:p>
            <a:r>
              <a:rPr lang="id-ID" sz="2200" dirty="0" smtClean="0"/>
              <a:t>Ingredients</a:t>
            </a:r>
          </a:p>
          <a:p>
            <a:r>
              <a:rPr lang="id-ID" sz="2200" dirty="0" smtClean="0"/>
              <a:t>Procedures</a:t>
            </a:r>
          </a:p>
          <a:p>
            <a:r>
              <a:rPr lang="id-ID" sz="2200" dirty="0"/>
              <a:t>Tools and Equipment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97152"/>
            <a:ext cx="3449960" cy="1357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836" y="4797152"/>
            <a:ext cx="2931220" cy="137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421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 smtClean="0">
                <a:solidFill>
                  <a:srgbClr val="FFC000"/>
                </a:solidFill>
              </a:rPr>
              <a:t>Measurement</a:t>
            </a:r>
            <a:endParaRPr lang="id-ID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One of the primary functions of a formula is to indicate the ingredients and their correct </a:t>
            </a:r>
            <a:r>
              <a:rPr lang="en-US" sz="2000" dirty="0" smtClean="0"/>
              <a:t>quantities</a:t>
            </a:r>
            <a:r>
              <a:rPr lang="id-ID" sz="2000" dirty="0" smtClean="0"/>
              <a:t> </a:t>
            </a:r>
            <a:r>
              <a:rPr lang="en-US" sz="2000" dirty="0" smtClean="0"/>
              <a:t>or </a:t>
            </a:r>
            <a:r>
              <a:rPr lang="en-US" sz="2000" dirty="0"/>
              <a:t>measurements to be used to make a </a:t>
            </a:r>
            <a:r>
              <a:rPr lang="en-US" sz="2000" dirty="0" smtClean="0"/>
              <a:t>product</a:t>
            </a:r>
            <a:r>
              <a:rPr lang="id-ID" sz="2000" dirty="0" smtClean="0"/>
              <a:t>.</a:t>
            </a:r>
          </a:p>
          <a:p>
            <a:pPr marL="0" indent="0">
              <a:buNone/>
            </a:pPr>
            <a:r>
              <a:rPr lang="en-US" sz="2000" dirty="0"/>
              <a:t>Ingredients are almost always weighed in the bakeshop, rather than measured by </a:t>
            </a:r>
            <a:r>
              <a:rPr lang="en-US" sz="2000" dirty="0" smtClean="0"/>
              <a:t>volume,</a:t>
            </a:r>
            <a:r>
              <a:rPr lang="id-ID" sz="2000" dirty="0" smtClean="0"/>
              <a:t> </a:t>
            </a:r>
            <a:r>
              <a:rPr lang="en-US" sz="2000" dirty="0" smtClean="0"/>
              <a:t>because </a:t>
            </a:r>
            <a:r>
              <a:rPr lang="en-US" sz="2000" dirty="0"/>
              <a:t>measurement by weight is more accurate</a:t>
            </a:r>
            <a:r>
              <a:rPr lang="en-US" sz="2000" dirty="0" smtClean="0"/>
              <a:t>.</a:t>
            </a:r>
            <a:endParaRPr lang="id-ID" sz="2000" dirty="0" smtClean="0"/>
          </a:p>
          <a:p>
            <a:r>
              <a:rPr lang="id-ID" sz="2000" b="1" dirty="0"/>
              <a:t>Units of </a:t>
            </a:r>
            <a:r>
              <a:rPr lang="id-ID" sz="2000" b="1" dirty="0" smtClean="0"/>
              <a:t>Measure</a:t>
            </a:r>
          </a:p>
          <a:p>
            <a:pPr marL="261938" indent="-261938">
              <a:buNone/>
            </a:pPr>
            <a:r>
              <a:rPr lang="id-ID" sz="2000" dirty="0"/>
              <a:t> </a:t>
            </a:r>
            <a:r>
              <a:rPr lang="id-ID" sz="2000" dirty="0" smtClean="0"/>
              <a:t>    </a:t>
            </a:r>
            <a:r>
              <a:rPr lang="en-US" sz="2000" dirty="0"/>
              <a:t>The system of measurement used in the United States is </a:t>
            </a:r>
            <a:r>
              <a:rPr lang="en-US" sz="2000" dirty="0" smtClean="0"/>
              <a:t>complicated</a:t>
            </a:r>
            <a:r>
              <a:rPr lang="id-ID" sz="2000" dirty="0" smtClean="0"/>
              <a:t> but </a:t>
            </a:r>
            <a:r>
              <a:rPr lang="en-US" sz="2000" dirty="0"/>
              <a:t>The Units of Measure: U.S. System table lists equivalents among the units of measure </a:t>
            </a:r>
            <a:r>
              <a:rPr lang="en-US" sz="2000" dirty="0" smtClean="0"/>
              <a:t>used</a:t>
            </a:r>
            <a:r>
              <a:rPr lang="id-ID" sz="2000" dirty="0" smtClean="0"/>
              <a:t> </a:t>
            </a:r>
            <a:r>
              <a:rPr lang="en-US" sz="2000" dirty="0" smtClean="0"/>
              <a:t>in </a:t>
            </a:r>
            <a:r>
              <a:rPr lang="en-US" sz="2000" dirty="0"/>
              <a:t>the bakeshop and kitchen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1617409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The Units of Measure: U.S. </a:t>
            </a:r>
            <a:r>
              <a:rPr lang="en-US" b="1" dirty="0" smtClean="0">
                <a:solidFill>
                  <a:srgbClr val="FFC000"/>
                </a:solidFill>
              </a:rPr>
              <a:t>System</a:t>
            </a:r>
            <a:endParaRPr lang="id-ID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1560" y="1628800"/>
            <a:ext cx="8280920" cy="4391000"/>
          </a:xfrm>
        </p:spPr>
        <p:txBody>
          <a:bodyPr numCol="2">
            <a:normAutofit fontScale="92500"/>
          </a:bodyPr>
          <a:lstStyle/>
          <a:p>
            <a:r>
              <a:rPr lang="id-ID" sz="1900" dirty="0"/>
              <a:t>1 tablespoon (tbsp) </a:t>
            </a:r>
            <a:r>
              <a:rPr lang="id-ID" sz="2300" dirty="0" smtClean="0"/>
              <a:t>=3 </a:t>
            </a:r>
            <a:r>
              <a:rPr lang="id-ID" sz="1600" dirty="0"/>
              <a:t>teaspoons (tsp)</a:t>
            </a:r>
          </a:p>
          <a:p>
            <a:r>
              <a:rPr lang="id-ID" sz="2300" dirty="0"/>
              <a:t>1/16 cup </a:t>
            </a:r>
            <a:r>
              <a:rPr lang="id-ID" sz="2300" dirty="0" smtClean="0"/>
              <a:t>= 1 </a:t>
            </a:r>
            <a:r>
              <a:rPr lang="id-ID" sz="2300" dirty="0"/>
              <a:t>tablespoon</a:t>
            </a:r>
          </a:p>
          <a:p>
            <a:r>
              <a:rPr lang="id-ID" sz="2300" dirty="0"/>
              <a:t>1/8 cup </a:t>
            </a:r>
            <a:r>
              <a:rPr lang="id-ID" sz="2300" dirty="0" smtClean="0"/>
              <a:t>= 2 </a:t>
            </a:r>
            <a:r>
              <a:rPr lang="id-ID" sz="2300" dirty="0"/>
              <a:t>tablespoons</a:t>
            </a:r>
          </a:p>
          <a:p>
            <a:r>
              <a:rPr lang="id-ID" sz="2300" dirty="0"/>
              <a:t>1/6 cup </a:t>
            </a:r>
            <a:r>
              <a:rPr lang="id-ID" sz="2200" dirty="0" smtClean="0"/>
              <a:t>= 2 </a:t>
            </a:r>
            <a:r>
              <a:rPr lang="id-ID" sz="2200" dirty="0"/>
              <a:t>tablespoons + 2 teaspoons</a:t>
            </a:r>
          </a:p>
          <a:p>
            <a:r>
              <a:rPr lang="id-ID" sz="2300" dirty="0"/>
              <a:t>1/4 cup </a:t>
            </a:r>
            <a:r>
              <a:rPr lang="id-ID" sz="2300" dirty="0" smtClean="0"/>
              <a:t>= 4 </a:t>
            </a:r>
            <a:r>
              <a:rPr lang="id-ID" sz="2300" dirty="0"/>
              <a:t>tablespoons</a:t>
            </a:r>
          </a:p>
          <a:p>
            <a:r>
              <a:rPr lang="id-ID" sz="2300" dirty="0"/>
              <a:t>1/3 cup </a:t>
            </a:r>
            <a:r>
              <a:rPr lang="id-ID" sz="2300" dirty="0" smtClean="0"/>
              <a:t>= 5 </a:t>
            </a:r>
            <a:r>
              <a:rPr lang="id-ID" sz="2300" dirty="0"/>
              <a:t>tablespoons + 1 teaspoon</a:t>
            </a:r>
          </a:p>
          <a:p>
            <a:r>
              <a:rPr lang="id-ID" sz="2300" dirty="0"/>
              <a:t>3/8 cup </a:t>
            </a:r>
            <a:r>
              <a:rPr lang="id-ID" sz="2300" dirty="0" smtClean="0"/>
              <a:t>= 6 </a:t>
            </a:r>
            <a:r>
              <a:rPr lang="id-ID" sz="2300" dirty="0"/>
              <a:t>tablespoons</a:t>
            </a:r>
          </a:p>
          <a:p>
            <a:r>
              <a:rPr lang="id-ID" sz="2300" dirty="0"/>
              <a:t>1/2 cup </a:t>
            </a:r>
            <a:r>
              <a:rPr lang="id-ID" sz="2300" dirty="0" smtClean="0"/>
              <a:t>= 8 </a:t>
            </a:r>
            <a:r>
              <a:rPr lang="id-ID" sz="2300" dirty="0"/>
              <a:t>tablespoons</a:t>
            </a:r>
          </a:p>
          <a:p>
            <a:r>
              <a:rPr lang="id-ID" sz="2300" dirty="0"/>
              <a:t>2/3 cup </a:t>
            </a:r>
            <a:r>
              <a:rPr lang="id-ID" sz="2200" dirty="0" smtClean="0"/>
              <a:t>= 10 </a:t>
            </a:r>
            <a:r>
              <a:rPr lang="id-ID" sz="2200" dirty="0"/>
              <a:t>tablespoons + 2 teaspoons</a:t>
            </a:r>
          </a:p>
          <a:p>
            <a:r>
              <a:rPr lang="id-ID" sz="2300" dirty="0"/>
              <a:t>3/4 cup </a:t>
            </a:r>
            <a:r>
              <a:rPr lang="id-ID" sz="2300" dirty="0" smtClean="0"/>
              <a:t>= 12 tablespoons </a:t>
            </a:r>
          </a:p>
          <a:p>
            <a:r>
              <a:rPr lang="id-ID" sz="2300" dirty="0" smtClean="0"/>
              <a:t>1 </a:t>
            </a:r>
            <a:r>
              <a:rPr lang="id-ID" sz="2300" dirty="0"/>
              <a:t>cup </a:t>
            </a:r>
            <a:r>
              <a:rPr lang="id-ID" sz="2300" dirty="0" smtClean="0"/>
              <a:t>=  48 </a:t>
            </a:r>
            <a:r>
              <a:rPr lang="id-ID" sz="2300" dirty="0"/>
              <a:t>teaspoons</a:t>
            </a:r>
          </a:p>
          <a:p>
            <a:r>
              <a:rPr lang="id-ID" sz="2300" dirty="0"/>
              <a:t>1 cup </a:t>
            </a:r>
            <a:r>
              <a:rPr lang="id-ID" sz="2300" dirty="0" smtClean="0"/>
              <a:t>=  16 </a:t>
            </a:r>
            <a:r>
              <a:rPr lang="id-ID" sz="2300" dirty="0"/>
              <a:t>tablespoons</a:t>
            </a:r>
          </a:p>
          <a:p>
            <a:r>
              <a:rPr lang="id-ID" sz="2300" dirty="0"/>
              <a:t>8 fluid ounces (fl oz) =	1 cup</a:t>
            </a:r>
          </a:p>
          <a:p>
            <a:r>
              <a:rPr lang="id-ID" sz="2300" dirty="0"/>
              <a:t>1 pint (pt) =	2 cups</a:t>
            </a:r>
          </a:p>
          <a:p>
            <a:r>
              <a:rPr lang="id-ID" sz="2300" dirty="0"/>
              <a:t>1 quart (qt) =	2 pints</a:t>
            </a:r>
          </a:p>
          <a:p>
            <a:r>
              <a:rPr lang="id-ID" sz="2300" dirty="0"/>
              <a:t>4 cups =	1 quart</a:t>
            </a:r>
          </a:p>
          <a:p>
            <a:r>
              <a:rPr lang="id-ID" sz="2300" dirty="0"/>
              <a:t>1 gallon (gal) =	4 quarts</a:t>
            </a:r>
          </a:p>
          <a:p>
            <a:r>
              <a:rPr lang="id-ID" sz="2300" dirty="0"/>
              <a:t>16 ounces (oz) </a:t>
            </a:r>
            <a:r>
              <a:rPr lang="id-ID" sz="2300" dirty="0" smtClean="0"/>
              <a:t>= 1 </a:t>
            </a:r>
            <a:r>
              <a:rPr lang="id-ID" sz="2300" dirty="0"/>
              <a:t>pound (lb)</a:t>
            </a:r>
          </a:p>
          <a:p>
            <a:r>
              <a:rPr lang="id-ID" sz="2300" dirty="0"/>
              <a:t>1 </a:t>
            </a:r>
            <a:r>
              <a:rPr lang="id-ID" sz="2300" dirty="0" smtClean="0"/>
              <a:t>milliliter (ml</a:t>
            </a:r>
            <a:r>
              <a:rPr lang="id-ID" sz="2300" dirty="0"/>
              <a:t>) </a:t>
            </a:r>
            <a:r>
              <a:rPr lang="id-ID" sz="2300" dirty="0" smtClean="0"/>
              <a:t>= </a:t>
            </a:r>
            <a:r>
              <a:rPr lang="id-ID" sz="1900" dirty="0" smtClean="0"/>
              <a:t>1 </a:t>
            </a:r>
            <a:r>
              <a:rPr lang="id-ID" sz="1900" dirty="0"/>
              <a:t>cubic centimeter (cc)</a:t>
            </a:r>
          </a:p>
          <a:p>
            <a:r>
              <a:rPr lang="id-ID" sz="2300" dirty="0"/>
              <a:t>1 inch (in) </a:t>
            </a:r>
            <a:r>
              <a:rPr lang="id-ID" sz="2300" dirty="0" smtClean="0"/>
              <a:t>= 2.54 </a:t>
            </a:r>
            <a:r>
              <a:rPr lang="id-ID" sz="2300" dirty="0"/>
              <a:t>centimet</a:t>
            </a:r>
            <a:r>
              <a:rPr lang="id-ID" dirty="0"/>
              <a:t>ers (cm)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76430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The Metric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The United States is the only major country that uses the complex system of measurement </a:t>
            </a:r>
            <a:r>
              <a:rPr lang="en-US" sz="2200" dirty="0" smtClean="0"/>
              <a:t>we</a:t>
            </a:r>
            <a:r>
              <a:rPr lang="id-ID" sz="2200" dirty="0" smtClean="0"/>
              <a:t> </a:t>
            </a:r>
            <a:r>
              <a:rPr lang="en-US" sz="2200" dirty="0" smtClean="0"/>
              <a:t>have </a:t>
            </a:r>
            <a:r>
              <a:rPr lang="en-US" sz="2200" dirty="0"/>
              <a:t>just described. Other countries use a much simpler system called </a:t>
            </a:r>
            <a:r>
              <a:rPr lang="en-US" sz="2200" b="1" dirty="0"/>
              <a:t>the metric </a:t>
            </a:r>
            <a:r>
              <a:rPr lang="en-US" sz="2200" b="1" dirty="0" smtClean="0"/>
              <a:t>system</a:t>
            </a:r>
            <a:r>
              <a:rPr lang="id-ID" sz="2200" b="1" dirty="0" smtClean="0"/>
              <a:t>.</a:t>
            </a:r>
          </a:p>
          <a:p>
            <a:pPr marL="0" indent="0">
              <a:buNone/>
            </a:pPr>
            <a:r>
              <a:rPr lang="en-US" sz="2200" dirty="0"/>
              <a:t>In the metric system, there is one basic unit for each type of measurement:</a:t>
            </a:r>
          </a:p>
          <a:p>
            <a:r>
              <a:rPr lang="en-US" sz="2200" dirty="0"/>
              <a:t>The </a:t>
            </a:r>
            <a:r>
              <a:rPr lang="en-US" sz="2200" b="1" dirty="0"/>
              <a:t>gram</a:t>
            </a:r>
            <a:r>
              <a:rPr lang="en-US" sz="2200" dirty="0"/>
              <a:t> is the basic unit of weight.</a:t>
            </a:r>
          </a:p>
          <a:p>
            <a:r>
              <a:rPr lang="en-US" sz="2200" dirty="0"/>
              <a:t>The </a:t>
            </a:r>
            <a:r>
              <a:rPr lang="en-US" sz="2200" b="1" dirty="0"/>
              <a:t>liter</a:t>
            </a:r>
            <a:r>
              <a:rPr lang="en-US" sz="2200" dirty="0"/>
              <a:t> is the basic unit of volume.</a:t>
            </a:r>
          </a:p>
          <a:p>
            <a:r>
              <a:rPr lang="en-US" sz="2200" dirty="0"/>
              <a:t>The </a:t>
            </a:r>
            <a:r>
              <a:rPr lang="en-US" sz="2200" b="1" dirty="0"/>
              <a:t>meter</a:t>
            </a:r>
            <a:r>
              <a:rPr lang="en-US" sz="2200" dirty="0"/>
              <a:t> is the basic unit of length.</a:t>
            </a:r>
          </a:p>
          <a:p>
            <a:r>
              <a:rPr lang="en-US" sz="2200" dirty="0"/>
              <a:t>The </a:t>
            </a:r>
            <a:r>
              <a:rPr lang="en-US" sz="2200" b="1" dirty="0"/>
              <a:t>degree Celsius </a:t>
            </a:r>
            <a:r>
              <a:rPr lang="en-US" sz="2200" dirty="0"/>
              <a:t>is the basic unit of temperature.</a:t>
            </a:r>
            <a:endParaRPr lang="id-ID" sz="2200" dirty="0"/>
          </a:p>
        </p:txBody>
      </p:sp>
    </p:spTree>
    <p:extLst>
      <p:ext uri="{BB962C8B-B14F-4D97-AF65-F5344CB8AC3E}">
        <p14:creationId xmlns:p14="http://schemas.microsoft.com/office/powerpoint/2010/main" val="38017510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476</TotalTime>
  <Words>801</Words>
  <Application>Microsoft Office PowerPoint</Application>
  <PresentationFormat>On-screen Show (4:3)</PresentationFormat>
  <Paragraphs>91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Equity</vt:lpstr>
      <vt:lpstr>Basic Professional Skills</vt:lpstr>
      <vt:lpstr>Pastry &amp; Bakery Math Calculation</vt:lpstr>
      <vt:lpstr>Pastry &amp; Bakery Math Calculation</vt:lpstr>
      <vt:lpstr>Formula and Measurement</vt:lpstr>
      <vt:lpstr>Standardized Recipes and Formulas</vt:lpstr>
      <vt:lpstr>Reading Formulas and Recipes</vt:lpstr>
      <vt:lpstr>Measurement</vt:lpstr>
      <vt:lpstr>The Units of Measure: U.S. System</vt:lpstr>
      <vt:lpstr>The Metric System</vt:lpstr>
      <vt:lpstr>U.S.–Metric Cooking Conversions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Professional Skills</dc:title>
  <dc:creator>HP 14-g102AU</dc:creator>
  <cp:lastModifiedBy>HP 14-g102AU</cp:lastModifiedBy>
  <cp:revision>16</cp:revision>
  <dcterms:created xsi:type="dcterms:W3CDTF">2016-05-16T02:42:30Z</dcterms:created>
  <dcterms:modified xsi:type="dcterms:W3CDTF">2016-05-18T06:38:17Z</dcterms:modified>
</cp:coreProperties>
</file>