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3376" y="2063298"/>
            <a:ext cx="7886700" cy="1325563"/>
          </a:xfrm>
        </p:spPr>
        <p:txBody>
          <a:bodyPr/>
          <a:lstStyle/>
          <a:p>
            <a:pPr algn="ctr"/>
            <a:r>
              <a:rPr lang="id-ID" b="1" i="1" dirty="0"/>
              <a:t>Labour Costing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849517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/>
              <a:t>Jenis Layanan</a:t>
            </a:r>
          </a:p>
          <a:p>
            <a:pPr marL="0" indent="0">
              <a:buNone/>
            </a:pPr>
            <a:r>
              <a:rPr lang="id-ID" dirty="0" smtClean="0"/>
              <a:t>1. Sebuah </a:t>
            </a:r>
            <a:r>
              <a:rPr lang="id-ID" dirty="0"/>
              <a:t>restoran yang menyajikan masakan </a:t>
            </a:r>
            <a:r>
              <a:rPr lang="id-ID" dirty="0" smtClean="0"/>
              <a:t>kompleks.</a:t>
            </a:r>
          </a:p>
          <a:p>
            <a:pPr marL="0" indent="0">
              <a:buNone/>
            </a:pPr>
            <a:r>
              <a:rPr lang="id-ID" dirty="0" smtClean="0"/>
              <a:t>2. Juga, sebuah restoran yang membutuhkan tingkat keterampilan yang lebih tinggi.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46436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/>
              <a:t>Jumlah Makanan dan Jumlah Periode Makanan</a:t>
            </a:r>
          </a:p>
          <a:p>
            <a:pPr marL="0" indent="0">
              <a:buNone/>
            </a:pPr>
            <a:r>
              <a:rPr lang="id-ID" dirty="0" smtClean="0"/>
              <a:t>Setiap </a:t>
            </a:r>
            <a:r>
              <a:rPr lang="id-ID" dirty="0"/>
              <a:t>restoran akan memiliki tingkat kepegawaian </a:t>
            </a:r>
            <a:r>
              <a:rPr lang="id-ID" dirty="0" smtClean="0"/>
              <a:t>minimum tanpa </a:t>
            </a:r>
            <a:r>
              <a:rPr lang="id-ID" dirty="0"/>
              <a:t>itu tidak bisa </a:t>
            </a:r>
            <a:r>
              <a:rPr lang="id-ID" dirty="0" smtClean="0"/>
              <a:t>beroperasi.</a:t>
            </a:r>
          </a:p>
          <a:p>
            <a:pPr marL="0" indent="0">
              <a:buNone/>
            </a:pPr>
            <a:r>
              <a:rPr lang="id-ID" dirty="0" smtClean="0"/>
              <a:t>Jika </a:t>
            </a:r>
            <a:r>
              <a:rPr lang="id-ID" dirty="0"/>
              <a:t>melayani </a:t>
            </a:r>
            <a:r>
              <a:rPr lang="id-ID" dirty="0" smtClean="0"/>
              <a:t>tamu lebih </a:t>
            </a:r>
            <a:r>
              <a:rPr lang="id-ID" dirty="0"/>
              <a:t>sedikit </a:t>
            </a:r>
            <a:r>
              <a:rPr lang="id-ID" dirty="0" smtClean="0"/>
              <a:t>dari </a:t>
            </a:r>
            <a:r>
              <a:rPr lang="id-ID" dirty="0"/>
              <a:t>tingkat minimum </a:t>
            </a:r>
            <a:r>
              <a:rPr lang="id-ID" dirty="0" smtClean="0"/>
              <a:t>staf </a:t>
            </a:r>
            <a:r>
              <a:rPr lang="id-ID" dirty="0"/>
              <a:t>ini, biaya tenaga </a:t>
            </a:r>
            <a:r>
              <a:rPr lang="id-ID" dirty="0" smtClean="0"/>
              <a:t>kerja akan </a:t>
            </a:r>
            <a:r>
              <a:rPr lang="id-ID" dirty="0"/>
              <a:t>sangat </a:t>
            </a:r>
            <a:r>
              <a:rPr lang="id-ID" dirty="0" smtClean="0"/>
              <a:t>tinggi. 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34935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d-ID" dirty="0"/>
              <a:t>Tata letak </a:t>
            </a:r>
            <a:r>
              <a:rPr lang="id-ID" dirty="0" smtClean="0"/>
              <a:t>dapur</a:t>
            </a:r>
          </a:p>
          <a:p>
            <a:pPr marL="0" indent="0">
              <a:buNone/>
            </a:pPr>
            <a:r>
              <a:rPr lang="id-ID" dirty="0" smtClean="0"/>
              <a:t>Jika </a:t>
            </a:r>
            <a:r>
              <a:rPr lang="id-ID" dirty="0"/>
              <a:t>tata letak dapur terlalu luas, minimum </a:t>
            </a:r>
            <a:r>
              <a:rPr lang="id-ID" dirty="0" smtClean="0"/>
              <a:t>staf Diperlukan </a:t>
            </a:r>
            <a:r>
              <a:rPr lang="id-ID" dirty="0"/>
              <a:t>untuk mengoperasikan setiap stasiun bisa meningkat. </a:t>
            </a:r>
            <a:endParaRPr lang="id-ID" dirty="0" smtClean="0"/>
          </a:p>
        </p:txBody>
      </p:sp>
    </p:spTree>
    <p:extLst>
      <p:ext uri="{BB962C8B-B14F-4D97-AF65-F5344CB8AC3E}">
        <p14:creationId xmlns:p14="http://schemas.microsoft.com/office/powerpoint/2010/main" val="31701040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d-ID" dirty="0"/>
              <a:t>Lingkungan Kerja dan Jumlah Jam Kerja</a:t>
            </a:r>
          </a:p>
          <a:p>
            <a:pPr marL="514350" indent="-514350">
              <a:buAutoNum type="arabicPeriod"/>
            </a:pPr>
            <a:r>
              <a:rPr lang="id-ID" dirty="0" smtClean="0"/>
              <a:t>Lingkungan </a:t>
            </a:r>
            <a:r>
              <a:rPr lang="id-ID" dirty="0"/>
              <a:t>yang panas, lembab, berisik mengurangi kenyamanan dan meningkatkan stres dan berdampak negatif terhadap </a:t>
            </a:r>
            <a:r>
              <a:rPr lang="id-ID" dirty="0" smtClean="0"/>
              <a:t>kinerja.</a:t>
            </a:r>
          </a:p>
          <a:p>
            <a:pPr marL="514350" indent="-514350">
              <a:buAutoNum type="arabicPeriod"/>
            </a:pPr>
            <a:r>
              <a:rPr lang="id-ID" dirty="0" smtClean="0"/>
              <a:t>Panjang jam </a:t>
            </a:r>
            <a:r>
              <a:rPr lang="id-ID" dirty="0"/>
              <a:t>dan kerja keras tanpa istirahat yang </a:t>
            </a:r>
            <a:r>
              <a:rPr lang="id-ID" dirty="0" smtClean="0"/>
              <a:t>tidak wajar </a:t>
            </a:r>
            <a:r>
              <a:rPr lang="id-ID" dirty="0"/>
              <a:t>dapat menyebabkan penurunan produktivitas. </a:t>
            </a:r>
            <a:endParaRPr lang="id-ID" dirty="0" smtClean="0"/>
          </a:p>
        </p:txBody>
      </p:sp>
    </p:spTree>
    <p:extLst>
      <p:ext uri="{BB962C8B-B14F-4D97-AF65-F5344CB8AC3E}">
        <p14:creationId xmlns:p14="http://schemas.microsoft.com/office/powerpoint/2010/main" val="35279683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4850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i="1" dirty="0"/>
              <a:t>Productivity </a:t>
            </a:r>
            <a:r>
              <a:rPr lang="id-ID" i="1" dirty="0" smtClean="0"/>
              <a:t>Standards</a:t>
            </a:r>
          </a:p>
          <a:p>
            <a:pPr marL="0" indent="0">
              <a:buNone/>
            </a:pPr>
            <a:r>
              <a:rPr lang="id-ID" dirty="0"/>
              <a:t>Langkah pertama dalam menentukan kebutuhan kepegawaian adalah menetapkan standar produktivitas. Standar ini harus diperhitungkan</a:t>
            </a:r>
          </a:p>
          <a:p>
            <a:pPr marL="0" indent="0">
              <a:buNone/>
            </a:pPr>
            <a:r>
              <a:rPr lang="id-ID" dirty="0"/>
              <a:t>jumlah waktu yang dibutuhkan untuk menghasilkan makanan dengan kualitas yang dibutuhkan. Standar tersebut didasarkan pada prosedur yang </a:t>
            </a:r>
            <a:r>
              <a:rPr lang="id-ID" dirty="0" smtClean="0"/>
              <a:t>didikte dengan </a:t>
            </a:r>
            <a:r>
              <a:rPr lang="id-ID" dirty="0"/>
              <a:t>resep </a:t>
            </a:r>
            <a:r>
              <a:rPr lang="id-ID" dirty="0" smtClean="0"/>
              <a:t>standar Standar </a:t>
            </a:r>
            <a:r>
              <a:rPr lang="id-ID" dirty="0"/>
              <a:t>produktivitas diukur dalam dolar kerja atau jam kerja</a:t>
            </a:r>
            <a:r>
              <a:rPr lang="id-ID" dirty="0" smtClean="0"/>
              <a:t>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3180526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d-ID" dirty="0"/>
              <a:t>Panduan Kepegawaian</a:t>
            </a:r>
          </a:p>
          <a:p>
            <a:pPr marL="0" indent="0">
              <a:buNone/>
            </a:pPr>
            <a:r>
              <a:rPr lang="id-ID" dirty="0" smtClean="0"/>
              <a:t>Panduan </a:t>
            </a:r>
            <a:r>
              <a:rPr lang="id-ID" dirty="0"/>
              <a:t>kepegawaian berfungsi sebagai alat untuk merencanakan jadwal kerja dan mengendalikan biaya tenaga kerja. </a:t>
            </a:r>
          </a:p>
        </p:txBody>
      </p:sp>
    </p:spTree>
    <p:extLst>
      <p:ext uri="{BB962C8B-B14F-4D97-AF65-F5344CB8AC3E}">
        <p14:creationId xmlns:p14="http://schemas.microsoft.com/office/powerpoint/2010/main" val="3589486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d-ID" dirty="0"/>
              <a:t>Biaya Tenaga Kerja Tetap</a:t>
            </a:r>
          </a:p>
          <a:p>
            <a:pPr marL="0" indent="0">
              <a:buNone/>
            </a:pPr>
            <a:r>
              <a:rPr lang="id-ID" dirty="0" smtClean="0"/>
              <a:t>sebuah </a:t>
            </a:r>
            <a:r>
              <a:rPr lang="id-ID" dirty="0"/>
              <a:t>restoran memiliki pegawai yang digaji, biaya ini tetap dan tidak </a:t>
            </a:r>
            <a:r>
              <a:rPr lang="id-ID" dirty="0" smtClean="0"/>
              <a:t>berubah tergantung </a:t>
            </a:r>
            <a:r>
              <a:rPr lang="id-ID" dirty="0"/>
              <a:t>volume bisnisnya. Bisnis harus membayar gaji karyawan tersebut, meski restorannya </a:t>
            </a:r>
            <a:r>
              <a:rPr lang="id-ID" dirty="0" smtClean="0"/>
              <a:t>tidak sibuk.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932860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i="1" dirty="0"/>
              <a:t>Variable Labour </a:t>
            </a:r>
            <a:r>
              <a:rPr lang="id-ID" i="1" dirty="0" smtClean="0"/>
              <a:t>Costs</a:t>
            </a:r>
          </a:p>
          <a:p>
            <a:pPr marL="0" indent="0"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68103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d-ID" i="1" dirty="0"/>
              <a:t>Peak </a:t>
            </a:r>
            <a:r>
              <a:rPr lang="id-ID" i="1" dirty="0" smtClean="0"/>
              <a:t>Periods</a:t>
            </a:r>
          </a:p>
          <a:p>
            <a:pPr marL="0" indent="0">
              <a:buNone/>
            </a:pPr>
            <a:r>
              <a:rPr lang="id-ID" dirty="0"/>
              <a:t>Bila panduan kepegawaian digunakan untuk menyusun jadwal staf, atasan perlu mempertimbangkan periode puncaknya</a:t>
            </a:r>
            <a:r>
              <a:rPr lang="id-ID" dirty="0" smtClean="0"/>
              <a:t>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398898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id-ID" i="1" dirty="0"/>
              <a:t>Scheduling </a:t>
            </a:r>
            <a:r>
              <a:rPr lang="id-ID" i="1" dirty="0" smtClean="0"/>
              <a:t>Staff</a:t>
            </a:r>
          </a:p>
          <a:p>
            <a:pPr marL="0" indent="0">
              <a:buNone/>
            </a:pPr>
            <a:r>
              <a:rPr lang="id-ID" dirty="0"/>
              <a:t>Penjadwalan staf didasarkan pada jam kerja yang dibutuhkan untuk memenuhi proyeksi volume penjualan. Pengawas </a:t>
            </a:r>
            <a:r>
              <a:rPr lang="id-ID" dirty="0" smtClean="0"/>
              <a:t>juga perlu </a:t>
            </a:r>
            <a:r>
              <a:rPr lang="id-ID" dirty="0"/>
              <a:t>mengawasi dolar perburuhan dengan mempertimbangkan apakah staf dengan skala upah yang lebih rendah dapat dijadwalkan</a:t>
            </a:r>
            <a:r>
              <a:rPr lang="id-ID" dirty="0" smtClean="0"/>
              <a:t>.. </a:t>
            </a:r>
            <a:r>
              <a:rPr lang="id-ID" dirty="0"/>
              <a:t>Faktor lain yang perlu dipertimbangkan saat mengembangkan jadwal meliputi</a:t>
            </a:r>
            <a:r>
              <a:rPr lang="id-ID" dirty="0" smtClean="0"/>
              <a:t>: </a:t>
            </a:r>
            <a:endParaRPr lang="id-ID" dirty="0"/>
          </a:p>
          <a:p>
            <a:pPr marL="514350" indent="-514350">
              <a:buAutoNum type="arabicPeriod"/>
            </a:pPr>
            <a:r>
              <a:rPr lang="id-ID" dirty="0" smtClean="0"/>
              <a:t>Jadwal sibuk dapat </a:t>
            </a:r>
            <a:r>
              <a:rPr lang="id-ID" dirty="0"/>
              <a:t>digunakan untuk memenuhi permintaan selama periode puncak tanpa menimbulkan </a:t>
            </a:r>
            <a:r>
              <a:rPr lang="id-ID" dirty="0" smtClean="0"/>
              <a:t>tambahanbiaya </a:t>
            </a:r>
            <a:r>
              <a:rPr lang="id-ID" dirty="0"/>
              <a:t>tenaga kerja sepanjang shift </a:t>
            </a:r>
            <a:r>
              <a:rPr lang="id-ID" dirty="0" smtClean="0"/>
              <a:t>penuh.</a:t>
            </a:r>
          </a:p>
          <a:p>
            <a:pPr marL="514350" indent="-514350">
              <a:buAutoNum type="arabicPeriod"/>
            </a:pPr>
            <a:r>
              <a:rPr lang="id-ID" dirty="0" smtClean="0"/>
              <a:t>Staf </a:t>
            </a:r>
            <a:r>
              <a:rPr lang="id-ID" dirty="0"/>
              <a:t>paruh waktu dapat digunakan untuk bekerja dalam shift singkat empat atau lima </a:t>
            </a:r>
            <a:r>
              <a:rPr lang="id-ID" dirty="0" smtClean="0"/>
              <a:t>jam.</a:t>
            </a:r>
            <a:endParaRPr lang="id-ID" dirty="0"/>
          </a:p>
          <a:p>
            <a:pPr marL="514350" indent="-514350">
              <a:buAutoNum type="arabicPeriod"/>
            </a:pPr>
            <a:r>
              <a:rPr lang="id-ID" dirty="0" smtClean="0"/>
              <a:t>Staf </a:t>
            </a:r>
            <a:r>
              <a:rPr lang="id-ID" dirty="0"/>
              <a:t>penuh waktu biasanya digunakan untuk mencakup semua posisi administratif utama; Terkadang posisi full time </a:t>
            </a:r>
            <a:r>
              <a:rPr lang="id-ID" dirty="0" smtClean="0"/>
              <a:t>bisa terdiri </a:t>
            </a:r>
            <a:r>
              <a:rPr lang="id-ID" dirty="0"/>
              <a:t>dari gabungan tugas pengawasan dan front-line untuk menyelesaikan pekerjaan penuh </a:t>
            </a:r>
            <a:r>
              <a:rPr lang="id-ID" dirty="0" smtClean="0"/>
              <a:t>waktu.</a:t>
            </a:r>
          </a:p>
          <a:p>
            <a:pPr marL="514350" indent="-514350">
              <a:buAutoNum type="arabicPeriod"/>
            </a:pPr>
            <a:r>
              <a:rPr lang="id-ID" dirty="0" smtClean="0"/>
              <a:t>Pegawai </a:t>
            </a:r>
            <a:r>
              <a:rPr lang="id-ID" dirty="0"/>
              <a:t>sementara dapat digunakan untuk memenuhi kebutuhan tenaga kerja yang bersifat sementara seperti jamuan </a:t>
            </a:r>
            <a:r>
              <a:rPr lang="id-ID" dirty="0" smtClean="0"/>
              <a:t>makan, sakit </a:t>
            </a:r>
            <a:r>
              <a:rPr lang="id-ID" dirty="0"/>
              <a:t>karyawan, atau bantuan </a:t>
            </a:r>
            <a:r>
              <a:rPr lang="id-ID" dirty="0" smtClean="0"/>
              <a:t>liburan. </a:t>
            </a:r>
          </a:p>
          <a:p>
            <a:pPr marL="514350" indent="-514350">
              <a:buAutoNum type="arabicPeriod"/>
            </a:pPr>
            <a:r>
              <a:rPr lang="id-ID" dirty="0" smtClean="0"/>
              <a:t>Pertimbangan </a:t>
            </a:r>
            <a:r>
              <a:rPr lang="id-ID" dirty="0"/>
              <a:t>hukum seperti persyaratan Undang-Undang Standar Ketenagakerjaan dan </a:t>
            </a:r>
            <a:r>
              <a:rPr lang="id-ID" dirty="0" smtClean="0"/>
              <a:t>ketentuan kesepakatan </a:t>
            </a:r>
            <a:r>
              <a:rPr lang="id-ID" dirty="0"/>
              <a:t>kolektif harus selalu </a:t>
            </a:r>
            <a:r>
              <a:rPr lang="id-ID" dirty="0" smtClean="0"/>
              <a:t>diingat.</a:t>
            </a:r>
          </a:p>
          <a:p>
            <a:pPr marL="514350" indent="-514350">
              <a:buAutoNum type="arabicPeriod"/>
            </a:pPr>
            <a:r>
              <a:rPr lang="id-ID" dirty="0" smtClean="0"/>
              <a:t>Kemampuan </a:t>
            </a:r>
            <a:r>
              <a:rPr lang="id-ID" dirty="0"/>
              <a:t>staf harus dipertimbangkan; beberapa karyawan bisa berkembang dengan terburu-buru makan malam yang </a:t>
            </a:r>
            <a:r>
              <a:rPr lang="id-ID" dirty="0" smtClean="0"/>
              <a:t>menegangkansementara </a:t>
            </a:r>
            <a:r>
              <a:rPr lang="id-ID" dirty="0"/>
              <a:t>yang lain berkinerja baik di bawah situasi yang kurang stres. Beberapa karyawan mungkin memiliki keterampilan tambahan (misalnya,</a:t>
            </a:r>
          </a:p>
        </p:txBody>
      </p:sp>
    </p:spTree>
    <p:extLst>
      <p:ext uri="{BB962C8B-B14F-4D97-AF65-F5344CB8AC3E}">
        <p14:creationId xmlns:p14="http://schemas.microsoft.com/office/powerpoint/2010/main" val="930703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Goals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d-ID" dirty="0" smtClean="0"/>
              <a:t>Perencanakan </a:t>
            </a:r>
            <a:r>
              <a:rPr lang="id-ID" dirty="0"/>
              <a:t>kebutuhan kepegawaian adalah mencocokkan pasokan tenaga kerja dengan volume pelanggan </a:t>
            </a:r>
            <a:r>
              <a:rPr lang="id-ID" dirty="0" smtClean="0"/>
              <a:t>sehingga </a:t>
            </a:r>
            <a:r>
              <a:rPr lang="id-ID" dirty="0"/>
              <a:t>bisa memberikan pelayanan yang </a:t>
            </a:r>
            <a:r>
              <a:rPr lang="id-ID" dirty="0" smtClean="0"/>
              <a:t>berkualitas tanpa </a:t>
            </a:r>
            <a:r>
              <a:rPr lang="id-ID" dirty="0"/>
              <a:t>biaya berlebihan</a:t>
            </a:r>
          </a:p>
        </p:txBody>
      </p:sp>
    </p:spTree>
    <p:extLst>
      <p:ext uri="{BB962C8B-B14F-4D97-AF65-F5344CB8AC3E}">
        <p14:creationId xmlns:p14="http://schemas.microsoft.com/office/powerpoint/2010/main" val="415744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Forecast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d-ID" dirty="0" smtClean="0"/>
              <a:t>Oleh </a:t>
            </a:r>
            <a:r>
              <a:rPr lang="id-ID" dirty="0"/>
              <a:t>karena itu, sangat penting untuk dapat meramalkan </a:t>
            </a:r>
            <a:r>
              <a:rPr lang="id-ID" dirty="0" smtClean="0"/>
              <a:t>jumlah pelanggan </a:t>
            </a:r>
            <a:r>
              <a:rPr lang="id-ID" dirty="0"/>
              <a:t>yang akan Anda miliki, masa puncak pelanggan, dan staf yang dibutuhkan untuk memberikan layanan kepada pelanggan tersebut.</a:t>
            </a:r>
          </a:p>
        </p:txBody>
      </p:sp>
    </p:spTree>
    <p:extLst>
      <p:ext uri="{BB962C8B-B14F-4D97-AF65-F5344CB8AC3E}">
        <p14:creationId xmlns:p14="http://schemas.microsoft.com/office/powerpoint/2010/main" val="1391172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Rekrutmen Karyawan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/>
              <a:t>Kebijakan manajemen sumber daya manusia yang baik dapat meningkatkan produktivitas staf</a:t>
            </a:r>
            <a:r>
              <a:rPr lang="id-ID" dirty="0" smtClean="0"/>
              <a:t>.</a:t>
            </a:r>
          </a:p>
          <a:p>
            <a:pPr marL="0" indent="0">
              <a:buNone/>
            </a:pPr>
            <a:r>
              <a:rPr lang="id-ID" dirty="0" smtClean="0"/>
              <a:t>1. memilih karyawan </a:t>
            </a:r>
            <a:r>
              <a:rPr lang="id-ID" dirty="0"/>
              <a:t>yang berkualitas, tertarik, dan dapat dilatih. </a:t>
            </a:r>
            <a:endParaRPr lang="id-ID" dirty="0" smtClean="0"/>
          </a:p>
          <a:p>
            <a:pPr marL="0" indent="0">
              <a:buNone/>
            </a:pPr>
            <a:r>
              <a:rPr lang="id-ID" dirty="0" smtClean="0"/>
              <a:t>2. melalui a periode orientasi.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51293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Manajemen labour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id-ID" dirty="0" smtClean="0"/>
              <a:t>Uraian </a:t>
            </a:r>
            <a:r>
              <a:rPr lang="id-ID" dirty="0"/>
              <a:t>pekerjaan yang </a:t>
            </a:r>
            <a:r>
              <a:rPr lang="id-ID" dirty="0" smtClean="0"/>
              <a:t>akurat</a:t>
            </a:r>
          </a:p>
          <a:p>
            <a:pPr marL="514350" indent="-514350">
              <a:buAutoNum type="arabicPeriod"/>
            </a:pPr>
            <a:r>
              <a:rPr lang="id-ID" dirty="0" smtClean="0"/>
              <a:t>orientasi </a:t>
            </a:r>
            <a:r>
              <a:rPr lang="id-ID" dirty="0"/>
              <a:t>kerja yang </a:t>
            </a:r>
            <a:r>
              <a:rPr lang="id-ID" dirty="0" smtClean="0"/>
              <a:t>baik</a:t>
            </a:r>
          </a:p>
          <a:p>
            <a:pPr marL="514350" indent="-514350">
              <a:buAutoNum type="arabicPeriod"/>
            </a:pPr>
            <a:r>
              <a:rPr lang="id-ID" dirty="0" smtClean="0"/>
              <a:t>pelatihan </a:t>
            </a:r>
            <a:r>
              <a:rPr lang="id-ID" dirty="0"/>
              <a:t>kerja yang </a:t>
            </a:r>
            <a:r>
              <a:rPr lang="id-ID" dirty="0" smtClean="0"/>
              <a:t>memadai.</a:t>
            </a:r>
          </a:p>
          <a:p>
            <a:pPr marL="514350" indent="-514350">
              <a:buAutoNum type="arabicPeriod"/>
            </a:pPr>
            <a:r>
              <a:rPr lang="id-ID" dirty="0" smtClean="0"/>
              <a:t>pengawasan </a:t>
            </a:r>
            <a:r>
              <a:rPr lang="id-ID" dirty="0"/>
              <a:t>yang </a:t>
            </a:r>
            <a:r>
              <a:rPr lang="id-ID" dirty="0" smtClean="0"/>
              <a:t>baik.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73345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274" y="2285366"/>
            <a:ext cx="7886700" cy="1325563"/>
          </a:xfrm>
        </p:spPr>
        <p:txBody>
          <a:bodyPr/>
          <a:lstStyle/>
          <a:p>
            <a:r>
              <a:rPr lang="sv-SE" dirty="0"/>
              <a:t>Faktor-faktor yang Mempengaruhi Kinerja Kerja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00895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d-ID" dirty="0" smtClean="0"/>
              <a:t>faktor </a:t>
            </a:r>
            <a:r>
              <a:rPr lang="id-ID" dirty="0"/>
              <a:t>lain mempengaruhi jumlah tenaga kerja yang dibutuhkan. Faktor-faktor ini</a:t>
            </a:r>
          </a:p>
          <a:p>
            <a:pPr marL="0" indent="0">
              <a:buNone/>
            </a:pPr>
            <a:r>
              <a:rPr lang="id-ID" dirty="0"/>
              <a:t>meliputi:</a:t>
            </a:r>
          </a:p>
          <a:p>
            <a:pPr marL="0" indent="0">
              <a:buNone/>
            </a:pPr>
            <a:r>
              <a:rPr lang="id-ID" dirty="0"/>
              <a:t>• Item menu</a:t>
            </a:r>
          </a:p>
          <a:p>
            <a:pPr marL="0" indent="0">
              <a:buNone/>
            </a:pPr>
            <a:r>
              <a:rPr lang="id-ID" dirty="0"/>
              <a:t>• Penggunaan </a:t>
            </a:r>
            <a:r>
              <a:rPr lang="id-ID" dirty="0" smtClean="0"/>
              <a:t>convinience</a:t>
            </a:r>
            <a:endParaRPr lang="id-ID" dirty="0"/>
          </a:p>
          <a:p>
            <a:pPr marL="0" indent="0">
              <a:buNone/>
            </a:pPr>
            <a:r>
              <a:rPr lang="id-ID" dirty="0"/>
              <a:t>• Jenis layanan</a:t>
            </a:r>
          </a:p>
          <a:p>
            <a:pPr marL="0" indent="0">
              <a:buNone/>
            </a:pPr>
            <a:r>
              <a:rPr lang="id-ID" dirty="0"/>
              <a:t>• Jumlah makanan dan jumlah periode makan</a:t>
            </a:r>
          </a:p>
          <a:p>
            <a:pPr marL="0" indent="0">
              <a:buNone/>
            </a:pPr>
            <a:r>
              <a:rPr lang="id-ID" dirty="0"/>
              <a:t>• Tata letak dan desain fasilitas dan peralatan produksi</a:t>
            </a:r>
          </a:p>
          <a:p>
            <a:pPr marL="0" indent="0">
              <a:buNone/>
            </a:pPr>
            <a:r>
              <a:rPr lang="id-ID" dirty="0"/>
              <a:t>• Lingkungan kerja dan jumlah jam kerja</a:t>
            </a:r>
          </a:p>
        </p:txBody>
      </p:sp>
    </p:spTree>
    <p:extLst>
      <p:ext uri="{BB962C8B-B14F-4D97-AF65-F5344CB8AC3E}">
        <p14:creationId xmlns:p14="http://schemas.microsoft.com/office/powerpoint/2010/main" val="778602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Item menu</a:t>
            </a:r>
          </a:p>
          <a:p>
            <a:pPr marL="0" indent="0">
              <a:buNone/>
            </a:pPr>
            <a:r>
              <a:rPr lang="id-ID" dirty="0"/>
              <a:t>Jumlah dan kompleksitas item menu mempengaruhi jam produksi yang dibutuhkan. </a:t>
            </a:r>
          </a:p>
        </p:txBody>
      </p:sp>
    </p:spTree>
    <p:extLst>
      <p:ext uri="{BB962C8B-B14F-4D97-AF65-F5344CB8AC3E}">
        <p14:creationId xmlns:p14="http://schemas.microsoft.com/office/powerpoint/2010/main" val="156702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/>
              <a:t>Penggunaan Convenience Foods</a:t>
            </a:r>
          </a:p>
          <a:p>
            <a:pPr marL="0" indent="0">
              <a:buNone/>
            </a:pPr>
            <a:r>
              <a:rPr lang="id-ID" dirty="0" smtClean="0"/>
              <a:t>Anda </a:t>
            </a:r>
            <a:r>
              <a:rPr lang="id-ID" dirty="0"/>
              <a:t>harus </a:t>
            </a:r>
            <a:r>
              <a:rPr lang="id-ID" dirty="0" smtClean="0"/>
              <a:t>mempertimbangkannya Dua </a:t>
            </a:r>
            <a:r>
              <a:rPr lang="id-ID" dirty="0"/>
              <a:t>faktor lainnya</a:t>
            </a:r>
            <a:r>
              <a:rPr lang="id-ID" dirty="0" smtClean="0"/>
              <a:t>: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id-ID" dirty="0"/>
              <a:t>Convenience </a:t>
            </a:r>
            <a:r>
              <a:rPr lang="id-ID" dirty="0" smtClean="0"/>
              <a:t>Foods </a:t>
            </a:r>
            <a:r>
              <a:rPr lang="id-ID" dirty="0"/>
              <a:t>dapat meningkatkan biaya makanan Anda dan dapat mempengaruhi kualitas produk </a:t>
            </a:r>
            <a:r>
              <a:rPr lang="id-ID" dirty="0" smtClean="0"/>
              <a:t>Anda. </a:t>
            </a:r>
          </a:p>
          <a:p>
            <a:pPr marL="514350" indent="-514350">
              <a:buAutoNum type="arabicPeriod"/>
            </a:pPr>
            <a:r>
              <a:rPr lang="id-ID" dirty="0" smtClean="0"/>
              <a:t>Terkadang mempengaruhi </a:t>
            </a:r>
            <a:r>
              <a:rPr lang="id-ID" dirty="0"/>
              <a:t>kualitas </a:t>
            </a:r>
            <a:r>
              <a:rPr lang="id-ID" dirty="0" smtClean="0"/>
              <a:t>produk.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138092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622</Words>
  <Application>Microsoft Office PowerPoint</Application>
  <PresentationFormat>On-screen Show (4:3)</PresentationFormat>
  <Paragraphs>58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Labour Costing</vt:lpstr>
      <vt:lpstr>Goals</vt:lpstr>
      <vt:lpstr>Forecast</vt:lpstr>
      <vt:lpstr>Rekrutmen Karyawan</vt:lpstr>
      <vt:lpstr>Manajemen labour</vt:lpstr>
      <vt:lpstr>Faktor-faktor yang Mempengaruhi Kinerja Kerja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Labour Costing</dc:title>
  <dc:creator>rezki alhamdi</dc:creator>
  <cp:lastModifiedBy>rezki alhamdi</cp:lastModifiedBy>
  <cp:revision>1</cp:revision>
  <dcterms:created xsi:type="dcterms:W3CDTF">2006-08-16T00:00:00Z</dcterms:created>
  <dcterms:modified xsi:type="dcterms:W3CDTF">2018-11-24T14:12:39Z</dcterms:modified>
</cp:coreProperties>
</file>