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81" r:id="rId14"/>
    <p:sldId id="282" r:id="rId15"/>
    <p:sldId id="283" r:id="rId16"/>
    <p:sldId id="268" r:id="rId17"/>
    <p:sldId id="269" r:id="rId18"/>
    <p:sldId id="284" r:id="rId19"/>
    <p:sldId id="285" r:id="rId20"/>
    <p:sldId id="280" r:id="rId21"/>
    <p:sldId id="270" r:id="rId22"/>
    <p:sldId id="271" r:id="rId23"/>
    <p:sldId id="272" r:id="rId24"/>
    <p:sldId id="273" r:id="rId25"/>
    <p:sldId id="274" r:id="rId26"/>
    <p:sldId id="275" r:id="rId27"/>
    <p:sldId id="276" r:id="rId28"/>
    <p:sldId id="277" r:id="rId29"/>
    <p:sldId id="278" r:id="rId30"/>
    <p:sldId id="279" r:id="rId31"/>
    <p:sldId id="286" r:id="rId32"/>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0CCF901A-9F34-4F61-8F64-42F2103DFB33}" type="datetimeFigureOut">
              <a:rPr lang="id-ID" smtClean="0"/>
              <a:t>06/09/2017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3634168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CCF901A-9F34-4F61-8F64-42F2103DFB33}" type="datetimeFigureOut">
              <a:rPr lang="id-ID" smtClean="0"/>
              <a:t>06/09/2017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3113557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CCF901A-9F34-4F61-8F64-42F2103DFB33}" type="datetimeFigureOut">
              <a:rPr lang="id-ID" smtClean="0"/>
              <a:t>06/09/2017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166560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CCF901A-9F34-4F61-8F64-42F2103DFB33}" type="datetimeFigureOut">
              <a:rPr lang="id-ID" smtClean="0"/>
              <a:t>06/09/2017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339192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CF901A-9F34-4F61-8F64-42F2103DFB33}" type="datetimeFigureOut">
              <a:rPr lang="id-ID" smtClean="0"/>
              <a:t>06/09/2017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2825578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0CCF901A-9F34-4F61-8F64-42F2103DFB33}" type="datetimeFigureOut">
              <a:rPr lang="id-ID" smtClean="0"/>
              <a:t>06/09/2017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442015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0CCF901A-9F34-4F61-8F64-42F2103DFB33}" type="datetimeFigureOut">
              <a:rPr lang="id-ID" smtClean="0"/>
              <a:t>06/09/2017</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3482330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0CCF901A-9F34-4F61-8F64-42F2103DFB33}" type="datetimeFigureOut">
              <a:rPr lang="id-ID" smtClean="0"/>
              <a:t>06/09/2017</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919447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F901A-9F34-4F61-8F64-42F2103DFB33}" type="datetimeFigureOut">
              <a:rPr lang="id-ID" smtClean="0"/>
              <a:t>06/09/2017</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3211178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CF901A-9F34-4F61-8F64-42F2103DFB33}" type="datetimeFigureOut">
              <a:rPr lang="id-ID" smtClean="0"/>
              <a:t>06/09/2017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2198411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CF901A-9F34-4F61-8F64-42F2103DFB33}" type="datetimeFigureOut">
              <a:rPr lang="id-ID" smtClean="0"/>
              <a:t>06/09/2017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08D4DC-599C-4ABF-8402-9198052E5253}" type="slidenum">
              <a:rPr lang="id-ID" smtClean="0"/>
              <a:t>‹#›</a:t>
            </a:fld>
            <a:endParaRPr lang="id-ID"/>
          </a:p>
        </p:txBody>
      </p:sp>
    </p:spTree>
    <p:extLst>
      <p:ext uri="{BB962C8B-B14F-4D97-AF65-F5344CB8AC3E}">
        <p14:creationId xmlns:p14="http://schemas.microsoft.com/office/powerpoint/2010/main" val="152109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CF901A-9F34-4F61-8F64-42F2103DFB33}" type="datetimeFigureOut">
              <a:rPr lang="id-ID" smtClean="0"/>
              <a:t>06/09/2017</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08D4DC-599C-4ABF-8402-9198052E5253}" type="slidenum">
              <a:rPr lang="id-ID" smtClean="0"/>
              <a:t>‹#›</a:t>
            </a:fld>
            <a:endParaRPr lang="id-ID"/>
          </a:p>
        </p:txBody>
      </p:sp>
    </p:spTree>
    <p:extLst>
      <p:ext uri="{BB962C8B-B14F-4D97-AF65-F5344CB8AC3E}">
        <p14:creationId xmlns:p14="http://schemas.microsoft.com/office/powerpoint/2010/main" val="63468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32" y="0"/>
            <a:ext cx="9144000" cy="6775153"/>
          </a:xfrm>
          <a:prstGeom prst="rect">
            <a:avLst/>
          </a:prstGeom>
        </p:spPr>
      </p:pic>
      <p:sp>
        <p:nvSpPr>
          <p:cNvPr id="2" name="Title 1"/>
          <p:cNvSpPr>
            <a:spLocks noGrp="1"/>
          </p:cNvSpPr>
          <p:nvPr>
            <p:ph type="ctrTitle"/>
          </p:nvPr>
        </p:nvSpPr>
        <p:spPr>
          <a:xfrm>
            <a:off x="673968" y="4941168"/>
            <a:ext cx="7772400" cy="1470025"/>
          </a:xfrm>
        </p:spPr>
        <p:style>
          <a:lnRef idx="2">
            <a:schemeClr val="accent2"/>
          </a:lnRef>
          <a:fillRef idx="1">
            <a:schemeClr val="lt1"/>
          </a:fillRef>
          <a:effectRef idx="0">
            <a:schemeClr val="accent2"/>
          </a:effectRef>
          <a:fontRef idx="minor">
            <a:schemeClr val="dk1"/>
          </a:fontRef>
        </p:style>
        <p:txBody>
          <a:bodyPr>
            <a:normAutofit/>
          </a:bodyPr>
          <a:lstStyle/>
          <a:p>
            <a:r>
              <a:rPr lang="id-ID" sz="8800" b="1" dirty="0" smtClean="0">
                <a:solidFill>
                  <a:schemeClr val="accent2">
                    <a:lumMod val="75000"/>
                  </a:schemeClr>
                </a:solidFill>
              </a:rPr>
              <a:t>Cost Control</a:t>
            </a:r>
            <a:endParaRPr lang="id-ID" sz="8800" b="1" dirty="0">
              <a:solidFill>
                <a:schemeClr val="accent2">
                  <a:lumMod val="75000"/>
                </a:schemeClr>
              </a:solidFill>
            </a:endParaRPr>
          </a:p>
        </p:txBody>
      </p:sp>
    </p:spTree>
    <p:extLst>
      <p:ext uri="{BB962C8B-B14F-4D97-AF65-F5344CB8AC3E}">
        <p14:creationId xmlns:p14="http://schemas.microsoft.com/office/powerpoint/2010/main" val="5258357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id-ID" dirty="0" smtClean="0"/>
              <a:t>JENIS-JENIS BAHAN MAKANAN</a:t>
            </a:r>
            <a:endParaRPr lang="id-ID" dirty="0"/>
          </a:p>
        </p:txBody>
      </p:sp>
      <p:sp>
        <p:nvSpPr>
          <p:cNvPr id="3" name="Content Placeholder 2"/>
          <p:cNvSpPr>
            <a:spLocks noGrp="1"/>
          </p:cNvSpPr>
          <p:nvPr>
            <p:ph idx="1"/>
          </p:nvPr>
        </p:nvSpPr>
        <p:spPr>
          <a:xfrm>
            <a:off x="467544" y="1196752"/>
            <a:ext cx="8229600" cy="4525963"/>
          </a:xfrm>
        </p:spPr>
        <p:txBody>
          <a:bodyPr/>
          <a:lstStyle/>
          <a:p>
            <a:pPr marL="0" indent="0">
              <a:buNone/>
            </a:pPr>
            <a:r>
              <a:rPr lang="id-ID" dirty="0" smtClean="0"/>
              <a:t>Jenis bahan makanan yang dapat di beli terdiri dari dua kategori:</a:t>
            </a:r>
          </a:p>
          <a:p>
            <a:pPr marL="514350" indent="-514350">
              <a:buFont typeface="+mj-lt"/>
              <a:buAutoNum type="arabicPeriod"/>
            </a:pPr>
            <a:r>
              <a:rPr lang="id-ID" dirty="0" smtClean="0"/>
              <a:t>Perishable: jenis bahan makanan yang segar yang langsung di gunakan, atau apabila di simpan di perlukan alat bantu penyimpanan seperti chiller dan frezer dalam jangka waktu dan temperatur tertentu(sayur-sayuran, buah-buahan, ikan, daging, ayam) </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535363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063278"/>
            <a:ext cx="8229600" cy="4525963"/>
          </a:xfrm>
        </p:spPr>
        <p:txBody>
          <a:bodyPr/>
          <a:lstStyle/>
          <a:p>
            <a:r>
              <a:rPr lang="id-ID" dirty="0" smtClean="0"/>
              <a:t>Groceries; jenis bahan kering seperti, bawang merah, bawang putih, bumbu dan rempah-rempah serta bahan makanan lain yang di kemas dalam kaleng, botol, kotak, dan karung yang dapat bertahan lama dalam jangka waktu mingguan maupun bulanan. Dalam penyimpanan bahan makanan jenis ini cukup di butuhkan sebuah ruangan sebagai gudang.</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159621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Dairy product: bahan ini seperti susu, olahan dari susu, mentega dan lainnya. Bahan ini mudah rusak dan hancur apabila penanganannya kurang baik.</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510252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24744"/>
            <a:ext cx="8229600" cy="4525963"/>
          </a:xfrm>
        </p:spPr>
        <p:txBody>
          <a:bodyPr/>
          <a:lstStyle/>
          <a:p>
            <a:r>
              <a:rPr lang="id-ID" dirty="0" smtClean="0"/>
              <a:t>Kemudian setelah mengetahui bahan tersebut di golongkan menjadi lokal dan impor, kedua bahan mempunyai harga yang berbeda sehingg harus di tangani hati-hati:</a:t>
            </a:r>
          </a:p>
          <a:p>
            <a:r>
              <a:rPr lang="id-ID" dirty="0" smtClean="0"/>
              <a:t>Barang mentah yang masih harus di di berihkan atau di siangan dan di olah.</a:t>
            </a:r>
          </a:p>
          <a:p>
            <a:r>
              <a:rPr lang="id-ID" dirty="0" smtClean="0"/>
              <a:t>Barang setengah jadi dan siap di masak.</a:t>
            </a:r>
          </a:p>
          <a:p>
            <a:r>
              <a:rPr lang="id-ID" dirty="0" smtClean="0"/>
              <a:t>Barang jadi yang tingal di sajikan.</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443289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08720"/>
            <a:ext cx="8229600" cy="4525963"/>
          </a:xfrm>
        </p:spPr>
        <p:txBody>
          <a:bodyPr>
            <a:normAutofit fontScale="77500" lnSpcReduction="20000"/>
          </a:bodyPr>
          <a:lstStyle/>
          <a:p>
            <a:r>
              <a:rPr lang="id-ID" dirty="0" smtClean="0"/>
              <a:t>Rasio persediaan</a:t>
            </a:r>
          </a:p>
          <a:p>
            <a:pPr marL="514350" indent="-514350">
              <a:buFont typeface="+mj-lt"/>
              <a:buAutoNum type="arabicPeriod"/>
            </a:pPr>
            <a:r>
              <a:rPr lang="id-ID" dirty="0" smtClean="0"/>
              <a:t>Occupancy atau tingkat hunian, yang di tentukan dari jumlah kamar yang terjual setiap hari. Persentase occupancy akan naik turun sesuai dengan tamu yang menginap sehingga bahan makanan yang harus di sediakan cukup untuk jumlah occupancy.</a:t>
            </a:r>
          </a:p>
          <a:p>
            <a:pPr marL="514350" indent="-514350">
              <a:buFont typeface="+mj-lt"/>
              <a:buAutoNum type="arabicPeriod"/>
            </a:pPr>
            <a:r>
              <a:rPr lang="id-ID" dirty="0" smtClean="0"/>
              <a:t>Banyaknya event atau function berupa pesta, seminar, rapat atau acara situasionla seperti valentine, X- mas day, atau tahun baru.</a:t>
            </a:r>
          </a:p>
          <a:p>
            <a:pPr marL="514350" indent="-514350">
              <a:buFont typeface="+mj-lt"/>
              <a:buAutoNum type="arabicPeriod"/>
            </a:pPr>
            <a:r>
              <a:rPr lang="id-ID" dirty="0" smtClean="0"/>
              <a:t>Mempertimbangkan kapasitas penyimpanan jangan sampai overload.</a:t>
            </a:r>
          </a:p>
          <a:p>
            <a:pPr marL="514350" indent="-514350">
              <a:buFont typeface="+mj-lt"/>
              <a:buAutoNum type="arabicPeriod"/>
            </a:pPr>
            <a:r>
              <a:rPr lang="id-ID" dirty="0" smtClean="0"/>
              <a:t>Karakter bahan, groseries atau parisable. Barang groceries dapat di sediakana lebih banyak karena dayanya.</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618582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id-ID" dirty="0" smtClean="0"/>
              <a:t>5. Tingkat keamanannya perusahaan yang harus cukup baik jika mau menyimpan barang di luar gudang. </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184127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266"/>
            <a:ext cx="8229600" cy="1143000"/>
          </a:xfrm>
        </p:spPr>
        <p:txBody>
          <a:bodyPr/>
          <a:lstStyle/>
          <a:p>
            <a:r>
              <a:rPr lang="id-ID" dirty="0" smtClean="0"/>
              <a:t>Standar spesifikasi pembelian</a:t>
            </a:r>
            <a:endParaRPr lang="id-ID" dirty="0"/>
          </a:p>
        </p:txBody>
      </p:sp>
      <p:sp>
        <p:nvSpPr>
          <p:cNvPr id="3" name="Content Placeholder 2"/>
          <p:cNvSpPr>
            <a:spLocks noGrp="1"/>
          </p:cNvSpPr>
          <p:nvPr>
            <p:ph idx="1"/>
          </p:nvPr>
        </p:nvSpPr>
        <p:spPr>
          <a:xfrm>
            <a:off x="467544" y="1268760"/>
            <a:ext cx="8229600" cy="4525963"/>
          </a:xfrm>
        </p:spPr>
        <p:txBody>
          <a:bodyPr>
            <a:normAutofit fontScale="92500" lnSpcReduction="20000"/>
          </a:bodyPr>
          <a:lstStyle/>
          <a:p>
            <a:pPr marL="0" indent="0" algn="just">
              <a:buNone/>
            </a:pPr>
            <a:r>
              <a:rPr lang="id-ID" dirty="0" smtClean="0"/>
              <a:t>Spesifikasi standar pembelian merupakan penjelasan mengenai bahan makanan yang di peroleh oleh hotel. Standar spesifikasi ini menjelaskan secara rinci mengenai mutu, ukuran, takaran, unit, berat, harga perunit dan cara pengirimannya. Untuk dapat menyiapkan spesifikasi di perlukan kerja sama antar bagian hotel. Standar spesifikasi membantu manajemen untuk menghindari kesalahpahaman antara hotel dengan rekanan/ suplier dalam hal mutu, ukuran harga  dan pengiriman.</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208997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908" y="188640"/>
            <a:ext cx="8229600" cy="778098"/>
          </a:xfrm>
        </p:spPr>
        <p:txBody>
          <a:bodyPr>
            <a:normAutofit/>
          </a:bodyPr>
          <a:lstStyle/>
          <a:p>
            <a:r>
              <a:rPr lang="id-ID" sz="2000" dirty="0" smtClean="0"/>
              <a:t>Standar spesifikasi pembelian untuk kakap 1 ekor</a:t>
            </a:r>
            <a:endParaRPr lang="id-ID"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46385771"/>
              </p:ext>
            </p:extLst>
          </p:nvPr>
        </p:nvGraphicFramePr>
        <p:xfrm>
          <a:off x="395536" y="1052736"/>
          <a:ext cx="8229600" cy="402844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70840">
                <a:tc>
                  <a:txBody>
                    <a:bodyPr/>
                    <a:lstStyle/>
                    <a:p>
                      <a:r>
                        <a:rPr lang="id-ID" dirty="0" smtClean="0"/>
                        <a:t>Berat maksimam</a:t>
                      </a:r>
                      <a:endParaRPr lang="id-ID" dirty="0"/>
                    </a:p>
                  </a:txBody>
                  <a:tcPr/>
                </a:tc>
                <a:tc>
                  <a:txBody>
                    <a:bodyPr/>
                    <a:lstStyle/>
                    <a:p>
                      <a:r>
                        <a:rPr lang="id-ID" dirty="0" smtClean="0"/>
                        <a:t>Toleransi</a:t>
                      </a:r>
                      <a:r>
                        <a:rPr lang="id-ID" baseline="0" dirty="0" smtClean="0"/>
                        <a:t> berat</a:t>
                      </a:r>
                      <a:endParaRPr lang="id-ID" dirty="0"/>
                    </a:p>
                  </a:txBody>
                  <a:tcPr/>
                </a:tc>
                <a:tc>
                  <a:txBody>
                    <a:bodyPr/>
                    <a:lstStyle/>
                    <a:p>
                      <a:r>
                        <a:rPr lang="id-ID" dirty="0" smtClean="0"/>
                        <a:t>Harga per kg</a:t>
                      </a:r>
                      <a:endParaRPr lang="id-ID" dirty="0"/>
                    </a:p>
                  </a:txBody>
                  <a:tcPr/>
                </a:tc>
                <a:tc>
                  <a:txBody>
                    <a:bodyPr/>
                    <a:lstStyle/>
                    <a:p>
                      <a:r>
                        <a:rPr lang="id-ID" dirty="0" smtClean="0"/>
                        <a:t>Standar</a:t>
                      </a:r>
                      <a:r>
                        <a:rPr lang="id-ID" baseline="0" dirty="0" smtClean="0"/>
                        <a:t> spesifikasi </a:t>
                      </a:r>
                      <a:endParaRPr lang="id-ID" dirty="0"/>
                    </a:p>
                  </a:txBody>
                  <a:tcPr/>
                </a:tc>
                <a:extLst>
                  <a:ext uri="{0D108BD9-81ED-4DB2-BD59-A6C34878D82A}">
                    <a16:rowId xmlns:a16="http://schemas.microsoft.com/office/drawing/2014/main" val="10000"/>
                  </a:ext>
                </a:extLst>
              </a:tr>
              <a:tr h="370840">
                <a:tc>
                  <a:txBody>
                    <a:bodyPr/>
                    <a:lstStyle/>
                    <a:p>
                      <a:r>
                        <a:rPr lang="id-ID" dirty="0" smtClean="0"/>
                        <a:t>500 gr</a:t>
                      </a:r>
                      <a:endParaRPr lang="id-ID" dirty="0"/>
                    </a:p>
                  </a:txBody>
                  <a:tcPr/>
                </a:tc>
                <a:tc>
                  <a:txBody>
                    <a:bodyPr/>
                    <a:lstStyle/>
                    <a:p>
                      <a:r>
                        <a:rPr lang="id-ID" dirty="0" smtClean="0"/>
                        <a:t>10 %</a:t>
                      </a:r>
                      <a:endParaRPr lang="id-ID" dirty="0"/>
                    </a:p>
                  </a:txBody>
                  <a:tcPr/>
                </a:tc>
                <a:tc>
                  <a:txBody>
                    <a:bodyPr/>
                    <a:lstStyle/>
                    <a:p>
                      <a:r>
                        <a:rPr lang="id-ID" dirty="0" smtClean="0"/>
                        <a:t>Rp</a:t>
                      </a:r>
                      <a:r>
                        <a:rPr lang="id-ID" baseline="0" dirty="0" smtClean="0"/>
                        <a:t> 15.000</a:t>
                      </a:r>
                      <a:endParaRPr lang="id-ID" dirty="0"/>
                    </a:p>
                  </a:txBody>
                  <a:tcPr/>
                </a:tc>
                <a:tc>
                  <a:txBody>
                    <a:bodyPr/>
                    <a:lstStyle/>
                    <a:p>
                      <a:pPr marL="285750" indent="-285750">
                        <a:buFontTx/>
                        <a:buChar char="-"/>
                      </a:pPr>
                      <a:r>
                        <a:rPr lang="id-ID" dirty="0" smtClean="0"/>
                        <a:t>Daging masih</a:t>
                      </a:r>
                      <a:r>
                        <a:rPr lang="id-ID" baseline="0" dirty="0" smtClean="0"/>
                        <a:t> kenyal</a:t>
                      </a:r>
                    </a:p>
                    <a:p>
                      <a:pPr marL="285750" indent="-285750">
                        <a:buFontTx/>
                        <a:buChar char="-"/>
                      </a:pPr>
                      <a:r>
                        <a:rPr lang="id-ID" baseline="0" dirty="0" smtClean="0"/>
                        <a:t>Sisik ikan masih lengkat dan utuh</a:t>
                      </a:r>
                    </a:p>
                    <a:p>
                      <a:pPr marL="285750" indent="-285750">
                        <a:buFontTx/>
                        <a:buChar char="-"/>
                      </a:pPr>
                      <a:r>
                        <a:rPr lang="id-ID" baseline="0" dirty="0" smtClean="0"/>
                        <a:t>ingsang masih merah darah</a:t>
                      </a:r>
                    </a:p>
                    <a:p>
                      <a:pPr marL="285750" indent="-285750">
                        <a:buFontTx/>
                        <a:buChar char="-"/>
                      </a:pPr>
                      <a:r>
                        <a:rPr lang="id-ID" baseline="0" dirty="0" smtClean="0"/>
                        <a:t>Mata bening</a:t>
                      </a:r>
                    </a:p>
                    <a:p>
                      <a:pPr marL="285750" indent="-285750">
                        <a:buFontTx/>
                        <a:buChar char="-"/>
                      </a:pPr>
                      <a:r>
                        <a:rPr lang="id-ID" baseline="0" dirty="0" smtClean="0"/>
                        <a:t>Tidak mengandung mengandung bahan pengawet</a:t>
                      </a:r>
                    </a:p>
                    <a:p>
                      <a:pPr marL="285750" indent="-285750">
                        <a:buFontTx/>
                        <a:buChar char="-"/>
                      </a:pPr>
                      <a:r>
                        <a:rPr lang="id-ID" baseline="0" dirty="0" smtClean="0"/>
                        <a:t>Bebas dari bunga ess</a:t>
                      </a:r>
                    </a:p>
                  </a:txBody>
                  <a:tcPr/>
                </a:tc>
                <a:extLst>
                  <a:ext uri="{0D108BD9-81ED-4DB2-BD59-A6C34878D82A}">
                    <a16:rowId xmlns:a16="http://schemas.microsoft.com/office/drawing/2014/main" val="10001"/>
                  </a:ext>
                </a:extLst>
              </a:tr>
            </a:tbl>
          </a:graphicData>
        </a:graphic>
      </p:graphicFrame>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586350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59832" y="404664"/>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Penentuan standar pembelian</a:t>
            </a:r>
            <a:endParaRPr lang="id-ID" dirty="0"/>
          </a:p>
        </p:txBody>
      </p:sp>
      <p:sp>
        <p:nvSpPr>
          <p:cNvPr id="5" name="Rectangle 4"/>
          <p:cNvSpPr/>
          <p:nvPr/>
        </p:nvSpPr>
        <p:spPr>
          <a:xfrm>
            <a:off x="3068216" y="2482102"/>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Purchase order untuk vendor terpilih</a:t>
            </a:r>
            <a:endParaRPr lang="id-ID" dirty="0"/>
          </a:p>
        </p:txBody>
      </p:sp>
      <p:sp>
        <p:nvSpPr>
          <p:cNvPr id="6" name="Rectangle 5"/>
          <p:cNvSpPr/>
          <p:nvPr/>
        </p:nvSpPr>
        <p:spPr>
          <a:xfrm>
            <a:off x="3068216" y="1161340"/>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Tender seleksi vendor</a:t>
            </a:r>
            <a:endParaRPr lang="id-ID" dirty="0"/>
          </a:p>
        </p:txBody>
      </p:sp>
      <p:sp>
        <p:nvSpPr>
          <p:cNvPr id="7" name="Rectangle 6"/>
          <p:cNvSpPr/>
          <p:nvPr/>
        </p:nvSpPr>
        <p:spPr>
          <a:xfrm>
            <a:off x="3089564" y="3789040"/>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Pengiriman ke hotel</a:t>
            </a:r>
            <a:endParaRPr lang="id-ID" dirty="0"/>
          </a:p>
        </p:txBody>
      </p:sp>
      <p:sp>
        <p:nvSpPr>
          <p:cNvPr id="8" name="Rectangle 7"/>
          <p:cNvSpPr/>
          <p:nvPr/>
        </p:nvSpPr>
        <p:spPr>
          <a:xfrm>
            <a:off x="3104728" y="4437112"/>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Penerimaan oleh receiving</a:t>
            </a:r>
            <a:endParaRPr lang="id-ID" dirty="0"/>
          </a:p>
        </p:txBody>
      </p:sp>
      <p:sp>
        <p:nvSpPr>
          <p:cNvPr id="9" name="Rectangle 8"/>
          <p:cNvSpPr/>
          <p:nvPr/>
        </p:nvSpPr>
        <p:spPr>
          <a:xfrm>
            <a:off x="3052695" y="1770406"/>
            <a:ext cx="2448272" cy="4956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Pembuatan purchase request</a:t>
            </a:r>
            <a:endParaRPr lang="id-ID" dirty="0"/>
          </a:p>
        </p:txBody>
      </p:sp>
      <p:sp>
        <p:nvSpPr>
          <p:cNvPr id="10" name="Rectangle 9"/>
          <p:cNvSpPr/>
          <p:nvPr/>
        </p:nvSpPr>
        <p:spPr>
          <a:xfrm>
            <a:off x="3068216" y="3140968"/>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Pembelian barang</a:t>
            </a:r>
            <a:endParaRPr lang="id-ID" dirty="0"/>
          </a:p>
        </p:txBody>
      </p:sp>
      <p:sp>
        <p:nvSpPr>
          <p:cNvPr id="11" name="Rectangle 10"/>
          <p:cNvSpPr/>
          <p:nvPr/>
        </p:nvSpPr>
        <p:spPr>
          <a:xfrm>
            <a:off x="3089564" y="5157192"/>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Penyimpanan oleh store</a:t>
            </a:r>
            <a:endParaRPr lang="id-ID" dirty="0"/>
          </a:p>
        </p:txBody>
      </p:sp>
      <p:sp>
        <p:nvSpPr>
          <p:cNvPr id="12" name="Rectangle 11"/>
          <p:cNvSpPr/>
          <p:nvPr/>
        </p:nvSpPr>
        <p:spPr>
          <a:xfrm>
            <a:off x="3104728" y="5877272"/>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Klasifikasi penyimpanan</a:t>
            </a:r>
            <a:endParaRPr lang="id-ID" dirty="0"/>
          </a:p>
        </p:txBody>
      </p:sp>
      <p:cxnSp>
        <p:nvCxnSpPr>
          <p:cNvPr id="14" name="Straight Arrow Connector 13"/>
          <p:cNvCxnSpPr>
            <a:stCxn id="4" idx="2"/>
            <a:endCxn id="6" idx="0"/>
          </p:cNvCxnSpPr>
          <p:nvPr/>
        </p:nvCxnSpPr>
        <p:spPr>
          <a:xfrm>
            <a:off x="4283968" y="836712"/>
            <a:ext cx="8384" cy="324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7" name="Straight Arrow Connector 16"/>
          <p:cNvCxnSpPr>
            <a:endCxn id="9" idx="0"/>
          </p:cNvCxnSpPr>
          <p:nvPr/>
        </p:nvCxnSpPr>
        <p:spPr>
          <a:xfrm flipH="1">
            <a:off x="4276831" y="1593388"/>
            <a:ext cx="21767" cy="17701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Straight Arrow Connector 17"/>
          <p:cNvCxnSpPr>
            <a:endCxn id="5" idx="0"/>
          </p:cNvCxnSpPr>
          <p:nvPr/>
        </p:nvCxnSpPr>
        <p:spPr>
          <a:xfrm>
            <a:off x="4283968" y="2263636"/>
            <a:ext cx="8384" cy="21846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9" name="Straight Arrow Connector 18"/>
          <p:cNvCxnSpPr>
            <a:endCxn id="10" idx="0"/>
          </p:cNvCxnSpPr>
          <p:nvPr/>
        </p:nvCxnSpPr>
        <p:spPr>
          <a:xfrm>
            <a:off x="4263364" y="2892205"/>
            <a:ext cx="28988" cy="24876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Straight Arrow Connector 19"/>
          <p:cNvCxnSpPr>
            <a:endCxn id="7" idx="0"/>
          </p:cNvCxnSpPr>
          <p:nvPr/>
        </p:nvCxnSpPr>
        <p:spPr>
          <a:xfrm>
            <a:off x="4296544" y="3542865"/>
            <a:ext cx="17156" cy="24617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1" name="Straight Arrow Connector 20"/>
          <p:cNvCxnSpPr/>
          <p:nvPr/>
        </p:nvCxnSpPr>
        <p:spPr>
          <a:xfrm>
            <a:off x="4271748" y="4204792"/>
            <a:ext cx="0" cy="23232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Straight Arrow Connector 21"/>
          <p:cNvCxnSpPr/>
          <p:nvPr/>
        </p:nvCxnSpPr>
        <p:spPr>
          <a:xfrm>
            <a:off x="4324672" y="4869160"/>
            <a:ext cx="8384" cy="324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a:xfrm>
            <a:off x="4313700" y="5589240"/>
            <a:ext cx="8384" cy="324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28574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5" name="Rectangle 4"/>
          <p:cNvSpPr/>
          <p:nvPr/>
        </p:nvSpPr>
        <p:spPr>
          <a:xfrm>
            <a:off x="3080033" y="1772816"/>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Klasifikasi penyimpanan</a:t>
            </a:r>
            <a:endParaRPr lang="id-ID" dirty="0"/>
          </a:p>
        </p:txBody>
      </p:sp>
      <p:sp>
        <p:nvSpPr>
          <p:cNvPr id="6" name="Rectangle 5"/>
          <p:cNvSpPr/>
          <p:nvPr/>
        </p:nvSpPr>
        <p:spPr>
          <a:xfrm>
            <a:off x="803842" y="2780928"/>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Perisables</a:t>
            </a:r>
            <a:endParaRPr lang="id-ID" dirty="0"/>
          </a:p>
        </p:txBody>
      </p:sp>
      <p:sp>
        <p:nvSpPr>
          <p:cNvPr id="7" name="Rectangle 6"/>
          <p:cNvSpPr/>
          <p:nvPr/>
        </p:nvSpPr>
        <p:spPr>
          <a:xfrm>
            <a:off x="3466651" y="2780928"/>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Groceries</a:t>
            </a:r>
            <a:endParaRPr lang="id-ID" dirty="0"/>
          </a:p>
        </p:txBody>
      </p:sp>
      <p:sp>
        <p:nvSpPr>
          <p:cNvPr id="8" name="Rectangle 7"/>
          <p:cNvSpPr/>
          <p:nvPr/>
        </p:nvSpPr>
        <p:spPr>
          <a:xfrm>
            <a:off x="6274963" y="2780928"/>
            <a:ext cx="2448272"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Beverage</a:t>
            </a:r>
            <a:endParaRPr lang="id-ID" dirty="0"/>
          </a:p>
        </p:txBody>
      </p:sp>
      <p:sp>
        <p:nvSpPr>
          <p:cNvPr id="9" name="Rectangle 8"/>
          <p:cNvSpPr/>
          <p:nvPr/>
        </p:nvSpPr>
        <p:spPr>
          <a:xfrm>
            <a:off x="1855897" y="4075259"/>
            <a:ext cx="1224136"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impor</a:t>
            </a:r>
            <a:endParaRPr lang="id-ID" dirty="0"/>
          </a:p>
        </p:txBody>
      </p:sp>
      <p:sp>
        <p:nvSpPr>
          <p:cNvPr id="10" name="Rectangle 9"/>
          <p:cNvSpPr/>
          <p:nvPr/>
        </p:nvSpPr>
        <p:spPr>
          <a:xfrm>
            <a:off x="44298" y="4077072"/>
            <a:ext cx="1215334"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local</a:t>
            </a:r>
            <a:endParaRPr lang="id-ID" dirty="0"/>
          </a:p>
        </p:txBody>
      </p:sp>
      <p:sp>
        <p:nvSpPr>
          <p:cNvPr id="12" name="Rectangle 11"/>
          <p:cNvSpPr/>
          <p:nvPr/>
        </p:nvSpPr>
        <p:spPr>
          <a:xfrm>
            <a:off x="3620093" y="4077072"/>
            <a:ext cx="1070694"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local</a:t>
            </a:r>
            <a:endParaRPr lang="id-ID" dirty="0"/>
          </a:p>
        </p:txBody>
      </p:sp>
      <p:sp>
        <p:nvSpPr>
          <p:cNvPr id="13" name="Rectangle 12"/>
          <p:cNvSpPr/>
          <p:nvPr/>
        </p:nvSpPr>
        <p:spPr>
          <a:xfrm>
            <a:off x="4952241" y="4077072"/>
            <a:ext cx="1106698"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impor</a:t>
            </a:r>
            <a:endParaRPr lang="id-ID" dirty="0"/>
          </a:p>
        </p:txBody>
      </p:sp>
      <p:sp>
        <p:nvSpPr>
          <p:cNvPr id="14" name="Rectangle 13"/>
          <p:cNvSpPr/>
          <p:nvPr/>
        </p:nvSpPr>
        <p:spPr>
          <a:xfrm>
            <a:off x="7859139" y="4075259"/>
            <a:ext cx="1078633"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impor</a:t>
            </a:r>
            <a:endParaRPr lang="id-ID" dirty="0"/>
          </a:p>
        </p:txBody>
      </p:sp>
      <p:sp>
        <p:nvSpPr>
          <p:cNvPr id="15" name="Rectangle 14"/>
          <p:cNvSpPr/>
          <p:nvPr/>
        </p:nvSpPr>
        <p:spPr>
          <a:xfrm>
            <a:off x="6370176" y="4055399"/>
            <a:ext cx="1299858" cy="43204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lokal</a:t>
            </a:r>
            <a:endParaRPr lang="id-ID" dirty="0"/>
          </a:p>
        </p:txBody>
      </p:sp>
      <p:cxnSp>
        <p:nvCxnSpPr>
          <p:cNvPr id="17" name="Straight Arrow Connector 16"/>
          <p:cNvCxnSpPr>
            <a:stCxn id="5" idx="2"/>
          </p:cNvCxnSpPr>
          <p:nvPr/>
        </p:nvCxnSpPr>
        <p:spPr>
          <a:xfrm>
            <a:off x="4304169" y="2204864"/>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Connector 18"/>
          <p:cNvCxnSpPr/>
          <p:nvPr/>
        </p:nvCxnSpPr>
        <p:spPr>
          <a:xfrm>
            <a:off x="1855897" y="2420888"/>
            <a:ext cx="5643202" cy="0"/>
          </a:xfrm>
          <a:prstGeom prst="line">
            <a:avLst/>
          </a:prstGeom>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a:off x="7492024" y="2465276"/>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a:off x="2027978" y="3193116"/>
            <a:ext cx="439987" cy="8622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Straight Arrow Connector 22"/>
          <p:cNvCxnSpPr/>
          <p:nvPr/>
        </p:nvCxnSpPr>
        <p:spPr>
          <a:xfrm>
            <a:off x="1855897" y="2465276"/>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a:xfrm flipH="1">
            <a:off x="4155440" y="3212976"/>
            <a:ext cx="301129" cy="84242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H="1">
            <a:off x="626736" y="3212976"/>
            <a:ext cx="1111723" cy="864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a:off x="4634198" y="2509664"/>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p:cNvCxnSpPr/>
          <p:nvPr/>
        </p:nvCxnSpPr>
        <p:spPr>
          <a:xfrm flipH="1">
            <a:off x="6923035" y="3212976"/>
            <a:ext cx="504056" cy="84242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0" name="Straight Arrow Connector 29"/>
          <p:cNvCxnSpPr/>
          <p:nvPr/>
        </p:nvCxnSpPr>
        <p:spPr>
          <a:xfrm>
            <a:off x="4608969" y="2509664"/>
            <a:ext cx="0" cy="2160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1" name="Straight Arrow Connector 30"/>
          <p:cNvCxnSpPr>
            <a:endCxn id="13" idx="0"/>
          </p:cNvCxnSpPr>
          <p:nvPr/>
        </p:nvCxnSpPr>
        <p:spPr>
          <a:xfrm>
            <a:off x="4959021" y="3212976"/>
            <a:ext cx="546569" cy="8640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a:off x="7519733" y="3212976"/>
            <a:ext cx="699446" cy="72008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89493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p:spPr>
      </p:pic>
      <p:sp>
        <p:nvSpPr>
          <p:cNvPr id="2" name="Title 1"/>
          <p:cNvSpPr>
            <a:spLocks noGrp="1"/>
          </p:cNvSpPr>
          <p:nvPr>
            <p:ph type="title"/>
          </p:nvPr>
        </p:nvSpPr>
        <p:spPr/>
        <p:txBody>
          <a:bodyPr/>
          <a:lstStyle/>
          <a:p>
            <a:r>
              <a:rPr lang="id-ID" dirty="0" smtClean="0">
                <a:solidFill>
                  <a:srgbClr val="FF0000"/>
                </a:solidFill>
              </a:rPr>
              <a:t>Cost Control/ Pengendalian Biaya</a:t>
            </a:r>
            <a:endParaRPr lang="id-ID" dirty="0">
              <a:solidFill>
                <a:srgbClr val="FF0000"/>
              </a:solidFill>
            </a:endParaRPr>
          </a:p>
        </p:txBody>
      </p:sp>
      <p:sp>
        <p:nvSpPr>
          <p:cNvPr id="3" name="Content Placeholder 2"/>
          <p:cNvSpPr>
            <a:spLocks noGrp="1"/>
          </p:cNvSpPr>
          <p:nvPr>
            <p:ph idx="1"/>
          </p:nvPr>
        </p:nvSpPr>
        <p:spPr>
          <a:xfrm>
            <a:off x="251520" y="3933056"/>
            <a:ext cx="8568952" cy="2692895"/>
          </a:xfrm>
        </p:spPr>
        <p:style>
          <a:lnRef idx="2">
            <a:schemeClr val="accent1"/>
          </a:lnRef>
          <a:fillRef idx="1">
            <a:schemeClr val="lt1"/>
          </a:fillRef>
          <a:effectRef idx="0">
            <a:schemeClr val="accent1"/>
          </a:effectRef>
          <a:fontRef idx="minor">
            <a:schemeClr val="dk1"/>
          </a:fontRef>
        </p:style>
        <p:txBody>
          <a:bodyPr>
            <a:normAutofit/>
          </a:bodyPr>
          <a:lstStyle/>
          <a:p>
            <a:pPr marL="0" indent="0" algn="just">
              <a:buNone/>
            </a:pPr>
            <a:r>
              <a:rPr lang="id-ID" sz="2400" dirty="0" smtClean="0"/>
              <a:t>Pengendalian biaya adalah alat manajemen untuk memantau atau memonitor biaya yang terjadi baik di restoran maupun di dapur. Data baiaya dapat di gunakan apabila di gunakan apabila data tersebut masih valid pada situasi sekarang, waktu yang lampau atau semasa di adalakan pemantauan. Biaya dapat di bedakan sesuai dengan jenisnya, sudut pandang dan tinglat pengawasan yang dilakukan</a:t>
            </a:r>
            <a:endParaRPr lang="id-ID" sz="2400" dirty="0"/>
          </a:p>
        </p:txBody>
      </p:sp>
    </p:spTree>
    <p:extLst>
      <p:ext uri="{BB962C8B-B14F-4D97-AF65-F5344CB8AC3E}">
        <p14:creationId xmlns:p14="http://schemas.microsoft.com/office/powerpoint/2010/main" val="12388007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Cara membeli barang kepada vendor</a:t>
            </a:r>
            <a:endParaRPr lang="id-ID" dirty="0"/>
          </a:p>
        </p:txBody>
      </p:sp>
      <p:sp>
        <p:nvSpPr>
          <p:cNvPr id="4" name="Rectangle 3"/>
          <p:cNvSpPr/>
          <p:nvPr/>
        </p:nvSpPr>
        <p:spPr>
          <a:xfrm>
            <a:off x="611560" y="1916832"/>
            <a:ext cx="2448272" cy="3024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CV. Maju Mundur sukses</a:t>
            </a:r>
          </a:p>
          <a:p>
            <a:pPr marL="342900" indent="-342900">
              <a:buFont typeface="+mj-lt"/>
              <a:buAutoNum type="arabicPeriod"/>
            </a:pPr>
            <a:r>
              <a:rPr lang="id-ID" dirty="0" smtClean="0"/>
              <a:t>Ikan</a:t>
            </a:r>
          </a:p>
          <a:p>
            <a:pPr marL="342900" indent="-342900">
              <a:buFont typeface="+mj-lt"/>
              <a:buAutoNum type="arabicPeriod"/>
            </a:pPr>
            <a:r>
              <a:rPr lang="id-ID" dirty="0" smtClean="0"/>
              <a:t>Ayam</a:t>
            </a:r>
          </a:p>
          <a:p>
            <a:pPr marL="342900" indent="-342900">
              <a:buFont typeface="+mj-lt"/>
              <a:buAutoNum type="arabicPeriod"/>
            </a:pPr>
            <a:r>
              <a:rPr lang="id-ID" dirty="0" smtClean="0"/>
              <a:t>Daging</a:t>
            </a:r>
          </a:p>
          <a:p>
            <a:pPr marL="342900" indent="-342900">
              <a:buFont typeface="+mj-lt"/>
              <a:buAutoNum type="arabicPeriod"/>
            </a:pPr>
            <a:r>
              <a:rPr lang="id-ID" dirty="0" smtClean="0"/>
              <a:t>Sayuran</a:t>
            </a:r>
          </a:p>
          <a:p>
            <a:pPr marL="342900" indent="-342900">
              <a:buFont typeface="+mj-lt"/>
              <a:buAutoNum type="arabicPeriod"/>
            </a:pPr>
            <a:r>
              <a:rPr lang="id-ID" dirty="0" smtClean="0"/>
              <a:t>Pasta dan beras</a:t>
            </a:r>
            <a:endParaRPr lang="id-ID" dirty="0"/>
          </a:p>
        </p:txBody>
      </p:sp>
      <p:sp>
        <p:nvSpPr>
          <p:cNvPr id="5" name="Rectangle 4"/>
          <p:cNvSpPr/>
          <p:nvPr/>
        </p:nvSpPr>
        <p:spPr>
          <a:xfrm>
            <a:off x="3419872" y="1916832"/>
            <a:ext cx="2808312" cy="3024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smtClean="0"/>
          </a:p>
          <a:p>
            <a:pPr algn="ctr"/>
            <a:endParaRPr lang="id-ID" dirty="0"/>
          </a:p>
          <a:p>
            <a:pPr algn="ctr"/>
            <a:endParaRPr lang="id-ID" dirty="0" smtClean="0"/>
          </a:p>
          <a:p>
            <a:pPr algn="ctr"/>
            <a:endParaRPr lang="id-ID" dirty="0" smtClean="0"/>
          </a:p>
          <a:p>
            <a:pPr algn="ctr"/>
            <a:r>
              <a:rPr lang="id-ID" dirty="0" smtClean="0"/>
              <a:t>PT. Indomakmur</a:t>
            </a:r>
          </a:p>
          <a:p>
            <a:pPr marL="342900" indent="-342900">
              <a:buFont typeface="+mj-lt"/>
              <a:buAutoNum type="arabicPeriod"/>
            </a:pPr>
            <a:r>
              <a:rPr lang="id-ID" dirty="0" smtClean="0"/>
              <a:t>Ayam</a:t>
            </a:r>
          </a:p>
          <a:p>
            <a:pPr marL="342900" indent="-342900">
              <a:buFont typeface="+mj-lt"/>
              <a:buAutoNum type="arabicPeriod"/>
            </a:pPr>
            <a:r>
              <a:rPr lang="id-ID" dirty="0" smtClean="0"/>
              <a:t>Daging</a:t>
            </a:r>
          </a:p>
          <a:p>
            <a:pPr marL="342900" indent="-342900">
              <a:buFont typeface="+mj-lt"/>
              <a:buAutoNum type="arabicPeriod"/>
            </a:pPr>
            <a:r>
              <a:rPr lang="id-ID" dirty="0" smtClean="0"/>
              <a:t>Kentang </a:t>
            </a:r>
          </a:p>
          <a:p>
            <a:pPr marL="342900" indent="-342900">
              <a:buFont typeface="+mj-lt"/>
              <a:buAutoNum type="arabicPeriod"/>
            </a:pPr>
            <a:r>
              <a:rPr lang="id-ID" dirty="0" smtClean="0"/>
              <a:t>Sayuran</a:t>
            </a:r>
          </a:p>
          <a:p>
            <a:pPr marL="342900" indent="-342900">
              <a:buFont typeface="+mj-lt"/>
              <a:buAutoNum type="arabicPeriod"/>
            </a:pPr>
            <a:r>
              <a:rPr lang="id-ID" dirty="0" smtClean="0"/>
              <a:t>pasta</a:t>
            </a:r>
          </a:p>
          <a:p>
            <a:pPr marL="342900" indent="-342900">
              <a:buFont typeface="+mj-lt"/>
              <a:buAutoNum type="arabicPeriod"/>
            </a:pPr>
            <a:endParaRPr lang="id-ID" dirty="0" smtClean="0"/>
          </a:p>
          <a:p>
            <a:pPr algn="ctr"/>
            <a:endParaRPr lang="id-ID" dirty="0" smtClean="0"/>
          </a:p>
          <a:p>
            <a:pPr algn="ctr"/>
            <a:endParaRPr lang="id-ID" dirty="0"/>
          </a:p>
          <a:p>
            <a:pPr algn="ctr"/>
            <a:endParaRPr lang="id-ID" dirty="0" smtClean="0"/>
          </a:p>
          <a:p>
            <a:pPr algn="ctr"/>
            <a:endParaRPr lang="id-ID" dirty="0"/>
          </a:p>
        </p:txBody>
      </p:sp>
      <p:sp>
        <p:nvSpPr>
          <p:cNvPr id="6" name="Rectangle 5"/>
          <p:cNvSpPr/>
          <p:nvPr/>
        </p:nvSpPr>
        <p:spPr>
          <a:xfrm>
            <a:off x="6516216" y="1916832"/>
            <a:ext cx="2376264" cy="3024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PT.  Pasifik indah</a:t>
            </a:r>
          </a:p>
          <a:p>
            <a:pPr marL="342900" indent="-342900">
              <a:buFont typeface="+mj-lt"/>
              <a:buAutoNum type="arabicPeriod"/>
            </a:pPr>
            <a:r>
              <a:rPr lang="id-ID" dirty="0" smtClean="0"/>
              <a:t>Daging</a:t>
            </a:r>
          </a:p>
          <a:p>
            <a:pPr marL="342900" indent="-342900">
              <a:buFont typeface="+mj-lt"/>
              <a:buAutoNum type="arabicPeriod"/>
            </a:pPr>
            <a:r>
              <a:rPr lang="id-ID" dirty="0" smtClean="0"/>
              <a:t>Kentang</a:t>
            </a:r>
          </a:p>
          <a:p>
            <a:pPr marL="342900" indent="-342900">
              <a:buFont typeface="+mj-lt"/>
              <a:buAutoNum type="arabicPeriod"/>
            </a:pPr>
            <a:r>
              <a:rPr lang="id-ID" dirty="0" smtClean="0"/>
              <a:t>Sayuran</a:t>
            </a:r>
          </a:p>
          <a:p>
            <a:pPr marL="342900" indent="-342900">
              <a:buFont typeface="+mj-lt"/>
              <a:buAutoNum type="arabicPeriod"/>
            </a:pPr>
            <a:r>
              <a:rPr lang="id-ID" dirty="0" smtClean="0"/>
              <a:t>pasta</a:t>
            </a:r>
            <a:endParaRPr lang="id-ID"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713314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0" indent="0">
              <a:buNone/>
            </a:pPr>
            <a:r>
              <a:rPr lang="id-ID" dirty="0" smtClean="0"/>
              <a:t>Tujuan dari Spesifikasi standar pembelian di persiapkan dengan baik sehingga dapat di gunakan dalam berbagai cara seperti:</a:t>
            </a:r>
          </a:p>
          <a:p>
            <a:pPr marL="514350" indent="-514350">
              <a:buFont typeface="+mj-lt"/>
              <a:buAutoNum type="arabicPeriod"/>
            </a:pPr>
            <a:r>
              <a:rPr lang="id-ID" dirty="0" smtClean="0"/>
              <a:t>Memaksa tim manajaman untuk menentukan kapastian pilihan terhadap bahan makanan yang di pilih.</a:t>
            </a:r>
          </a:p>
          <a:p>
            <a:pPr marL="514350" indent="-514350">
              <a:buFont typeface="+mj-lt"/>
              <a:buAutoNum type="arabicPeriod"/>
            </a:pPr>
            <a:r>
              <a:rPr lang="id-ID" dirty="0" smtClean="0"/>
              <a:t>Mengurangi kesalahpahaman antara purchaser dangan vendor, apabila ada kesalahan dalam komunikasi.</a:t>
            </a:r>
          </a:p>
          <a:p>
            <a:pPr marL="514350" indent="-514350">
              <a:buFont typeface="+mj-lt"/>
              <a:buAutoNum type="arabicPeriod"/>
            </a:pPr>
            <a:r>
              <a:rPr lang="id-ID" dirty="0" smtClean="0"/>
              <a:t>Perputaran spesifikasi pembelian satu jenis bahan diantara beberapa rekanan, membuat persaingan sehat di antara rekanan.</a:t>
            </a:r>
          </a:p>
          <a:p>
            <a:pPr marL="514350" indent="-514350">
              <a:buFont typeface="+mj-lt"/>
              <a:buAutoNum type="arabicPeriod"/>
            </a:pPr>
            <a:r>
              <a:rPr lang="id-ID" dirty="0" smtClean="0"/>
              <a:t>Meminimalis keinginan untuk permintaan barang secara lisan.</a:t>
            </a:r>
          </a:p>
          <a:p>
            <a:pPr marL="514350" indent="-514350">
              <a:buFont typeface="+mj-lt"/>
              <a:buAutoNum type="arabicPeriod"/>
            </a:pPr>
            <a:r>
              <a:rPr lang="id-ID" dirty="0" smtClean="0"/>
              <a:t>Sebagai fasilitas pengecekan bahan makanan pada saat penerimaan bahan.</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820214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8229600" cy="4525963"/>
          </a:xfrm>
        </p:spPr>
        <p:txBody>
          <a:bodyPr>
            <a:normAutofit fontScale="92500"/>
          </a:bodyPr>
          <a:lstStyle/>
          <a:p>
            <a:r>
              <a:rPr lang="id-ID" dirty="0" smtClean="0"/>
              <a:t>Sistem dan prosedur pembelian.</a:t>
            </a:r>
          </a:p>
          <a:p>
            <a:pPr marL="0" indent="0">
              <a:buNone/>
            </a:pPr>
            <a:r>
              <a:rPr lang="id-ID" dirty="0" smtClean="0"/>
              <a:t>Untuk mengendaliakn aktifitas pembelian bahan di perlukan sistem dan prosedur pembelian, baik untuk bahan perisable maupun groseries. Karena dengan sistem prosedur yang baik di harapkan akan berhasil yang sama antara setiap kali melakukan pembelian, dengan demikian bila terjadi kesalahan atau penyimpangan makan akan dengan mudah di telusuri oleh manajemen.</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549903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10000"/>
          </a:bodyPr>
          <a:lstStyle/>
          <a:p>
            <a:pPr marL="0" indent="0">
              <a:buNone/>
            </a:pPr>
            <a:r>
              <a:rPr lang="id-ID" dirty="0" smtClean="0"/>
              <a:t>Dalam sistem dan prosedur pembelian akan di tentukan siapa yang di berikan tugas dan tanggung jawab menyetujui pembelian dan fungsi-fungsi lain yang harus di koordinasi dengan rencana pembelian.</a:t>
            </a:r>
          </a:p>
          <a:p>
            <a:pPr marL="0" indent="0">
              <a:buNone/>
            </a:pPr>
            <a:r>
              <a:rPr lang="id-ID" dirty="0" smtClean="0"/>
              <a:t>Untuk membantu kelancaran kerja dapat di tentukan atau di pilih beberapa vendor sebagai rekan bisnis hotel yang di tuangkan dalam kontrak kerja sama untuk penyediaan bahan kebutuhan hotel.</a:t>
            </a:r>
            <a:endParaRPr lang="id-ID" dirty="0"/>
          </a:p>
        </p:txBody>
      </p:sp>
    </p:spTree>
    <p:extLst>
      <p:ext uri="{BB962C8B-B14F-4D97-AF65-F5344CB8AC3E}">
        <p14:creationId xmlns:p14="http://schemas.microsoft.com/office/powerpoint/2010/main" val="263569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764704"/>
            <a:ext cx="8229600" cy="4525963"/>
          </a:xfrm>
        </p:spPr>
        <p:txBody>
          <a:bodyPr>
            <a:normAutofit lnSpcReduction="10000"/>
          </a:bodyPr>
          <a:lstStyle/>
          <a:p>
            <a:r>
              <a:rPr lang="id-ID" dirty="0" smtClean="0"/>
              <a:t>Adapun sistem dan prosedur pembelian yang umumnya di gunakan di hotel sebagai berikut:</a:t>
            </a:r>
          </a:p>
          <a:p>
            <a:pPr marL="514350" indent="-514350">
              <a:buFont typeface="+mj-lt"/>
              <a:buAutoNum type="arabicPeriod"/>
            </a:pPr>
            <a:r>
              <a:rPr lang="id-ID" dirty="0" smtClean="0"/>
              <a:t>Sistem pembelian secara periodik</a:t>
            </a:r>
          </a:p>
          <a:p>
            <a:pPr marL="0" indent="0" algn="just">
              <a:buNone/>
            </a:pPr>
            <a:r>
              <a:rPr lang="id-ID" dirty="0"/>
              <a:t>	</a:t>
            </a:r>
            <a:r>
              <a:rPr lang="id-ID" dirty="0" smtClean="0"/>
              <a:t>sistem ini umumnya di gunakan untuk bahan makanan groceries sehingga dapat di tentukan dalam jangka waktu dua minggu atau satu bulan di lakukan pembelian. Hal ini dapat di lakukan apabila memiliki gudang yang cukup memadai dengan sistem pengaman yang baik.</a:t>
            </a:r>
          </a:p>
          <a:p>
            <a:pPr marL="0" indent="0">
              <a:buNone/>
            </a:pP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126296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id-ID" dirty="0" smtClean="0"/>
              <a:t>Pembelian melalui daily market list</a:t>
            </a:r>
          </a:p>
          <a:p>
            <a:pPr marL="0" indent="0" algn="just">
              <a:buNone/>
            </a:pPr>
            <a:r>
              <a:rPr lang="id-ID" dirty="0" smtClean="0"/>
              <a:t>Sistem pembelian ini di gunakan untuk bahan perisable dengan melakukan pembelian perhari sesuai dengan kebutuhan, caranya adalah mengisi daily market list berdasarkan data jumlah yang berlebih di refrigirator atau frezer.</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2252396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lgn="just">
              <a:buNone/>
            </a:pPr>
            <a:r>
              <a:rPr lang="id-ID" dirty="0" smtClean="0"/>
              <a:t>Oleh karena itu inventarisasi bahan harus di lakukan dengan baik dan sehingga mempermudah dalam proses pemeriksaan dan pembuatan daily market list.</a:t>
            </a:r>
          </a:p>
          <a:p>
            <a:pPr marL="0" indent="0">
              <a:buNone/>
            </a:pPr>
            <a:endParaRPr lang="id-ID" dirty="0"/>
          </a:p>
          <a:p>
            <a:pPr marL="0" indent="0">
              <a:buNone/>
            </a:pPr>
            <a:r>
              <a:rPr lang="id-ID" dirty="0" smtClean="0"/>
              <a:t>3. Sistem standing order</a:t>
            </a:r>
          </a:p>
          <a:p>
            <a:pPr marL="0" indent="0" algn="just">
              <a:buNone/>
            </a:pPr>
            <a:r>
              <a:rPr lang="id-ID" dirty="0" smtClean="0"/>
              <a:t>Sistem ini di gunakan untuk pembelian bahan yang di kirim tanpa pemesanan seperti roti, susu, keju, oleh sebab itu penyimpanannya secara memerlukan tempat spesifik dan banyak terjadi pemborosan serta memerlukan biaya yang cukup tinggi dalam penyediaan tempat penyimpanan maupun pemanasan ulang (reheated)</a:t>
            </a:r>
            <a:endParaRPr lang="id-ID" dirty="0"/>
          </a:p>
        </p:txBody>
      </p:sp>
    </p:spTree>
    <p:extLst>
      <p:ext uri="{BB962C8B-B14F-4D97-AF65-F5344CB8AC3E}">
        <p14:creationId xmlns:p14="http://schemas.microsoft.com/office/powerpoint/2010/main" val="2408957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908720"/>
            <a:ext cx="8229600" cy="4525963"/>
          </a:xfrm>
        </p:spPr>
        <p:txBody>
          <a:bodyPr>
            <a:normAutofit fontScale="77500" lnSpcReduction="20000"/>
          </a:bodyPr>
          <a:lstStyle/>
          <a:p>
            <a:pPr marL="0" indent="0">
              <a:buNone/>
            </a:pPr>
            <a:r>
              <a:rPr lang="id-ID" dirty="0" smtClean="0"/>
              <a:t>Kegunaan purchase order</a:t>
            </a:r>
          </a:p>
          <a:p>
            <a:pPr marL="0" indent="0">
              <a:buNone/>
            </a:pPr>
            <a:r>
              <a:rPr lang="id-ID" dirty="0" smtClean="0"/>
              <a:t>penggunaan purchase order secara tertulis.</a:t>
            </a:r>
          </a:p>
          <a:p>
            <a:pPr marL="514350" indent="-514350">
              <a:buFont typeface="+mj-lt"/>
              <a:buAutoNum type="arabicPeriod"/>
            </a:pPr>
            <a:r>
              <a:rPr lang="id-ID" dirty="0" smtClean="0"/>
              <a:t>Memantau kemungkinan kelupaan dalam pemesanan bahan.</a:t>
            </a:r>
          </a:p>
          <a:p>
            <a:pPr marL="514350" indent="-514350">
              <a:buFont typeface="+mj-lt"/>
              <a:buAutoNum type="arabicPeriod"/>
            </a:pPr>
            <a:r>
              <a:rPr lang="id-ID" dirty="0" smtClean="0"/>
              <a:t>Memantau kemungkinan kesalahan dalam ukuran dan penimbangan.</a:t>
            </a:r>
          </a:p>
          <a:p>
            <a:pPr marL="514350" indent="-514350">
              <a:buFont typeface="+mj-lt"/>
              <a:buAutoNum type="arabicPeriod"/>
            </a:pPr>
            <a:r>
              <a:rPr lang="id-ID" dirty="0" smtClean="0"/>
              <a:t>Memantau kemungkinan adanya bahan pengganti.</a:t>
            </a:r>
          </a:p>
          <a:p>
            <a:pPr marL="514350" indent="-514350">
              <a:buFont typeface="+mj-lt"/>
              <a:buAutoNum type="arabicPeriod"/>
            </a:pPr>
            <a:r>
              <a:rPr lang="id-ID" dirty="0" smtClean="0"/>
              <a:t>Memantau kemungkinan kelebihan berat.</a:t>
            </a:r>
          </a:p>
          <a:p>
            <a:pPr marL="514350" indent="-514350">
              <a:buFont typeface="+mj-lt"/>
              <a:buAutoNum type="arabicPeriod"/>
            </a:pPr>
            <a:r>
              <a:rPr lang="id-ID" dirty="0" smtClean="0"/>
              <a:t>Memantau kemungkinan harga diatas harga penawanan.</a:t>
            </a:r>
          </a:p>
          <a:p>
            <a:pPr marL="514350" indent="-514350">
              <a:buFont typeface="+mj-lt"/>
              <a:buAutoNum type="arabicPeriod"/>
            </a:pPr>
            <a:r>
              <a:rPr lang="id-ID" dirty="0" smtClean="0"/>
              <a:t>Kemungkinan duplikasi purshase order.</a:t>
            </a:r>
          </a:p>
          <a:p>
            <a:pPr marL="514350" indent="-514350">
              <a:buFont typeface="+mj-lt"/>
              <a:buAutoNum type="arabicPeriod"/>
            </a:pPr>
            <a:r>
              <a:rPr lang="id-ID" dirty="0" smtClean="0"/>
              <a:t>Pengawasan oleh receiving clerk.</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1453958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29600" cy="4525963"/>
          </a:xfrm>
        </p:spPr>
        <p:txBody>
          <a:bodyPr>
            <a:normAutofit fontScale="85000" lnSpcReduction="10000"/>
          </a:bodyPr>
          <a:lstStyle/>
          <a:p>
            <a:pPr marL="0" indent="0">
              <a:buNone/>
            </a:pPr>
            <a:r>
              <a:rPr lang="id-ID" dirty="0" smtClean="0"/>
              <a:t>Pembuatan purchase order terdiri dari 4 rangkap dengan warna yang berbeda serta disistribusiakan secara benar kepada pihak yang berkepentingan antara lain.</a:t>
            </a:r>
          </a:p>
          <a:p>
            <a:pPr marL="514350" indent="-514350">
              <a:buFont typeface="+mj-lt"/>
              <a:buAutoNum type="arabicPeriod"/>
            </a:pPr>
            <a:r>
              <a:rPr lang="id-ID" dirty="0" smtClean="0"/>
              <a:t>Lembar pertama berwarna putih di kirimkan kepada rekanan.</a:t>
            </a:r>
          </a:p>
          <a:p>
            <a:pPr marL="514350" indent="-514350">
              <a:buFont typeface="+mj-lt"/>
              <a:buAutoNum type="arabicPeriod"/>
            </a:pPr>
            <a:r>
              <a:rPr lang="id-ID" dirty="0" smtClean="0"/>
              <a:t>Lembar kedua berwarna merah muda dikirim kepada purchaseing office.</a:t>
            </a:r>
          </a:p>
          <a:p>
            <a:pPr marL="514350" indent="-514350">
              <a:buFont typeface="+mj-lt"/>
              <a:buAutoNum type="arabicPeriod"/>
            </a:pPr>
            <a:r>
              <a:rPr lang="id-ID" dirty="0" smtClean="0"/>
              <a:t>Lembar ketiga kepada berwarna kuning kepada bagian receiving.</a:t>
            </a:r>
          </a:p>
          <a:p>
            <a:pPr marL="514350" indent="-514350">
              <a:buFont typeface="+mj-lt"/>
              <a:buAutoNum type="arabicPeriod"/>
            </a:pPr>
            <a:r>
              <a:rPr lang="id-ID" dirty="0" smtClean="0"/>
              <a:t>Lebar keempat berwarna biru muda kepada bagian yang memerlukan barang tersebut.</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612797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063278"/>
            <a:ext cx="8229600" cy="4525963"/>
          </a:xfrm>
        </p:spPr>
        <p:txBody>
          <a:bodyPr>
            <a:normAutofit fontScale="92500" lnSpcReduction="10000"/>
          </a:bodyPr>
          <a:lstStyle/>
          <a:p>
            <a:r>
              <a:rPr lang="id-ID" dirty="0" smtClean="0"/>
              <a:t>Pengawasan kegiatan pembelian</a:t>
            </a:r>
          </a:p>
          <a:p>
            <a:pPr marL="0" indent="0" algn="just">
              <a:buNone/>
            </a:pPr>
            <a:r>
              <a:rPr lang="id-ID" dirty="0" smtClean="0"/>
              <a:t>Tidak efesien jika hanya menunggu dan melihat laporan bagaimana pembelian berjalan lancar dan spesifikasi standar pembelian tetap baik, tetapi sistem dan prosedur pembelian yang efektif harus di tata dengan baik. Agar tetap stabil, berkesinambunagn dengan evaluasi terhadap semua aspek dalam prosedur pembelian selalu di jaga dengan baik dengan cara tetap menjujung tinggi aturan-aturan yang berlaku seperti:</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4118610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Tujuan Pengendalian Biaya</a:t>
            </a:r>
            <a:endParaRPr lang="id-ID" dirty="0"/>
          </a:p>
        </p:txBody>
      </p:sp>
      <p:sp>
        <p:nvSpPr>
          <p:cNvPr id="3" name="Content Placeholder 2"/>
          <p:cNvSpPr>
            <a:spLocks noGrp="1"/>
          </p:cNvSpPr>
          <p:nvPr>
            <p:ph idx="1"/>
          </p:nvPr>
        </p:nvSpPr>
        <p:spPr/>
        <p:txBody>
          <a:bodyPr>
            <a:normAutofit fontScale="77500" lnSpcReduction="20000"/>
          </a:bodyPr>
          <a:lstStyle/>
          <a:p>
            <a:pPr marL="0" indent="0">
              <a:buNone/>
            </a:pPr>
            <a:r>
              <a:rPr lang="id-ID" dirty="0" smtClean="0"/>
              <a:t>Tujuan Pengendalian Biaya</a:t>
            </a:r>
          </a:p>
          <a:p>
            <a:pPr marL="0" indent="0">
              <a:buNone/>
            </a:pPr>
            <a:r>
              <a:rPr lang="id-ID" dirty="0" smtClean="0"/>
              <a:t>Tujuan pengedalian biaya adalah efektif menyediakan data, informasi yang bermanfaat secara cepat dan akurat kepada manajemen, dan apabila di butuhkan dalam waktu singkat.</a:t>
            </a:r>
          </a:p>
          <a:p>
            <a:pPr marL="0" indent="0">
              <a:buNone/>
            </a:pPr>
            <a:r>
              <a:rPr lang="id-ID" dirty="0" smtClean="0"/>
              <a:t>Selain tujuan utama pengendalian biaya, ada juga tujuan lain pengendalian biaya antara lain:</a:t>
            </a:r>
          </a:p>
          <a:p>
            <a:pPr marL="514350" indent="-514350">
              <a:buFont typeface="+mj-lt"/>
              <a:buAutoNum type="arabicPeriod"/>
            </a:pPr>
            <a:r>
              <a:rPr lang="id-ID" dirty="0" smtClean="0"/>
              <a:t>Analisa pengeluaran</a:t>
            </a:r>
          </a:p>
          <a:p>
            <a:pPr marL="514350" indent="-514350">
              <a:buFont typeface="+mj-lt"/>
              <a:buAutoNum type="arabicPeriod"/>
            </a:pPr>
            <a:r>
              <a:rPr lang="id-ID" dirty="0" smtClean="0"/>
              <a:t>Harga bahan makanan dan penewaran.</a:t>
            </a:r>
          </a:p>
          <a:p>
            <a:pPr marL="514350" indent="-514350">
              <a:buFont typeface="+mj-lt"/>
              <a:buAutoNum type="arabicPeriod"/>
            </a:pPr>
            <a:r>
              <a:rPr lang="id-ID" dirty="0" smtClean="0"/>
              <a:t>Pencegahan terhadap pemborosan dan pemakaian yang tidak efisien.</a:t>
            </a:r>
          </a:p>
          <a:p>
            <a:pPr marL="514350" indent="-514350">
              <a:buFont typeface="+mj-lt"/>
              <a:buAutoNum type="arabicPeriod"/>
            </a:pPr>
            <a:r>
              <a:rPr lang="id-ID" dirty="0" smtClean="0"/>
              <a:t>Menyediakan data untuk laporan manajemen.</a:t>
            </a:r>
            <a:endParaRPr lang="id-ID" dirty="0"/>
          </a:p>
        </p:txBody>
      </p:sp>
    </p:spTree>
    <p:extLst>
      <p:ext uri="{BB962C8B-B14F-4D97-AF65-F5344CB8AC3E}">
        <p14:creationId xmlns:p14="http://schemas.microsoft.com/office/powerpoint/2010/main" val="33712151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lphaLcPeriod"/>
            </a:pPr>
            <a:r>
              <a:rPr lang="id-ID" dirty="0" smtClean="0"/>
              <a:t>Memberikan tanda pada quatation sheet.</a:t>
            </a:r>
          </a:p>
          <a:p>
            <a:pPr marL="514350" indent="-514350">
              <a:buFont typeface="+mj-lt"/>
              <a:buAutoNum type="alphaLcPeriod"/>
            </a:pPr>
            <a:r>
              <a:rPr lang="id-ID" dirty="0" smtClean="0"/>
              <a:t>Membuat harga perbandingan antara vendor terhadap jenis bahan makanan yang sama.</a:t>
            </a:r>
          </a:p>
          <a:p>
            <a:pPr marL="514350" indent="-514350">
              <a:buFont typeface="+mj-lt"/>
              <a:buAutoNum type="alphaLcPeriod"/>
            </a:pPr>
            <a:r>
              <a:rPr lang="id-ID" dirty="0" smtClean="0"/>
              <a:t>Membuat analisa pendistribusian pembelian kepada vendor yang berbeda.</a:t>
            </a:r>
          </a:p>
          <a:p>
            <a:pPr marL="514350" indent="-514350">
              <a:buFont typeface="+mj-lt"/>
              <a:buAutoNum type="alphaLcPeriod"/>
            </a:pPr>
            <a:r>
              <a:rPr lang="id-ID" dirty="0" smtClean="0"/>
              <a:t>Memeriksa persediaan bahan yang masih tersedia.</a:t>
            </a:r>
          </a:p>
          <a:p>
            <a:pPr marL="514350" indent="-514350">
              <a:buFont typeface="+mj-lt"/>
              <a:buAutoNum type="alphaLcPeriod"/>
            </a:pPr>
            <a:r>
              <a:rPr lang="id-ID" dirty="0" smtClean="0"/>
              <a:t>Membuat perencanaan harga untuk periode yang akan datang.</a:t>
            </a:r>
          </a:p>
          <a:p>
            <a:pPr marL="0" indent="0">
              <a:buNone/>
            </a:pPr>
            <a:r>
              <a:rPr lang="id-ID" dirty="0" smtClean="0"/>
              <a:t> </a:t>
            </a:r>
            <a:endParaRPr lang="id-ID" dirty="0"/>
          </a:p>
        </p:txBody>
      </p:sp>
    </p:spTree>
    <p:extLst>
      <p:ext uri="{BB962C8B-B14F-4D97-AF65-F5344CB8AC3E}">
        <p14:creationId xmlns:p14="http://schemas.microsoft.com/office/powerpoint/2010/main" val="1632872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9295" y="0"/>
            <a:ext cx="4845409" cy="6858000"/>
          </a:xfrm>
          <a:prstGeom prst="rect">
            <a:avLst/>
          </a:prstGeom>
        </p:spPr>
      </p:pic>
    </p:spTree>
    <p:extLst>
      <p:ext uri="{BB962C8B-B14F-4D97-AF65-F5344CB8AC3E}">
        <p14:creationId xmlns:p14="http://schemas.microsoft.com/office/powerpoint/2010/main" val="961277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588"/>
            <a:ext cx="8229600" cy="1143000"/>
          </a:xfrm>
        </p:spPr>
        <p:txBody>
          <a:bodyPr/>
          <a:lstStyle/>
          <a:p>
            <a:r>
              <a:rPr lang="id-ID" dirty="0" smtClean="0"/>
              <a:t>Elemen Biaya</a:t>
            </a:r>
            <a:endParaRPr lang="id-ID" dirty="0"/>
          </a:p>
        </p:txBody>
      </p:sp>
      <p:sp>
        <p:nvSpPr>
          <p:cNvPr id="4" name="Rectangle 3"/>
          <p:cNvSpPr/>
          <p:nvPr/>
        </p:nvSpPr>
        <p:spPr>
          <a:xfrm>
            <a:off x="755576" y="1268760"/>
            <a:ext cx="3240360" cy="302433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dirty="0" smtClean="0"/>
              <a:t>MATERIAL ( 40% )</a:t>
            </a:r>
          </a:p>
          <a:p>
            <a:pPr algn="ctr"/>
            <a:endParaRPr lang="id-ID" sz="2400" dirty="0"/>
          </a:p>
          <a:p>
            <a:pPr algn="ctr"/>
            <a:r>
              <a:rPr lang="id-ID" sz="2400" dirty="0" smtClean="0"/>
              <a:t>Labour Cost ( 19 % )</a:t>
            </a:r>
          </a:p>
          <a:p>
            <a:pPr algn="ctr"/>
            <a:endParaRPr lang="id-ID" sz="2400" dirty="0"/>
          </a:p>
          <a:p>
            <a:pPr algn="ctr"/>
            <a:r>
              <a:rPr lang="id-ID" sz="2400" dirty="0" smtClean="0"/>
              <a:t>Overheads( 21% )</a:t>
            </a:r>
          </a:p>
          <a:p>
            <a:pPr algn="ctr"/>
            <a:endParaRPr lang="id-ID" sz="2400" dirty="0"/>
          </a:p>
          <a:p>
            <a:pPr algn="ctr"/>
            <a:r>
              <a:rPr lang="id-ID" sz="2400" dirty="0" smtClean="0"/>
              <a:t>Net Profit (20 %)</a:t>
            </a:r>
          </a:p>
          <a:p>
            <a:pPr algn="ctr"/>
            <a:endParaRPr lang="id-ID" dirty="0"/>
          </a:p>
        </p:txBody>
      </p:sp>
      <p:sp>
        <p:nvSpPr>
          <p:cNvPr id="5" name="Rectangle 4"/>
          <p:cNvSpPr/>
          <p:nvPr/>
        </p:nvSpPr>
        <p:spPr>
          <a:xfrm>
            <a:off x="4932040" y="1251426"/>
            <a:ext cx="3240360" cy="29696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sz="2400" dirty="0" smtClean="0"/>
              <a:t>MATERIAL ( 65% )</a:t>
            </a:r>
          </a:p>
          <a:p>
            <a:pPr algn="ctr"/>
            <a:endParaRPr lang="id-ID" sz="2400" dirty="0"/>
          </a:p>
          <a:p>
            <a:pPr algn="ctr"/>
            <a:r>
              <a:rPr lang="id-ID" sz="2400" dirty="0" smtClean="0"/>
              <a:t>Labour Cost ( 15 % )</a:t>
            </a:r>
          </a:p>
          <a:p>
            <a:pPr algn="ctr"/>
            <a:endParaRPr lang="id-ID" sz="2400" dirty="0"/>
          </a:p>
          <a:p>
            <a:pPr algn="ctr"/>
            <a:r>
              <a:rPr lang="id-ID" sz="2400" dirty="0" smtClean="0"/>
              <a:t>Overheads( 10% )</a:t>
            </a:r>
          </a:p>
          <a:p>
            <a:pPr algn="ctr"/>
            <a:endParaRPr lang="id-ID" sz="2400" dirty="0"/>
          </a:p>
          <a:p>
            <a:pPr algn="ctr"/>
            <a:r>
              <a:rPr lang="id-ID" sz="2400" dirty="0" smtClean="0"/>
              <a:t>Net Profit (10 %)</a:t>
            </a:r>
          </a:p>
          <a:p>
            <a:pPr algn="ctr"/>
            <a:endParaRPr lang="id-ID" dirty="0"/>
          </a:p>
        </p:txBody>
      </p:sp>
    </p:spTree>
    <p:extLst>
      <p:ext uri="{BB962C8B-B14F-4D97-AF65-F5344CB8AC3E}">
        <p14:creationId xmlns:p14="http://schemas.microsoft.com/office/powerpoint/2010/main" val="29203688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692696"/>
            <a:ext cx="8229600" cy="4525963"/>
          </a:xfrm>
        </p:spPr>
        <p:txBody>
          <a:bodyPr>
            <a:normAutofit fontScale="77500" lnSpcReduction="20000"/>
          </a:bodyPr>
          <a:lstStyle/>
          <a:p>
            <a:pPr marL="0" indent="0">
              <a:buNone/>
            </a:pPr>
            <a:r>
              <a:rPr lang="id-ID" dirty="0" smtClean="0"/>
              <a:t>Material </a:t>
            </a:r>
          </a:p>
          <a:p>
            <a:pPr marL="0" indent="0">
              <a:buNone/>
            </a:pPr>
            <a:r>
              <a:rPr lang="id-ID" dirty="0" smtClean="0"/>
              <a:t>Terdiri dari bahan makanan dan minuman.</a:t>
            </a:r>
          </a:p>
          <a:p>
            <a:pPr marL="0" indent="0">
              <a:buNone/>
            </a:pPr>
            <a:endParaRPr lang="id-ID" dirty="0"/>
          </a:p>
          <a:p>
            <a:pPr marL="0" indent="0">
              <a:buNone/>
            </a:pPr>
            <a:r>
              <a:rPr lang="id-ID" dirty="0" smtClean="0"/>
              <a:t>Labour cost</a:t>
            </a:r>
          </a:p>
          <a:p>
            <a:pPr marL="0" indent="0">
              <a:buNone/>
            </a:pPr>
            <a:r>
              <a:rPr lang="id-ID" dirty="0" smtClean="0"/>
              <a:t>Gaji, makanan karyawan, akomodasi staf</a:t>
            </a:r>
          </a:p>
          <a:p>
            <a:pPr marL="0" indent="0">
              <a:buNone/>
            </a:pPr>
            <a:endParaRPr lang="id-ID" dirty="0" smtClean="0"/>
          </a:p>
          <a:p>
            <a:pPr marL="0" indent="0">
              <a:buNone/>
            </a:pPr>
            <a:r>
              <a:rPr lang="id-ID" dirty="0" smtClean="0"/>
              <a:t>Overheads</a:t>
            </a:r>
          </a:p>
          <a:p>
            <a:pPr marL="0" indent="0">
              <a:buNone/>
            </a:pPr>
            <a:r>
              <a:rPr lang="id-ID" dirty="0" smtClean="0"/>
              <a:t>Sewa, gas, air, listrik, asuransi, biaya perbaikan/ perawatan.</a:t>
            </a:r>
          </a:p>
          <a:p>
            <a:pPr marL="0" indent="0">
              <a:buNone/>
            </a:pPr>
            <a:endParaRPr lang="id-ID" dirty="0"/>
          </a:p>
          <a:p>
            <a:pPr marL="0" indent="0">
              <a:buNone/>
            </a:pPr>
            <a:r>
              <a:rPr lang="id-ID" dirty="0" smtClean="0"/>
              <a:t>Net profit</a:t>
            </a:r>
          </a:p>
          <a:p>
            <a:pPr marL="0" indent="0">
              <a:buNone/>
            </a:pPr>
            <a:r>
              <a:rPr lang="id-ID" dirty="0" smtClean="0"/>
              <a:t>Merupakan keuntungan dari hotel/ restoran/ cafe.</a:t>
            </a:r>
          </a:p>
        </p:txBody>
      </p:sp>
    </p:spTree>
    <p:extLst>
      <p:ext uri="{BB962C8B-B14F-4D97-AF65-F5344CB8AC3E}">
        <p14:creationId xmlns:p14="http://schemas.microsoft.com/office/powerpoint/2010/main" val="766053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1143000"/>
          </a:xfrm>
        </p:spPr>
        <p:txBody>
          <a:bodyPr/>
          <a:lstStyle/>
          <a:p>
            <a:r>
              <a:rPr lang="id-ID" dirty="0" smtClean="0"/>
              <a:t>Jenis-Jenis Biaya</a:t>
            </a:r>
            <a:endParaRPr lang="id-ID" dirty="0"/>
          </a:p>
        </p:txBody>
      </p:sp>
      <p:sp>
        <p:nvSpPr>
          <p:cNvPr id="3" name="Content Placeholder 2"/>
          <p:cNvSpPr>
            <a:spLocks noGrp="1"/>
          </p:cNvSpPr>
          <p:nvPr>
            <p:ph idx="1"/>
          </p:nvPr>
        </p:nvSpPr>
        <p:spPr>
          <a:xfrm>
            <a:off x="467544" y="1052736"/>
            <a:ext cx="8229600" cy="4525963"/>
          </a:xfrm>
        </p:spPr>
        <p:txBody>
          <a:bodyPr>
            <a:normAutofit fontScale="77500" lnSpcReduction="20000"/>
          </a:bodyPr>
          <a:lstStyle/>
          <a:p>
            <a:pPr algn="just"/>
            <a:r>
              <a:rPr lang="id-ID" dirty="0" smtClean="0"/>
              <a:t>Fixed cost: sedikit mempunyai hubungan terhadap operasional, apabila terjadi kenaikan atau penurunan dalam usaha, selalu tetap (asuransi, pajak, perumahan, penyusutan alat, sewa)</a:t>
            </a:r>
          </a:p>
          <a:p>
            <a:pPr marL="0" indent="0">
              <a:buNone/>
            </a:pPr>
            <a:endParaRPr lang="id-ID" dirty="0" smtClean="0"/>
          </a:p>
          <a:p>
            <a:pPr algn="just"/>
            <a:r>
              <a:rPr lang="id-ID" dirty="0" smtClean="0"/>
              <a:t>Variable cost: mempunyai hubungan yang sangat besar terhadap operasional, apabila terjadi kenaikan atau penurunan maka terjadi kenaikan dan penurunan biaya.(bahan-bahan produksi)</a:t>
            </a:r>
          </a:p>
          <a:p>
            <a:endParaRPr lang="id-ID" dirty="0"/>
          </a:p>
          <a:p>
            <a:pPr algn="just"/>
            <a:r>
              <a:rPr lang="id-ID" dirty="0" smtClean="0"/>
              <a:t>Semi variable Cost : tidak mempunyai hubungan sama sekali dengan operasional, apabila terjadi pengurangan karyawan, tidak terpengaruh.</a:t>
            </a:r>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19134915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7584" y="472418"/>
            <a:ext cx="1512168"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PURCHASING</a:t>
            </a:r>
            <a:endParaRPr lang="id-ID" dirty="0"/>
          </a:p>
        </p:txBody>
      </p:sp>
      <p:sp>
        <p:nvSpPr>
          <p:cNvPr id="5" name="Rectangle 4"/>
          <p:cNvSpPr/>
          <p:nvPr/>
        </p:nvSpPr>
        <p:spPr>
          <a:xfrm>
            <a:off x="833233" y="1418928"/>
            <a:ext cx="1512168"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RECEIVING</a:t>
            </a:r>
            <a:endParaRPr lang="id-ID" dirty="0"/>
          </a:p>
        </p:txBody>
      </p:sp>
      <p:sp>
        <p:nvSpPr>
          <p:cNvPr id="6" name="Rectangle 5"/>
          <p:cNvSpPr/>
          <p:nvPr/>
        </p:nvSpPr>
        <p:spPr>
          <a:xfrm>
            <a:off x="833233" y="2242109"/>
            <a:ext cx="1512168"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STORING</a:t>
            </a:r>
            <a:endParaRPr lang="id-ID" dirty="0"/>
          </a:p>
        </p:txBody>
      </p:sp>
      <p:sp>
        <p:nvSpPr>
          <p:cNvPr id="7" name="Rectangle 6"/>
          <p:cNvSpPr/>
          <p:nvPr/>
        </p:nvSpPr>
        <p:spPr>
          <a:xfrm>
            <a:off x="827584" y="3056027"/>
            <a:ext cx="1512168"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ISSUING</a:t>
            </a:r>
            <a:endParaRPr lang="id-ID" dirty="0"/>
          </a:p>
        </p:txBody>
      </p:sp>
      <p:sp>
        <p:nvSpPr>
          <p:cNvPr id="8" name="Rectangle 7"/>
          <p:cNvSpPr/>
          <p:nvPr/>
        </p:nvSpPr>
        <p:spPr>
          <a:xfrm>
            <a:off x="513700" y="3933056"/>
            <a:ext cx="2151233"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PRE- PREPARATION</a:t>
            </a:r>
            <a:endParaRPr lang="id-ID" dirty="0"/>
          </a:p>
        </p:txBody>
      </p:sp>
      <p:sp>
        <p:nvSpPr>
          <p:cNvPr id="9" name="Rectangle 8"/>
          <p:cNvSpPr/>
          <p:nvPr/>
        </p:nvSpPr>
        <p:spPr>
          <a:xfrm>
            <a:off x="533203" y="4941168"/>
            <a:ext cx="2151233"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PORTIONOING</a:t>
            </a:r>
            <a:endParaRPr lang="id-ID" dirty="0"/>
          </a:p>
        </p:txBody>
      </p:sp>
      <p:sp>
        <p:nvSpPr>
          <p:cNvPr id="10" name="Rectangle 9"/>
          <p:cNvSpPr/>
          <p:nvPr/>
        </p:nvSpPr>
        <p:spPr>
          <a:xfrm>
            <a:off x="533203" y="5957664"/>
            <a:ext cx="2151233"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PREPARATION</a:t>
            </a:r>
            <a:endParaRPr lang="id-ID" dirty="0"/>
          </a:p>
        </p:txBody>
      </p:sp>
      <p:sp>
        <p:nvSpPr>
          <p:cNvPr id="11" name="Rectangle 10"/>
          <p:cNvSpPr/>
          <p:nvPr/>
        </p:nvSpPr>
        <p:spPr>
          <a:xfrm>
            <a:off x="3131840" y="5957664"/>
            <a:ext cx="2151233"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SERVICE</a:t>
            </a:r>
            <a:endParaRPr lang="id-ID" dirty="0"/>
          </a:p>
        </p:txBody>
      </p:sp>
      <p:sp>
        <p:nvSpPr>
          <p:cNvPr id="12" name="Rectangle 11"/>
          <p:cNvSpPr/>
          <p:nvPr/>
        </p:nvSpPr>
        <p:spPr>
          <a:xfrm>
            <a:off x="5724128" y="5957664"/>
            <a:ext cx="2151233"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id-ID" dirty="0" smtClean="0"/>
              <a:t>ACCOUNTING</a:t>
            </a:r>
            <a:endParaRPr lang="id-ID" dirty="0"/>
          </a:p>
        </p:txBody>
      </p:sp>
      <p:cxnSp>
        <p:nvCxnSpPr>
          <p:cNvPr id="14" name="Straight Arrow Connector 13"/>
          <p:cNvCxnSpPr>
            <a:stCxn id="4" idx="2"/>
          </p:cNvCxnSpPr>
          <p:nvPr/>
        </p:nvCxnSpPr>
        <p:spPr>
          <a:xfrm>
            <a:off x="1583668" y="1048482"/>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5" name="Straight Arrow Connector 14"/>
          <p:cNvCxnSpPr/>
          <p:nvPr/>
        </p:nvCxnSpPr>
        <p:spPr>
          <a:xfrm>
            <a:off x="1608819" y="1994992"/>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6" name="Straight Arrow Connector 15"/>
          <p:cNvCxnSpPr/>
          <p:nvPr/>
        </p:nvCxnSpPr>
        <p:spPr>
          <a:xfrm>
            <a:off x="1608819" y="2818173"/>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7" name="Straight Arrow Connector 16"/>
          <p:cNvCxnSpPr/>
          <p:nvPr/>
        </p:nvCxnSpPr>
        <p:spPr>
          <a:xfrm>
            <a:off x="1608819" y="3632091"/>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a:off x="1582802" y="4509120"/>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a:off x="1608819" y="5517232"/>
            <a:ext cx="0" cy="22027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Straight Arrow Connector 19"/>
          <p:cNvCxnSpPr/>
          <p:nvPr/>
        </p:nvCxnSpPr>
        <p:spPr>
          <a:xfrm>
            <a:off x="2684436" y="6245696"/>
            <a:ext cx="322891"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Straight Arrow Connector 21"/>
          <p:cNvCxnSpPr/>
          <p:nvPr/>
        </p:nvCxnSpPr>
        <p:spPr>
          <a:xfrm>
            <a:off x="5283073" y="6238575"/>
            <a:ext cx="36004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305321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71400"/>
            <a:ext cx="8229600" cy="1143000"/>
          </a:xfrm>
        </p:spPr>
        <p:txBody>
          <a:bodyPr/>
          <a:lstStyle/>
          <a:p>
            <a:r>
              <a:rPr lang="id-ID" dirty="0" smtClean="0"/>
              <a:t>PURCHASING</a:t>
            </a:r>
            <a:endParaRPr lang="id-ID" dirty="0"/>
          </a:p>
        </p:txBody>
      </p:sp>
      <p:sp>
        <p:nvSpPr>
          <p:cNvPr id="3" name="Content Placeholder 2"/>
          <p:cNvSpPr>
            <a:spLocks noGrp="1"/>
          </p:cNvSpPr>
          <p:nvPr>
            <p:ph idx="1"/>
          </p:nvPr>
        </p:nvSpPr>
        <p:spPr>
          <a:xfrm>
            <a:off x="467544" y="1124744"/>
            <a:ext cx="8229600" cy="5184576"/>
          </a:xfrm>
        </p:spPr>
        <p:txBody>
          <a:bodyPr>
            <a:normAutofit fontScale="85000" lnSpcReduction="20000"/>
          </a:bodyPr>
          <a:lstStyle/>
          <a:p>
            <a:pPr marL="0" indent="0">
              <a:buNone/>
            </a:pPr>
            <a:r>
              <a:rPr lang="id-ID" dirty="0" smtClean="0"/>
              <a:t>Tujuan Pembelian</a:t>
            </a:r>
          </a:p>
          <a:p>
            <a:pPr marL="0" indent="0">
              <a:buNone/>
            </a:pPr>
            <a:r>
              <a:rPr lang="id-ID" dirty="0" smtClean="0"/>
              <a:t>Tujuan utama pembelian bahan makanan adalah untuk mendapatkan kualitas bahan yang terbaik berdasarkan spesifikasi perusahaan dengan harga rendah dan masuk akal. Terdapat tiga hal esensial dalam pengambilan keputusahn dalam prosedur pembelian barang di antara lain:</a:t>
            </a:r>
          </a:p>
          <a:p>
            <a:pPr marL="514350" indent="-514350">
              <a:buFont typeface="+mj-lt"/>
              <a:buAutoNum type="arabicPeriod"/>
            </a:pPr>
            <a:r>
              <a:rPr lang="id-ID" dirty="0" smtClean="0"/>
              <a:t>Pegawai/ petugas yang kompeten.</a:t>
            </a:r>
          </a:p>
          <a:p>
            <a:pPr marL="0" indent="0">
              <a:buNone/>
            </a:pPr>
            <a:r>
              <a:rPr lang="id-ID" dirty="0" smtClean="0"/>
              <a:t>	-jujur dan bertanggung jawab</a:t>
            </a:r>
          </a:p>
          <a:p>
            <a:pPr marL="0" indent="0">
              <a:buNone/>
            </a:pPr>
            <a:r>
              <a:rPr lang="id-ID" dirty="0"/>
              <a:t>	</a:t>
            </a:r>
            <a:r>
              <a:rPr lang="id-ID" dirty="0" smtClean="0"/>
              <a:t>-sehat jasmani dan rohani</a:t>
            </a:r>
          </a:p>
          <a:p>
            <a:pPr marL="0" indent="0">
              <a:buNone/>
            </a:pPr>
            <a:r>
              <a:rPr lang="id-ID" dirty="0"/>
              <a:t>	</a:t>
            </a:r>
            <a:r>
              <a:rPr lang="id-ID" dirty="0" smtClean="0"/>
              <a:t>-berdedikasi</a:t>
            </a:r>
          </a:p>
          <a:p>
            <a:pPr marL="0" indent="0">
              <a:buNone/>
            </a:pPr>
            <a:r>
              <a:rPr lang="id-ID" dirty="0"/>
              <a:t>	</a:t>
            </a:r>
            <a:r>
              <a:rPr lang="id-ID" dirty="0" smtClean="0"/>
              <a:t>-memiliki pengetahuan dasar bahan makanan</a:t>
            </a:r>
          </a:p>
          <a:p>
            <a:pPr marL="0" indent="0">
              <a:buNone/>
            </a:pPr>
            <a:r>
              <a:rPr lang="id-ID" dirty="0"/>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4131606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229600" cy="4525963"/>
          </a:xfrm>
        </p:spPr>
        <p:txBody>
          <a:bodyPr>
            <a:normAutofit lnSpcReduction="10000"/>
          </a:bodyPr>
          <a:lstStyle/>
          <a:p>
            <a:pPr marL="0" indent="0">
              <a:buNone/>
            </a:pPr>
            <a:r>
              <a:rPr lang="id-ID" dirty="0" smtClean="0"/>
              <a:t>	-berpengalaman </a:t>
            </a:r>
            <a:r>
              <a:rPr lang="id-ID" dirty="0"/>
              <a:t>dalam hal survey pasar</a:t>
            </a:r>
          </a:p>
          <a:p>
            <a:pPr marL="0" indent="0">
              <a:buNone/>
            </a:pPr>
            <a:r>
              <a:rPr lang="id-ID" dirty="0"/>
              <a:t>	-dapat menjaga kestabilan </a:t>
            </a:r>
            <a:r>
              <a:rPr lang="id-ID" dirty="0" smtClean="0"/>
              <a:t>spesifikasi bahan</a:t>
            </a:r>
            <a:endParaRPr lang="id-ID" dirty="0"/>
          </a:p>
          <a:p>
            <a:pPr marL="0" indent="0">
              <a:buNone/>
            </a:pPr>
            <a:r>
              <a:rPr lang="id-ID" dirty="0"/>
              <a:t>	-dapat memperbaiki dan memperbaharui </a:t>
            </a:r>
            <a:r>
              <a:rPr lang="id-ID" dirty="0" smtClean="0"/>
              <a:t>	kontrak </a:t>
            </a:r>
            <a:r>
              <a:rPr lang="id-ID" dirty="0"/>
              <a:t>dengan </a:t>
            </a:r>
            <a:r>
              <a:rPr lang="id-ID" dirty="0" smtClean="0"/>
              <a:t>rekanan/ supplier.</a:t>
            </a:r>
            <a:endParaRPr lang="id-ID" dirty="0"/>
          </a:p>
          <a:p>
            <a:pPr marL="0" indent="0">
              <a:buNone/>
            </a:pPr>
            <a:r>
              <a:rPr lang="id-ID" dirty="0"/>
              <a:t>2. Pemahaman terhadap standar spesifikasi bahan.</a:t>
            </a:r>
          </a:p>
          <a:p>
            <a:pPr marL="0" indent="0">
              <a:buNone/>
            </a:pPr>
            <a:r>
              <a:rPr lang="id-ID" dirty="0"/>
              <a:t>3. Mamahami </a:t>
            </a:r>
            <a:r>
              <a:rPr lang="id-ID" dirty="0" smtClean="0"/>
              <a:t>prosedur </a:t>
            </a:r>
            <a:r>
              <a:rPr lang="id-ID" dirty="0"/>
              <a:t>dan metode pembelian yang efektif.</a:t>
            </a:r>
          </a:p>
          <a:p>
            <a:endParaRPr lang="id-ID"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5589240"/>
            <a:ext cx="2016224" cy="12687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5589240"/>
            <a:ext cx="2376264" cy="12551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5589240"/>
            <a:ext cx="2088964" cy="126876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8498" y="5589241"/>
            <a:ext cx="1953098" cy="1235810"/>
          </a:xfrm>
          <a:prstGeom prst="rect">
            <a:avLst/>
          </a:prstGeom>
        </p:spPr>
      </p:pic>
    </p:spTree>
    <p:extLst>
      <p:ext uri="{BB962C8B-B14F-4D97-AF65-F5344CB8AC3E}">
        <p14:creationId xmlns:p14="http://schemas.microsoft.com/office/powerpoint/2010/main" val="31759859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1115</TotalTime>
  <Words>1395</Words>
  <Application>Microsoft Office PowerPoint</Application>
  <PresentationFormat>On-screen Show (4:3)</PresentationFormat>
  <Paragraphs>182</Paragraphs>
  <Slides>31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Calibri</vt:lpstr>
      <vt:lpstr>Office Theme</vt:lpstr>
      <vt:lpstr>Cost Control</vt:lpstr>
      <vt:lpstr>Cost Control/ Pengendalian Biaya</vt:lpstr>
      <vt:lpstr>Tujuan Pengendalian Biaya</vt:lpstr>
      <vt:lpstr>Elemen Biaya</vt:lpstr>
      <vt:lpstr>PowerPoint Presentation</vt:lpstr>
      <vt:lpstr>Jenis-Jenis Biaya</vt:lpstr>
      <vt:lpstr>PowerPoint Presentation</vt:lpstr>
      <vt:lpstr>PURCHASING</vt:lpstr>
      <vt:lpstr>PowerPoint Presentation</vt:lpstr>
      <vt:lpstr>JENIS-JENIS BAHAN MAKANAN</vt:lpstr>
      <vt:lpstr>PowerPoint Presentation</vt:lpstr>
      <vt:lpstr>PowerPoint Presentation</vt:lpstr>
      <vt:lpstr>PowerPoint Presentation</vt:lpstr>
      <vt:lpstr>PowerPoint Presentation</vt:lpstr>
      <vt:lpstr>PowerPoint Presentation</vt:lpstr>
      <vt:lpstr>Standar spesifikasi pembelian</vt:lpstr>
      <vt:lpstr>Standar spesifikasi pembelian untuk kakap 1 ekor</vt:lpstr>
      <vt:lpstr>PowerPoint Presentation</vt:lpstr>
      <vt:lpstr>PowerPoint Presentation</vt:lpstr>
      <vt:lpstr>Cara membeli barang kepada vendor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Cost Control</dc:title>
  <dc:creator>HP</dc:creator>
  <cp:lastModifiedBy>rezki alhamdi</cp:lastModifiedBy>
  <cp:revision>56</cp:revision>
  <cp:lastPrinted>2017-09-06T05:17:36Z</cp:lastPrinted>
  <dcterms:created xsi:type="dcterms:W3CDTF">2017-02-09T01:30:35Z</dcterms:created>
  <dcterms:modified xsi:type="dcterms:W3CDTF">2017-09-06T06:34:44Z</dcterms:modified>
</cp:coreProperties>
</file>