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63" r:id="rId5"/>
    <p:sldId id="264" r:id="rId6"/>
    <p:sldId id="262" r:id="rId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FF"/>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27" autoAdjust="0"/>
    <p:restoredTop sz="94660"/>
  </p:normalViewPr>
  <p:slideViewPr>
    <p:cSldViewPr snapToGrid="0">
      <p:cViewPr varScale="1">
        <p:scale>
          <a:sx n="75" d="100"/>
          <a:sy n="75" d="100"/>
        </p:scale>
        <p:origin x="318"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28918A1-982B-490E-B88D-5843E675E55B}" type="doc">
      <dgm:prSet loTypeId="urn:microsoft.com/office/officeart/2005/8/layout/arrow5" loCatId="relationship" qsTypeId="urn:microsoft.com/office/officeart/2005/8/quickstyle/3d1" qsCatId="3D" csTypeId="urn:microsoft.com/office/officeart/2005/8/colors/colorful1" csCatId="colorful" phldr="1"/>
      <dgm:spPr/>
      <dgm:t>
        <a:bodyPr/>
        <a:lstStyle/>
        <a:p>
          <a:endParaRPr lang="en-US"/>
        </a:p>
      </dgm:t>
    </dgm:pt>
    <dgm:pt modelId="{32779802-006C-4AA2-AD65-B2720AF9054D}">
      <dgm:prSet phldrT="[Text]"/>
      <dgm:spPr/>
      <dgm:t>
        <a:bodyPr/>
        <a:lstStyle/>
        <a:p>
          <a:r>
            <a:rPr lang="en-US" b="1" dirty="0" smtClean="0"/>
            <a:t>Kitchen to Bar</a:t>
          </a:r>
          <a:endParaRPr lang="en-US" b="1" dirty="0"/>
        </a:p>
      </dgm:t>
    </dgm:pt>
    <dgm:pt modelId="{1FA204FB-F828-4A27-A3EF-0345A1B9BAE3}" type="parTrans" cxnId="{EF7F2E6D-D85E-4442-AAD3-A813D083C4D3}">
      <dgm:prSet/>
      <dgm:spPr/>
      <dgm:t>
        <a:bodyPr/>
        <a:lstStyle/>
        <a:p>
          <a:endParaRPr lang="en-US"/>
        </a:p>
      </dgm:t>
    </dgm:pt>
    <dgm:pt modelId="{664A5E8A-37B2-496E-B730-EB2DAC4D8AA5}" type="sibTrans" cxnId="{EF7F2E6D-D85E-4442-AAD3-A813D083C4D3}">
      <dgm:prSet/>
      <dgm:spPr/>
      <dgm:t>
        <a:bodyPr/>
        <a:lstStyle/>
        <a:p>
          <a:endParaRPr lang="en-US"/>
        </a:p>
      </dgm:t>
    </dgm:pt>
    <dgm:pt modelId="{7D0A6F84-86EE-4115-BEC2-3C19A40C00C1}">
      <dgm:prSet phldrT="[Text]"/>
      <dgm:spPr/>
      <dgm:t>
        <a:bodyPr/>
        <a:lstStyle/>
        <a:p>
          <a:r>
            <a:rPr lang="en-US" b="1" dirty="0" smtClean="0"/>
            <a:t>Bar to kitchen </a:t>
          </a:r>
          <a:endParaRPr lang="en-US" b="1" dirty="0"/>
        </a:p>
      </dgm:t>
    </dgm:pt>
    <dgm:pt modelId="{B3AAB754-4FBF-43B6-9903-8DBF53CA00F0}" type="parTrans" cxnId="{3FAC0895-785B-40F3-A618-B872B3EF29BC}">
      <dgm:prSet/>
      <dgm:spPr/>
      <dgm:t>
        <a:bodyPr/>
        <a:lstStyle/>
        <a:p>
          <a:endParaRPr lang="en-US"/>
        </a:p>
      </dgm:t>
    </dgm:pt>
    <dgm:pt modelId="{2A11DA1F-088C-4FA6-9C15-C4D146735CDF}" type="sibTrans" cxnId="{3FAC0895-785B-40F3-A618-B872B3EF29BC}">
      <dgm:prSet/>
      <dgm:spPr/>
      <dgm:t>
        <a:bodyPr/>
        <a:lstStyle/>
        <a:p>
          <a:endParaRPr lang="en-US"/>
        </a:p>
      </dgm:t>
    </dgm:pt>
    <dgm:pt modelId="{5EB0072B-3C39-4F8E-89C7-B18D5BAE1696}" type="pres">
      <dgm:prSet presAssocID="{228918A1-982B-490E-B88D-5843E675E55B}" presName="diagram" presStyleCnt="0">
        <dgm:presLayoutVars>
          <dgm:dir/>
          <dgm:resizeHandles val="exact"/>
        </dgm:presLayoutVars>
      </dgm:prSet>
      <dgm:spPr/>
      <dgm:t>
        <a:bodyPr/>
        <a:lstStyle/>
        <a:p>
          <a:endParaRPr lang="en-US"/>
        </a:p>
      </dgm:t>
    </dgm:pt>
    <dgm:pt modelId="{372FDFC9-49C1-4606-8509-D4494CD46666}" type="pres">
      <dgm:prSet presAssocID="{32779802-006C-4AA2-AD65-B2720AF9054D}" presName="arrow" presStyleLbl="node1" presStyleIdx="0" presStyleCnt="2">
        <dgm:presLayoutVars>
          <dgm:bulletEnabled val="1"/>
        </dgm:presLayoutVars>
      </dgm:prSet>
      <dgm:spPr/>
      <dgm:t>
        <a:bodyPr/>
        <a:lstStyle/>
        <a:p>
          <a:endParaRPr lang="en-US"/>
        </a:p>
      </dgm:t>
    </dgm:pt>
    <dgm:pt modelId="{C16405EB-9939-40C1-A464-6CA96233C51B}" type="pres">
      <dgm:prSet presAssocID="{7D0A6F84-86EE-4115-BEC2-3C19A40C00C1}" presName="arrow" presStyleLbl="node1" presStyleIdx="1" presStyleCnt="2">
        <dgm:presLayoutVars>
          <dgm:bulletEnabled val="1"/>
        </dgm:presLayoutVars>
      </dgm:prSet>
      <dgm:spPr/>
      <dgm:t>
        <a:bodyPr/>
        <a:lstStyle/>
        <a:p>
          <a:endParaRPr lang="en-US"/>
        </a:p>
      </dgm:t>
    </dgm:pt>
  </dgm:ptLst>
  <dgm:cxnLst>
    <dgm:cxn modelId="{3FAC0895-785B-40F3-A618-B872B3EF29BC}" srcId="{228918A1-982B-490E-B88D-5843E675E55B}" destId="{7D0A6F84-86EE-4115-BEC2-3C19A40C00C1}" srcOrd="1" destOrd="0" parTransId="{B3AAB754-4FBF-43B6-9903-8DBF53CA00F0}" sibTransId="{2A11DA1F-088C-4FA6-9C15-C4D146735CDF}"/>
    <dgm:cxn modelId="{C775FBF3-2874-4D54-BCF0-EBBA0F1A92CB}" type="presOf" srcId="{32779802-006C-4AA2-AD65-B2720AF9054D}" destId="{372FDFC9-49C1-4606-8509-D4494CD46666}" srcOrd="0" destOrd="0" presId="urn:microsoft.com/office/officeart/2005/8/layout/arrow5"/>
    <dgm:cxn modelId="{EF7F2E6D-D85E-4442-AAD3-A813D083C4D3}" srcId="{228918A1-982B-490E-B88D-5843E675E55B}" destId="{32779802-006C-4AA2-AD65-B2720AF9054D}" srcOrd="0" destOrd="0" parTransId="{1FA204FB-F828-4A27-A3EF-0345A1B9BAE3}" sibTransId="{664A5E8A-37B2-496E-B730-EB2DAC4D8AA5}"/>
    <dgm:cxn modelId="{925892F6-1D1B-4581-B083-BECBA012EF20}" type="presOf" srcId="{228918A1-982B-490E-B88D-5843E675E55B}" destId="{5EB0072B-3C39-4F8E-89C7-B18D5BAE1696}" srcOrd="0" destOrd="0" presId="urn:microsoft.com/office/officeart/2005/8/layout/arrow5"/>
    <dgm:cxn modelId="{916773A8-B349-4C66-BCA1-CC2033B7DC87}" type="presOf" srcId="{7D0A6F84-86EE-4115-BEC2-3C19A40C00C1}" destId="{C16405EB-9939-40C1-A464-6CA96233C51B}" srcOrd="0" destOrd="0" presId="urn:microsoft.com/office/officeart/2005/8/layout/arrow5"/>
    <dgm:cxn modelId="{287F6D84-FF03-4DB1-9EFB-4038151D2226}" type="presParOf" srcId="{5EB0072B-3C39-4F8E-89C7-B18D5BAE1696}" destId="{372FDFC9-49C1-4606-8509-D4494CD46666}" srcOrd="0" destOrd="0" presId="urn:microsoft.com/office/officeart/2005/8/layout/arrow5"/>
    <dgm:cxn modelId="{A1439DBA-0047-4324-8750-440AAAE49518}" type="presParOf" srcId="{5EB0072B-3C39-4F8E-89C7-B18D5BAE1696}" destId="{C16405EB-9939-40C1-A464-6CA96233C51B}" srcOrd="1" destOrd="0" presId="urn:microsoft.com/office/officeart/2005/8/layout/arrow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2FDFC9-49C1-4606-8509-D4494CD46666}">
      <dsp:nvSpPr>
        <dsp:cNvPr id="0" name=""/>
        <dsp:cNvSpPr/>
      </dsp:nvSpPr>
      <dsp:spPr>
        <a:xfrm rot="16200000">
          <a:off x="2295" y="2002"/>
          <a:ext cx="3774244" cy="3774244"/>
        </a:xfrm>
        <a:prstGeom prst="downArrow">
          <a:avLst>
            <a:gd name="adj1" fmla="val 50000"/>
            <a:gd name="adj2" fmla="val 35000"/>
          </a:avLst>
        </a:prstGeom>
        <a:gradFill rotWithShape="0">
          <a:gsLst>
            <a:gs pos="0">
              <a:schemeClr val="accent2">
                <a:hueOff val="0"/>
                <a:satOff val="0"/>
                <a:lumOff val="0"/>
                <a:alphaOff val="0"/>
                <a:tint val="96000"/>
                <a:lumMod val="104000"/>
              </a:schemeClr>
            </a:gs>
            <a:gs pos="100000">
              <a:schemeClr val="accent2">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12928" tIns="312928" rIns="312928" bIns="312928" numCol="1" spcCol="1270" anchor="ctr" anchorCtr="0">
          <a:noAutofit/>
        </a:bodyPr>
        <a:lstStyle/>
        <a:p>
          <a:pPr lvl="0" algn="ctr" defTabSz="1955800">
            <a:lnSpc>
              <a:spcPct val="90000"/>
            </a:lnSpc>
            <a:spcBef>
              <a:spcPct val="0"/>
            </a:spcBef>
            <a:spcAft>
              <a:spcPct val="35000"/>
            </a:spcAft>
          </a:pPr>
          <a:r>
            <a:rPr lang="en-US" sz="4400" b="1" kern="1200" dirty="0" smtClean="0"/>
            <a:t>Kitchen to Bar</a:t>
          </a:r>
          <a:endParaRPr lang="en-US" sz="4400" b="1" kern="1200" dirty="0"/>
        </a:p>
      </dsp:txBody>
      <dsp:txXfrm rot="5400000">
        <a:off x="2296" y="945562"/>
        <a:ext cx="3113751" cy="1887122"/>
      </dsp:txXfrm>
    </dsp:sp>
    <dsp:sp modelId="{C16405EB-9939-40C1-A464-6CA96233C51B}">
      <dsp:nvSpPr>
        <dsp:cNvPr id="0" name=""/>
        <dsp:cNvSpPr/>
      </dsp:nvSpPr>
      <dsp:spPr>
        <a:xfrm rot="5400000">
          <a:off x="5138860" y="2002"/>
          <a:ext cx="3774244" cy="3774244"/>
        </a:xfrm>
        <a:prstGeom prst="downArrow">
          <a:avLst>
            <a:gd name="adj1" fmla="val 50000"/>
            <a:gd name="adj2" fmla="val 35000"/>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12928" tIns="312928" rIns="312928" bIns="312928" numCol="1" spcCol="1270" anchor="ctr" anchorCtr="0">
          <a:noAutofit/>
        </a:bodyPr>
        <a:lstStyle/>
        <a:p>
          <a:pPr lvl="0" algn="ctr" defTabSz="1955800">
            <a:lnSpc>
              <a:spcPct val="90000"/>
            </a:lnSpc>
            <a:spcBef>
              <a:spcPct val="0"/>
            </a:spcBef>
            <a:spcAft>
              <a:spcPct val="35000"/>
            </a:spcAft>
          </a:pPr>
          <a:r>
            <a:rPr lang="en-US" sz="4400" b="1" kern="1200" dirty="0" smtClean="0"/>
            <a:t>Bar to kitchen </a:t>
          </a:r>
          <a:endParaRPr lang="en-US" sz="4400" b="1" kern="1200" dirty="0"/>
        </a:p>
      </dsp:txBody>
      <dsp:txXfrm rot="-5400000">
        <a:off x="5799354" y="945563"/>
        <a:ext cx="3113751" cy="1887122"/>
      </dsp:txXfrm>
    </dsp:sp>
  </dsp:spTree>
</dsp:drawing>
</file>

<file path=ppt/diagrams/layout1.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5/15/2020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5/15/2020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5/15/2020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5/15/2020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13"/>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5/15/2020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5/15/2020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5/15/2020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5/15/2020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5/15/2020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32"/>
            <a:ext cx="2356674" cy="6853285"/>
            <a:chOff x="6627813" y="195454"/>
            <a:chExt cx="1952625" cy="5678297"/>
          </a:xfrm>
        </p:grpSpPr>
        <p:sp>
          <p:nvSpPr>
            <p:cNvPr id="11" name="Freeform 27"/>
            <p:cNvSpPr/>
            <p:nvPr/>
          </p:nvSpPr>
          <p:spPr bwMode="auto">
            <a:xfrm>
              <a:off x="6627813" y="195454"/>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5/15/2020</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6000" dirty="0" err="1" smtClean="0">
                <a:solidFill>
                  <a:srgbClr val="FF6600"/>
                </a:solidFill>
                <a:latin typeface="High Tower Text" panose="02040502050506030303" pitchFamily="18" charset="0"/>
              </a:rPr>
              <a:t>Penegendalian</a:t>
            </a:r>
            <a:r>
              <a:rPr lang="en-US" sz="6000" dirty="0" smtClean="0">
                <a:solidFill>
                  <a:srgbClr val="FF6600"/>
                </a:solidFill>
                <a:latin typeface="High Tower Text" panose="02040502050506030303" pitchFamily="18" charset="0"/>
              </a:rPr>
              <a:t> </a:t>
            </a:r>
            <a:r>
              <a:rPr lang="en-US" sz="6000" dirty="0" err="1" smtClean="0">
                <a:solidFill>
                  <a:srgbClr val="FF6600"/>
                </a:solidFill>
                <a:latin typeface="High Tower Text" panose="02040502050506030303" pitchFamily="18" charset="0"/>
              </a:rPr>
              <a:t>Biaya</a:t>
            </a:r>
            <a:r>
              <a:rPr lang="en-US" sz="6000" dirty="0" smtClean="0">
                <a:solidFill>
                  <a:srgbClr val="FF6600"/>
                </a:solidFill>
                <a:latin typeface="High Tower Text" panose="02040502050506030303" pitchFamily="18" charset="0"/>
              </a:rPr>
              <a:t> 1</a:t>
            </a:r>
            <a:endParaRPr lang="en-US" sz="6000" dirty="0">
              <a:solidFill>
                <a:srgbClr val="FF6600"/>
              </a:solidFill>
              <a:latin typeface="High Tower Text" panose="02040502050506030303" pitchFamily="18" charset="0"/>
            </a:endParaRPr>
          </a:p>
        </p:txBody>
      </p:sp>
      <p:sp>
        <p:nvSpPr>
          <p:cNvPr id="3" name="Subtitle 2"/>
          <p:cNvSpPr>
            <a:spLocks noGrp="1"/>
          </p:cNvSpPr>
          <p:nvPr>
            <p:ph type="subTitle" idx="1"/>
          </p:nvPr>
        </p:nvSpPr>
        <p:spPr>
          <a:xfrm>
            <a:off x="3300417" y="4777379"/>
            <a:ext cx="7295016" cy="1126283"/>
          </a:xfrm>
        </p:spPr>
        <p:txBody>
          <a:bodyPr>
            <a:normAutofit/>
          </a:bodyPr>
          <a:lstStyle/>
          <a:p>
            <a:pPr algn="r"/>
            <a:r>
              <a:rPr lang="en-US" sz="2000" b="1" dirty="0" smtClean="0">
                <a:solidFill>
                  <a:schemeClr val="accent4">
                    <a:lumMod val="75000"/>
                  </a:schemeClr>
                </a:solidFill>
                <a:latin typeface="Goudy Old Style" panose="02020502050305020303" pitchFamily="18" charset="0"/>
              </a:rPr>
              <a:t>Hendra  </a:t>
            </a:r>
            <a:r>
              <a:rPr lang="en-US" sz="2000" b="1" dirty="0" err="1" smtClean="0">
                <a:solidFill>
                  <a:schemeClr val="accent4">
                    <a:lumMod val="75000"/>
                  </a:schemeClr>
                </a:solidFill>
                <a:latin typeface="Goudy Old Style" panose="02020502050305020303" pitchFamily="18" charset="0"/>
              </a:rPr>
              <a:t>Syaiful</a:t>
            </a:r>
            <a:endParaRPr lang="en-US" sz="2000" b="1" dirty="0">
              <a:solidFill>
                <a:schemeClr val="accent4">
                  <a:lumMod val="75000"/>
                </a:schemeClr>
              </a:solidFill>
              <a:latin typeface="Goudy Old Style" panose="02020502050305020303" pitchFamily="18" charset="0"/>
            </a:endParaRPr>
          </a:p>
        </p:txBody>
      </p:sp>
    </p:spTree>
    <p:extLst>
      <p:ext uri="{BB962C8B-B14F-4D97-AF65-F5344CB8AC3E}">
        <p14:creationId xmlns:p14="http://schemas.microsoft.com/office/powerpoint/2010/main" val="7143190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70410" y="63497"/>
            <a:ext cx="8911687" cy="876303"/>
          </a:xfrm>
        </p:spPr>
        <p:txBody>
          <a:bodyPr>
            <a:normAutofit fontScale="90000"/>
          </a:bodyPr>
          <a:lstStyle/>
          <a:p>
            <a:r>
              <a:rPr lang="en-US" dirty="0"/>
              <a:t/>
            </a:r>
            <a:br>
              <a:rPr lang="en-US" dirty="0"/>
            </a:br>
            <a:r>
              <a:rPr lang="en-US" sz="4000" b="1" dirty="0" smtClean="0">
                <a:solidFill>
                  <a:schemeClr val="tx1"/>
                </a:solidFill>
              </a:rPr>
              <a:t>Food &amp; Bev (Internal transfer)</a:t>
            </a:r>
            <a:endParaRPr lang="en-US" sz="4000" b="1" dirty="0">
              <a:solidFill>
                <a:schemeClr val="tx1"/>
              </a:solidFill>
            </a:endParaRPr>
          </a:p>
        </p:txBody>
      </p:sp>
      <p:sp>
        <p:nvSpPr>
          <p:cNvPr id="3" name="Content Placeholder 2"/>
          <p:cNvSpPr>
            <a:spLocks noGrp="1"/>
          </p:cNvSpPr>
          <p:nvPr>
            <p:ph idx="1"/>
          </p:nvPr>
        </p:nvSpPr>
        <p:spPr>
          <a:xfrm>
            <a:off x="1979653" y="1150257"/>
            <a:ext cx="8915400" cy="4499429"/>
          </a:xfrm>
        </p:spPr>
        <p:txBody>
          <a:bodyPr>
            <a:normAutofit/>
          </a:bodyPr>
          <a:lstStyle/>
          <a:p>
            <a:pPr marL="0" indent="0">
              <a:buNone/>
            </a:pPr>
            <a:endParaRPr lang="en-US" sz="2800" dirty="0">
              <a:latin typeface="Century Gothic" panose="020B0502020202020204" pitchFamily="34" charset="0"/>
            </a:endParaRPr>
          </a:p>
          <a:p>
            <a:pPr lvl="0" algn="just"/>
            <a:r>
              <a:rPr lang="id-ID" dirty="0"/>
              <a:t>F&amp;B Transfer  (</a:t>
            </a:r>
            <a:r>
              <a:rPr lang="id-ID" i="1" dirty="0"/>
              <a:t>Inter Department Transfer</a:t>
            </a:r>
            <a:r>
              <a:rPr lang="id-ID" dirty="0"/>
              <a:t>) </a:t>
            </a:r>
            <a:endParaRPr lang="en-US" b="1" dirty="0"/>
          </a:p>
          <a:p>
            <a:pPr algn="just"/>
            <a:r>
              <a:rPr lang="id-ID" dirty="0"/>
              <a:t>Definisi. Transfer antar departemen (IDT) digunakan untuk mencatat biaya dan pendapatan untuk penjualan barang dan jasa antar departemen.</a:t>
            </a:r>
            <a:endParaRPr lang="en-US" dirty="0"/>
          </a:p>
          <a:p>
            <a:pPr algn="just"/>
            <a:r>
              <a:rPr lang="id-ID" dirty="0"/>
              <a:t> Memindahkan produk dan biayanya dari satu departemen ke departemen lain yang mengunakan form transfer ,Yang paling umum dan paling mudah dijelaskan adalah transfer dapur ke bar dan bar ke dapur.</a:t>
            </a:r>
            <a:endParaRPr lang="en-US" dirty="0"/>
          </a:p>
          <a:p>
            <a:pPr marL="0" indent="0" algn="just">
              <a:buNone/>
            </a:pPr>
            <a:endParaRPr lang="en-US" sz="3200" dirty="0">
              <a:latin typeface="Calibri" panose="020F0502020204030204" pitchFamily="34" charset="0"/>
            </a:endParaRPr>
          </a:p>
          <a:p>
            <a:endParaRPr lang="en-US" sz="2800" dirty="0">
              <a:latin typeface="Calibri" panose="020F0502020204030204" pitchFamily="34" charset="0"/>
            </a:endParaRPr>
          </a:p>
          <a:p>
            <a:endParaRPr lang="en-US" sz="2800" dirty="0">
              <a:latin typeface="Calibri" panose="020F0502020204030204" pitchFamily="34" charset="0"/>
            </a:endParaRPr>
          </a:p>
          <a:p>
            <a:pPr marL="0" indent="0">
              <a:buNone/>
            </a:pPr>
            <a:endParaRPr lang="en-US" sz="2800" dirty="0">
              <a:latin typeface="Century Gothic" panose="020B0502020202020204" pitchFamily="34" charset="0"/>
            </a:endParaRPr>
          </a:p>
        </p:txBody>
      </p:sp>
    </p:spTree>
    <p:extLst>
      <p:ext uri="{BB962C8B-B14F-4D97-AF65-F5344CB8AC3E}">
        <p14:creationId xmlns:p14="http://schemas.microsoft.com/office/powerpoint/2010/main" val="36668205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89213" y="319310"/>
            <a:ext cx="8911687" cy="1280890"/>
          </a:xfrm>
        </p:spPr>
        <p:txBody>
          <a:bodyPr/>
          <a:lstStyle/>
          <a:p>
            <a:pPr algn="ctr"/>
            <a:r>
              <a:rPr lang="en-US" dirty="0">
                <a:latin typeface="Elephant" panose="02020904090505020303" pitchFamily="18" charset="0"/>
              </a:rPr>
              <a:t/>
            </a:r>
            <a:br>
              <a:rPr lang="en-US" dirty="0">
                <a:latin typeface="Elephant" panose="02020904090505020303" pitchFamily="18" charset="0"/>
              </a:rPr>
            </a:br>
            <a:r>
              <a:rPr lang="en-US" dirty="0" err="1">
                <a:latin typeface="Gill Sans Ultra Bold" panose="020B0A02020104020203" pitchFamily="34" charset="0"/>
              </a:rPr>
              <a:t>Panduan</a:t>
            </a:r>
            <a:r>
              <a:rPr lang="en-US" dirty="0">
                <a:latin typeface="Gill Sans Ultra Bold" panose="020B0A02020104020203" pitchFamily="34" charset="0"/>
              </a:rPr>
              <a:t> </a:t>
            </a:r>
            <a:r>
              <a:rPr lang="en-US" dirty="0" err="1">
                <a:latin typeface="Gill Sans Ultra Bold" panose="020B0A02020104020203" pitchFamily="34" charset="0"/>
              </a:rPr>
              <a:t>Akuntansi</a:t>
            </a:r>
            <a:r>
              <a:rPr lang="en-US" dirty="0">
                <a:latin typeface="Gill Sans Ultra Bold" panose="020B0A02020104020203" pitchFamily="34" charset="0"/>
              </a:rPr>
              <a:t> Hotel</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728984961"/>
              </p:ext>
            </p:extLst>
          </p:nvPr>
        </p:nvGraphicFramePr>
        <p:xfrm>
          <a:off x="2589213" y="2133600"/>
          <a:ext cx="8915400" cy="37782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403720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idx="1"/>
          </p:nvPr>
        </p:nvSpPr>
        <p:spPr>
          <a:xfrm>
            <a:off x="2665413" y="330200"/>
            <a:ext cx="8915400" cy="5937250"/>
          </a:xfrm>
        </p:spPr>
        <p:txBody>
          <a:bodyPr/>
          <a:lstStyle/>
          <a:p>
            <a:pPr algn="just"/>
            <a:r>
              <a:rPr lang="id-ID" dirty="0"/>
              <a:t>Dapur membeli banyak produk yang digunakan di bar. Ini termasuk lemon, limau, seledri, jus clamato, saus Worcestershire dll. Ini adalah pembelian makanan yang menghasilkan pendapatan minuman keras yang mereka butuhkan untuk menjadi pembelian minuman keras. Biaya produk-produk ini ditransfer ke bar.</a:t>
            </a:r>
            <a:endParaRPr lang="en-US" dirty="0"/>
          </a:p>
          <a:p>
            <a:pPr algn="just"/>
            <a:endParaRPr lang="en-US" dirty="0" smtClean="0"/>
          </a:p>
          <a:p>
            <a:pPr algn="just"/>
            <a:r>
              <a:rPr lang="id-ID" dirty="0"/>
              <a:t>Demikian juga dapur menggunakan anggur, brendi, sherry dll untuk memasak. Ini ditransfer dari bar karena mereka adalah pembelian bar yang menghasilkan pendapatan makanan</a:t>
            </a:r>
            <a:endParaRPr lang="en-US" dirty="0"/>
          </a:p>
        </p:txBody>
      </p:sp>
    </p:spTree>
    <p:extLst>
      <p:ext uri="{BB962C8B-B14F-4D97-AF65-F5344CB8AC3E}">
        <p14:creationId xmlns:p14="http://schemas.microsoft.com/office/powerpoint/2010/main" val="33341677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8269114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sp>
        <p:nvSpPr>
          <p:cNvPr id="4" name="Cloud 3"/>
          <p:cNvSpPr/>
          <p:nvPr/>
        </p:nvSpPr>
        <p:spPr>
          <a:xfrm>
            <a:off x="3588934" y="1264555"/>
            <a:ext cx="6709893" cy="3606085"/>
          </a:xfrm>
          <a:prstGeom prst="cloud">
            <a:avLst/>
          </a:prstGeom>
          <a:solidFill>
            <a:srgbClr val="00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Lucida Handwriting" panose="03010101010101010101" pitchFamily="66" charset="0"/>
              </a:rPr>
              <a:t>TUGAS MANDIRI</a:t>
            </a:r>
          </a:p>
        </p:txBody>
      </p:sp>
    </p:spTree>
    <p:extLst>
      <p:ext uri="{BB962C8B-B14F-4D97-AF65-F5344CB8AC3E}">
        <p14:creationId xmlns:p14="http://schemas.microsoft.com/office/powerpoint/2010/main" val="923302515"/>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647252"/>
      </a:dk2>
      <a:lt2>
        <a:srgbClr val="EAE8CF"/>
      </a:lt2>
      <a:accent1>
        <a:srgbClr val="E78712"/>
      </a:accent1>
      <a:accent2>
        <a:srgbClr val="B73C26"/>
      </a:accent2>
      <a:accent3>
        <a:srgbClr val="865331"/>
      </a:accent3>
      <a:accent4>
        <a:srgbClr val="B38648"/>
      </a:accent4>
      <a:accent5>
        <a:srgbClr val="BBB473"/>
      </a:accent5>
      <a:accent6>
        <a:srgbClr val="849276"/>
      </a:accent6>
      <a:hlink>
        <a:srgbClr val="FDAB2A"/>
      </a:hlink>
      <a:folHlink>
        <a:srgbClr val="CCB182"/>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54F6613E-5ED7-40ED-90A8-F639BE712C0E}"/>
    </a:ext>
  </a:extLst>
</a:theme>
</file>

<file path=docProps/app.xml><?xml version="1.0" encoding="utf-8"?>
<Properties xmlns="http://schemas.openxmlformats.org/officeDocument/2006/extended-properties" xmlns:vt="http://schemas.openxmlformats.org/officeDocument/2006/docPropsVTypes">
  <Template>Wisp</Template>
  <TotalTime>760</TotalTime>
  <Words>84</Words>
  <Application>Microsoft Office PowerPoint</Application>
  <PresentationFormat>Widescreen</PresentationFormat>
  <Paragraphs>16</Paragraphs>
  <Slides>6</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6</vt:i4>
      </vt:variant>
    </vt:vector>
  </HeadingPairs>
  <TitlesOfParts>
    <vt:vector size="16" baseType="lpstr">
      <vt:lpstr>Arial</vt:lpstr>
      <vt:lpstr>Calibri</vt:lpstr>
      <vt:lpstr>Century Gothic</vt:lpstr>
      <vt:lpstr>Elephant</vt:lpstr>
      <vt:lpstr>Gill Sans Ultra Bold</vt:lpstr>
      <vt:lpstr>Goudy Old Style</vt:lpstr>
      <vt:lpstr>High Tower Text</vt:lpstr>
      <vt:lpstr>Lucida Handwriting</vt:lpstr>
      <vt:lpstr>Wingdings 3</vt:lpstr>
      <vt:lpstr>Wisp</vt:lpstr>
      <vt:lpstr>Penegendalian Biaya 1</vt:lpstr>
      <vt:lpstr> Food &amp; Bev (Internal transfer)</vt:lpstr>
      <vt:lpstr> Panduan Akuntansi Hotel</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SIKLUS AKUNTANSI</dc:title>
  <dc:creator>cherry</dc:creator>
  <cp:lastModifiedBy>BTP</cp:lastModifiedBy>
  <cp:revision>17</cp:revision>
  <dcterms:created xsi:type="dcterms:W3CDTF">2017-09-13T18:34:03Z</dcterms:created>
  <dcterms:modified xsi:type="dcterms:W3CDTF">2020-05-15T09:05:06Z</dcterms:modified>
</cp:coreProperties>
</file>