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33" r:id="rId1"/>
  </p:sldMasterIdLst>
  <p:notesMasterIdLst>
    <p:notesMasterId r:id="rId16"/>
  </p:notesMasterIdLst>
  <p:sldIdLst>
    <p:sldId id="256" r:id="rId2"/>
    <p:sldId id="275" r:id="rId3"/>
    <p:sldId id="259" r:id="rId4"/>
    <p:sldId id="260" r:id="rId5"/>
    <p:sldId id="277" r:id="rId6"/>
    <p:sldId id="280" r:id="rId7"/>
    <p:sldId id="278" r:id="rId8"/>
    <p:sldId id="281" r:id="rId9"/>
    <p:sldId id="262" r:id="rId10"/>
    <p:sldId id="282" r:id="rId11"/>
    <p:sldId id="283" r:id="rId12"/>
    <p:sldId id="284" r:id="rId13"/>
    <p:sldId id="285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6" roundtripDataSignature="AMtx7mjFBpEZdud9pW/JQFnLo0XrI0v3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D2B4887-FC9C-480F-AF95-F384910A8861}">
  <a:tblStyle styleId="{1D2B4887-FC9C-480F-AF95-F384910A886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506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26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97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688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122" name="Google Shape;12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07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1745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16136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33121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033166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6082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03308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43855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381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19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60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850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11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78561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8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title"/>
          </p:nvPr>
        </p:nvSpPr>
        <p:spPr>
          <a:xfrm>
            <a:off x="600335" y="2140424"/>
            <a:ext cx="8229600" cy="1953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lang="en-US" sz="5000" b="1" dirty="0" err="1"/>
              <a:t>Jumlah</a:t>
            </a:r>
            <a:r>
              <a:rPr lang="en-US" sz="5000" b="1" dirty="0"/>
              <a:t> </a:t>
            </a:r>
            <a:r>
              <a:rPr lang="en-US" sz="5000" b="1" dirty="0" err="1"/>
              <a:t>Pesanan</a:t>
            </a:r>
            <a:r>
              <a:rPr lang="en-US" sz="5000" b="1" dirty="0"/>
              <a:t> </a:t>
            </a:r>
            <a:r>
              <a:rPr lang="en-US" sz="5000" b="1" dirty="0" err="1"/>
              <a:t>Ekonomis</a:t>
            </a:r>
            <a:r>
              <a:rPr lang="en-US" sz="5000" b="1" dirty="0"/>
              <a:t> </a:t>
            </a:r>
            <a:br>
              <a:rPr lang="en-US" sz="5000" b="1" dirty="0"/>
            </a:br>
            <a:r>
              <a:rPr lang="en-US" sz="5000" b="1" dirty="0"/>
              <a:t>- EOQ -</a:t>
            </a:r>
            <a:br>
              <a:rPr lang="en-US" sz="5000" b="1" dirty="0"/>
            </a:br>
            <a:r>
              <a:rPr lang="en-US" sz="5000" b="1" dirty="0"/>
              <a:t>(Economic Order Quantity)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AD29C-D8F5-F0A9-592C-476B4D4F0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`</a:t>
            </a:r>
            <a:endParaRPr lang="en-ID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5FB0A0-3664-37EF-C869-67F9D010C6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599" y="122830"/>
                <a:ext cx="6347714" cy="591853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4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𝐸𝑂𝑄</m:t>
                    </m:r>
                    <m:r>
                      <a:rPr lang="en-US" sz="4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ID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ID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𝐹𝑆</m:t>
                            </m:r>
                          </m:num>
                          <m:den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𝐶𝑃</m:t>
                            </m:r>
                          </m:den>
                        </m:f>
                      </m:e>
                    </m:rad>
                  </m:oMath>
                </a14:m>
                <a:endParaRPr lang="en-ID" sz="4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ID" sz="36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4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𝐸𝑂𝑄</m:t>
                    </m:r>
                    <m:r>
                      <a:rPr lang="en-US" sz="4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ID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ID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u="heavy">
                                <a:solidFill>
                                  <a:srgbClr val="070707"/>
                                </a:solidFill>
                                <a:effectLst/>
                                <a:uFill>
                                  <a:solidFill>
                                    <a:srgbClr val="070707"/>
                                  </a:solidFill>
                                </a:u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2×</m:t>
                            </m:r>
                            <m:r>
                              <m:rPr>
                                <m:sty m:val="p"/>
                              </m:rPr>
                              <a:rPr lang="en-US" sz="4000" u="heavy">
                                <a:solidFill>
                                  <a:srgbClr val="070707"/>
                                </a:solidFill>
                                <a:effectLst/>
                                <a:uFill>
                                  <a:solidFill>
                                    <a:srgbClr val="070707"/>
                                  </a:solidFill>
                                </a:u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l</m:t>
                            </m:r>
                            <m:r>
                              <a:rPr lang="en-US" sz="4000" u="heavy">
                                <a:solidFill>
                                  <a:srgbClr val="070707"/>
                                </a:solidFill>
                                <a:effectLst/>
                                <a:uFill>
                                  <a:solidFill>
                                    <a:srgbClr val="070707"/>
                                  </a:solidFill>
                                </a:u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0500×5200</m:t>
                            </m:r>
                          </m:num>
                          <m:den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10%×12000</m:t>
                            </m:r>
                          </m:den>
                        </m:f>
                      </m:e>
                    </m:rad>
                  </m:oMath>
                </a14:m>
                <a:endParaRPr lang="en-ID" sz="4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3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36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EOQ= ..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ID" sz="3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91000 </m:t>
                        </m:r>
                      </m:e>
                    </m:rad>
                  </m:oMath>
                </a14:m>
                <a:r>
                  <a:rPr lang="en-US" sz="36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302 kg (</a:t>
                </a:r>
                <a:r>
                  <a:rPr lang="en-US" sz="36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dibulatkan</a:t>
                </a:r>
                <a:r>
                  <a:rPr lang="en-US" sz="36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ID" sz="3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ID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5FB0A0-3664-37EF-C869-67F9D010C6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9" y="122830"/>
                <a:ext cx="6347714" cy="5918533"/>
              </a:xfrm>
              <a:blipFill>
                <a:blip r:embed="rId2"/>
                <a:stretch>
                  <a:fillRect l="-1921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371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40247-120B-2CA1-179F-318ED8D70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3150A-8E97-02C6-01A5-8116C3B97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Jumlah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ekonomis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daging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ayam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segar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biaya-biaya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terjadi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jumlah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diperlukan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setahun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harga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pembelian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per kilogram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sebanyak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302 kilogram.</a:t>
            </a:r>
            <a:endParaRPr lang="en-ID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diketahuinya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jumlah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ekonomis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diketahui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frekuensi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setahun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ID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24088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8E5CF-698F-8921-EA04-EDD2EC573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D55254C-F1D6-41DB-9C73-2FC15BBF85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6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Frekuensi</m:t>
                    </m:r>
                    <m:r>
                      <a:rPr lang="en-US" sz="36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6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pemesanan</m:t>
                    </m:r>
                    <m:r>
                      <a:rPr lang="en-US" sz="36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3600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36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3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3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kebutuhan</m:t>
                        </m:r>
                        <m:r>
                          <a:rPr lang="en-US" sz="3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setahun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3600">
                            <a:solidFill>
                              <a:srgbClr val="070707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EOQ</m:t>
                        </m:r>
                      </m:den>
                    </m:f>
                    <m:r>
                      <a:rPr lang="en-US" sz="3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3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5200</m:t>
                        </m:r>
                      </m:num>
                      <m:den>
                        <m:r>
                          <a:rPr lang="en-US" sz="36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302</m:t>
                        </m:r>
                      </m:den>
                    </m:f>
                    <m:r>
                      <a:rPr lang="en-US" sz="3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</m:t>
                    </m:r>
                  </m:oMath>
                </a14:m>
                <a:endParaRPr lang="en-ID" sz="3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ID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D55254C-F1D6-41DB-9C73-2FC15BBF85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4217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600D08E-D6E1-D81F-7933-6B415CB87FA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598" y="914400"/>
                <a:ext cx="7503887" cy="5126963"/>
              </a:xfrm>
            </p:spPr>
            <p:txBody>
              <a:bodyPr>
                <a:normAutofit lnSpcReduction="10000"/>
              </a:bodyPr>
              <a:lstStyle/>
              <a:p>
                <a:pPr algn="just"/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diketahuinya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frekuensi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pemesanan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pula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ditentukan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jangka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pemesanan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daging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ayam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segar.</a:t>
                </a:r>
                <a:endParaRPr lang="en-ID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sz="2800" dirty="0"/>
                  <a:t>`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Jangka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pemesanan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360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2l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hari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dibulatkan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)</a:t>
                </a:r>
                <a:endParaRPr lang="en-ID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Dari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ilustrasi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atas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didapat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daging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ayam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segar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dipesan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dibeli</a:t>
                </a:r>
                <a:endParaRPr lang="en-ID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setiap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21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hari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pemesanan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ekonomis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setiap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kali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pesan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302 kilogram</a:t>
                </a:r>
                <a:endParaRPr lang="en-ID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600D08E-D6E1-D81F-7933-6B415CB87FA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8" y="914400"/>
                <a:ext cx="7503887" cy="5126963"/>
              </a:xfrm>
              <a:blipFill>
                <a:blip r:embed="rId2"/>
                <a:stretch>
                  <a:fillRect l="-975" t="-2021" r="-1625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7735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9"/>
          <p:cNvSpPr txBox="1">
            <a:spLocks noGrp="1"/>
          </p:cNvSpPr>
          <p:nvPr>
            <p:ph type="title"/>
          </p:nvPr>
        </p:nvSpPr>
        <p:spPr>
          <a:xfrm>
            <a:off x="381000" y="2971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Terima Kasih</a:t>
            </a:r>
            <a:endParaRPr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lang="en-US" sz="50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Pengertian</a:t>
            </a:r>
            <a:r>
              <a:rPr lang="en-US" sz="50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dirty="0"/>
              <a:t>EOQ</a:t>
            </a:r>
            <a:r>
              <a:rPr lang="en-US" sz="50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07" name="Google Shape;107;p4"/>
          <p:cNvSpPr txBox="1">
            <a:spLocks noGrp="1"/>
          </p:cNvSpPr>
          <p:nvPr>
            <p:ph idx="1"/>
          </p:nvPr>
        </p:nvSpPr>
        <p:spPr>
          <a:xfrm>
            <a:off x="457200" y="2306471"/>
            <a:ext cx="8229600" cy="3911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ID" sz="2800" b="0" i="0" dirty="0">
                <a:solidFill>
                  <a:srgbClr val="4D4D4D"/>
                </a:solidFill>
                <a:effectLst/>
                <a:latin typeface="PT Serif" panose="020A0603040505020204" pitchFamily="18" charset="0"/>
              </a:rPr>
              <a:t>EOQ (Economic Order Quantity)</a:t>
            </a:r>
            <a:endParaRPr lang="en-ID" sz="2800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ID" sz="2800" dirty="0" err="1">
                <a:solidFill>
                  <a:srgbClr val="202124"/>
                </a:solidFill>
                <a:latin typeface="arial" panose="020B0604020202020204" pitchFamily="34" charset="0"/>
              </a:rPr>
              <a:t>M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erupakan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metode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manajemen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persediaan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menentukan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jumlah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pemesanan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pembelian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harus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dilakukan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berapa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banyak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jumlah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harus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dipesan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agar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total (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penjumlahan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antara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pemesanan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penyimpanan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)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menjadi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minimum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249025307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lang="en-US" sz="50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07" name="Google Shape;107;p4"/>
          <p:cNvSpPr txBox="1">
            <a:spLocks noGrp="1"/>
          </p:cNvSpPr>
          <p:nvPr>
            <p:ph idx="1"/>
          </p:nvPr>
        </p:nvSpPr>
        <p:spPr>
          <a:xfrm>
            <a:off x="609599" y="1765679"/>
            <a:ext cx="8229600" cy="3326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ID" sz="2800" b="1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Tujuan</a:t>
            </a:r>
            <a:r>
              <a:rPr lang="en-ID" sz="28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EOQ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en-ID" sz="28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Economic Order Quantity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)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lang="en-ID" sz="2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menentukan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jumlah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ekonomis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setiap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kali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pemesanan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sehingga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meminimalisasi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total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persediaan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 Dari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pengertian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diatas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total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merupakan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penjumlahan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2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komponen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yaitu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penyimpanan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biaya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800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pemesanan</a:t>
            </a:r>
            <a:r>
              <a:rPr lang="en-ID" sz="28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970625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Jumlah</a:t>
            </a:r>
            <a:r>
              <a:rPr lang="en-US" sz="44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Pesanan</a:t>
            </a:r>
            <a:r>
              <a:rPr lang="en-US" sz="44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Ekonomis</a:t>
            </a:r>
            <a:r>
              <a:rPr lang="en-US" sz="44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(EOQ)</a:t>
            </a:r>
            <a:endParaRPr dirty="0"/>
          </a:p>
        </p:txBody>
      </p:sp>
      <p:sp>
        <p:nvSpPr>
          <p:cNvPr id="113" name="Google Shape;113;p5"/>
          <p:cNvSpPr txBox="1"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l="-1184" t="-118" r="-118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 sz="3200" b="0" i="0" u="none" strike="noStrike" cap="none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ransition spd="med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0E4C25-846B-C80A-A406-43E01E57A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32263"/>
            <a:ext cx="8229600" cy="6005015"/>
          </a:xfrm>
        </p:spPr>
        <p:txBody>
          <a:bodyPr>
            <a:normAutofit/>
          </a:bodyPr>
          <a:lstStyle/>
          <a:p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Pada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rumus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EOQ di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atas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biaya-biaya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terjadi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persediaan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sebagai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berikut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114300" indent="0">
              <a:buNone/>
            </a:pPr>
            <a:endParaRPr lang="en-ID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tetap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(F) yang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terjadi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untuk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memesan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bahan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makanan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mencakup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administrasi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seperti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melengkapi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formulir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digunakan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komunikasi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pemeriksaan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mutu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pengiriman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dan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lain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berhubungan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dengan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/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endParaRPr lang="en-ID" sz="2800" dirty="0"/>
          </a:p>
        </p:txBody>
      </p:sp>
    </p:spTree>
    <p:extLst>
      <p:ext uri="{BB962C8B-B14F-4D97-AF65-F5344CB8AC3E}">
        <p14:creationId xmlns:p14="http://schemas.microsoft.com/office/powerpoint/2010/main" val="3096099935"/>
      </p:ext>
    </p:extLst>
  </p:cSld>
  <p:clrMapOvr>
    <a:masterClrMapping/>
  </p:clrMapOvr>
  <p:transition spd="med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0E4C25-846B-C80A-A406-43E01E57A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32263"/>
            <a:ext cx="8229600" cy="6005015"/>
          </a:xfrm>
        </p:spPr>
        <p:txBody>
          <a:bodyPr/>
          <a:lstStyle/>
          <a:p>
            <a:pPr algn="just"/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tetap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sangat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dipengaruhi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oleh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frekuensi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Artinya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makin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tinggi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frekuensi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terjadi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semakin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tinggi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untuk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administrasi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telepon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dan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pengiriman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</a:p>
          <a:p>
            <a:pPr marL="114300" indent="0" algn="just">
              <a:buNone/>
            </a:pP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Misal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biaya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terjadi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untuk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setiap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pemesanan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daging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ayam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segar,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untuk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telepon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formulir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dan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pengiriman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Rp 10.500.</a:t>
            </a:r>
          </a:p>
          <a:p>
            <a:pPr algn="just"/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endParaRPr lang="en-ID" sz="2800" dirty="0"/>
          </a:p>
        </p:txBody>
      </p:sp>
    </p:spTree>
    <p:extLst>
      <p:ext uri="{BB962C8B-B14F-4D97-AF65-F5344CB8AC3E}">
        <p14:creationId xmlns:p14="http://schemas.microsoft.com/office/powerpoint/2010/main" val="1339084255"/>
      </p:ext>
    </p:extLst>
  </p:cSld>
  <p:clrMapOvr>
    <a:masterClrMapping/>
  </p:clrMapOvr>
  <p:transition spd="med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32EF15-6B81-ED08-4255-8A74FC6A6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95785"/>
            <a:ext cx="8229600" cy="5923127"/>
          </a:xfrm>
        </p:spPr>
        <p:txBody>
          <a:bodyPr>
            <a:normAutofit fontScale="92500"/>
          </a:bodyPr>
          <a:lstStyle/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Penjualan </a:t>
            </a:r>
            <a:r>
              <a:rPr lang="en-US" sz="2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atau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penggunaan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dalam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unit per </a:t>
            </a:r>
            <a:r>
              <a:rPr lang="en-US" sz="2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tahun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(S).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Penggunaan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dalam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unit per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tahun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merupakan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jumlah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makanan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diperlukan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oleh hotel/</a:t>
            </a:r>
            <a:r>
              <a:rPr lang="en-US" sz="2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restoran</a:t>
            </a:r>
            <a:r>
              <a:rPr lang="en-US" sz="22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Misalnya</a:t>
            </a:r>
            <a:r>
              <a:rPr lang="en-US" sz="22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hotel/</a:t>
            </a:r>
            <a:r>
              <a:rPr lang="en-US" sz="22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restoran</a:t>
            </a:r>
            <a:r>
              <a:rPr lang="en-US" sz="22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memerlukan</a:t>
            </a:r>
            <a:r>
              <a:rPr lang="en-US" sz="22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daging</a:t>
            </a:r>
            <a:r>
              <a:rPr lang="en-US" sz="22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ayam·segar</a:t>
            </a:r>
            <a:r>
              <a:rPr lang="en-US" sz="22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setahun</a:t>
            </a:r>
            <a:r>
              <a:rPr lang="en-US" sz="22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5.200 kg.</a:t>
            </a:r>
            <a:endParaRPr lang="en-ID" sz="2200" spc="-5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14300" indent="0">
              <a:buNone/>
            </a:pPr>
            <a:endParaRPr lang="en-US" sz="2400" dirty="0">
              <a:latin typeface="Times New Roman" panose="02020603050405020304" pitchFamily="18" charset="0"/>
            </a:endParaRPr>
          </a:p>
          <a:p>
            <a:pPr algn="just"/>
            <a:r>
              <a:rPr lang="en-US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400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Carrying cost </a:t>
            </a:r>
            <a:r>
              <a:rPr lang="en-US" sz="2400" b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holding cost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terjadi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persediaan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14300" indent="0" algn="just">
              <a:buNone/>
            </a:pPr>
            <a:endParaRPr lang="en-US" sz="2400" spc="-5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carrying cost 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antaranya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penyimpanan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bunga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membeli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asuransi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kerusakan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kehilangan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14300" indent="0" algn="just">
              <a:buNone/>
            </a:pPr>
            <a:endParaRPr lang="en-US" sz="2400" spc="-5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Biaya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dinyatakan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persentase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atas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persediaan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Misal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carrying cost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ditentukan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10 %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nilai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persediaan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D" sz="2400" spc="-5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531027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01188-C0D2-71A7-09E5-0549955C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9BA90-6B5E-51ED-05DA-910B731BE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Harga </a:t>
            </a:r>
            <a:r>
              <a:rPr lang="en-US" sz="2400" b="1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pembelian</a:t>
            </a:r>
            <a:r>
              <a:rPr lang="en-US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per unit (P)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harga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dibayar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oleh hotel/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restoran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dibeli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rekanan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Misal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harga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per kilogram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daging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spc="-5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ayam</a:t>
            </a:r>
            <a:r>
              <a:rPr lang="en-US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segar Rp 12.000.</a:t>
            </a:r>
            <a:endParaRPr lang="en-ID" sz="2400" spc="-5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09999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"/>
          <p:cNvSpPr txBox="1">
            <a:spLocks noGrp="1"/>
          </p:cNvSpPr>
          <p:nvPr>
            <p:ph type="title"/>
          </p:nvPr>
        </p:nvSpPr>
        <p:spPr>
          <a:xfrm>
            <a:off x="2615820" y="2794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lang="en-US" sz="5000" b="0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Jawaban</a:t>
            </a:r>
            <a:endParaRPr dirty="0"/>
          </a:p>
        </p:txBody>
      </p:sp>
      <p:sp>
        <p:nvSpPr>
          <p:cNvPr id="126" name="Google Shape;126;p7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l="-740" r="-74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 sz="3200" b="0" i="0" u="none" strike="noStrike" cap="none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</TotalTime>
  <Words>492</Words>
  <Application>Microsoft Office PowerPoint</Application>
  <PresentationFormat>On-screen Show (4:3)</PresentationFormat>
  <Paragraphs>45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</vt:lpstr>
      <vt:lpstr>Calibri</vt:lpstr>
      <vt:lpstr>Cambria Math</vt:lpstr>
      <vt:lpstr>PT Serif</vt:lpstr>
      <vt:lpstr>Times New Roman</vt:lpstr>
      <vt:lpstr>Trebuchet MS</vt:lpstr>
      <vt:lpstr>Wingdings 3</vt:lpstr>
      <vt:lpstr>Facet</vt:lpstr>
      <vt:lpstr>Jumlah Pesanan Ekonomis  - EOQ - (Economic Order Quantity)</vt:lpstr>
      <vt:lpstr>Pengertian EOQ </vt:lpstr>
      <vt:lpstr> </vt:lpstr>
      <vt:lpstr>Jumlah Pesanan Ekonomis (EOQ)</vt:lpstr>
      <vt:lpstr>PowerPoint Presentation</vt:lpstr>
      <vt:lpstr>PowerPoint Presentation</vt:lpstr>
      <vt:lpstr>PowerPoint Presentation</vt:lpstr>
      <vt:lpstr>PowerPoint Presentation</vt:lpstr>
      <vt:lpstr>Jawaban</vt:lpstr>
      <vt:lpstr>`</vt:lpstr>
      <vt:lpstr>PowerPoint Presentation</vt:lpstr>
      <vt:lpstr>PowerPoint Presentation</vt:lpstr>
      <vt:lpstr>PowerPoint Presentation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Jumlah Pesanan Ekonomis  EOQ(Economic Order Quantity</dc:title>
  <dc:creator>Sapari</dc:creator>
  <cp:lastModifiedBy>Hendra Syaiful</cp:lastModifiedBy>
  <cp:revision>8</cp:revision>
  <dcterms:created xsi:type="dcterms:W3CDTF">2006-07-08T02:50:46Z</dcterms:created>
  <dcterms:modified xsi:type="dcterms:W3CDTF">2022-05-24T00:52:24Z</dcterms:modified>
</cp:coreProperties>
</file>